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291" r:id="rId2"/>
    <p:sldId id="447" r:id="rId3"/>
    <p:sldId id="448" r:id="rId4"/>
    <p:sldId id="483" r:id="rId5"/>
    <p:sldId id="449" r:id="rId6"/>
    <p:sldId id="487" r:id="rId7"/>
    <p:sldId id="475" r:id="rId8"/>
    <p:sldId id="521" r:id="rId9"/>
    <p:sldId id="450" r:id="rId10"/>
    <p:sldId id="415" r:id="rId11"/>
    <p:sldId id="412" r:id="rId12"/>
    <p:sldId id="453" r:id="rId13"/>
    <p:sldId id="444" r:id="rId14"/>
    <p:sldId id="372" r:id="rId15"/>
    <p:sldId id="375" r:id="rId16"/>
    <p:sldId id="478" r:id="rId17"/>
    <p:sldId id="473" r:id="rId18"/>
    <p:sldId id="466" r:id="rId19"/>
    <p:sldId id="455" r:id="rId20"/>
    <p:sldId id="494" r:id="rId21"/>
    <p:sldId id="491" r:id="rId22"/>
    <p:sldId id="492" r:id="rId23"/>
    <p:sldId id="523" r:id="rId24"/>
    <p:sldId id="514" r:id="rId25"/>
    <p:sldId id="524" r:id="rId26"/>
    <p:sldId id="512" r:id="rId27"/>
    <p:sldId id="522" r:id="rId28"/>
    <p:sldId id="403"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 userDrawn="1">
          <p15:clr>
            <a:srgbClr val="A4A3A4"/>
          </p15:clr>
        </p15:guide>
        <p15:guide id="2" orient="horz" pos="3025" userDrawn="1">
          <p15:clr>
            <a:srgbClr val="A4A3A4"/>
          </p15:clr>
        </p15:guide>
        <p15:guide id="3" orient="horz" pos="1428" userDrawn="1">
          <p15:clr>
            <a:srgbClr val="A4A3A4"/>
          </p15:clr>
        </p15:guide>
        <p15:guide id="4" pos="5544" userDrawn="1">
          <p15:clr>
            <a:srgbClr val="A4A3A4"/>
          </p15:clr>
        </p15:guide>
        <p15:guide id="5" pos="216" userDrawn="1">
          <p15:clr>
            <a:srgbClr val="A4A3A4"/>
          </p15:clr>
        </p15:guide>
        <p15:guide id="6" pos="2776" userDrawn="1">
          <p15:clr>
            <a:srgbClr val="A4A3A4"/>
          </p15:clr>
        </p15:guide>
        <p15:guide id="7" orient="horz" pos="28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Prima Manandhar-Sasaki" initials="PM" lastIdx="4" clrIdx="0">
    <p:extLst>
      <p:ext uri="{19B8F6BF-5375-455C-9EA6-DF929625EA0E}">
        <p15:presenceInfo xmlns:p15="http://schemas.microsoft.com/office/powerpoint/2012/main" userId="Prima Manandhar-Sasaki" providerId="None"/>
      </p:ext>
    </p:extLst>
  </p:cmAuthor>
  <p:cmAuthor id="3" name="Frechette, Jill" initials="FJ" lastIdx="1" clrIdx="1">
    <p:extLst>
      <p:ext uri="{19B8F6BF-5375-455C-9EA6-DF929625EA0E}">
        <p15:presenceInfo xmlns:p15="http://schemas.microsoft.com/office/powerpoint/2012/main" userId="S-1-5-21-117609710-1958367476-725345543-747493" providerId="AD"/>
      </p:ext>
    </p:extLst>
  </p:cmAuthor>
  <p:cmAuthor id="4" name="Braithwaite, Ronald Scott" initials="BRS" lastIdx="2" clrIdx="2">
    <p:extLst>
      <p:ext uri="{19B8F6BF-5375-455C-9EA6-DF929625EA0E}">
        <p15:presenceInfo xmlns:p15="http://schemas.microsoft.com/office/powerpoint/2012/main" userId="S-1-5-21-117609710-1958367476-725345543-885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0B68"/>
    <a:srgbClr val="000000"/>
    <a:srgbClr val="EAE7EE"/>
    <a:srgbClr val="8B0000"/>
    <a:srgbClr val="D1CCDA"/>
    <a:srgbClr val="FFFFFF"/>
    <a:srgbClr val="E6E6E6"/>
    <a:srgbClr val="2D2D2D"/>
    <a:srgbClr val="BD9B60"/>
    <a:srgbClr val="B9AFC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1858" autoAdjust="0"/>
  </p:normalViewPr>
  <p:slideViewPr>
    <p:cSldViewPr snapToGrid="0" snapToObjects="1">
      <p:cViewPr varScale="1">
        <p:scale>
          <a:sx n="143" d="100"/>
          <a:sy n="143" d="100"/>
        </p:scale>
        <p:origin x="712" y="92"/>
      </p:cViewPr>
      <p:guideLst>
        <p:guide orient="horz" pos="218"/>
        <p:guide orient="horz" pos="3025"/>
        <p:guide orient="horz" pos="1428"/>
        <p:guide pos="5544"/>
        <p:guide pos="216"/>
        <p:guide pos="2776"/>
        <p:guide orient="horz" pos="2844"/>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3" d="100"/>
          <a:sy n="53" d="100"/>
        </p:scale>
        <p:origin x="2650" y="36"/>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MS417\Dropbox%20(NYU%20CEDS)\SOLVE\Opioid%20Overdose%20Model\Overall%20Opioid%20Model%202021\input%20spreadsheet\opioid%20model%20input%20spreadsheet%202.10.2022_revised%20MOUDcoverag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PMS417\Dropbox%20(NYU%20CEDS)\SOLVE\Opioid%20Overdose%20Model\Overall%20Opioid%20Model%202021\input%20spreadsheet\opioid%20model%20input%20spreadsheet%202.10.2022_revised%20MOUDcoverag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PMS417\Downloads\comp_calib_CT_NJ_050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spc="0" baseline="0">
                <a:solidFill>
                  <a:sysClr val="windowText" lastClr="000000">
                    <a:lumMod val="65000"/>
                    <a:lumOff val="35000"/>
                  </a:sysClr>
                </a:solidFill>
                <a:latin typeface="+mn-lt"/>
                <a:ea typeface="+mn-ea"/>
                <a:cs typeface="+mn-cs"/>
              </a:defRPr>
            </a:pPr>
            <a:r>
              <a:rPr lang="en-US" sz="1100" b="1" i="0" baseline="0" dirty="0">
                <a:solidFill>
                  <a:srgbClr val="2D2D2D"/>
                </a:solidFill>
                <a:effectLst/>
              </a:rPr>
              <a:t>Proportion of people with OUD on MOUD in the community</a:t>
            </a:r>
          </a:p>
        </c:rich>
      </c:tx>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scatterChart>
        <c:scatterStyle val="line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'calibration-validation data'!$A$1060:$A$1064</c:f>
              <c:numCache>
                <c:formatCode>General</c:formatCode>
                <c:ptCount val="5"/>
                <c:pt idx="0">
                  <c:v>2017</c:v>
                </c:pt>
                <c:pt idx="1">
                  <c:v>2018</c:v>
                </c:pt>
                <c:pt idx="2">
                  <c:v>2019</c:v>
                </c:pt>
                <c:pt idx="3">
                  <c:v>2020</c:v>
                </c:pt>
                <c:pt idx="4">
                  <c:v>2021</c:v>
                </c:pt>
              </c:numCache>
            </c:numRef>
          </c:xVal>
          <c:yVal>
            <c:numRef>
              <c:f>'calibration-validation data'!$C$1060:$C$1064</c:f>
              <c:numCache>
                <c:formatCode>General</c:formatCode>
                <c:ptCount val="5"/>
                <c:pt idx="0">
                  <c:v>0.38678622391389916</c:v>
                </c:pt>
                <c:pt idx="1">
                  <c:v>0.39143557842714455</c:v>
                </c:pt>
                <c:pt idx="2">
                  <c:v>0.39631200456271531</c:v>
                </c:pt>
                <c:pt idx="3">
                  <c:v>0.40309604585130421</c:v>
                </c:pt>
                <c:pt idx="4">
                  <c:v>0.41011103734872989</c:v>
                </c:pt>
              </c:numCache>
            </c:numRef>
          </c:yVal>
          <c:smooth val="0"/>
          <c:extLst>
            <c:ext xmlns:c16="http://schemas.microsoft.com/office/drawing/2014/chart" uri="{C3380CC4-5D6E-409C-BE32-E72D297353CC}">
              <c16:uniqueId val="{00000000-467A-446B-9726-27BF6DB7F460}"/>
            </c:ext>
          </c:extLst>
        </c:ser>
        <c:dLbls>
          <c:showLegendKey val="0"/>
          <c:showVal val="0"/>
          <c:showCatName val="0"/>
          <c:showSerName val="0"/>
          <c:showPercent val="0"/>
          <c:showBubbleSize val="0"/>
        </c:dLbls>
        <c:axId val="974956536"/>
        <c:axId val="974963424"/>
      </c:scatterChart>
      <c:valAx>
        <c:axId val="9749565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4963424"/>
        <c:crosses val="autoZero"/>
        <c:crossBetween val="midCat"/>
      </c:valAx>
      <c:valAx>
        <c:axId val="974963424"/>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495653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en-US" sz="1100" b="1" dirty="0">
                <a:solidFill>
                  <a:schemeClr val="tx1">
                    <a:lumMod val="50000"/>
                  </a:schemeClr>
                </a:solidFill>
              </a:rPr>
              <a:t>Number of naloxone doses distributed in community</a:t>
            </a:r>
          </a:p>
        </c:rich>
      </c:tx>
      <c:layout/>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'calibration-validation data'!$A$1327:$A$1330</c:f>
              <c:numCache>
                <c:formatCode>General</c:formatCode>
                <c:ptCount val="4"/>
                <c:pt idx="0">
                  <c:v>2018</c:v>
                </c:pt>
                <c:pt idx="1">
                  <c:v>2019</c:v>
                </c:pt>
                <c:pt idx="2">
                  <c:v>2020</c:v>
                </c:pt>
                <c:pt idx="3">
                  <c:v>2021</c:v>
                </c:pt>
              </c:numCache>
            </c:numRef>
          </c:xVal>
          <c:yVal>
            <c:numRef>
              <c:f>'calibration-validation data'!$B$1327:$B$1330</c:f>
              <c:numCache>
                <c:formatCode>0</c:formatCode>
                <c:ptCount val="4"/>
                <c:pt idx="0">
                  <c:v>22790.531166859029</c:v>
                </c:pt>
                <c:pt idx="1">
                  <c:v>23590.986338195489</c:v>
                </c:pt>
                <c:pt idx="2">
                  <c:v>25858</c:v>
                </c:pt>
                <c:pt idx="3">
                  <c:v>34052</c:v>
                </c:pt>
              </c:numCache>
            </c:numRef>
          </c:yVal>
          <c:smooth val="0"/>
          <c:extLst>
            <c:ext xmlns:c16="http://schemas.microsoft.com/office/drawing/2014/chart" uri="{C3380CC4-5D6E-409C-BE32-E72D297353CC}">
              <c16:uniqueId val="{00000000-7610-4AD1-BD1F-F8E941BE1DB6}"/>
            </c:ext>
          </c:extLst>
        </c:ser>
        <c:dLbls>
          <c:showLegendKey val="0"/>
          <c:showVal val="0"/>
          <c:showCatName val="0"/>
          <c:showSerName val="0"/>
          <c:showPercent val="0"/>
          <c:showBubbleSize val="0"/>
        </c:dLbls>
        <c:axId val="681063280"/>
        <c:axId val="681068856"/>
      </c:scatterChart>
      <c:valAx>
        <c:axId val="681063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1068856"/>
        <c:crosses val="autoZero"/>
        <c:crossBetween val="midCat"/>
        <c:majorUnit val="1"/>
      </c:valAx>
      <c:valAx>
        <c:axId val="68106885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106328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chemeClr val="tx1">
                    <a:lumMod val="50000"/>
                  </a:schemeClr>
                </a:solidFill>
              </a:rPr>
              <a:t>Overdose Deaths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Sheet1!$C$3</c:f>
              <c:strCache>
                <c:ptCount val="1"/>
                <c:pt idx="0">
                  <c:v>Reported overdose deaths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Sheet1!$A$4:$A$9</c:f>
              <c:numCache>
                <c:formatCode>General</c:formatCode>
                <c:ptCount val="6"/>
                <c:pt idx="0">
                  <c:v>2012</c:v>
                </c:pt>
                <c:pt idx="1">
                  <c:v>2013</c:v>
                </c:pt>
                <c:pt idx="2">
                  <c:v>2014</c:v>
                </c:pt>
                <c:pt idx="3">
                  <c:v>2016</c:v>
                </c:pt>
                <c:pt idx="4">
                  <c:v>2019</c:v>
                </c:pt>
                <c:pt idx="5">
                  <c:v>2020</c:v>
                </c:pt>
              </c:numCache>
            </c:numRef>
          </c:xVal>
          <c:yVal>
            <c:numRef>
              <c:f>Sheet1!$C$4:$C$9</c:f>
              <c:numCache>
                <c:formatCode>General</c:formatCode>
                <c:ptCount val="6"/>
                <c:pt idx="0">
                  <c:v>298</c:v>
                </c:pt>
                <c:pt idx="1">
                  <c:v>419</c:v>
                </c:pt>
                <c:pt idx="2">
                  <c:v>513</c:v>
                </c:pt>
                <c:pt idx="3">
                  <c:v>861</c:v>
                </c:pt>
                <c:pt idx="4">
                  <c:v>1127</c:v>
                </c:pt>
                <c:pt idx="5">
                  <c:v>1246</c:v>
                </c:pt>
              </c:numCache>
            </c:numRef>
          </c:yVal>
          <c:smooth val="0"/>
          <c:extLst>
            <c:ext xmlns:c16="http://schemas.microsoft.com/office/drawing/2014/chart" uri="{C3380CC4-5D6E-409C-BE32-E72D297353CC}">
              <c16:uniqueId val="{00000000-1555-46B2-A0B2-23B54456301A}"/>
            </c:ext>
          </c:extLst>
        </c:ser>
        <c:ser>
          <c:idx val="1"/>
          <c:order val="1"/>
          <c:tx>
            <c:strRef>
              <c:f>Sheet1!$D$3</c:f>
              <c:strCache>
                <c:ptCount val="1"/>
                <c:pt idx="0">
                  <c:v>Model-generated overdose death</c:v>
                </c:pt>
              </c:strCache>
            </c:strRef>
          </c:tx>
          <c:spPr>
            <a:ln w="19050" cap="rnd">
              <a:solidFill>
                <a:schemeClr val="accent4">
                  <a:lumMod val="75000"/>
                </a:schemeClr>
              </a:solidFill>
              <a:round/>
            </a:ln>
            <a:effectLst/>
          </c:spPr>
          <c:marker>
            <c:symbol val="circle"/>
            <c:size val="5"/>
            <c:spPr>
              <a:solidFill>
                <a:schemeClr val="accent4">
                  <a:lumMod val="75000"/>
                </a:schemeClr>
              </a:solidFill>
              <a:ln w="9525">
                <a:solidFill>
                  <a:schemeClr val="accent4">
                    <a:lumMod val="75000"/>
                  </a:schemeClr>
                </a:solidFill>
              </a:ln>
              <a:effectLst/>
            </c:spPr>
          </c:marker>
          <c:xVal>
            <c:numRef>
              <c:f>Sheet1!$A$4:$A$9</c:f>
              <c:numCache>
                <c:formatCode>General</c:formatCode>
                <c:ptCount val="6"/>
                <c:pt idx="0">
                  <c:v>2012</c:v>
                </c:pt>
                <c:pt idx="1">
                  <c:v>2013</c:v>
                </c:pt>
                <c:pt idx="2">
                  <c:v>2014</c:v>
                </c:pt>
                <c:pt idx="3">
                  <c:v>2016</c:v>
                </c:pt>
                <c:pt idx="4">
                  <c:v>2019</c:v>
                </c:pt>
                <c:pt idx="5">
                  <c:v>2020</c:v>
                </c:pt>
              </c:numCache>
            </c:numRef>
          </c:xVal>
          <c:yVal>
            <c:numRef>
              <c:f>Sheet1!$D$4:$D$9</c:f>
              <c:numCache>
                <c:formatCode>General</c:formatCode>
                <c:ptCount val="6"/>
                <c:pt idx="0">
                  <c:v>291</c:v>
                </c:pt>
                <c:pt idx="1">
                  <c:v>407</c:v>
                </c:pt>
                <c:pt idx="2">
                  <c:v>509</c:v>
                </c:pt>
                <c:pt idx="3">
                  <c:v>875</c:v>
                </c:pt>
                <c:pt idx="4">
                  <c:v>1120</c:v>
                </c:pt>
                <c:pt idx="5">
                  <c:v>1228</c:v>
                </c:pt>
              </c:numCache>
            </c:numRef>
          </c:yVal>
          <c:smooth val="0"/>
          <c:extLst>
            <c:ext xmlns:c16="http://schemas.microsoft.com/office/drawing/2014/chart" uri="{C3380CC4-5D6E-409C-BE32-E72D297353CC}">
              <c16:uniqueId val="{00000001-1555-46B2-A0B2-23B54456301A}"/>
            </c:ext>
          </c:extLst>
        </c:ser>
        <c:dLbls>
          <c:showLegendKey val="0"/>
          <c:showVal val="0"/>
          <c:showCatName val="0"/>
          <c:showSerName val="0"/>
          <c:showPercent val="0"/>
          <c:showBubbleSize val="0"/>
        </c:dLbls>
        <c:axId val="543645720"/>
        <c:axId val="543646376"/>
      </c:scatterChart>
      <c:valAx>
        <c:axId val="54364572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200" dirty="0">
                    <a:solidFill>
                      <a:schemeClr val="tx1">
                        <a:lumMod val="50000"/>
                      </a:schemeClr>
                    </a:solidFill>
                  </a:rPr>
                  <a:t>Year</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bg2">
                    <a:lumMod val="25000"/>
                  </a:schemeClr>
                </a:solidFill>
                <a:latin typeface="+mn-lt"/>
                <a:ea typeface="+mn-ea"/>
                <a:cs typeface="+mn-cs"/>
              </a:defRPr>
            </a:pPr>
            <a:endParaRPr lang="en-US"/>
          </a:p>
        </c:txPr>
        <c:crossAx val="543646376"/>
        <c:crosses val="autoZero"/>
        <c:crossBetween val="midCat"/>
      </c:valAx>
      <c:valAx>
        <c:axId val="543646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bg2">
                    <a:lumMod val="25000"/>
                  </a:schemeClr>
                </a:solidFill>
                <a:latin typeface="+mn-lt"/>
                <a:ea typeface="+mn-ea"/>
                <a:cs typeface="+mn-cs"/>
              </a:defRPr>
            </a:pPr>
            <a:endParaRPr lang="en-US"/>
          </a:p>
        </c:txPr>
        <c:crossAx val="543645720"/>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bg2">
                  <a:lumMod val="2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468D99-F7E5-4847-B253-FFE79EF76511}" type="doc">
      <dgm:prSet loTypeId="urn:microsoft.com/office/officeart/2005/8/layout/hProcess9" loCatId="process" qsTypeId="urn:microsoft.com/office/officeart/2005/8/quickstyle/simple1" qsCatId="simple" csTypeId="urn:microsoft.com/office/officeart/2005/8/colors/accent0_3" csCatId="mainScheme" phldr="1"/>
      <dgm:spPr/>
    </dgm:pt>
    <dgm:pt modelId="{CED80F99-F87E-4855-A0E4-E8C7107CAC78}">
      <dgm:prSet phldrT="[Text]"/>
      <dgm:spPr>
        <a:solidFill>
          <a:schemeClr val="accent4">
            <a:lumMod val="75000"/>
          </a:schemeClr>
        </a:solidFill>
      </dgm:spPr>
      <dgm:t>
        <a:bodyPr/>
        <a:lstStyle/>
        <a:p>
          <a:r>
            <a:rPr lang="en-US" dirty="0"/>
            <a:t>Build Structure</a:t>
          </a:r>
        </a:p>
      </dgm:t>
    </dgm:pt>
    <dgm:pt modelId="{BE534DEF-532A-466D-A10A-75AAB7DBD580}" type="parTrans" cxnId="{86710FDB-B456-4F95-A8D1-A85BC633F255}">
      <dgm:prSet/>
      <dgm:spPr/>
      <dgm:t>
        <a:bodyPr/>
        <a:lstStyle/>
        <a:p>
          <a:endParaRPr lang="en-US"/>
        </a:p>
      </dgm:t>
    </dgm:pt>
    <dgm:pt modelId="{1AFF60F3-A274-4258-BDBE-61C8412C0F37}" type="sibTrans" cxnId="{86710FDB-B456-4F95-A8D1-A85BC633F255}">
      <dgm:prSet/>
      <dgm:spPr/>
      <dgm:t>
        <a:bodyPr/>
        <a:lstStyle/>
        <a:p>
          <a:endParaRPr lang="en-US"/>
        </a:p>
      </dgm:t>
    </dgm:pt>
    <dgm:pt modelId="{4D68425B-22D4-4CEC-926E-659EF7D53104}">
      <dgm:prSet phldrT="[Text]"/>
      <dgm:spPr/>
      <dgm:t>
        <a:bodyPr/>
        <a:lstStyle/>
        <a:p>
          <a:r>
            <a:rPr lang="en-US" dirty="0"/>
            <a:t>Debug</a:t>
          </a:r>
        </a:p>
      </dgm:t>
    </dgm:pt>
    <dgm:pt modelId="{6E5CFFFD-52EC-4B16-8A47-2EFD057F1D29}" type="parTrans" cxnId="{B0DCC2FC-AF6A-4D1C-AC51-90160E8F7E91}">
      <dgm:prSet/>
      <dgm:spPr/>
      <dgm:t>
        <a:bodyPr/>
        <a:lstStyle/>
        <a:p>
          <a:endParaRPr lang="en-US"/>
        </a:p>
      </dgm:t>
    </dgm:pt>
    <dgm:pt modelId="{93FB8507-87AD-4F8A-9784-7BB1A4C35198}" type="sibTrans" cxnId="{B0DCC2FC-AF6A-4D1C-AC51-90160E8F7E91}">
      <dgm:prSet/>
      <dgm:spPr/>
      <dgm:t>
        <a:bodyPr/>
        <a:lstStyle/>
        <a:p>
          <a:endParaRPr lang="en-US"/>
        </a:p>
      </dgm:t>
    </dgm:pt>
    <dgm:pt modelId="{F894C40A-F9EE-4BB0-B4A7-F9F4617E0A0F}">
      <dgm:prSet phldrT="[Text]"/>
      <dgm:spPr/>
      <dgm:t>
        <a:bodyPr/>
        <a:lstStyle/>
        <a:p>
          <a:r>
            <a:rPr lang="en-US" dirty="0"/>
            <a:t>Enter Inputs</a:t>
          </a:r>
        </a:p>
      </dgm:t>
    </dgm:pt>
    <dgm:pt modelId="{EE264547-EF67-4888-AE35-80FDE22B206A}" type="parTrans" cxnId="{8EB72208-F836-4FBA-9C18-5FC13204A272}">
      <dgm:prSet/>
      <dgm:spPr/>
      <dgm:t>
        <a:bodyPr/>
        <a:lstStyle/>
        <a:p>
          <a:endParaRPr lang="en-US"/>
        </a:p>
      </dgm:t>
    </dgm:pt>
    <dgm:pt modelId="{D00AF7AD-5CDD-42D9-BDC3-F7768E4566E5}" type="sibTrans" cxnId="{8EB72208-F836-4FBA-9C18-5FC13204A272}">
      <dgm:prSet/>
      <dgm:spPr/>
      <dgm:t>
        <a:bodyPr/>
        <a:lstStyle/>
        <a:p>
          <a:endParaRPr lang="en-US"/>
        </a:p>
      </dgm:t>
    </dgm:pt>
    <dgm:pt modelId="{36187531-3334-4DD1-98DA-1937BCD8FC08}">
      <dgm:prSet phldrT="[Text]"/>
      <dgm:spPr/>
      <dgm:t>
        <a:bodyPr/>
        <a:lstStyle/>
        <a:p>
          <a:r>
            <a:rPr lang="en-US" dirty="0"/>
            <a:t>Debug</a:t>
          </a:r>
        </a:p>
      </dgm:t>
    </dgm:pt>
    <dgm:pt modelId="{5F8AFE03-D532-45AB-B7D6-221BF851DD6B}" type="parTrans" cxnId="{36FC1427-4843-41FA-899B-B061D57812CF}">
      <dgm:prSet/>
      <dgm:spPr/>
      <dgm:t>
        <a:bodyPr/>
        <a:lstStyle/>
        <a:p>
          <a:endParaRPr lang="en-US"/>
        </a:p>
      </dgm:t>
    </dgm:pt>
    <dgm:pt modelId="{D59BDCB7-1371-4951-971D-BAAEDB6C12E0}" type="sibTrans" cxnId="{36FC1427-4843-41FA-899B-B061D57812CF}">
      <dgm:prSet/>
      <dgm:spPr/>
      <dgm:t>
        <a:bodyPr/>
        <a:lstStyle/>
        <a:p>
          <a:endParaRPr lang="en-US"/>
        </a:p>
      </dgm:t>
    </dgm:pt>
    <dgm:pt modelId="{24CA378F-3315-41E8-A932-798ED26E298E}">
      <dgm:prSet phldrT="[Text]"/>
      <dgm:spPr>
        <a:solidFill>
          <a:schemeClr val="tx2"/>
        </a:solidFill>
      </dgm:spPr>
      <dgm:t>
        <a:bodyPr/>
        <a:lstStyle/>
        <a:p>
          <a:r>
            <a:rPr lang="en-US" dirty="0"/>
            <a:t>Run Analyses (1°, 2°)</a:t>
          </a:r>
        </a:p>
      </dgm:t>
    </dgm:pt>
    <dgm:pt modelId="{F473C3F5-12EC-46C6-B3B7-D8A76B1CA4A1}" type="parTrans" cxnId="{5DEE537B-4189-4472-B01A-CAEC0F4A610E}">
      <dgm:prSet/>
      <dgm:spPr/>
      <dgm:t>
        <a:bodyPr/>
        <a:lstStyle/>
        <a:p>
          <a:endParaRPr lang="en-US"/>
        </a:p>
      </dgm:t>
    </dgm:pt>
    <dgm:pt modelId="{B8234138-59FD-4F6B-8827-3A93BF8FB099}" type="sibTrans" cxnId="{5DEE537B-4189-4472-B01A-CAEC0F4A610E}">
      <dgm:prSet/>
      <dgm:spPr/>
      <dgm:t>
        <a:bodyPr/>
        <a:lstStyle/>
        <a:p>
          <a:endParaRPr lang="en-US"/>
        </a:p>
      </dgm:t>
    </dgm:pt>
    <dgm:pt modelId="{1366C22B-57F8-4539-B4A0-A3E66202B252}">
      <dgm:prSet phldrT="[Text]"/>
      <dgm:spPr>
        <a:solidFill>
          <a:schemeClr val="tx2"/>
        </a:solidFill>
      </dgm:spPr>
      <dgm:t>
        <a:bodyPr/>
        <a:lstStyle/>
        <a:p>
          <a:r>
            <a:rPr lang="en-US" dirty="0"/>
            <a:t>Calibrate and Validate</a:t>
          </a:r>
        </a:p>
      </dgm:t>
    </dgm:pt>
    <dgm:pt modelId="{44026A7F-545E-4C32-9A9D-0E1C98F7B97F}" type="parTrans" cxnId="{292CAB13-747A-47B0-9C4F-22D3741806B6}">
      <dgm:prSet/>
      <dgm:spPr/>
      <dgm:t>
        <a:bodyPr/>
        <a:lstStyle/>
        <a:p>
          <a:endParaRPr lang="en-US"/>
        </a:p>
      </dgm:t>
    </dgm:pt>
    <dgm:pt modelId="{D5A16633-1170-42CA-9A1A-A59739D1F8D5}" type="sibTrans" cxnId="{292CAB13-747A-47B0-9C4F-22D3741806B6}">
      <dgm:prSet/>
      <dgm:spPr/>
      <dgm:t>
        <a:bodyPr/>
        <a:lstStyle/>
        <a:p>
          <a:endParaRPr lang="en-US"/>
        </a:p>
      </dgm:t>
    </dgm:pt>
    <dgm:pt modelId="{A7D5E917-B344-461F-B113-6202E02A1CEB}" type="pres">
      <dgm:prSet presAssocID="{21468D99-F7E5-4847-B253-FFE79EF76511}" presName="CompostProcess" presStyleCnt="0">
        <dgm:presLayoutVars>
          <dgm:dir/>
          <dgm:resizeHandles val="exact"/>
        </dgm:presLayoutVars>
      </dgm:prSet>
      <dgm:spPr/>
    </dgm:pt>
    <dgm:pt modelId="{44E0BC58-16BE-4E36-8AA0-0C8EDC9E0AB3}" type="pres">
      <dgm:prSet presAssocID="{21468D99-F7E5-4847-B253-FFE79EF76511}" presName="arrow" presStyleLbl="bgShp" presStyleIdx="0" presStyleCnt="1"/>
      <dgm:spPr/>
    </dgm:pt>
    <dgm:pt modelId="{489A74B2-A026-41A1-888F-0BD5E48C6958}" type="pres">
      <dgm:prSet presAssocID="{21468D99-F7E5-4847-B253-FFE79EF76511}" presName="linearProcess" presStyleCnt="0"/>
      <dgm:spPr/>
    </dgm:pt>
    <dgm:pt modelId="{30A6A39D-D40F-4635-986F-DE487B8DE6B3}" type="pres">
      <dgm:prSet presAssocID="{CED80F99-F87E-4855-A0E4-E8C7107CAC78}" presName="textNode" presStyleLbl="node1" presStyleIdx="0" presStyleCnt="6">
        <dgm:presLayoutVars>
          <dgm:bulletEnabled val="1"/>
        </dgm:presLayoutVars>
      </dgm:prSet>
      <dgm:spPr/>
      <dgm:t>
        <a:bodyPr/>
        <a:lstStyle/>
        <a:p>
          <a:endParaRPr lang="en-US"/>
        </a:p>
      </dgm:t>
    </dgm:pt>
    <dgm:pt modelId="{3D0F6529-9DF0-453E-9F89-E46D88334BB0}" type="pres">
      <dgm:prSet presAssocID="{1AFF60F3-A274-4258-BDBE-61C8412C0F37}" presName="sibTrans" presStyleCnt="0"/>
      <dgm:spPr/>
    </dgm:pt>
    <dgm:pt modelId="{FE38808F-7448-4282-89F6-A787AC2120AD}" type="pres">
      <dgm:prSet presAssocID="{4D68425B-22D4-4CEC-926E-659EF7D53104}" presName="textNode" presStyleLbl="node1" presStyleIdx="1" presStyleCnt="6">
        <dgm:presLayoutVars>
          <dgm:bulletEnabled val="1"/>
        </dgm:presLayoutVars>
      </dgm:prSet>
      <dgm:spPr/>
      <dgm:t>
        <a:bodyPr/>
        <a:lstStyle/>
        <a:p>
          <a:endParaRPr lang="en-US"/>
        </a:p>
      </dgm:t>
    </dgm:pt>
    <dgm:pt modelId="{3A2DBC2E-74D2-4B81-8623-8573C5D8A5D6}" type="pres">
      <dgm:prSet presAssocID="{93FB8507-87AD-4F8A-9784-7BB1A4C35198}" presName="sibTrans" presStyleCnt="0"/>
      <dgm:spPr/>
    </dgm:pt>
    <dgm:pt modelId="{443B611C-373A-45CE-AA63-64D61A0258B6}" type="pres">
      <dgm:prSet presAssocID="{F894C40A-F9EE-4BB0-B4A7-F9F4617E0A0F}" presName="textNode" presStyleLbl="node1" presStyleIdx="2" presStyleCnt="6">
        <dgm:presLayoutVars>
          <dgm:bulletEnabled val="1"/>
        </dgm:presLayoutVars>
      </dgm:prSet>
      <dgm:spPr/>
      <dgm:t>
        <a:bodyPr/>
        <a:lstStyle/>
        <a:p>
          <a:endParaRPr lang="en-US"/>
        </a:p>
      </dgm:t>
    </dgm:pt>
    <dgm:pt modelId="{E6A820E8-207C-4C15-83F8-6A61096063B5}" type="pres">
      <dgm:prSet presAssocID="{D00AF7AD-5CDD-42D9-BDC3-F7768E4566E5}" presName="sibTrans" presStyleCnt="0"/>
      <dgm:spPr/>
    </dgm:pt>
    <dgm:pt modelId="{95B51A76-04F1-45CE-934E-C2D9B6A3FF9C}" type="pres">
      <dgm:prSet presAssocID="{36187531-3334-4DD1-98DA-1937BCD8FC08}" presName="textNode" presStyleLbl="node1" presStyleIdx="3" presStyleCnt="6">
        <dgm:presLayoutVars>
          <dgm:bulletEnabled val="1"/>
        </dgm:presLayoutVars>
      </dgm:prSet>
      <dgm:spPr/>
      <dgm:t>
        <a:bodyPr/>
        <a:lstStyle/>
        <a:p>
          <a:endParaRPr lang="en-US"/>
        </a:p>
      </dgm:t>
    </dgm:pt>
    <dgm:pt modelId="{790FAB28-8594-4A24-94DC-2A81DEBF3A91}" type="pres">
      <dgm:prSet presAssocID="{D59BDCB7-1371-4951-971D-BAAEDB6C12E0}" presName="sibTrans" presStyleCnt="0"/>
      <dgm:spPr/>
    </dgm:pt>
    <dgm:pt modelId="{53F1C95A-4B4E-4308-8D07-8148FF0A81CF}" type="pres">
      <dgm:prSet presAssocID="{1366C22B-57F8-4539-B4A0-A3E66202B252}" presName="textNode" presStyleLbl="node1" presStyleIdx="4" presStyleCnt="6">
        <dgm:presLayoutVars>
          <dgm:bulletEnabled val="1"/>
        </dgm:presLayoutVars>
      </dgm:prSet>
      <dgm:spPr/>
      <dgm:t>
        <a:bodyPr/>
        <a:lstStyle/>
        <a:p>
          <a:endParaRPr lang="en-US"/>
        </a:p>
      </dgm:t>
    </dgm:pt>
    <dgm:pt modelId="{511EC93A-2C4B-4B59-A2A6-876706CCECB3}" type="pres">
      <dgm:prSet presAssocID="{D5A16633-1170-42CA-9A1A-A59739D1F8D5}" presName="sibTrans" presStyleCnt="0"/>
      <dgm:spPr/>
    </dgm:pt>
    <dgm:pt modelId="{AC162DCA-4887-443F-A096-34865ADC931D}" type="pres">
      <dgm:prSet presAssocID="{24CA378F-3315-41E8-A932-798ED26E298E}" presName="textNode" presStyleLbl="node1" presStyleIdx="5" presStyleCnt="6">
        <dgm:presLayoutVars>
          <dgm:bulletEnabled val="1"/>
        </dgm:presLayoutVars>
      </dgm:prSet>
      <dgm:spPr/>
      <dgm:t>
        <a:bodyPr/>
        <a:lstStyle/>
        <a:p>
          <a:endParaRPr lang="en-US"/>
        </a:p>
      </dgm:t>
    </dgm:pt>
  </dgm:ptLst>
  <dgm:cxnLst>
    <dgm:cxn modelId="{1E6AC1F9-71E1-4106-8BFB-AB3FC51CABD7}" type="presOf" srcId="{24CA378F-3315-41E8-A932-798ED26E298E}" destId="{AC162DCA-4887-443F-A096-34865ADC931D}" srcOrd="0" destOrd="0" presId="urn:microsoft.com/office/officeart/2005/8/layout/hProcess9"/>
    <dgm:cxn modelId="{22DAD6B1-8E1C-46B8-8338-596A5D86E5A7}" type="presOf" srcId="{1366C22B-57F8-4539-B4A0-A3E66202B252}" destId="{53F1C95A-4B4E-4308-8D07-8148FF0A81CF}" srcOrd="0" destOrd="0" presId="urn:microsoft.com/office/officeart/2005/8/layout/hProcess9"/>
    <dgm:cxn modelId="{8EB72208-F836-4FBA-9C18-5FC13204A272}" srcId="{21468D99-F7E5-4847-B253-FFE79EF76511}" destId="{F894C40A-F9EE-4BB0-B4A7-F9F4617E0A0F}" srcOrd="2" destOrd="0" parTransId="{EE264547-EF67-4888-AE35-80FDE22B206A}" sibTransId="{D00AF7AD-5CDD-42D9-BDC3-F7768E4566E5}"/>
    <dgm:cxn modelId="{36FC1427-4843-41FA-899B-B061D57812CF}" srcId="{21468D99-F7E5-4847-B253-FFE79EF76511}" destId="{36187531-3334-4DD1-98DA-1937BCD8FC08}" srcOrd="3" destOrd="0" parTransId="{5F8AFE03-D532-45AB-B7D6-221BF851DD6B}" sibTransId="{D59BDCB7-1371-4951-971D-BAAEDB6C12E0}"/>
    <dgm:cxn modelId="{C5189BB4-6852-4C14-95D9-5EE91F113EE5}" type="presOf" srcId="{4D68425B-22D4-4CEC-926E-659EF7D53104}" destId="{FE38808F-7448-4282-89F6-A787AC2120AD}" srcOrd="0" destOrd="0" presId="urn:microsoft.com/office/officeart/2005/8/layout/hProcess9"/>
    <dgm:cxn modelId="{B0DCC2FC-AF6A-4D1C-AC51-90160E8F7E91}" srcId="{21468D99-F7E5-4847-B253-FFE79EF76511}" destId="{4D68425B-22D4-4CEC-926E-659EF7D53104}" srcOrd="1" destOrd="0" parTransId="{6E5CFFFD-52EC-4B16-8A47-2EFD057F1D29}" sibTransId="{93FB8507-87AD-4F8A-9784-7BB1A4C35198}"/>
    <dgm:cxn modelId="{133E6C94-0D42-4762-A745-06DC0968BD45}" type="presOf" srcId="{21468D99-F7E5-4847-B253-FFE79EF76511}" destId="{A7D5E917-B344-461F-B113-6202E02A1CEB}" srcOrd="0" destOrd="0" presId="urn:microsoft.com/office/officeart/2005/8/layout/hProcess9"/>
    <dgm:cxn modelId="{13641452-1EA1-4E30-8B3B-024362F1A417}" type="presOf" srcId="{36187531-3334-4DD1-98DA-1937BCD8FC08}" destId="{95B51A76-04F1-45CE-934E-C2D9B6A3FF9C}" srcOrd="0" destOrd="0" presId="urn:microsoft.com/office/officeart/2005/8/layout/hProcess9"/>
    <dgm:cxn modelId="{5DEE537B-4189-4472-B01A-CAEC0F4A610E}" srcId="{21468D99-F7E5-4847-B253-FFE79EF76511}" destId="{24CA378F-3315-41E8-A932-798ED26E298E}" srcOrd="5" destOrd="0" parTransId="{F473C3F5-12EC-46C6-B3B7-D8A76B1CA4A1}" sibTransId="{B8234138-59FD-4F6B-8827-3A93BF8FB099}"/>
    <dgm:cxn modelId="{89043C24-E998-4D28-B16E-8643B3E35AD9}" type="presOf" srcId="{F894C40A-F9EE-4BB0-B4A7-F9F4617E0A0F}" destId="{443B611C-373A-45CE-AA63-64D61A0258B6}" srcOrd="0" destOrd="0" presId="urn:microsoft.com/office/officeart/2005/8/layout/hProcess9"/>
    <dgm:cxn modelId="{A491CD41-E24B-4EB6-A5E4-18970086A34D}" type="presOf" srcId="{CED80F99-F87E-4855-A0E4-E8C7107CAC78}" destId="{30A6A39D-D40F-4635-986F-DE487B8DE6B3}" srcOrd="0" destOrd="0" presId="urn:microsoft.com/office/officeart/2005/8/layout/hProcess9"/>
    <dgm:cxn modelId="{292CAB13-747A-47B0-9C4F-22D3741806B6}" srcId="{21468D99-F7E5-4847-B253-FFE79EF76511}" destId="{1366C22B-57F8-4539-B4A0-A3E66202B252}" srcOrd="4" destOrd="0" parTransId="{44026A7F-545E-4C32-9A9D-0E1C98F7B97F}" sibTransId="{D5A16633-1170-42CA-9A1A-A59739D1F8D5}"/>
    <dgm:cxn modelId="{86710FDB-B456-4F95-A8D1-A85BC633F255}" srcId="{21468D99-F7E5-4847-B253-FFE79EF76511}" destId="{CED80F99-F87E-4855-A0E4-E8C7107CAC78}" srcOrd="0" destOrd="0" parTransId="{BE534DEF-532A-466D-A10A-75AAB7DBD580}" sibTransId="{1AFF60F3-A274-4258-BDBE-61C8412C0F37}"/>
    <dgm:cxn modelId="{60595D27-4900-4FDC-A7A0-140CA46A565F}" type="presParOf" srcId="{A7D5E917-B344-461F-B113-6202E02A1CEB}" destId="{44E0BC58-16BE-4E36-8AA0-0C8EDC9E0AB3}" srcOrd="0" destOrd="0" presId="urn:microsoft.com/office/officeart/2005/8/layout/hProcess9"/>
    <dgm:cxn modelId="{81C042E2-D353-409E-AF97-AE8E53947EA4}" type="presParOf" srcId="{A7D5E917-B344-461F-B113-6202E02A1CEB}" destId="{489A74B2-A026-41A1-888F-0BD5E48C6958}" srcOrd="1" destOrd="0" presId="urn:microsoft.com/office/officeart/2005/8/layout/hProcess9"/>
    <dgm:cxn modelId="{69F386ED-945B-4CF9-9E13-F86639D547DC}" type="presParOf" srcId="{489A74B2-A026-41A1-888F-0BD5E48C6958}" destId="{30A6A39D-D40F-4635-986F-DE487B8DE6B3}" srcOrd="0" destOrd="0" presId="urn:microsoft.com/office/officeart/2005/8/layout/hProcess9"/>
    <dgm:cxn modelId="{5E06999B-0763-408D-86CD-40B0AB2E60DD}" type="presParOf" srcId="{489A74B2-A026-41A1-888F-0BD5E48C6958}" destId="{3D0F6529-9DF0-453E-9F89-E46D88334BB0}" srcOrd="1" destOrd="0" presId="urn:microsoft.com/office/officeart/2005/8/layout/hProcess9"/>
    <dgm:cxn modelId="{9E8D9387-6683-4145-8ED9-6B6B7D36B8EB}" type="presParOf" srcId="{489A74B2-A026-41A1-888F-0BD5E48C6958}" destId="{FE38808F-7448-4282-89F6-A787AC2120AD}" srcOrd="2" destOrd="0" presId="urn:microsoft.com/office/officeart/2005/8/layout/hProcess9"/>
    <dgm:cxn modelId="{D1AE7BD8-02A9-4C7A-AFB2-F4A66FF829B1}" type="presParOf" srcId="{489A74B2-A026-41A1-888F-0BD5E48C6958}" destId="{3A2DBC2E-74D2-4B81-8623-8573C5D8A5D6}" srcOrd="3" destOrd="0" presId="urn:microsoft.com/office/officeart/2005/8/layout/hProcess9"/>
    <dgm:cxn modelId="{1A312B25-438B-4973-B086-FF1DDB105940}" type="presParOf" srcId="{489A74B2-A026-41A1-888F-0BD5E48C6958}" destId="{443B611C-373A-45CE-AA63-64D61A0258B6}" srcOrd="4" destOrd="0" presId="urn:microsoft.com/office/officeart/2005/8/layout/hProcess9"/>
    <dgm:cxn modelId="{094537B0-982C-420A-B86C-D1C7E66ADD16}" type="presParOf" srcId="{489A74B2-A026-41A1-888F-0BD5E48C6958}" destId="{E6A820E8-207C-4C15-83F8-6A61096063B5}" srcOrd="5" destOrd="0" presId="urn:microsoft.com/office/officeart/2005/8/layout/hProcess9"/>
    <dgm:cxn modelId="{03584EC1-6DF4-4CB4-9DB9-7456C92A24F4}" type="presParOf" srcId="{489A74B2-A026-41A1-888F-0BD5E48C6958}" destId="{95B51A76-04F1-45CE-934E-C2D9B6A3FF9C}" srcOrd="6" destOrd="0" presId="urn:microsoft.com/office/officeart/2005/8/layout/hProcess9"/>
    <dgm:cxn modelId="{97A2D4AF-A865-46F6-87F6-CD02CE024A2D}" type="presParOf" srcId="{489A74B2-A026-41A1-888F-0BD5E48C6958}" destId="{790FAB28-8594-4A24-94DC-2A81DEBF3A91}" srcOrd="7" destOrd="0" presId="urn:microsoft.com/office/officeart/2005/8/layout/hProcess9"/>
    <dgm:cxn modelId="{2ED58E61-C6A5-465D-BE6A-DB427E8813AB}" type="presParOf" srcId="{489A74B2-A026-41A1-888F-0BD5E48C6958}" destId="{53F1C95A-4B4E-4308-8D07-8148FF0A81CF}" srcOrd="8" destOrd="0" presId="urn:microsoft.com/office/officeart/2005/8/layout/hProcess9"/>
    <dgm:cxn modelId="{E756F435-00A9-4F8C-B86F-CB39091E638E}" type="presParOf" srcId="{489A74B2-A026-41A1-888F-0BD5E48C6958}" destId="{511EC93A-2C4B-4B59-A2A6-876706CCECB3}" srcOrd="9" destOrd="0" presId="urn:microsoft.com/office/officeart/2005/8/layout/hProcess9"/>
    <dgm:cxn modelId="{6FFCDCF9-2239-4023-921A-EC00D48B6771}" type="presParOf" srcId="{489A74B2-A026-41A1-888F-0BD5E48C6958}" destId="{AC162DCA-4887-443F-A096-34865ADC931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468D99-F7E5-4847-B253-FFE79EF76511}" type="doc">
      <dgm:prSet loTypeId="urn:microsoft.com/office/officeart/2005/8/layout/hProcess9" loCatId="process" qsTypeId="urn:microsoft.com/office/officeart/2005/8/quickstyle/simple1" qsCatId="simple" csTypeId="urn:microsoft.com/office/officeart/2005/8/colors/accent0_3" csCatId="mainScheme" phldr="1"/>
      <dgm:spPr/>
    </dgm:pt>
    <dgm:pt modelId="{CED80F99-F87E-4855-A0E4-E8C7107CAC78}">
      <dgm:prSet phldrT="[Text]"/>
      <dgm:spPr>
        <a:solidFill>
          <a:schemeClr val="tx2"/>
        </a:solidFill>
      </dgm:spPr>
      <dgm:t>
        <a:bodyPr/>
        <a:lstStyle/>
        <a:p>
          <a:r>
            <a:rPr lang="en-US" dirty="0"/>
            <a:t>Build Structure</a:t>
          </a:r>
        </a:p>
      </dgm:t>
    </dgm:pt>
    <dgm:pt modelId="{BE534DEF-532A-466D-A10A-75AAB7DBD580}" type="parTrans" cxnId="{86710FDB-B456-4F95-A8D1-A85BC633F255}">
      <dgm:prSet/>
      <dgm:spPr/>
      <dgm:t>
        <a:bodyPr/>
        <a:lstStyle/>
        <a:p>
          <a:endParaRPr lang="en-US"/>
        </a:p>
      </dgm:t>
    </dgm:pt>
    <dgm:pt modelId="{1AFF60F3-A274-4258-BDBE-61C8412C0F37}" type="sibTrans" cxnId="{86710FDB-B456-4F95-A8D1-A85BC633F255}">
      <dgm:prSet/>
      <dgm:spPr/>
      <dgm:t>
        <a:bodyPr/>
        <a:lstStyle/>
        <a:p>
          <a:endParaRPr lang="en-US"/>
        </a:p>
      </dgm:t>
    </dgm:pt>
    <dgm:pt modelId="{4D68425B-22D4-4CEC-926E-659EF7D53104}">
      <dgm:prSet phldrT="[Text]"/>
      <dgm:spPr/>
      <dgm:t>
        <a:bodyPr/>
        <a:lstStyle/>
        <a:p>
          <a:r>
            <a:rPr lang="en-US" dirty="0"/>
            <a:t>Debug</a:t>
          </a:r>
        </a:p>
      </dgm:t>
    </dgm:pt>
    <dgm:pt modelId="{6E5CFFFD-52EC-4B16-8A47-2EFD057F1D29}" type="parTrans" cxnId="{B0DCC2FC-AF6A-4D1C-AC51-90160E8F7E91}">
      <dgm:prSet/>
      <dgm:spPr/>
      <dgm:t>
        <a:bodyPr/>
        <a:lstStyle/>
        <a:p>
          <a:endParaRPr lang="en-US"/>
        </a:p>
      </dgm:t>
    </dgm:pt>
    <dgm:pt modelId="{93FB8507-87AD-4F8A-9784-7BB1A4C35198}" type="sibTrans" cxnId="{B0DCC2FC-AF6A-4D1C-AC51-90160E8F7E91}">
      <dgm:prSet/>
      <dgm:spPr/>
      <dgm:t>
        <a:bodyPr/>
        <a:lstStyle/>
        <a:p>
          <a:endParaRPr lang="en-US"/>
        </a:p>
      </dgm:t>
    </dgm:pt>
    <dgm:pt modelId="{F894C40A-F9EE-4BB0-B4A7-F9F4617E0A0F}">
      <dgm:prSet phldrT="[Text]"/>
      <dgm:spPr>
        <a:solidFill>
          <a:schemeClr val="accent4">
            <a:lumMod val="75000"/>
          </a:schemeClr>
        </a:solidFill>
      </dgm:spPr>
      <dgm:t>
        <a:bodyPr/>
        <a:lstStyle/>
        <a:p>
          <a:r>
            <a:rPr lang="en-US" dirty="0"/>
            <a:t>Enter Inputs</a:t>
          </a:r>
        </a:p>
      </dgm:t>
    </dgm:pt>
    <dgm:pt modelId="{EE264547-EF67-4888-AE35-80FDE22B206A}" type="parTrans" cxnId="{8EB72208-F836-4FBA-9C18-5FC13204A272}">
      <dgm:prSet/>
      <dgm:spPr/>
      <dgm:t>
        <a:bodyPr/>
        <a:lstStyle/>
        <a:p>
          <a:endParaRPr lang="en-US"/>
        </a:p>
      </dgm:t>
    </dgm:pt>
    <dgm:pt modelId="{D00AF7AD-5CDD-42D9-BDC3-F7768E4566E5}" type="sibTrans" cxnId="{8EB72208-F836-4FBA-9C18-5FC13204A272}">
      <dgm:prSet/>
      <dgm:spPr/>
      <dgm:t>
        <a:bodyPr/>
        <a:lstStyle/>
        <a:p>
          <a:endParaRPr lang="en-US"/>
        </a:p>
      </dgm:t>
    </dgm:pt>
    <dgm:pt modelId="{36187531-3334-4DD1-98DA-1937BCD8FC08}">
      <dgm:prSet phldrT="[Text]"/>
      <dgm:spPr/>
      <dgm:t>
        <a:bodyPr/>
        <a:lstStyle/>
        <a:p>
          <a:r>
            <a:rPr lang="en-US" dirty="0"/>
            <a:t>Debug</a:t>
          </a:r>
        </a:p>
      </dgm:t>
    </dgm:pt>
    <dgm:pt modelId="{5F8AFE03-D532-45AB-B7D6-221BF851DD6B}" type="parTrans" cxnId="{36FC1427-4843-41FA-899B-B061D57812CF}">
      <dgm:prSet/>
      <dgm:spPr/>
      <dgm:t>
        <a:bodyPr/>
        <a:lstStyle/>
        <a:p>
          <a:endParaRPr lang="en-US"/>
        </a:p>
      </dgm:t>
    </dgm:pt>
    <dgm:pt modelId="{D59BDCB7-1371-4951-971D-BAAEDB6C12E0}" type="sibTrans" cxnId="{36FC1427-4843-41FA-899B-B061D57812CF}">
      <dgm:prSet/>
      <dgm:spPr/>
      <dgm:t>
        <a:bodyPr/>
        <a:lstStyle/>
        <a:p>
          <a:endParaRPr lang="en-US"/>
        </a:p>
      </dgm:t>
    </dgm:pt>
    <dgm:pt modelId="{24CA378F-3315-41E8-A932-798ED26E298E}">
      <dgm:prSet phldrT="[Text]"/>
      <dgm:spPr>
        <a:solidFill>
          <a:schemeClr val="tx2"/>
        </a:solidFill>
      </dgm:spPr>
      <dgm:t>
        <a:bodyPr/>
        <a:lstStyle/>
        <a:p>
          <a:r>
            <a:rPr lang="en-US" dirty="0"/>
            <a:t>Run Analyses (1°, 2°)</a:t>
          </a:r>
        </a:p>
      </dgm:t>
    </dgm:pt>
    <dgm:pt modelId="{F473C3F5-12EC-46C6-B3B7-D8A76B1CA4A1}" type="parTrans" cxnId="{5DEE537B-4189-4472-B01A-CAEC0F4A610E}">
      <dgm:prSet/>
      <dgm:spPr/>
      <dgm:t>
        <a:bodyPr/>
        <a:lstStyle/>
        <a:p>
          <a:endParaRPr lang="en-US"/>
        </a:p>
      </dgm:t>
    </dgm:pt>
    <dgm:pt modelId="{B8234138-59FD-4F6B-8827-3A93BF8FB099}" type="sibTrans" cxnId="{5DEE537B-4189-4472-B01A-CAEC0F4A610E}">
      <dgm:prSet/>
      <dgm:spPr/>
      <dgm:t>
        <a:bodyPr/>
        <a:lstStyle/>
        <a:p>
          <a:endParaRPr lang="en-US"/>
        </a:p>
      </dgm:t>
    </dgm:pt>
    <dgm:pt modelId="{1366C22B-57F8-4539-B4A0-A3E66202B252}">
      <dgm:prSet phldrT="[Text]"/>
      <dgm:spPr>
        <a:solidFill>
          <a:schemeClr val="tx2"/>
        </a:solidFill>
      </dgm:spPr>
      <dgm:t>
        <a:bodyPr/>
        <a:lstStyle/>
        <a:p>
          <a:r>
            <a:rPr lang="en-US" dirty="0"/>
            <a:t>Calibrate and Validate</a:t>
          </a:r>
        </a:p>
      </dgm:t>
    </dgm:pt>
    <dgm:pt modelId="{44026A7F-545E-4C32-9A9D-0E1C98F7B97F}" type="parTrans" cxnId="{292CAB13-747A-47B0-9C4F-22D3741806B6}">
      <dgm:prSet/>
      <dgm:spPr/>
      <dgm:t>
        <a:bodyPr/>
        <a:lstStyle/>
        <a:p>
          <a:endParaRPr lang="en-US"/>
        </a:p>
      </dgm:t>
    </dgm:pt>
    <dgm:pt modelId="{D5A16633-1170-42CA-9A1A-A59739D1F8D5}" type="sibTrans" cxnId="{292CAB13-747A-47B0-9C4F-22D3741806B6}">
      <dgm:prSet/>
      <dgm:spPr/>
      <dgm:t>
        <a:bodyPr/>
        <a:lstStyle/>
        <a:p>
          <a:endParaRPr lang="en-US"/>
        </a:p>
      </dgm:t>
    </dgm:pt>
    <dgm:pt modelId="{A7D5E917-B344-461F-B113-6202E02A1CEB}" type="pres">
      <dgm:prSet presAssocID="{21468D99-F7E5-4847-B253-FFE79EF76511}" presName="CompostProcess" presStyleCnt="0">
        <dgm:presLayoutVars>
          <dgm:dir/>
          <dgm:resizeHandles val="exact"/>
        </dgm:presLayoutVars>
      </dgm:prSet>
      <dgm:spPr/>
    </dgm:pt>
    <dgm:pt modelId="{44E0BC58-16BE-4E36-8AA0-0C8EDC9E0AB3}" type="pres">
      <dgm:prSet presAssocID="{21468D99-F7E5-4847-B253-FFE79EF76511}" presName="arrow" presStyleLbl="bgShp" presStyleIdx="0" presStyleCnt="1"/>
      <dgm:spPr/>
    </dgm:pt>
    <dgm:pt modelId="{489A74B2-A026-41A1-888F-0BD5E48C6958}" type="pres">
      <dgm:prSet presAssocID="{21468D99-F7E5-4847-B253-FFE79EF76511}" presName="linearProcess" presStyleCnt="0"/>
      <dgm:spPr/>
    </dgm:pt>
    <dgm:pt modelId="{30A6A39D-D40F-4635-986F-DE487B8DE6B3}" type="pres">
      <dgm:prSet presAssocID="{CED80F99-F87E-4855-A0E4-E8C7107CAC78}" presName="textNode" presStyleLbl="node1" presStyleIdx="0" presStyleCnt="6">
        <dgm:presLayoutVars>
          <dgm:bulletEnabled val="1"/>
        </dgm:presLayoutVars>
      </dgm:prSet>
      <dgm:spPr/>
      <dgm:t>
        <a:bodyPr/>
        <a:lstStyle/>
        <a:p>
          <a:endParaRPr lang="en-US"/>
        </a:p>
      </dgm:t>
    </dgm:pt>
    <dgm:pt modelId="{3D0F6529-9DF0-453E-9F89-E46D88334BB0}" type="pres">
      <dgm:prSet presAssocID="{1AFF60F3-A274-4258-BDBE-61C8412C0F37}" presName="sibTrans" presStyleCnt="0"/>
      <dgm:spPr/>
    </dgm:pt>
    <dgm:pt modelId="{FE38808F-7448-4282-89F6-A787AC2120AD}" type="pres">
      <dgm:prSet presAssocID="{4D68425B-22D4-4CEC-926E-659EF7D53104}" presName="textNode" presStyleLbl="node1" presStyleIdx="1" presStyleCnt="6">
        <dgm:presLayoutVars>
          <dgm:bulletEnabled val="1"/>
        </dgm:presLayoutVars>
      </dgm:prSet>
      <dgm:spPr/>
      <dgm:t>
        <a:bodyPr/>
        <a:lstStyle/>
        <a:p>
          <a:endParaRPr lang="en-US"/>
        </a:p>
      </dgm:t>
    </dgm:pt>
    <dgm:pt modelId="{3A2DBC2E-74D2-4B81-8623-8573C5D8A5D6}" type="pres">
      <dgm:prSet presAssocID="{93FB8507-87AD-4F8A-9784-7BB1A4C35198}" presName="sibTrans" presStyleCnt="0"/>
      <dgm:spPr/>
    </dgm:pt>
    <dgm:pt modelId="{443B611C-373A-45CE-AA63-64D61A0258B6}" type="pres">
      <dgm:prSet presAssocID="{F894C40A-F9EE-4BB0-B4A7-F9F4617E0A0F}" presName="textNode" presStyleLbl="node1" presStyleIdx="2" presStyleCnt="6">
        <dgm:presLayoutVars>
          <dgm:bulletEnabled val="1"/>
        </dgm:presLayoutVars>
      </dgm:prSet>
      <dgm:spPr/>
      <dgm:t>
        <a:bodyPr/>
        <a:lstStyle/>
        <a:p>
          <a:endParaRPr lang="en-US"/>
        </a:p>
      </dgm:t>
    </dgm:pt>
    <dgm:pt modelId="{E6A820E8-207C-4C15-83F8-6A61096063B5}" type="pres">
      <dgm:prSet presAssocID="{D00AF7AD-5CDD-42D9-BDC3-F7768E4566E5}" presName="sibTrans" presStyleCnt="0"/>
      <dgm:spPr/>
    </dgm:pt>
    <dgm:pt modelId="{95B51A76-04F1-45CE-934E-C2D9B6A3FF9C}" type="pres">
      <dgm:prSet presAssocID="{36187531-3334-4DD1-98DA-1937BCD8FC08}" presName="textNode" presStyleLbl="node1" presStyleIdx="3" presStyleCnt="6">
        <dgm:presLayoutVars>
          <dgm:bulletEnabled val="1"/>
        </dgm:presLayoutVars>
      </dgm:prSet>
      <dgm:spPr/>
      <dgm:t>
        <a:bodyPr/>
        <a:lstStyle/>
        <a:p>
          <a:endParaRPr lang="en-US"/>
        </a:p>
      </dgm:t>
    </dgm:pt>
    <dgm:pt modelId="{790FAB28-8594-4A24-94DC-2A81DEBF3A91}" type="pres">
      <dgm:prSet presAssocID="{D59BDCB7-1371-4951-971D-BAAEDB6C12E0}" presName="sibTrans" presStyleCnt="0"/>
      <dgm:spPr/>
    </dgm:pt>
    <dgm:pt modelId="{53F1C95A-4B4E-4308-8D07-8148FF0A81CF}" type="pres">
      <dgm:prSet presAssocID="{1366C22B-57F8-4539-B4A0-A3E66202B252}" presName="textNode" presStyleLbl="node1" presStyleIdx="4" presStyleCnt="6">
        <dgm:presLayoutVars>
          <dgm:bulletEnabled val="1"/>
        </dgm:presLayoutVars>
      </dgm:prSet>
      <dgm:spPr/>
      <dgm:t>
        <a:bodyPr/>
        <a:lstStyle/>
        <a:p>
          <a:endParaRPr lang="en-US"/>
        </a:p>
      </dgm:t>
    </dgm:pt>
    <dgm:pt modelId="{511EC93A-2C4B-4B59-A2A6-876706CCECB3}" type="pres">
      <dgm:prSet presAssocID="{D5A16633-1170-42CA-9A1A-A59739D1F8D5}" presName="sibTrans" presStyleCnt="0"/>
      <dgm:spPr/>
    </dgm:pt>
    <dgm:pt modelId="{AC162DCA-4887-443F-A096-34865ADC931D}" type="pres">
      <dgm:prSet presAssocID="{24CA378F-3315-41E8-A932-798ED26E298E}" presName="textNode" presStyleLbl="node1" presStyleIdx="5" presStyleCnt="6">
        <dgm:presLayoutVars>
          <dgm:bulletEnabled val="1"/>
        </dgm:presLayoutVars>
      </dgm:prSet>
      <dgm:spPr/>
      <dgm:t>
        <a:bodyPr/>
        <a:lstStyle/>
        <a:p>
          <a:endParaRPr lang="en-US"/>
        </a:p>
      </dgm:t>
    </dgm:pt>
  </dgm:ptLst>
  <dgm:cxnLst>
    <dgm:cxn modelId="{1E6AC1F9-71E1-4106-8BFB-AB3FC51CABD7}" type="presOf" srcId="{24CA378F-3315-41E8-A932-798ED26E298E}" destId="{AC162DCA-4887-443F-A096-34865ADC931D}" srcOrd="0" destOrd="0" presId="urn:microsoft.com/office/officeart/2005/8/layout/hProcess9"/>
    <dgm:cxn modelId="{22DAD6B1-8E1C-46B8-8338-596A5D86E5A7}" type="presOf" srcId="{1366C22B-57F8-4539-B4A0-A3E66202B252}" destId="{53F1C95A-4B4E-4308-8D07-8148FF0A81CF}" srcOrd="0" destOrd="0" presId="urn:microsoft.com/office/officeart/2005/8/layout/hProcess9"/>
    <dgm:cxn modelId="{8EB72208-F836-4FBA-9C18-5FC13204A272}" srcId="{21468D99-F7E5-4847-B253-FFE79EF76511}" destId="{F894C40A-F9EE-4BB0-B4A7-F9F4617E0A0F}" srcOrd="2" destOrd="0" parTransId="{EE264547-EF67-4888-AE35-80FDE22B206A}" sibTransId="{D00AF7AD-5CDD-42D9-BDC3-F7768E4566E5}"/>
    <dgm:cxn modelId="{36FC1427-4843-41FA-899B-B061D57812CF}" srcId="{21468D99-F7E5-4847-B253-FFE79EF76511}" destId="{36187531-3334-4DD1-98DA-1937BCD8FC08}" srcOrd="3" destOrd="0" parTransId="{5F8AFE03-D532-45AB-B7D6-221BF851DD6B}" sibTransId="{D59BDCB7-1371-4951-971D-BAAEDB6C12E0}"/>
    <dgm:cxn modelId="{C5189BB4-6852-4C14-95D9-5EE91F113EE5}" type="presOf" srcId="{4D68425B-22D4-4CEC-926E-659EF7D53104}" destId="{FE38808F-7448-4282-89F6-A787AC2120AD}" srcOrd="0" destOrd="0" presId="urn:microsoft.com/office/officeart/2005/8/layout/hProcess9"/>
    <dgm:cxn modelId="{B0DCC2FC-AF6A-4D1C-AC51-90160E8F7E91}" srcId="{21468D99-F7E5-4847-B253-FFE79EF76511}" destId="{4D68425B-22D4-4CEC-926E-659EF7D53104}" srcOrd="1" destOrd="0" parTransId="{6E5CFFFD-52EC-4B16-8A47-2EFD057F1D29}" sibTransId="{93FB8507-87AD-4F8A-9784-7BB1A4C35198}"/>
    <dgm:cxn modelId="{133E6C94-0D42-4762-A745-06DC0968BD45}" type="presOf" srcId="{21468D99-F7E5-4847-B253-FFE79EF76511}" destId="{A7D5E917-B344-461F-B113-6202E02A1CEB}" srcOrd="0" destOrd="0" presId="urn:microsoft.com/office/officeart/2005/8/layout/hProcess9"/>
    <dgm:cxn modelId="{13641452-1EA1-4E30-8B3B-024362F1A417}" type="presOf" srcId="{36187531-3334-4DD1-98DA-1937BCD8FC08}" destId="{95B51A76-04F1-45CE-934E-C2D9B6A3FF9C}" srcOrd="0" destOrd="0" presId="urn:microsoft.com/office/officeart/2005/8/layout/hProcess9"/>
    <dgm:cxn modelId="{5DEE537B-4189-4472-B01A-CAEC0F4A610E}" srcId="{21468D99-F7E5-4847-B253-FFE79EF76511}" destId="{24CA378F-3315-41E8-A932-798ED26E298E}" srcOrd="5" destOrd="0" parTransId="{F473C3F5-12EC-46C6-B3B7-D8A76B1CA4A1}" sibTransId="{B8234138-59FD-4F6B-8827-3A93BF8FB099}"/>
    <dgm:cxn modelId="{89043C24-E998-4D28-B16E-8643B3E35AD9}" type="presOf" srcId="{F894C40A-F9EE-4BB0-B4A7-F9F4617E0A0F}" destId="{443B611C-373A-45CE-AA63-64D61A0258B6}" srcOrd="0" destOrd="0" presId="urn:microsoft.com/office/officeart/2005/8/layout/hProcess9"/>
    <dgm:cxn modelId="{A491CD41-E24B-4EB6-A5E4-18970086A34D}" type="presOf" srcId="{CED80F99-F87E-4855-A0E4-E8C7107CAC78}" destId="{30A6A39D-D40F-4635-986F-DE487B8DE6B3}" srcOrd="0" destOrd="0" presId="urn:microsoft.com/office/officeart/2005/8/layout/hProcess9"/>
    <dgm:cxn modelId="{292CAB13-747A-47B0-9C4F-22D3741806B6}" srcId="{21468D99-F7E5-4847-B253-FFE79EF76511}" destId="{1366C22B-57F8-4539-B4A0-A3E66202B252}" srcOrd="4" destOrd="0" parTransId="{44026A7F-545E-4C32-9A9D-0E1C98F7B97F}" sibTransId="{D5A16633-1170-42CA-9A1A-A59739D1F8D5}"/>
    <dgm:cxn modelId="{86710FDB-B456-4F95-A8D1-A85BC633F255}" srcId="{21468D99-F7E5-4847-B253-FFE79EF76511}" destId="{CED80F99-F87E-4855-A0E4-E8C7107CAC78}" srcOrd="0" destOrd="0" parTransId="{BE534DEF-532A-466D-A10A-75AAB7DBD580}" sibTransId="{1AFF60F3-A274-4258-BDBE-61C8412C0F37}"/>
    <dgm:cxn modelId="{60595D27-4900-4FDC-A7A0-140CA46A565F}" type="presParOf" srcId="{A7D5E917-B344-461F-B113-6202E02A1CEB}" destId="{44E0BC58-16BE-4E36-8AA0-0C8EDC9E0AB3}" srcOrd="0" destOrd="0" presId="urn:microsoft.com/office/officeart/2005/8/layout/hProcess9"/>
    <dgm:cxn modelId="{81C042E2-D353-409E-AF97-AE8E53947EA4}" type="presParOf" srcId="{A7D5E917-B344-461F-B113-6202E02A1CEB}" destId="{489A74B2-A026-41A1-888F-0BD5E48C6958}" srcOrd="1" destOrd="0" presId="urn:microsoft.com/office/officeart/2005/8/layout/hProcess9"/>
    <dgm:cxn modelId="{69F386ED-945B-4CF9-9E13-F86639D547DC}" type="presParOf" srcId="{489A74B2-A026-41A1-888F-0BD5E48C6958}" destId="{30A6A39D-D40F-4635-986F-DE487B8DE6B3}" srcOrd="0" destOrd="0" presId="urn:microsoft.com/office/officeart/2005/8/layout/hProcess9"/>
    <dgm:cxn modelId="{5E06999B-0763-408D-86CD-40B0AB2E60DD}" type="presParOf" srcId="{489A74B2-A026-41A1-888F-0BD5E48C6958}" destId="{3D0F6529-9DF0-453E-9F89-E46D88334BB0}" srcOrd="1" destOrd="0" presId="urn:microsoft.com/office/officeart/2005/8/layout/hProcess9"/>
    <dgm:cxn modelId="{9E8D9387-6683-4145-8ED9-6B6B7D36B8EB}" type="presParOf" srcId="{489A74B2-A026-41A1-888F-0BD5E48C6958}" destId="{FE38808F-7448-4282-89F6-A787AC2120AD}" srcOrd="2" destOrd="0" presId="urn:microsoft.com/office/officeart/2005/8/layout/hProcess9"/>
    <dgm:cxn modelId="{D1AE7BD8-02A9-4C7A-AFB2-F4A66FF829B1}" type="presParOf" srcId="{489A74B2-A026-41A1-888F-0BD5E48C6958}" destId="{3A2DBC2E-74D2-4B81-8623-8573C5D8A5D6}" srcOrd="3" destOrd="0" presId="urn:microsoft.com/office/officeart/2005/8/layout/hProcess9"/>
    <dgm:cxn modelId="{1A312B25-438B-4973-B086-FF1DDB105940}" type="presParOf" srcId="{489A74B2-A026-41A1-888F-0BD5E48C6958}" destId="{443B611C-373A-45CE-AA63-64D61A0258B6}" srcOrd="4" destOrd="0" presId="urn:microsoft.com/office/officeart/2005/8/layout/hProcess9"/>
    <dgm:cxn modelId="{094537B0-982C-420A-B86C-D1C7E66ADD16}" type="presParOf" srcId="{489A74B2-A026-41A1-888F-0BD5E48C6958}" destId="{E6A820E8-207C-4C15-83F8-6A61096063B5}" srcOrd="5" destOrd="0" presId="urn:microsoft.com/office/officeart/2005/8/layout/hProcess9"/>
    <dgm:cxn modelId="{03584EC1-6DF4-4CB4-9DB9-7456C92A24F4}" type="presParOf" srcId="{489A74B2-A026-41A1-888F-0BD5E48C6958}" destId="{95B51A76-04F1-45CE-934E-C2D9B6A3FF9C}" srcOrd="6" destOrd="0" presId="urn:microsoft.com/office/officeart/2005/8/layout/hProcess9"/>
    <dgm:cxn modelId="{97A2D4AF-A865-46F6-87F6-CD02CE024A2D}" type="presParOf" srcId="{489A74B2-A026-41A1-888F-0BD5E48C6958}" destId="{790FAB28-8594-4A24-94DC-2A81DEBF3A91}" srcOrd="7" destOrd="0" presId="urn:microsoft.com/office/officeart/2005/8/layout/hProcess9"/>
    <dgm:cxn modelId="{2ED58E61-C6A5-465D-BE6A-DB427E8813AB}" type="presParOf" srcId="{489A74B2-A026-41A1-888F-0BD5E48C6958}" destId="{53F1C95A-4B4E-4308-8D07-8148FF0A81CF}" srcOrd="8" destOrd="0" presId="urn:microsoft.com/office/officeart/2005/8/layout/hProcess9"/>
    <dgm:cxn modelId="{E756F435-00A9-4F8C-B86F-CB39091E638E}" type="presParOf" srcId="{489A74B2-A026-41A1-888F-0BD5E48C6958}" destId="{511EC93A-2C4B-4B59-A2A6-876706CCECB3}" srcOrd="9" destOrd="0" presId="urn:microsoft.com/office/officeart/2005/8/layout/hProcess9"/>
    <dgm:cxn modelId="{6FFCDCF9-2239-4023-921A-EC00D48B6771}" type="presParOf" srcId="{489A74B2-A026-41A1-888F-0BD5E48C6958}" destId="{AC162DCA-4887-443F-A096-34865ADC931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468D99-F7E5-4847-B253-FFE79EF76511}" type="doc">
      <dgm:prSet loTypeId="urn:microsoft.com/office/officeart/2005/8/layout/hProcess9" loCatId="process" qsTypeId="urn:microsoft.com/office/officeart/2005/8/quickstyle/simple1" qsCatId="simple" csTypeId="urn:microsoft.com/office/officeart/2005/8/colors/accent0_3" csCatId="mainScheme" phldr="1"/>
      <dgm:spPr/>
    </dgm:pt>
    <dgm:pt modelId="{CED80F99-F87E-4855-A0E4-E8C7107CAC78}">
      <dgm:prSet phldrT="[Text]"/>
      <dgm:spPr/>
      <dgm:t>
        <a:bodyPr/>
        <a:lstStyle/>
        <a:p>
          <a:r>
            <a:rPr lang="en-US" dirty="0"/>
            <a:t>Build Structure</a:t>
          </a:r>
        </a:p>
      </dgm:t>
    </dgm:pt>
    <dgm:pt modelId="{BE534DEF-532A-466D-A10A-75AAB7DBD580}" type="parTrans" cxnId="{86710FDB-B456-4F95-A8D1-A85BC633F255}">
      <dgm:prSet/>
      <dgm:spPr/>
      <dgm:t>
        <a:bodyPr/>
        <a:lstStyle/>
        <a:p>
          <a:endParaRPr lang="en-US"/>
        </a:p>
      </dgm:t>
    </dgm:pt>
    <dgm:pt modelId="{1AFF60F3-A274-4258-BDBE-61C8412C0F37}" type="sibTrans" cxnId="{86710FDB-B456-4F95-A8D1-A85BC633F255}">
      <dgm:prSet/>
      <dgm:spPr/>
      <dgm:t>
        <a:bodyPr/>
        <a:lstStyle/>
        <a:p>
          <a:endParaRPr lang="en-US"/>
        </a:p>
      </dgm:t>
    </dgm:pt>
    <dgm:pt modelId="{4D68425B-22D4-4CEC-926E-659EF7D53104}">
      <dgm:prSet phldrT="[Text]"/>
      <dgm:spPr/>
      <dgm:t>
        <a:bodyPr/>
        <a:lstStyle/>
        <a:p>
          <a:r>
            <a:rPr lang="en-US" dirty="0"/>
            <a:t>Debug</a:t>
          </a:r>
        </a:p>
      </dgm:t>
    </dgm:pt>
    <dgm:pt modelId="{6E5CFFFD-52EC-4B16-8A47-2EFD057F1D29}" type="parTrans" cxnId="{B0DCC2FC-AF6A-4D1C-AC51-90160E8F7E91}">
      <dgm:prSet/>
      <dgm:spPr/>
      <dgm:t>
        <a:bodyPr/>
        <a:lstStyle/>
        <a:p>
          <a:endParaRPr lang="en-US"/>
        </a:p>
      </dgm:t>
    </dgm:pt>
    <dgm:pt modelId="{93FB8507-87AD-4F8A-9784-7BB1A4C35198}" type="sibTrans" cxnId="{B0DCC2FC-AF6A-4D1C-AC51-90160E8F7E91}">
      <dgm:prSet/>
      <dgm:spPr/>
      <dgm:t>
        <a:bodyPr/>
        <a:lstStyle/>
        <a:p>
          <a:endParaRPr lang="en-US"/>
        </a:p>
      </dgm:t>
    </dgm:pt>
    <dgm:pt modelId="{F894C40A-F9EE-4BB0-B4A7-F9F4617E0A0F}">
      <dgm:prSet phldrT="[Text]"/>
      <dgm:spPr/>
      <dgm:t>
        <a:bodyPr/>
        <a:lstStyle/>
        <a:p>
          <a:r>
            <a:rPr lang="en-US" dirty="0"/>
            <a:t>Enter Inputs</a:t>
          </a:r>
        </a:p>
      </dgm:t>
    </dgm:pt>
    <dgm:pt modelId="{EE264547-EF67-4888-AE35-80FDE22B206A}" type="parTrans" cxnId="{8EB72208-F836-4FBA-9C18-5FC13204A272}">
      <dgm:prSet/>
      <dgm:spPr/>
      <dgm:t>
        <a:bodyPr/>
        <a:lstStyle/>
        <a:p>
          <a:endParaRPr lang="en-US"/>
        </a:p>
      </dgm:t>
    </dgm:pt>
    <dgm:pt modelId="{D00AF7AD-5CDD-42D9-BDC3-F7768E4566E5}" type="sibTrans" cxnId="{8EB72208-F836-4FBA-9C18-5FC13204A272}">
      <dgm:prSet/>
      <dgm:spPr/>
      <dgm:t>
        <a:bodyPr/>
        <a:lstStyle/>
        <a:p>
          <a:endParaRPr lang="en-US"/>
        </a:p>
      </dgm:t>
    </dgm:pt>
    <dgm:pt modelId="{36187531-3334-4DD1-98DA-1937BCD8FC08}">
      <dgm:prSet phldrT="[Text]"/>
      <dgm:spPr/>
      <dgm:t>
        <a:bodyPr/>
        <a:lstStyle/>
        <a:p>
          <a:r>
            <a:rPr lang="en-US" dirty="0"/>
            <a:t>Debug</a:t>
          </a:r>
        </a:p>
      </dgm:t>
    </dgm:pt>
    <dgm:pt modelId="{5F8AFE03-D532-45AB-B7D6-221BF851DD6B}" type="parTrans" cxnId="{36FC1427-4843-41FA-899B-B061D57812CF}">
      <dgm:prSet/>
      <dgm:spPr/>
      <dgm:t>
        <a:bodyPr/>
        <a:lstStyle/>
        <a:p>
          <a:endParaRPr lang="en-US"/>
        </a:p>
      </dgm:t>
    </dgm:pt>
    <dgm:pt modelId="{D59BDCB7-1371-4951-971D-BAAEDB6C12E0}" type="sibTrans" cxnId="{36FC1427-4843-41FA-899B-B061D57812CF}">
      <dgm:prSet/>
      <dgm:spPr/>
      <dgm:t>
        <a:bodyPr/>
        <a:lstStyle/>
        <a:p>
          <a:endParaRPr lang="en-US"/>
        </a:p>
      </dgm:t>
    </dgm:pt>
    <dgm:pt modelId="{24CA378F-3315-41E8-A932-798ED26E298E}">
      <dgm:prSet phldrT="[Text]"/>
      <dgm:spPr>
        <a:solidFill>
          <a:schemeClr val="tx2"/>
        </a:solidFill>
      </dgm:spPr>
      <dgm:t>
        <a:bodyPr/>
        <a:lstStyle/>
        <a:p>
          <a:r>
            <a:rPr lang="en-US" dirty="0"/>
            <a:t>Run Analyses (1°, 2°)</a:t>
          </a:r>
        </a:p>
      </dgm:t>
    </dgm:pt>
    <dgm:pt modelId="{F473C3F5-12EC-46C6-B3B7-D8A76B1CA4A1}" type="parTrans" cxnId="{5DEE537B-4189-4472-B01A-CAEC0F4A610E}">
      <dgm:prSet/>
      <dgm:spPr/>
      <dgm:t>
        <a:bodyPr/>
        <a:lstStyle/>
        <a:p>
          <a:endParaRPr lang="en-US"/>
        </a:p>
      </dgm:t>
    </dgm:pt>
    <dgm:pt modelId="{B8234138-59FD-4F6B-8827-3A93BF8FB099}" type="sibTrans" cxnId="{5DEE537B-4189-4472-B01A-CAEC0F4A610E}">
      <dgm:prSet/>
      <dgm:spPr/>
      <dgm:t>
        <a:bodyPr/>
        <a:lstStyle/>
        <a:p>
          <a:endParaRPr lang="en-US"/>
        </a:p>
      </dgm:t>
    </dgm:pt>
    <dgm:pt modelId="{1366C22B-57F8-4539-B4A0-A3E66202B252}">
      <dgm:prSet phldrT="[Text]"/>
      <dgm:spPr>
        <a:solidFill>
          <a:schemeClr val="accent4">
            <a:lumMod val="75000"/>
          </a:schemeClr>
        </a:solidFill>
      </dgm:spPr>
      <dgm:t>
        <a:bodyPr/>
        <a:lstStyle/>
        <a:p>
          <a:r>
            <a:rPr lang="en-US" dirty="0"/>
            <a:t>Calibrate and Validate</a:t>
          </a:r>
        </a:p>
      </dgm:t>
    </dgm:pt>
    <dgm:pt modelId="{44026A7F-545E-4C32-9A9D-0E1C98F7B97F}" type="parTrans" cxnId="{292CAB13-747A-47B0-9C4F-22D3741806B6}">
      <dgm:prSet/>
      <dgm:spPr/>
      <dgm:t>
        <a:bodyPr/>
        <a:lstStyle/>
        <a:p>
          <a:endParaRPr lang="en-US"/>
        </a:p>
      </dgm:t>
    </dgm:pt>
    <dgm:pt modelId="{D5A16633-1170-42CA-9A1A-A59739D1F8D5}" type="sibTrans" cxnId="{292CAB13-747A-47B0-9C4F-22D3741806B6}">
      <dgm:prSet/>
      <dgm:spPr/>
      <dgm:t>
        <a:bodyPr/>
        <a:lstStyle/>
        <a:p>
          <a:endParaRPr lang="en-US"/>
        </a:p>
      </dgm:t>
    </dgm:pt>
    <dgm:pt modelId="{A7D5E917-B344-461F-B113-6202E02A1CEB}" type="pres">
      <dgm:prSet presAssocID="{21468D99-F7E5-4847-B253-FFE79EF76511}" presName="CompostProcess" presStyleCnt="0">
        <dgm:presLayoutVars>
          <dgm:dir/>
          <dgm:resizeHandles val="exact"/>
        </dgm:presLayoutVars>
      </dgm:prSet>
      <dgm:spPr/>
    </dgm:pt>
    <dgm:pt modelId="{44E0BC58-16BE-4E36-8AA0-0C8EDC9E0AB3}" type="pres">
      <dgm:prSet presAssocID="{21468D99-F7E5-4847-B253-FFE79EF76511}" presName="arrow" presStyleLbl="bgShp" presStyleIdx="0" presStyleCnt="1"/>
      <dgm:spPr/>
    </dgm:pt>
    <dgm:pt modelId="{489A74B2-A026-41A1-888F-0BD5E48C6958}" type="pres">
      <dgm:prSet presAssocID="{21468D99-F7E5-4847-B253-FFE79EF76511}" presName="linearProcess" presStyleCnt="0"/>
      <dgm:spPr/>
    </dgm:pt>
    <dgm:pt modelId="{30A6A39D-D40F-4635-986F-DE487B8DE6B3}" type="pres">
      <dgm:prSet presAssocID="{CED80F99-F87E-4855-A0E4-E8C7107CAC78}" presName="textNode" presStyleLbl="node1" presStyleIdx="0" presStyleCnt="6">
        <dgm:presLayoutVars>
          <dgm:bulletEnabled val="1"/>
        </dgm:presLayoutVars>
      </dgm:prSet>
      <dgm:spPr/>
      <dgm:t>
        <a:bodyPr/>
        <a:lstStyle/>
        <a:p>
          <a:endParaRPr lang="en-US"/>
        </a:p>
      </dgm:t>
    </dgm:pt>
    <dgm:pt modelId="{3D0F6529-9DF0-453E-9F89-E46D88334BB0}" type="pres">
      <dgm:prSet presAssocID="{1AFF60F3-A274-4258-BDBE-61C8412C0F37}" presName="sibTrans" presStyleCnt="0"/>
      <dgm:spPr/>
    </dgm:pt>
    <dgm:pt modelId="{FE38808F-7448-4282-89F6-A787AC2120AD}" type="pres">
      <dgm:prSet presAssocID="{4D68425B-22D4-4CEC-926E-659EF7D53104}" presName="textNode" presStyleLbl="node1" presStyleIdx="1" presStyleCnt="6">
        <dgm:presLayoutVars>
          <dgm:bulletEnabled val="1"/>
        </dgm:presLayoutVars>
      </dgm:prSet>
      <dgm:spPr/>
      <dgm:t>
        <a:bodyPr/>
        <a:lstStyle/>
        <a:p>
          <a:endParaRPr lang="en-US"/>
        </a:p>
      </dgm:t>
    </dgm:pt>
    <dgm:pt modelId="{3A2DBC2E-74D2-4B81-8623-8573C5D8A5D6}" type="pres">
      <dgm:prSet presAssocID="{93FB8507-87AD-4F8A-9784-7BB1A4C35198}" presName="sibTrans" presStyleCnt="0"/>
      <dgm:spPr/>
    </dgm:pt>
    <dgm:pt modelId="{443B611C-373A-45CE-AA63-64D61A0258B6}" type="pres">
      <dgm:prSet presAssocID="{F894C40A-F9EE-4BB0-B4A7-F9F4617E0A0F}" presName="textNode" presStyleLbl="node1" presStyleIdx="2" presStyleCnt="6">
        <dgm:presLayoutVars>
          <dgm:bulletEnabled val="1"/>
        </dgm:presLayoutVars>
      </dgm:prSet>
      <dgm:spPr/>
      <dgm:t>
        <a:bodyPr/>
        <a:lstStyle/>
        <a:p>
          <a:endParaRPr lang="en-US"/>
        </a:p>
      </dgm:t>
    </dgm:pt>
    <dgm:pt modelId="{E6A820E8-207C-4C15-83F8-6A61096063B5}" type="pres">
      <dgm:prSet presAssocID="{D00AF7AD-5CDD-42D9-BDC3-F7768E4566E5}" presName="sibTrans" presStyleCnt="0"/>
      <dgm:spPr/>
    </dgm:pt>
    <dgm:pt modelId="{95B51A76-04F1-45CE-934E-C2D9B6A3FF9C}" type="pres">
      <dgm:prSet presAssocID="{36187531-3334-4DD1-98DA-1937BCD8FC08}" presName="textNode" presStyleLbl="node1" presStyleIdx="3" presStyleCnt="6">
        <dgm:presLayoutVars>
          <dgm:bulletEnabled val="1"/>
        </dgm:presLayoutVars>
      </dgm:prSet>
      <dgm:spPr/>
      <dgm:t>
        <a:bodyPr/>
        <a:lstStyle/>
        <a:p>
          <a:endParaRPr lang="en-US"/>
        </a:p>
      </dgm:t>
    </dgm:pt>
    <dgm:pt modelId="{790FAB28-8594-4A24-94DC-2A81DEBF3A91}" type="pres">
      <dgm:prSet presAssocID="{D59BDCB7-1371-4951-971D-BAAEDB6C12E0}" presName="sibTrans" presStyleCnt="0"/>
      <dgm:spPr/>
    </dgm:pt>
    <dgm:pt modelId="{53F1C95A-4B4E-4308-8D07-8148FF0A81CF}" type="pres">
      <dgm:prSet presAssocID="{1366C22B-57F8-4539-B4A0-A3E66202B252}" presName="textNode" presStyleLbl="node1" presStyleIdx="4" presStyleCnt="6">
        <dgm:presLayoutVars>
          <dgm:bulletEnabled val="1"/>
        </dgm:presLayoutVars>
      </dgm:prSet>
      <dgm:spPr/>
      <dgm:t>
        <a:bodyPr/>
        <a:lstStyle/>
        <a:p>
          <a:endParaRPr lang="en-US"/>
        </a:p>
      </dgm:t>
    </dgm:pt>
    <dgm:pt modelId="{511EC93A-2C4B-4B59-A2A6-876706CCECB3}" type="pres">
      <dgm:prSet presAssocID="{D5A16633-1170-42CA-9A1A-A59739D1F8D5}" presName="sibTrans" presStyleCnt="0"/>
      <dgm:spPr/>
    </dgm:pt>
    <dgm:pt modelId="{AC162DCA-4887-443F-A096-34865ADC931D}" type="pres">
      <dgm:prSet presAssocID="{24CA378F-3315-41E8-A932-798ED26E298E}" presName="textNode" presStyleLbl="node1" presStyleIdx="5" presStyleCnt="6">
        <dgm:presLayoutVars>
          <dgm:bulletEnabled val="1"/>
        </dgm:presLayoutVars>
      </dgm:prSet>
      <dgm:spPr/>
      <dgm:t>
        <a:bodyPr/>
        <a:lstStyle/>
        <a:p>
          <a:endParaRPr lang="en-US"/>
        </a:p>
      </dgm:t>
    </dgm:pt>
  </dgm:ptLst>
  <dgm:cxnLst>
    <dgm:cxn modelId="{1E6AC1F9-71E1-4106-8BFB-AB3FC51CABD7}" type="presOf" srcId="{24CA378F-3315-41E8-A932-798ED26E298E}" destId="{AC162DCA-4887-443F-A096-34865ADC931D}" srcOrd="0" destOrd="0" presId="urn:microsoft.com/office/officeart/2005/8/layout/hProcess9"/>
    <dgm:cxn modelId="{22DAD6B1-8E1C-46B8-8338-596A5D86E5A7}" type="presOf" srcId="{1366C22B-57F8-4539-B4A0-A3E66202B252}" destId="{53F1C95A-4B4E-4308-8D07-8148FF0A81CF}" srcOrd="0" destOrd="0" presId="urn:microsoft.com/office/officeart/2005/8/layout/hProcess9"/>
    <dgm:cxn modelId="{8EB72208-F836-4FBA-9C18-5FC13204A272}" srcId="{21468D99-F7E5-4847-B253-FFE79EF76511}" destId="{F894C40A-F9EE-4BB0-B4A7-F9F4617E0A0F}" srcOrd="2" destOrd="0" parTransId="{EE264547-EF67-4888-AE35-80FDE22B206A}" sibTransId="{D00AF7AD-5CDD-42D9-BDC3-F7768E4566E5}"/>
    <dgm:cxn modelId="{36FC1427-4843-41FA-899B-B061D57812CF}" srcId="{21468D99-F7E5-4847-B253-FFE79EF76511}" destId="{36187531-3334-4DD1-98DA-1937BCD8FC08}" srcOrd="3" destOrd="0" parTransId="{5F8AFE03-D532-45AB-B7D6-221BF851DD6B}" sibTransId="{D59BDCB7-1371-4951-971D-BAAEDB6C12E0}"/>
    <dgm:cxn modelId="{C5189BB4-6852-4C14-95D9-5EE91F113EE5}" type="presOf" srcId="{4D68425B-22D4-4CEC-926E-659EF7D53104}" destId="{FE38808F-7448-4282-89F6-A787AC2120AD}" srcOrd="0" destOrd="0" presId="urn:microsoft.com/office/officeart/2005/8/layout/hProcess9"/>
    <dgm:cxn modelId="{B0DCC2FC-AF6A-4D1C-AC51-90160E8F7E91}" srcId="{21468D99-F7E5-4847-B253-FFE79EF76511}" destId="{4D68425B-22D4-4CEC-926E-659EF7D53104}" srcOrd="1" destOrd="0" parTransId="{6E5CFFFD-52EC-4B16-8A47-2EFD057F1D29}" sibTransId="{93FB8507-87AD-4F8A-9784-7BB1A4C35198}"/>
    <dgm:cxn modelId="{133E6C94-0D42-4762-A745-06DC0968BD45}" type="presOf" srcId="{21468D99-F7E5-4847-B253-FFE79EF76511}" destId="{A7D5E917-B344-461F-B113-6202E02A1CEB}" srcOrd="0" destOrd="0" presId="urn:microsoft.com/office/officeart/2005/8/layout/hProcess9"/>
    <dgm:cxn modelId="{13641452-1EA1-4E30-8B3B-024362F1A417}" type="presOf" srcId="{36187531-3334-4DD1-98DA-1937BCD8FC08}" destId="{95B51A76-04F1-45CE-934E-C2D9B6A3FF9C}" srcOrd="0" destOrd="0" presId="urn:microsoft.com/office/officeart/2005/8/layout/hProcess9"/>
    <dgm:cxn modelId="{5DEE537B-4189-4472-B01A-CAEC0F4A610E}" srcId="{21468D99-F7E5-4847-B253-FFE79EF76511}" destId="{24CA378F-3315-41E8-A932-798ED26E298E}" srcOrd="5" destOrd="0" parTransId="{F473C3F5-12EC-46C6-B3B7-D8A76B1CA4A1}" sibTransId="{B8234138-59FD-4F6B-8827-3A93BF8FB099}"/>
    <dgm:cxn modelId="{89043C24-E998-4D28-B16E-8643B3E35AD9}" type="presOf" srcId="{F894C40A-F9EE-4BB0-B4A7-F9F4617E0A0F}" destId="{443B611C-373A-45CE-AA63-64D61A0258B6}" srcOrd="0" destOrd="0" presId="urn:microsoft.com/office/officeart/2005/8/layout/hProcess9"/>
    <dgm:cxn modelId="{A491CD41-E24B-4EB6-A5E4-18970086A34D}" type="presOf" srcId="{CED80F99-F87E-4855-A0E4-E8C7107CAC78}" destId="{30A6A39D-D40F-4635-986F-DE487B8DE6B3}" srcOrd="0" destOrd="0" presId="urn:microsoft.com/office/officeart/2005/8/layout/hProcess9"/>
    <dgm:cxn modelId="{292CAB13-747A-47B0-9C4F-22D3741806B6}" srcId="{21468D99-F7E5-4847-B253-FFE79EF76511}" destId="{1366C22B-57F8-4539-B4A0-A3E66202B252}" srcOrd="4" destOrd="0" parTransId="{44026A7F-545E-4C32-9A9D-0E1C98F7B97F}" sibTransId="{D5A16633-1170-42CA-9A1A-A59739D1F8D5}"/>
    <dgm:cxn modelId="{86710FDB-B456-4F95-A8D1-A85BC633F255}" srcId="{21468D99-F7E5-4847-B253-FFE79EF76511}" destId="{CED80F99-F87E-4855-A0E4-E8C7107CAC78}" srcOrd="0" destOrd="0" parTransId="{BE534DEF-532A-466D-A10A-75AAB7DBD580}" sibTransId="{1AFF60F3-A274-4258-BDBE-61C8412C0F37}"/>
    <dgm:cxn modelId="{60595D27-4900-4FDC-A7A0-140CA46A565F}" type="presParOf" srcId="{A7D5E917-B344-461F-B113-6202E02A1CEB}" destId="{44E0BC58-16BE-4E36-8AA0-0C8EDC9E0AB3}" srcOrd="0" destOrd="0" presId="urn:microsoft.com/office/officeart/2005/8/layout/hProcess9"/>
    <dgm:cxn modelId="{81C042E2-D353-409E-AF97-AE8E53947EA4}" type="presParOf" srcId="{A7D5E917-B344-461F-B113-6202E02A1CEB}" destId="{489A74B2-A026-41A1-888F-0BD5E48C6958}" srcOrd="1" destOrd="0" presId="urn:microsoft.com/office/officeart/2005/8/layout/hProcess9"/>
    <dgm:cxn modelId="{69F386ED-945B-4CF9-9E13-F86639D547DC}" type="presParOf" srcId="{489A74B2-A026-41A1-888F-0BD5E48C6958}" destId="{30A6A39D-D40F-4635-986F-DE487B8DE6B3}" srcOrd="0" destOrd="0" presId="urn:microsoft.com/office/officeart/2005/8/layout/hProcess9"/>
    <dgm:cxn modelId="{5E06999B-0763-408D-86CD-40B0AB2E60DD}" type="presParOf" srcId="{489A74B2-A026-41A1-888F-0BD5E48C6958}" destId="{3D0F6529-9DF0-453E-9F89-E46D88334BB0}" srcOrd="1" destOrd="0" presId="urn:microsoft.com/office/officeart/2005/8/layout/hProcess9"/>
    <dgm:cxn modelId="{9E8D9387-6683-4145-8ED9-6B6B7D36B8EB}" type="presParOf" srcId="{489A74B2-A026-41A1-888F-0BD5E48C6958}" destId="{FE38808F-7448-4282-89F6-A787AC2120AD}" srcOrd="2" destOrd="0" presId="urn:microsoft.com/office/officeart/2005/8/layout/hProcess9"/>
    <dgm:cxn modelId="{D1AE7BD8-02A9-4C7A-AFB2-F4A66FF829B1}" type="presParOf" srcId="{489A74B2-A026-41A1-888F-0BD5E48C6958}" destId="{3A2DBC2E-74D2-4B81-8623-8573C5D8A5D6}" srcOrd="3" destOrd="0" presId="urn:microsoft.com/office/officeart/2005/8/layout/hProcess9"/>
    <dgm:cxn modelId="{1A312B25-438B-4973-B086-FF1DDB105940}" type="presParOf" srcId="{489A74B2-A026-41A1-888F-0BD5E48C6958}" destId="{443B611C-373A-45CE-AA63-64D61A0258B6}" srcOrd="4" destOrd="0" presId="urn:microsoft.com/office/officeart/2005/8/layout/hProcess9"/>
    <dgm:cxn modelId="{094537B0-982C-420A-B86C-D1C7E66ADD16}" type="presParOf" srcId="{489A74B2-A026-41A1-888F-0BD5E48C6958}" destId="{E6A820E8-207C-4C15-83F8-6A61096063B5}" srcOrd="5" destOrd="0" presId="urn:microsoft.com/office/officeart/2005/8/layout/hProcess9"/>
    <dgm:cxn modelId="{03584EC1-6DF4-4CB4-9DB9-7456C92A24F4}" type="presParOf" srcId="{489A74B2-A026-41A1-888F-0BD5E48C6958}" destId="{95B51A76-04F1-45CE-934E-C2D9B6A3FF9C}" srcOrd="6" destOrd="0" presId="urn:microsoft.com/office/officeart/2005/8/layout/hProcess9"/>
    <dgm:cxn modelId="{97A2D4AF-A865-46F6-87F6-CD02CE024A2D}" type="presParOf" srcId="{489A74B2-A026-41A1-888F-0BD5E48C6958}" destId="{790FAB28-8594-4A24-94DC-2A81DEBF3A91}" srcOrd="7" destOrd="0" presId="urn:microsoft.com/office/officeart/2005/8/layout/hProcess9"/>
    <dgm:cxn modelId="{2ED58E61-C6A5-465D-BE6A-DB427E8813AB}" type="presParOf" srcId="{489A74B2-A026-41A1-888F-0BD5E48C6958}" destId="{53F1C95A-4B4E-4308-8D07-8148FF0A81CF}" srcOrd="8" destOrd="0" presId="urn:microsoft.com/office/officeart/2005/8/layout/hProcess9"/>
    <dgm:cxn modelId="{E756F435-00A9-4F8C-B86F-CB39091E638E}" type="presParOf" srcId="{489A74B2-A026-41A1-888F-0BD5E48C6958}" destId="{511EC93A-2C4B-4B59-A2A6-876706CCECB3}" srcOrd="9" destOrd="0" presId="urn:microsoft.com/office/officeart/2005/8/layout/hProcess9"/>
    <dgm:cxn modelId="{6FFCDCF9-2239-4023-921A-EC00D48B6771}" type="presParOf" srcId="{489A74B2-A026-41A1-888F-0BD5E48C6958}" destId="{AC162DCA-4887-443F-A096-34865ADC931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468D99-F7E5-4847-B253-FFE79EF76511}" type="doc">
      <dgm:prSet loTypeId="urn:microsoft.com/office/officeart/2005/8/layout/hProcess9" loCatId="process" qsTypeId="urn:microsoft.com/office/officeart/2005/8/quickstyle/simple1" qsCatId="simple" csTypeId="urn:microsoft.com/office/officeart/2005/8/colors/accent0_3" csCatId="mainScheme" phldr="1"/>
      <dgm:spPr/>
    </dgm:pt>
    <dgm:pt modelId="{CED80F99-F87E-4855-A0E4-E8C7107CAC78}">
      <dgm:prSet phldrT="[Text]"/>
      <dgm:spPr/>
      <dgm:t>
        <a:bodyPr/>
        <a:lstStyle/>
        <a:p>
          <a:r>
            <a:rPr lang="en-US" dirty="0"/>
            <a:t>Build Structure</a:t>
          </a:r>
        </a:p>
      </dgm:t>
    </dgm:pt>
    <dgm:pt modelId="{BE534DEF-532A-466D-A10A-75AAB7DBD580}" type="parTrans" cxnId="{86710FDB-B456-4F95-A8D1-A85BC633F255}">
      <dgm:prSet/>
      <dgm:spPr/>
      <dgm:t>
        <a:bodyPr/>
        <a:lstStyle/>
        <a:p>
          <a:endParaRPr lang="en-US"/>
        </a:p>
      </dgm:t>
    </dgm:pt>
    <dgm:pt modelId="{1AFF60F3-A274-4258-BDBE-61C8412C0F37}" type="sibTrans" cxnId="{86710FDB-B456-4F95-A8D1-A85BC633F255}">
      <dgm:prSet/>
      <dgm:spPr/>
      <dgm:t>
        <a:bodyPr/>
        <a:lstStyle/>
        <a:p>
          <a:endParaRPr lang="en-US"/>
        </a:p>
      </dgm:t>
    </dgm:pt>
    <dgm:pt modelId="{4D68425B-22D4-4CEC-926E-659EF7D53104}">
      <dgm:prSet phldrT="[Text]"/>
      <dgm:spPr/>
      <dgm:t>
        <a:bodyPr/>
        <a:lstStyle/>
        <a:p>
          <a:r>
            <a:rPr lang="en-US" dirty="0"/>
            <a:t>Debug</a:t>
          </a:r>
        </a:p>
      </dgm:t>
    </dgm:pt>
    <dgm:pt modelId="{6E5CFFFD-52EC-4B16-8A47-2EFD057F1D29}" type="parTrans" cxnId="{B0DCC2FC-AF6A-4D1C-AC51-90160E8F7E91}">
      <dgm:prSet/>
      <dgm:spPr/>
      <dgm:t>
        <a:bodyPr/>
        <a:lstStyle/>
        <a:p>
          <a:endParaRPr lang="en-US"/>
        </a:p>
      </dgm:t>
    </dgm:pt>
    <dgm:pt modelId="{93FB8507-87AD-4F8A-9784-7BB1A4C35198}" type="sibTrans" cxnId="{B0DCC2FC-AF6A-4D1C-AC51-90160E8F7E91}">
      <dgm:prSet/>
      <dgm:spPr/>
      <dgm:t>
        <a:bodyPr/>
        <a:lstStyle/>
        <a:p>
          <a:endParaRPr lang="en-US"/>
        </a:p>
      </dgm:t>
    </dgm:pt>
    <dgm:pt modelId="{F894C40A-F9EE-4BB0-B4A7-F9F4617E0A0F}">
      <dgm:prSet phldrT="[Text]"/>
      <dgm:spPr/>
      <dgm:t>
        <a:bodyPr/>
        <a:lstStyle/>
        <a:p>
          <a:r>
            <a:rPr lang="en-US" dirty="0"/>
            <a:t>Enter Inputs</a:t>
          </a:r>
        </a:p>
      </dgm:t>
    </dgm:pt>
    <dgm:pt modelId="{EE264547-EF67-4888-AE35-80FDE22B206A}" type="parTrans" cxnId="{8EB72208-F836-4FBA-9C18-5FC13204A272}">
      <dgm:prSet/>
      <dgm:spPr/>
      <dgm:t>
        <a:bodyPr/>
        <a:lstStyle/>
        <a:p>
          <a:endParaRPr lang="en-US"/>
        </a:p>
      </dgm:t>
    </dgm:pt>
    <dgm:pt modelId="{D00AF7AD-5CDD-42D9-BDC3-F7768E4566E5}" type="sibTrans" cxnId="{8EB72208-F836-4FBA-9C18-5FC13204A272}">
      <dgm:prSet/>
      <dgm:spPr/>
      <dgm:t>
        <a:bodyPr/>
        <a:lstStyle/>
        <a:p>
          <a:endParaRPr lang="en-US"/>
        </a:p>
      </dgm:t>
    </dgm:pt>
    <dgm:pt modelId="{36187531-3334-4DD1-98DA-1937BCD8FC08}">
      <dgm:prSet phldrT="[Text]"/>
      <dgm:spPr/>
      <dgm:t>
        <a:bodyPr/>
        <a:lstStyle/>
        <a:p>
          <a:r>
            <a:rPr lang="en-US" dirty="0"/>
            <a:t>Debug</a:t>
          </a:r>
        </a:p>
      </dgm:t>
    </dgm:pt>
    <dgm:pt modelId="{5F8AFE03-D532-45AB-B7D6-221BF851DD6B}" type="parTrans" cxnId="{36FC1427-4843-41FA-899B-B061D57812CF}">
      <dgm:prSet/>
      <dgm:spPr/>
      <dgm:t>
        <a:bodyPr/>
        <a:lstStyle/>
        <a:p>
          <a:endParaRPr lang="en-US"/>
        </a:p>
      </dgm:t>
    </dgm:pt>
    <dgm:pt modelId="{D59BDCB7-1371-4951-971D-BAAEDB6C12E0}" type="sibTrans" cxnId="{36FC1427-4843-41FA-899B-B061D57812CF}">
      <dgm:prSet/>
      <dgm:spPr/>
      <dgm:t>
        <a:bodyPr/>
        <a:lstStyle/>
        <a:p>
          <a:endParaRPr lang="en-US"/>
        </a:p>
      </dgm:t>
    </dgm:pt>
    <dgm:pt modelId="{24CA378F-3315-41E8-A932-798ED26E298E}">
      <dgm:prSet phldrT="[Text]"/>
      <dgm:spPr>
        <a:solidFill>
          <a:schemeClr val="accent4">
            <a:lumMod val="75000"/>
          </a:schemeClr>
        </a:solidFill>
      </dgm:spPr>
      <dgm:t>
        <a:bodyPr/>
        <a:lstStyle/>
        <a:p>
          <a:r>
            <a:rPr lang="en-US" dirty="0"/>
            <a:t>Run Analyses (1°, 2°)</a:t>
          </a:r>
        </a:p>
      </dgm:t>
    </dgm:pt>
    <dgm:pt modelId="{F473C3F5-12EC-46C6-B3B7-D8A76B1CA4A1}" type="parTrans" cxnId="{5DEE537B-4189-4472-B01A-CAEC0F4A610E}">
      <dgm:prSet/>
      <dgm:spPr/>
      <dgm:t>
        <a:bodyPr/>
        <a:lstStyle/>
        <a:p>
          <a:endParaRPr lang="en-US"/>
        </a:p>
      </dgm:t>
    </dgm:pt>
    <dgm:pt modelId="{B8234138-59FD-4F6B-8827-3A93BF8FB099}" type="sibTrans" cxnId="{5DEE537B-4189-4472-B01A-CAEC0F4A610E}">
      <dgm:prSet/>
      <dgm:spPr/>
      <dgm:t>
        <a:bodyPr/>
        <a:lstStyle/>
        <a:p>
          <a:endParaRPr lang="en-US"/>
        </a:p>
      </dgm:t>
    </dgm:pt>
    <dgm:pt modelId="{1366C22B-57F8-4539-B4A0-A3E66202B252}">
      <dgm:prSet phldrT="[Text]"/>
      <dgm:spPr>
        <a:solidFill>
          <a:schemeClr val="tx2"/>
        </a:solidFill>
      </dgm:spPr>
      <dgm:t>
        <a:bodyPr/>
        <a:lstStyle/>
        <a:p>
          <a:r>
            <a:rPr lang="en-US" dirty="0"/>
            <a:t>Calibrate and validate</a:t>
          </a:r>
        </a:p>
      </dgm:t>
    </dgm:pt>
    <dgm:pt modelId="{44026A7F-545E-4C32-9A9D-0E1C98F7B97F}" type="parTrans" cxnId="{292CAB13-747A-47B0-9C4F-22D3741806B6}">
      <dgm:prSet/>
      <dgm:spPr/>
      <dgm:t>
        <a:bodyPr/>
        <a:lstStyle/>
        <a:p>
          <a:endParaRPr lang="en-US"/>
        </a:p>
      </dgm:t>
    </dgm:pt>
    <dgm:pt modelId="{D5A16633-1170-42CA-9A1A-A59739D1F8D5}" type="sibTrans" cxnId="{292CAB13-747A-47B0-9C4F-22D3741806B6}">
      <dgm:prSet/>
      <dgm:spPr/>
      <dgm:t>
        <a:bodyPr/>
        <a:lstStyle/>
        <a:p>
          <a:endParaRPr lang="en-US"/>
        </a:p>
      </dgm:t>
    </dgm:pt>
    <dgm:pt modelId="{A7D5E917-B344-461F-B113-6202E02A1CEB}" type="pres">
      <dgm:prSet presAssocID="{21468D99-F7E5-4847-B253-FFE79EF76511}" presName="CompostProcess" presStyleCnt="0">
        <dgm:presLayoutVars>
          <dgm:dir/>
          <dgm:resizeHandles val="exact"/>
        </dgm:presLayoutVars>
      </dgm:prSet>
      <dgm:spPr/>
    </dgm:pt>
    <dgm:pt modelId="{44E0BC58-16BE-4E36-8AA0-0C8EDC9E0AB3}" type="pres">
      <dgm:prSet presAssocID="{21468D99-F7E5-4847-B253-FFE79EF76511}" presName="arrow" presStyleLbl="bgShp" presStyleIdx="0" presStyleCnt="1"/>
      <dgm:spPr/>
    </dgm:pt>
    <dgm:pt modelId="{489A74B2-A026-41A1-888F-0BD5E48C6958}" type="pres">
      <dgm:prSet presAssocID="{21468D99-F7E5-4847-B253-FFE79EF76511}" presName="linearProcess" presStyleCnt="0"/>
      <dgm:spPr/>
    </dgm:pt>
    <dgm:pt modelId="{30A6A39D-D40F-4635-986F-DE487B8DE6B3}" type="pres">
      <dgm:prSet presAssocID="{CED80F99-F87E-4855-A0E4-E8C7107CAC78}" presName="textNode" presStyleLbl="node1" presStyleIdx="0" presStyleCnt="6">
        <dgm:presLayoutVars>
          <dgm:bulletEnabled val="1"/>
        </dgm:presLayoutVars>
      </dgm:prSet>
      <dgm:spPr/>
      <dgm:t>
        <a:bodyPr/>
        <a:lstStyle/>
        <a:p>
          <a:endParaRPr lang="en-US"/>
        </a:p>
      </dgm:t>
    </dgm:pt>
    <dgm:pt modelId="{3D0F6529-9DF0-453E-9F89-E46D88334BB0}" type="pres">
      <dgm:prSet presAssocID="{1AFF60F3-A274-4258-BDBE-61C8412C0F37}" presName="sibTrans" presStyleCnt="0"/>
      <dgm:spPr/>
    </dgm:pt>
    <dgm:pt modelId="{FE38808F-7448-4282-89F6-A787AC2120AD}" type="pres">
      <dgm:prSet presAssocID="{4D68425B-22D4-4CEC-926E-659EF7D53104}" presName="textNode" presStyleLbl="node1" presStyleIdx="1" presStyleCnt="6">
        <dgm:presLayoutVars>
          <dgm:bulletEnabled val="1"/>
        </dgm:presLayoutVars>
      </dgm:prSet>
      <dgm:spPr/>
      <dgm:t>
        <a:bodyPr/>
        <a:lstStyle/>
        <a:p>
          <a:endParaRPr lang="en-US"/>
        </a:p>
      </dgm:t>
    </dgm:pt>
    <dgm:pt modelId="{3A2DBC2E-74D2-4B81-8623-8573C5D8A5D6}" type="pres">
      <dgm:prSet presAssocID="{93FB8507-87AD-4F8A-9784-7BB1A4C35198}" presName="sibTrans" presStyleCnt="0"/>
      <dgm:spPr/>
    </dgm:pt>
    <dgm:pt modelId="{443B611C-373A-45CE-AA63-64D61A0258B6}" type="pres">
      <dgm:prSet presAssocID="{F894C40A-F9EE-4BB0-B4A7-F9F4617E0A0F}" presName="textNode" presStyleLbl="node1" presStyleIdx="2" presStyleCnt="6">
        <dgm:presLayoutVars>
          <dgm:bulletEnabled val="1"/>
        </dgm:presLayoutVars>
      </dgm:prSet>
      <dgm:spPr/>
      <dgm:t>
        <a:bodyPr/>
        <a:lstStyle/>
        <a:p>
          <a:endParaRPr lang="en-US"/>
        </a:p>
      </dgm:t>
    </dgm:pt>
    <dgm:pt modelId="{E6A820E8-207C-4C15-83F8-6A61096063B5}" type="pres">
      <dgm:prSet presAssocID="{D00AF7AD-5CDD-42D9-BDC3-F7768E4566E5}" presName="sibTrans" presStyleCnt="0"/>
      <dgm:spPr/>
    </dgm:pt>
    <dgm:pt modelId="{95B51A76-04F1-45CE-934E-C2D9B6A3FF9C}" type="pres">
      <dgm:prSet presAssocID="{36187531-3334-4DD1-98DA-1937BCD8FC08}" presName="textNode" presStyleLbl="node1" presStyleIdx="3" presStyleCnt="6">
        <dgm:presLayoutVars>
          <dgm:bulletEnabled val="1"/>
        </dgm:presLayoutVars>
      </dgm:prSet>
      <dgm:spPr/>
      <dgm:t>
        <a:bodyPr/>
        <a:lstStyle/>
        <a:p>
          <a:endParaRPr lang="en-US"/>
        </a:p>
      </dgm:t>
    </dgm:pt>
    <dgm:pt modelId="{790FAB28-8594-4A24-94DC-2A81DEBF3A91}" type="pres">
      <dgm:prSet presAssocID="{D59BDCB7-1371-4951-971D-BAAEDB6C12E0}" presName="sibTrans" presStyleCnt="0"/>
      <dgm:spPr/>
    </dgm:pt>
    <dgm:pt modelId="{53F1C95A-4B4E-4308-8D07-8148FF0A81CF}" type="pres">
      <dgm:prSet presAssocID="{1366C22B-57F8-4539-B4A0-A3E66202B252}" presName="textNode" presStyleLbl="node1" presStyleIdx="4" presStyleCnt="6">
        <dgm:presLayoutVars>
          <dgm:bulletEnabled val="1"/>
        </dgm:presLayoutVars>
      </dgm:prSet>
      <dgm:spPr/>
      <dgm:t>
        <a:bodyPr/>
        <a:lstStyle/>
        <a:p>
          <a:endParaRPr lang="en-US"/>
        </a:p>
      </dgm:t>
    </dgm:pt>
    <dgm:pt modelId="{511EC93A-2C4B-4B59-A2A6-876706CCECB3}" type="pres">
      <dgm:prSet presAssocID="{D5A16633-1170-42CA-9A1A-A59739D1F8D5}" presName="sibTrans" presStyleCnt="0"/>
      <dgm:spPr/>
    </dgm:pt>
    <dgm:pt modelId="{AC162DCA-4887-443F-A096-34865ADC931D}" type="pres">
      <dgm:prSet presAssocID="{24CA378F-3315-41E8-A932-798ED26E298E}" presName="textNode" presStyleLbl="node1" presStyleIdx="5" presStyleCnt="6">
        <dgm:presLayoutVars>
          <dgm:bulletEnabled val="1"/>
        </dgm:presLayoutVars>
      </dgm:prSet>
      <dgm:spPr/>
      <dgm:t>
        <a:bodyPr/>
        <a:lstStyle/>
        <a:p>
          <a:endParaRPr lang="en-US"/>
        </a:p>
      </dgm:t>
    </dgm:pt>
  </dgm:ptLst>
  <dgm:cxnLst>
    <dgm:cxn modelId="{1E6AC1F9-71E1-4106-8BFB-AB3FC51CABD7}" type="presOf" srcId="{24CA378F-3315-41E8-A932-798ED26E298E}" destId="{AC162DCA-4887-443F-A096-34865ADC931D}" srcOrd="0" destOrd="0" presId="urn:microsoft.com/office/officeart/2005/8/layout/hProcess9"/>
    <dgm:cxn modelId="{22DAD6B1-8E1C-46B8-8338-596A5D86E5A7}" type="presOf" srcId="{1366C22B-57F8-4539-B4A0-A3E66202B252}" destId="{53F1C95A-4B4E-4308-8D07-8148FF0A81CF}" srcOrd="0" destOrd="0" presId="urn:microsoft.com/office/officeart/2005/8/layout/hProcess9"/>
    <dgm:cxn modelId="{8EB72208-F836-4FBA-9C18-5FC13204A272}" srcId="{21468D99-F7E5-4847-B253-FFE79EF76511}" destId="{F894C40A-F9EE-4BB0-B4A7-F9F4617E0A0F}" srcOrd="2" destOrd="0" parTransId="{EE264547-EF67-4888-AE35-80FDE22B206A}" sibTransId="{D00AF7AD-5CDD-42D9-BDC3-F7768E4566E5}"/>
    <dgm:cxn modelId="{36FC1427-4843-41FA-899B-B061D57812CF}" srcId="{21468D99-F7E5-4847-B253-FFE79EF76511}" destId="{36187531-3334-4DD1-98DA-1937BCD8FC08}" srcOrd="3" destOrd="0" parTransId="{5F8AFE03-D532-45AB-B7D6-221BF851DD6B}" sibTransId="{D59BDCB7-1371-4951-971D-BAAEDB6C12E0}"/>
    <dgm:cxn modelId="{C5189BB4-6852-4C14-95D9-5EE91F113EE5}" type="presOf" srcId="{4D68425B-22D4-4CEC-926E-659EF7D53104}" destId="{FE38808F-7448-4282-89F6-A787AC2120AD}" srcOrd="0" destOrd="0" presId="urn:microsoft.com/office/officeart/2005/8/layout/hProcess9"/>
    <dgm:cxn modelId="{B0DCC2FC-AF6A-4D1C-AC51-90160E8F7E91}" srcId="{21468D99-F7E5-4847-B253-FFE79EF76511}" destId="{4D68425B-22D4-4CEC-926E-659EF7D53104}" srcOrd="1" destOrd="0" parTransId="{6E5CFFFD-52EC-4B16-8A47-2EFD057F1D29}" sibTransId="{93FB8507-87AD-4F8A-9784-7BB1A4C35198}"/>
    <dgm:cxn modelId="{133E6C94-0D42-4762-A745-06DC0968BD45}" type="presOf" srcId="{21468D99-F7E5-4847-B253-FFE79EF76511}" destId="{A7D5E917-B344-461F-B113-6202E02A1CEB}" srcOrd="0" destOrd="0" presId="urn:microsoft.com/office/officeart/2005/8/layout/hProcess9"/>
    <dgm:cxn modelId="{13641452-1EA1-4E30-8B3B-024362F1A417}" type="presOf" srcId="{36187531-3334-4DD1-98DA-1937BCD8FC08}" destId="{95B51A76-04F1-45CE-934E-C2D9B6A3FF9C}" srcOrd="0" destOrd="0" presId="urn:microsoft.com/office/officeart/2005/8/layout/hProcess9"/>
    <dgm:cxn modelId="{5DEE537B-4189-4472-B01A-CAEC0F4A610E}" srcId="{21468D99-F7E5-4847-B253-FFE79EF76511}" destId="{24CA378F-3315-41E8-A932-798ED26E298E}" srcOrd="5" destOrd="0" parTransId="{F473C3F5-12EC-46C6-B3B7-D8A76B1CA4A1}" sibTransId="{B8234138-59FD-4F6B-8827-3A93BF8FB099}"/>
    <dgm:cxn modelId="{89043C24-E998-4D28-B16E-8643B3E35AD9}" type="presOf" srcId="{F894C40A-F9EE-4BB0-B4A7-F9F4617E0A0F}" destId="{443B611C-373A-45CE-AA63-64D61A0258B6}" srcOrd="0" destOrd="0" presId="urn:microsoft.com/office/officeart/2005/8/layout/hProcess9"/>
    <dgm:cxn modelId="{A491CD41-E24B-4EB6-A5E4-18970086A34D}" type="presOf" srcId="{CED80F99-F87E-4855-A0E4-E8C7107CAC78}" destId="{30A6A39D-D40F-4635-986F-DE487B8DE6B3}" srcOrd="0" destOrd="0" presId="urn:microsoft.com/office/officeart/2005/8/layout/hProcess9"/>
    <dgm:cxn modelId="{292CAB13-747A-47B0-9C4F-22D3741806B6}" srcId="{21468D99-F7E5-4847-B253-FFE79EF76511}" destId="{1366C22B-57F8-4539-B4A0-A3E66202B252}" srcOrd="4" destOrd="0" parTransId="{44026A7F-545E-4C32-9A9D-0E1C98F7B97F}" sibTransId="{D5A16633-1170-42CA-9A1A-A59739D1F8D5}"/>
    <dgm:cxn modelId="{86710FDB-B456-4F95-A8D1-A85BC633F255}" srcId="{21468D99-F7E5-4847-B253-FFE79EF76511}" destId="{CED80F99-F87E-4855-A0E4-E8C7107CAC78}" srcOrd="0" destOrd="0" parTransId="{BE534DEF-532A-466D-A10A-75AAB7DBD580}" sibTransId="{1AFF60F3-A274-4258-BDBE-61C8412C0F37}"/>
    <dgm:cxn modelId="{60595D27-4900-4FDC-A7A0-140CA46A565F}" type="presParOf" srcId="{A7D5E917-B344-461F-B113-6202E02A1CEB}" destId="{44E0BC58-16BE-4E36-8AA0-0C8EDC9E0AB3}" srcOrd="0" destOrd="0" presId="urn:microsoft.com/office/officeart/2005/8/layout/hProcess9"/>
    <dgm:cxn modelId="{81C042E2-D353-409E-AF97-AE8E53947EA4}" type="presParOf" srcId="{A7D5E917-B344-461F-B113-6202E02A1CEB}" destId="{489A74B2-A026-41A1-888F-0BD5E48C6958}" srcOrd="1" destOrd="0" presId="urn:microsoft.com/office/officeart/2005/8/layout/hProcess9"/>
    <dgm:cxn modelId="{69F386ED-945B-4CF9-9E13-F86639D547DC}" type="presParOf" srcId="{489A74B2-A026-41A1-888F-0BD5E48C6958}" destId="{30A6A39D-D40F-4635-986F-DE487B8DE6B3}" srcOrd="0" destOrd="0" presId="urn:microsoft.com/office/officeart/2005/8/layout/hProcess9"/>
    <dgm:cxn modelId="{5E06999B-0763-408D-86CD-40B0AB2E60DD}" type="presParOf" srcId="{489A74B2-A026-41A1-888F-0BD5E48C6958}" destId="{3D0F6529-9DF0-453E-9F89-E46D88334BB0}" srcOrd="1" destOrd="0" presId="urn:microsoft.com/office/officeart/2005/8/layout/hProcess9"/>
    <dgm:cxn modelId="{9E8D9387-6683-4145-8ED9-6B6B7D36B8EB}" type="presParOf" srcId="{489A74B2-A026-41A1-888F-0BD5E48C6958}" destId="{FE38808F-7448-4282-89F6-A787AC2120AD}" srcOrd="2" destOrd="0" presId="urn:microsoft.com/office/officeart/2005/8/layout/hProcess9"/>
    <dgm:cxn modelId="{D1AE7BD8-02A9-4C7A-AFB2-F4A66FF829B1}" type="presParOf" srcId="{489A74B2-A026-41A1-888F-0BD5E48C6958}" destId="{3A2DBC2E-74D2-4B81-8623-8573C5D8A5D6}" srcOrd="3" destOrd="0" presId="urn:microsoft.com/office/officeart/2005/8/layout/hProcess9"/>
    <dgm:cxn modelId="{1A312B25-438B-4973-B086-FF1DDB105940}" type="presParOf" srcId="{489A74B2-A026-41A1-888F-0BD5E48C6958}" destId="{443B611C-373A-45CE-AA63-64D61A0258B6}" srcOrd="4" destOrd="0" presId="urn:microsoft.com/office/officeart/2005/8/layout/hProcess9"/>
    <dgm:cxn modelId="{094537B0-982C-420A-B86C-D1C7E66ADD16}" type="presParOf" srcId="{489A74B2-A026-41A1-888F-0BD5E48C6958}" destId="{E6A820E8-207C-4C15-83F8-6A61096063B5}" srcOrd="5" destOrd="0" presId="urn:microsoft.com/office/officeart/2005/8/layout/hProcess9"/>
    <dgm:cxn modelId="{03584EC1-6DF4-4CB4-9DB9-7456C92A24F4}" type="presParOf" srcId="{489A74B2-A026-41A1-888F-0BD5E48C6958}" destId="{95B51A76-04F1-45CE-934E-C2D9B6A3FF9C}" srcOrd="6" destOrd="0" presId="urn:microsoft.com/office/officeart/2005/8/layout/hProcess9"/>
    <dgm:cxn modelId="{97A2D4AF-A865-46F6-87F6-CD02CE024A2D}" type="presParOf" srcId="{489A74B2-A026-41A1-888F-0BD5E48C6958}" destId="{790FAB28-8594-4A24-94DC-2A81DEBF3A91}" srcOrd="7" destOrd="0" presId="urn:microsoft.com/office/officeart/2005/8/layout/hProcess9"/>
    <dgm:cxn modelId="{2ED58E61-C6A5-465D-BE6A-DB427E8813AB}" type="presParOf" srcId="{489A74B2-A026-41A1-888F-0BD5E48C6958}" destId="{53F1C95A-4B4E-4308-8D07-8148FF0A81CF}" srcOrd="8" destOrd="0" presId="urn:microsoft.com/office/officeart/2005/8/layout/hProcess9"/>
    <dgm:cxn modelId="{E756F435-00A9-4F8C-B86F-CB39091E638E}" type="presParOf" srcId="{489A74B2-A026-41A1-888F-0BD5E48C6958}" destId="{511EC93A-2C4B-4B59-A2A6-876706CCECB3}" srcOrd="9" destOrd="0" presId="urn:microsoft.com/office/officeart/2005/8/layout/hProcess9"/>
    <dgm:cxn modelId="{6FFCDCF9-2239-4023-921A-EC00D48B6771}" type="presParOf" srcId="{489A74B2-A026-41A1-888F-0BD5E48C6958}" destId="{AC162DCA-4887-443F-A096-34865ADC931D}"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0BC58-16BE-4E36-8AA0-0C8EDC9E0AB3}">
      <dsp:nvSpPr>
        <dsp:cNvPr id="0" name=""/>
        <dsp:cNvSpPr/>
      </dsp:nvSpPr>
      <dsp:spPr>
        <a:xfrm>
          <a:off x="617219" y="0"/>
          <a:ext cx="6995160" cy="301466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6A39D-D40F-4635-986F-DE487B8DE6B3}">
      <dsp:nvSpPr>
        <dsp:cNvPr id="0" name=""/>
        <dsp:cNvSpPr/>
      </dsp:nvSpPr>
      <dsp:spPr>
        <a:xfrm>
          <a:off x="3235" y="904398"/>
          <a:ext cx="1306646" cy="1205864"/>
        </a:xfrm>
        <a:prstGeom prst="roundRect">
          <a:avLst/>
        </a:prstGeom>
        <a:solidFill>
          <a:schemeClr val="accent4">
            <a:lumMod val="75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Build Structure</a:t>
          </a:r>
        </a:p>
      </dsp:txBody>
      <dsp:txXfrm>
        <a:off x="62100" y="963263"/>
        <a:ext cx="1188916" cy="1088134"/>
      </dsp:txXfrm>
    </dsp:sp>
    <dsp:sp modelId="{FE38808F-7448-4282-89F6-A787AC2120AD}">
      <dsp:nvSpPr>
        <dsp:cNvPr id="0" name=""/>
        <dsp:cNvSpPr/>
      </dsp:nvSpPr>
      <dsp:spPr>
        <a:xfrm>
          <a:off x="1386531"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1445396" y="963263"/>
        <a:ext cx="1188916" cy="1088134"/>
      </dsp:txXfrm>
    </dsp:sp>
    <dsp:sp modelId="{443B611C-373A-45CE-AA63-64D61A0258B6}">
      <dsp:nvSpPr>
        <dsp:cNvPr id="0" name=""/>
        <dsp:cNvSpPr/>
      </dsp:nvSpPr>
      <dsp:spPr>
        <a:xfrm>
          <a:off x="2769828"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Enter Inputs</a:t>
          </a:r>
        </a:p>
      </dsp:txBody>
      <dsp:txXfrm>
        <a:off x="2828693" y="963263"/>
        <a:ext cx="1188916" cy="1088134"/>
      </dsp:txXfrm>
    </dsp:sp>
    <dsp:sp modelId="{95B51A76-04F1-45CE-934E-C2D9B6A3FF9C}">
      <dsp:nvSpPr>
        <dsp:cNvPr id="0" name=""/>
        <dsp:cNvSpPr/>
      </dsp:nvSpPr>
      <dsp:spPr>
        <a:xfrm>
          <a:off x="4153125"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4211990" y="963263"/>
        <a:ext cx="1188916" cy="1088134"/>
      </dsp:txXfrm>
    </dsp:sp>
    <dsp:sp modelId="{53F1C95A-4B4E-4308-8D07-8148FF0A81CF}">
      <dsp:nvSpPr>
        <dsp:cNvPr id="0" name=""/>
        <dsp:cNvSpPr/>
      </dsp:nvSpPr>
      <dsp:spPr>
        <a:xfrm>
          <a:off x="5536421"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Calibrate and Validate</a:t>
          </a:r>
        </a:p>
      </dsp:txBody>
      <dsp:txXfrm>
        <a:off x="5595286" y="963263"/>
        <a:ext cx="1188916" cy="1088134"/>
      </dsp:txXfrm>
    </dsp:sp>
    <dsp:sp modelId="{AC162DCA-4887-443F-A096-34865ADC931D}">
      <dsp:nvSpPr>
        <dsp:cNvPr id="0" name=""/>
        <dsp:cNvSpPr/>
      </dsp:nvSpPr>
      <dsp:spPr>
        <a:xfrm>
          <a:off x="6919718"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Run Analyses (1°, 2°)</a:t>
          </a:r>
        </a:p>
      </dsp:txBody>
      <dsp:txXfrm>
        <a:off x="6978583" y="963263"/>
        <a:ext cx="1188916" cy="1088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0BC58-16BE-4E36-8AA0-0C8EDC9E0AB3}">
      <dsp:nvSpPr>
        <dsp:cNvPr id="0" name=""/>
        <dsp:cNvSpPr/>
      </dsp:nvSpPr>
      <dsp:spPr>
        <a:xfrm>
          <a:off x="617219" y="0"/>
          <a:ext cx="6995160" cy="301466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6A39D-D40F-4635-986F-DE487B8DE6B3}">
      <dsp:nvSpPr>
        <dsp:cNvPr id="0" name=""/>
        <dsp:cNvSpPr/>
      </dsp:nvSpPr>
      <dsp:spPr>
        <a:xfrm>
          <a:off x="3235"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Build Structure</a:t>
          </a:r>
        </a:p>
      </dsp:txBody>
      <dsp:txXfrm>
        <a:off x="62100" y="963263"/>
        <a:ext cx="1188916" cy="1088134"/>
      </dsp:txXfrm>
    </dsp:sp>
    <dsp:sp modelId="{FE38808F-7448-4282-89F6-A787AC2120AD}">
      <dsp:nvSpPr>
        <dsp:cNvPr id="0" name=""/>
        <dsp:cNvSpPr/>
      </dsp:nvSpPr>
      <dsp:spPr>
        <a:xfrm>
          <a:off x="1386531"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1445396" y="963263"/>
        <a:ext cx="1188916" cy="1088134"/>
      </dsp:txXfrm>
    </dsp:sp>
    <dsp:sp modelId="{443B611C-373A-45CE-AA63-64D61A0258B6}">
      <dsp:nvSpPr>
        <dsp:cNvPr id="0" name=""/>
        <dsp:cNvSpPr/>
      </dsp:nvSpPr>
      <dsp:spPr>
        <a:xfrm>
          <a:off x="2769828" y="904398"/>
          <a:ext cx="1306646" cy="1205864"/>
        </a:xfrm>
        <a:prstGeom prst="roundRect">
          <a:avLst/>
        </a:prstGeom>
        <a:solidFill>
          <a:schemeClr val="accent4">
            <a:lumMod val="75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Enter Inputs</a:t>
          </a:r>
        </a:p>
      </dsp:txBody>
      <dsp:txXfrm>
        <a:off x="2828693" y="963263"/>
        <a:ext cx="1188916" cy="1088134"/>
      </dsp:txXfrm>
    </dsp:sp>
    <dsp:sp modelId="{95B51A76-04F1-45CE-934E-C2D9B6A3FF9C}">
      <dsp:nvSpPr>
        <dsp:cNvPr id="0" name=""/>
        <dsp:cNvSpPr/>
      </dsp:nvSpPr>
      <dsp:spPr>
        <a:xfrm>
          <a:off x="4153125"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4211990" y="963263"/>
        <a:ext cx="1188916" cy="1088134"/>
      </dsp:txXfrm>
    </dsp:sp>
    <dsp:sp modelId="{53F1C95A-4B4E-4308-8D07-8148FF0A81CF}">
      <dsp:nvSpPr>
        <dsp:cNvPr id="0" name=""/>
        <dsp:cNvSpPr/>
      </dsp:nvSpPr>
      <dsp:spPr>
        <a:xfrm>
          <a:off x="5536421"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Calibrate and Validate</a:t>
          </a:r>
        </a:p>
      </dsp:txBody>
      <dsp:txXfrm>
        <a:off x="5595286" y="963263"/>
        <a:ext cx="1188916" cy="1088134"/>
      </dsp:txXfrm>
    </dsp:sp>
    <dsp:sp modelId="{AC162DCA-4887-443F-A096-34865ADC931D}">
      <dsp:nvSpPr>
        <dsp:cNvPr id="0" name=""/>
        <dsp:cNvSpPr/>
      </dsp:nvSpPr>
      <dsp:spPr>
        <a:xfrm>
          <a:off x="6919718"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Run Analyses (1°, 2°)</a:t>
          </a:r>
        </a:p>
      </dsp:txBody>
      <dsp:txXfrm>
        <a:off x="6978583" y="963263"/>
        <a:ext cx="1188916" cy="10881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0BC58-16BE-4E36-8AA0-0C8EDC9E0AB3}">
      <dsp:nvSpPr>
        <dsp:cNvPr id="0" name=""/>
        <dsp:cNvSpPr/>
      </dsp:nvSpPr>
      <dsp:spPr>
        <a:xfrm>
          <a:off x="617219" y="0"/>
          <a:ext cx="6995160" cy="301466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6A39D-D40F-4635-986F-DE487B8DE6B3}">
      <dsp:nvSpPr>
        <dsp:cNvPr id="0" name=""/>
        <dsp:cNvSpPr/>
      </dsp:nvSpPr>
      <dsp:spPr>
        <a:xfrm>
          <a:off x="3235"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Build Structure</a:t>
          </a:r>
        </a:p>
      </dsp:txBody>
      <dsp:txXfrm>
        <a:off x="62100" y="963263"/>
        <a:ext cx="1188916" cy="1088134"/>
      </dsp:txXfrm>
    </dsp:sp>
    <dsp:sp modelId="{FE38808F-7448-4282-89F6-A787AC2120AD}">
      <dsp:nvSpPr>
        <dsp:cNvPr id="0" name=""/>
        <dsp:cNvSpPr/>
      </dsp:nvSpPr>
      <dsp:spPr>
        <a:xfrm>
          <a:off x="1386531"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1445396" y="963263"/>
        <a:ext cx="1188916" cy="1088134"/>
      </dsp:txXfrm>
    </dsp:sp>
    <dsp:sp modelId="{443B611C-373A-45CE-AA63-64D61A0258B6}">
      <dsp:nvSpPr>
        <dsp:cNvPr id="0" name=""/>
        <dsp:cNvSpPr/>
      </dsp:nvSpPr>
      <dsp:spPr>
        <a:xfrm>
          <a:off x="2769828"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Enter Inputs</a:t>
          </a:r>
        </a:p>
      </dsp:txBody>
      <dsp:txXfrm>
        <a:off x="2828693" y="963263"/>
        <a:ext cx="1188916" cy="1088134"/>
      </dsp:txXfrm>
    </dsp:sp>
    <dsp:sp modelId="{95B51A76-04F1-45CE-934E-C2D9B6A3FF9C}">
      <dsp:nvSpPr>
        <dsp:cNvPr id="0" name=""/>
        <dsp:cNvSpPr/>
      </dsp:nvSpPr>
      <dsp:spPr>
        <a:xfrm>
          <a:off x="4153125" y="904398"/>
          <a:ext cx="1306646"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4211990" y="963263"/>
        <a:ext cx="1188916" cy="1088134"/>
      </dsp:txXfrm>
    </dsp:sp>
    <dsp:sp modelId="{53F1C95A-4B4E-4308-8D07-8148FF0A81CF}">
      <dsp:nvSpPr>
        <dsp:cNvPr id="0" name=""/>
        <dsp:cNvSpPr/>
      </dsp:nvSpPr>
      <dsp:spPr>
        <a:xfrm>
          <a:off x="5536421" y="904398"/>
          <a:ext cx="1306646" cy="1205864"/>
        </a:xfrm>
        <a:prstGeom prst="roundRect">
          <a:avLst/>
        </a:prstGeom>
        <a:solidFill>
          <a:schemeClr val="accent4">
            <a:lumMod val="75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Calibrate and Validate</a:t>
          </a:r>
        </a:p>
      </dsp:txBody>
      <dsp:txXfrm>
        <a:off x="5595286" y="963263"/>
        <a:ext cx="1188916" cy="1088134"/>
      </dsp:txXfrm>
    </dsp:sp>
    <dsp:sp modelId="{AC162DCA-4887-443F-A096-34865ADC931D}">
      <dsp:nvSpPr>
        <dsp:cNvPr id="0" name=""/>
        <dsp:cNvSpPr/>
      </dsp:nvSpPr>
      <dsp:spPr>
        <a:xfrm>
          <a:off x="6919718" y="904398"/>
          <a:ext cx="1306646"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Run Analyses (1°, 2°)</a:t>
          </a:r>
        </a:p>
      </dsp:txBody>
      <dsp:txXfrm>
        <a:off x="6978583" y="963263"/>
        <a:ext cx="1188916" cy="10881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0BC58-16BE-4E36-8AA0-0C8EDC9E0AB3}">
      <dsp:nvSpPr>
        <dsp:cNvPr id="0" name=""/>
        <dsp:cNvSpPr/>
      </dsp:nvSpPr>
      <dsp:spPr>
        <a:xfrm>
          <a:off x="617219" y="0"/>
          <a:ext cx="6995160" cy="301466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6A39D-D40F-4635-986F-DE487B8DE6B3}">
      <dsp:nvSpPr>
        <dsp:cNvPr id="0" name=""/>
        <dsp:cNvSpPr/>
      </dsp:nvSpPr>
      <dsp:spPr>
        <a:xfrm>
          <a:off x="3586" y="904398"/>
          <a:ext cx="1305943"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Build Structure</a:t>
          </a:r>
        </a:p>
      </dsp:txBody>
      <dsp:txXfrm>
        <a:off x="62451" y="963263"/>
        <a:ext cx="1188213" cy="1088134"/>
      </dsp:txXfrm>
    </dsp:sp>
    <dsp:sp modelId="{FE38808F-7448-4282-89F6-A787AC2120AD}">
      <dsp:nvSpPr>
        <dsp:cNvPr id="0" name=""/>
        <dsp:cNvSpPr/>
      </dsp:nvSpPr>
      <dsp:spPr>
        <a:xfrm>
          <a:off x="1386883" y="904398"/>
          <a:ext cx="1305943"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1445748" y="963263"/>
        <a:ext cx="1188213" cy="1088134"/>
      </dsp:txXfrm>
    </dsp:sp>
    <dsp:sp modelId="{443B611C-373A-45CE-AA63-64D61A0258B6}">
      <dsp:nvSpPr>
        <dsp:cNvPr id="0" name=""/>
        <dsp:cNvSpPr/>
      </dsp:nvSpPr>
      <dsp:spPr>
        <a:xfrm>
          <a:off x="2770180" y="904398"/>
          <a:ext cx="1305943"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Enter Inputs</a:t>
          </a:r>
        </a:p>
      </dsp:txBody>
      <dsp:txXfrm>
        <a:off x="2829045" y="963263"/>
        <a:ext cx="1188213" cy="1088134"/>
      </dsp:txXfrm>
    </dsp:sp>
    <dsp:sp modelId="{95B51A76-04F1-45CE-934E-C2D9B6A3FF9C}">
      <dsp:nvSpPr>
        <dsp:cNvPr id="0" name=""/>
        <dsp:cNvSpPr/>
      </dsp:nvSpPr>
      <dsp:spPr>
        <a:xfrm>
          <a:off x="4153476" y="904398"/>
          <a:ext cx="1305943" cy="1205864"/>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Debug</a:t>
          </a:r>
        </a:p>
      </dsp:txBody>
      <dsp:txXfrm>
        <a:off x="4212341" y="963263"/>
        <a:ext cx="1188213" cy="1088134"/>
      </dsp:txXfrm>
    </dsp:sp>
    <dsp:sp modelId="{53F1C95A-4B4E-4308-8D07-8148FF0A81CF}">
      <dsp:nvSpPr>
        <dsp:cNvPr id="0" name=""/>
        <dsp:cNvSpPr/>
      </dsp:nvSpPr>
      <dsp:spPr>
        <a:xfrm>
          <a:off x="5536773" y="904398"/>
          <a:ext cx="1305943" cy="1205864"/>
        </a:xfrm>
        <a:prstGeom prst="roundRect">
          <a:avLst/>
        </a:prstGeom>
        <a:solidFill>
          <a:schemeClr val="tx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Calibrate and validate</a:t>
          </a:r>
        </a:p>
      </dsp:txBody>
      <dsp:txXfrm>
        <a:off x="5595638" y="963263"/>
        <a:ext cx="1188213" cy="1088134"/>
      </dsp:txXfrm>
    </dsp:sp>
    <dsp:sp modelId="{AC162DCA-4887-443F-A096-34865ADC931D}">
      <dsp:nvSpPr>
        <dsp:cNvPr id="0" name=""/>
        <dsp:cNvSpPr/>
      </dsp:nvSpPr>
      <dsp:spPr>
        <a:xfrm>
          <a:off x="6920070" y="904398"/>
          <a:ext cx="1305943" cy="1205864"/>
        </a:xfrm>
        <a:prstGeom prst="roundRect">
          <a:avLst/>
        </a:prstGeom>
        <a:solidFill>
          <a:schemeClr val="accent4">
            <a:lumMod val="75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Run Analyses (1°, 2°)</a:t>
          </a:r>
        </a:p>
      </dsp:txBody>
      <dsp:txXfrm>
        <a:off x="6978935" y="963263"/>
        <a:ext cx="1188213" cy="108813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982044-5D26-E448-8696-F452F46A029F}" type="datetimeFigureOut">
              <a:rPr lang="en-US" smtClean="0"/>
              <a:t>5/24/2024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159F134-A476-8F42-B0AF-2FFFE6F2B415}" type="slidenum">
              <a:rPr lang="en-US" smtClean="0"/>
              <a:t>‹#›</a:t>
            </a:fld>
            <a:endParaRPr lang="en-US"/>
          </a:p>
        </p:txBody>
      </p:sp>
    </p:spTree>
    <p:extLst>
      <p:ext uri="{BB962C8B-B14F-4D97-AF65-F5344CB8AC3E}">
        <p14:creationId xmlns:p14="http://schemas.microsoft.com/office/powerpoint/2010/main" val="1176461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69D94-2B78-F841-9B5E-78BC59F8D0BB}" type="datetimeFigureOut">
              <a:rPr lang="en-US" smtClean="0"/>
              <a:t>5/24/2024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B1B5E-696F-8A4A-9730-0DDA82FF5A34}" type="slidenum">
              <a:rPr lang="en-US" smtClean="0"/>
              <a:t>‹#›</a:t>
            </a:fld>
            <a:endParaRPr lang="en-US"/>
          </a:p>
        </p:txBody>
      </p:sp>
    </p:spTree>
    <p:extLst>
      <p:ext uri="{BB962C8B-B14F-4D97-AF65-F5344CB8AC3E}">
        <p14:creationId xmlns:p14="http://schemas.microsoft.com/office/powerpoint/2010/main" val="421181934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2</a:t>
            </a:fld>
            <a:endParaRPr lang="en-US"/>
          </a:p>
        </p:txBody>
      </p:sp>
    </p:spTree>
    <p:extLst>
      <p:ext uri="{BB962C8B-B14F-4D97-AF65-F5344CB8AC3E}">
        <p14:creationId xmlns:p14="http://schemas.microsoft.com/office/powerpoint/2010/main" val="2658600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HRC: assumption that 60% of PWID utilize HRCs (equivalent to 8 lower-capacity centers with 613 clients)</a:t>
            </a:r>
          </a:p>
        </p:txBody>
      </p:sp>
      <p:sp>
        <p:nvSpPr>
          <p:cNvPr id="4" name="Slide Number Placeholder 3"/>
          <p:cNvSpPr>
            <a:spLocks noGrp="1"/>
          </p:cNvSpPr>
          <p:nvPr>
            <p:ph type="sldNum" sz="quarter" idx="5"/>
          </p:nvPr>
        </p:nvSpPr>
        <p:spPr/>
        <p:txBody>
          <a:bodyPr/>
          <a:lstStyle/>
          <a:p>
            <a:fld id="{073B1B5E-696F-8A4A-9730-0DDA82FF5A34}" type="slidenum">
              <a:rPr lang="en-US" smtClean="0"/>
              <a:t>16</a:t>
            </a:fld>
            <a:endParaRPr lang="en-US"/>
          </a:p>
        </p:txBody>
      </p:sp>
    </p:spTree>
    <p:extLst>
      <p:ext uri="{BB962C8B-B14F-4D97-AF65-F5344CB8AC3E}">
        <p14:creationId xmlns:p14="http://schemas.microsoft.com/office/powerpoint/2010/main" val="4270471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3B1B5E-696F-8A4A-9730-0DDA82FF5A34}" type="slidenum">
              <a:rPr lang="en-US" smtClean="0"/>
              <a:t>17</a:t>
            </a:fld>
            <a:endParaRPr lang="en-US"/>
          </a:p>
        </p:txBody>
      </p:sp>
    </p:spTree>
    <p:extLst>
      <p:ext uri="{BB962C8B-B14F-4D97-AF65-F5344CB8AC3E}">
        <p14:creationId xmlns:p14="http://schemas.microsoft.com/office/powerpoint/2010/main" val="970030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From manuscript</a:t>
            </a:r>
          </a:p>
          <a:p>
            <a:r>
              <a:rPr lang="en-US" dirty="0"/>
              <a:t>Using pharmacy=SEP naloxone distribution</a:t>
            </a:r>
            <a:r>
              <a:rPr lang="en-US" baseline="0" dirty="0"/>
              <a:t> as base case</a:t>
            </a:r>
          </a:p>
          <a:p>
            <a:r>
              <a:rPr lang="en-US" dirty="0"/>
              <a:t>Following our imaginary</a:t>
            </a:r>
            <a:r>
              <a:rPr lang="en-US" baseline="0" dirty="0"/>
              <a:t> cohort—all OUD, 7% incarcerated</a:t>
            </a:r>
          </a:p>
          <a:p>
            <a:r>
              <a:rPr lang="en-US" baseline="0" dirty="0"/>
              <a:t>Discounted=sooner things valued higher than later things</a:t>
            </a:r>
          </a:p>
        </p:txBody>
      </p:sp>
      <p:sp>
        <p:nvSpPr>
          <p:cNvPr id="4" name="Slide Number Placeholder 3"/>
          <p:cNvSpPr>
            <a:spLocks noGrp="1"/>
          </p:cNvSpPr>
          <p:nvPr>
            <p:ph type="sldNum" sz="quarter" idx="10"/>
          </p:nvPr>
        </p:nvSpPr>
        <p:spPr/>
        <p:txBody>
          <a:bodyPr/>
          <a:lstStyle/>
          <a:p>
            <a:fld id="{073B1B5E-696F-8A4A-9730-0DDA82FF5A34}" type="slidenum">
              <a:rPr lang="en-US" smtClean="0"/>
              <a:t>19</a:t>
            </a:fld>
            <a:endParaRPr lang="en-US"/>
          </a:p>
        </p:txBody>
      </p:sp>
    </p:spTree>
    <p:extLst>
      <p:ext uri="{BB962C8B-B14F-4D97-AF65-F5344CB8AC3E}">
        <p14:creationId xmlns:p14="http://schemas.microsoft.com/office/powerpoint/2010/main" val="2156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frontier compares the incremental discounted cost versus overdose deaths averted for interventions compared to baseline, which is on the lower left. The strategies on the frontier are cost-effective, while the strategies that aren’t are dominated because they are either more expensive, less effective, or both. </a:t>
            </a:r>
          </a:p>
          <a:p>
            <a:endParaRPr lang="en-US" dirty="0"/>
          </a:p>
          <a:p>
            <a:r>
              <a:rPr lang="en-US" dirty="0"/>
              <a:t>We see that adding NLX costs an additional $2,000 per person over their lifetime, gaining nearly 0.2 QALYs, meaning the incremental cost-effectiveness ratio is $9,000 per QALY compared to baseline. Adding MOUD-COM results in almost 1 QALY from baseline at a cost of about $17,000. The incremental cost-effectiveness ratio for this strategy is $19,000, as there’s a gain in about 0.7 QALYs with a cost increase of about $15,000. When we add MOUD-INC, thereby scaling all strategies, there’s a total gain of a little over 1 QALY for a little over $20,000. This is cost-effective compared to baseline, but the incremental gain from the previous strategy of MOUD-COM and NLX for an additional $3,000 means that its ICER is borderline unfavorable at $94,000/QALY.</a:t>
            </a:r>
          </a:p>
        </p:txBody>
      </p:sp>
      <p:sp>
        <p:nvSpPr>
          <p:cNvPr id="4" name="Slide Number Placeholder 3"/>
          <p:cNvSpPr>
            <a:spLocks noGrp="1"/>
          </p:cNvSpPr>
          <p:nvPr>
            <p:ph type="sldNum" sz="quarter" idx="5"/>
          </p:nvPr>
        </p:nvSpPr>
        <p:spPr/>
        <p:txBody>
          <a:bodyPr/>
          <a:lstStyle/>
          <a:p>
            <a:fld id="{073B1B5E-696F-8A4A-9730-0DDA82FF5A34}" type="slidenum">
              <a:rPr lang="en-US" smtClean="0"/>
              <a:t>23</a:t>
            </a:fld>
            <a:endParaRPr lang="en-US"/>
          </a:p>
        </p:txBody>
      </p:sp>
    </p:spTree>
    <p:extLst>
      <p:ext uri="{BB962C8B-B14F-4D97-AF65-F5344CB8AC3E}">
        <p14:creationId xmlns:p14="http://schemas.microsoft.com/office/powerpoint/2010/main" val="2884257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24</a:t>
            </a:fld>
            <a:endParaRPr lang="en-US"/>
          </a:p>
        </p:txBody>
      </p:sp>
    </p:spTree>
    <p:extLst>
      <p:ext uri="{BB962C8B-B14F-4D97-AF65-F5344CB8AC3E}">
        <p14:creationId xmlns:p14="http://schemas.microsoft.com/office/powerpoint/2010/main" val="638783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Papers cited for the estimate from Coffin for naloxone effect:</a:t>
            </a:r>
          </a:p>
          <a:p>
            <a:r>
              <a:rPr lang="en-US" sz="1200" b="0" i="0" u="none" strike="noStrike" kern="1200" dirty="0">
                <a:solidFill>
                  <a:schemeClr val="tx1"/>
                </a:solidFill>
                <a:effectLst/>
                <a:latin typeface="+mn-lt"/>
                <a:ea typeface="+mn-ea"/>
                <a:cs typeface="+mn-cs"/>
              </a:rPr>
              <a:t>Doe-</a:t>
            </a:r>
            <a:r>
              <a:rPr lang="en-US" sz="1200" b="0" i="0" u="none" strike="noStrike" kern="1200" dirty="0" err="1">
                <a:solidFill>
                  <a:schemeClr val="tx1"/>
                </a:solidFill>
                <a:effectLst/>
                <a:latin typeface="+mn-lt"/>
                <a:ea typeface="+mn-ea"/>
                <a:cs typeface="+mn-cs"/>
              </a:rPr>
              <a:t>Simkins</a:t>
            </a:r>
            <a:r>
              <a:rPr lang="en-US" sz="1200" b="0" i="0" u="none" strike="noStrike" kern="1200" dirty="0">
                <a:solidFill>
                  <a:schemeClr val="tx1"/>
                </a:solidFill>
                <a:effectLst/>
                <a:latin typeface="+mn-lt"/>
                <a:ea typeface="+mn-ea"/>
                <a:cs typeface="+mn-cs"/>
              </a:rPr>
              <a:t> M, </a:t>
            </a:r>
            <a:r>
              <a:rPr lang="en-US" sz="1200" b="0" i="0" u="none" strike="noStrike" kern="1200" dirty="0" err="1">
                <a:solidFill>
                  <a:schemeClr val="tx1"/>
                </a:solidFill>
                <a:effectLst/>
                <a:latin typeface="+mn-lt"/>
                <a:ea typeface="+mn-ea"/>
                <a:cs typeface="+mn-cs"/>
              </a:rPr>
              <a:t>Walley</a:t>
            </a:r>
            <a:r>
              <a:rPr lang="en-US" sz="1200" b="0" i="0" u="none" strike="noStrike" kern="1200" dirty="0">
                <a:solidFill>
                  <a:schemeClr val="tx1"/>
                </a:solidFill>
                <a:effectLst/>
                <a:latin typeface="+mn-lt"/>
                <a:ea typeface="+mn-ea"/>
                <a:cs typeface="+mn-cs"/>
              </a:rPr>
              <a:t> AY, Epstein A, Moyer P. Saved by the nose:</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bystander-administered intranasal naloxone hydrochloride for opioid overdose.</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Am J Public Health. 2009;99:788-91. [PMID: 19363214]</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Piper TM, </a:t>
            </a:r>
            <a:r>
              <a:rPr lang="en-US" sz="1200" b="0" i="0" u="none" strike="noStrike" kern="1200" dirty="0" err="1">
                <a:solidFill>
                  <a:schemeClr val="tx1"/>
                </a:solidFill>
                <a:effectLst/>
                <a:latin typeface="+mn-lt"/>
                <a:ea typeface="+mn-ea"/>
                <a:cs typeface="+mn-cs"/>
              </a:rPr>
              <a:t>Stancliff</a:t>
            </a:r>
            <a:r>
              <a:rPr lang="en-US" sz="1200" b="0" i="0" u="none" strike="noStrike" kern="1200" dirty="0">
                <a:solidFill>
                  <a:schemeClr val="tx1"/>
                </a:solidFill>
                <a:effectLst/>
                <a:latin typeface="+mn-lt"/>
                <a:ea typeface="+mn-ea"/>
                <a:cs typeface="+mn-cs"/>
              </a:rPr>
              <a:t> S, </a:t>
            </a:r>
            <a:r>
              <a:rPr lang="en-US" sz="1200" b="0" i="0" u="none" strike="noStrike" kern="1200" dirty="0" err="1">
                <a:solidFill>
                  <a:schemeClr val="tx1"/>
                </a:solidFill>
                <a:effectLst/>
                <a:latin typeface="+mn-lt"/>
                <a:ea typeface="+mn-ea"/>
                <a:cs typeface="+mn-cs"/>
              </a:rPr>
              <a:t>Rudenstine</a:t>
            </a:r>
            <a:r>
              <a:rPr lang="en-US" sz="1200" b="0" i="0" u="none" strike="noStrike" kern="1200" dirty="0">
                <a:solidFill>
                  <a:schemeClr val="tx1"/>
                </a:solidFill>
                <a:effectLst/>
                <a:latin typeface="+mn-lt"/>
                <a:ea typeface="+mn-ea"/>
                <a:cs typeface="+mn-cs"/>
              </a:rPr>
              <a:t> S, Sherman S, Nandi V, Clear A, et al.</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Evaluation of a naloxone distribution and administration program in New York</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City. </a:t>
            </a:r>
            <a:r>
              <a:rPr lang="en-US" sz="1200" b="0" i="0" u="none" strike="noStrike" kern="1200" dirty="0" err="1">
                <a:solidFill>
                  <a:schemeClr val="tx1"/>
                </a:solidFill>
                <a:effectLst/>
                <a:latin typeface="+mn-lt"/>
                <a:ea typeface="+mn-ea"/>
                <a:cs typeface="+mn-cs"/>
              </a:rPr>
              <a:t>Subst</a:t>
            </a:r>
            <a:r>
              <a:rPr lang="en-US" sz="1200" b="0" i="0" u="none" strike="noStrike" kern="1200" dirty="0">
                <a:solidFill>
                  <a:schemeClr val="tx1"/>
                </a:solidFill>
                <a:effectLst/>
                <a:latin typeface="+mn-lt"/>
                <a:ea typeface="+mn-ea"/>
                <a:cs typeface="+mn-cs"/>
              </a:rPr>
              <a:t> Use Misuse. 2008;43:858-70. [PMID: 18570021]</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Wagner KD, Valente TW, Casanova M, </a:t>
            </a:r>
            <a:r>
              <a:rPr lang="en-US" sz="1200" b="0" i="0" u="none" strike="noStrike" kern="1200" dirty="0" err="1">
                <a:solidFill>
                  <a:schemeClr val="tx1"/>
                </a:solidFill>
                <a:effectLst/>
                <a:latin typeface="+mn-lt"/>
                <a:ea typeface="+mn-ea"/>
                <a:cs typeface="+mn-cs"/>
              </a:rPr>
              <a:t>Partovi</a:t>
            </a:r>
            <a:r>
              <a:rPr lang="en-US" sz="1200" b="0" i="0" u="none" strike="noStrike" kern="1200" dirty="0">
                <a:solidFill>
                  <a:schemeClr val="tx1"/>
                </a:solidFill>
                <a:effectLst/>
                <a:latin typeface="+mn-lt"/>
                <a:ea typeface="+mn-ea"/>
                <a:cs typeface="+mn-cs"/>
              </a:rPr>
              <a:t> SM, Mendenhall BM,</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Hundley JH, et al. Evaluation of an overdose prevention and response training</a:t>
            </a:r>
            <a:br>
              <a:rPr lang="en-US" sz="1200" b="0" i="0" u="none" strike="noStrike" kern="1200" dirty="0">
                <a:solidFill>
                  <a:schemeClr val="tx1"/>
                </a:solidFill>
                <a:effectLst/>
                <a:latin typeface="+mn-lt"/>
                <a:ea typeface="+mn-ea"/>
                <a:cs typeface="+mn-cs"/>
              </a:rPr>
            </a:br>
            <a:r>
              <a:rPr lang="en-US" sz="1200" b="0" i="0" u="none" strike="noStrike" kern="1200" dirty="0" err="1">
                <a:solidFill>
                  <a:schemeClr val="tx1"/>
                </a:solidFill>
                <a:effectLst/>
                <a:latin typeface="+mn-lt"/>
                <a:ea typeface="+mn-ea"/>
                <a:cs typeface="+mn-cs"/>
              </a:rPr>
              <a:t>programme</a:t>
            </a:r>
            <a:r>
              <a:rPr lang="en-US" sz="1200" b="0" i="0" u="none" strike="noStrike" kern="1200" dirty="0">
                <a:solidFill>
                  <a:schemeClr val="tx1"/>
                </a:solidFill>
                <a:effectLst/>
                <a:latin typeface="+mn-lt"/>
                <a:ea typeface="+mn-ea"/>
                <a:cs typeface="+mn-cs"/>
              </a:rPr>
              <a:t> for injection drug users in the Skid Row area of Los Angeles, CA. </a:t>
            </a:r>
            <a:r>
              <a:rPr lang="en-US" sz="1200" b="0" i="0" u="none" strike="noStrike" kern="1200" dirty="0" err="1">
                <a:solidFill>
                  <a:schemeClr val="tx1"/>
                </a:solidFill>
                <a:effectLst/>
                <a:latin typeface="+mn-lt"/>
                <a:ea typeface="+mn-ea"/>
                <a:cs typeface="+mn-cs"/>
              </a:rPr>
              <a:t>Int</a:t>
            </a:r>
            <a:r>
              <a:rPr lang="en-US" sz="1200" b="0" i="0" u="none" strike="noStrike" kern="1200" dirty="0">
                <a:solidFill>
                  <a:schemeClr val="tx1"/>
                </a:solidFill>
                <a:effectLst/>
                <a:latin typeface="+mn-lt"/>
                <a:ea typeface="+mn-ea"/>
                <a:cs typeface="+mn-cs"/>
              </a:rPr>
              <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J Drug Policy. 2010;21:186-93. [PMID: 19268564]</a:t>
            </a:r>
            <a:r>
              <a:rPr lang="en-US" dirty="0"/>
              <a:t> </a:t>
            </a:r>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r>
              <a:rPr lang="en-US" sz="1200" b="0" i="0" u="none" strike="noStrike" kern="1200" dirty="0" err="1">
                <a:solidFill>
                  <a:schemeClr val="tx1"/>
                </a:solidFill>
                <a:effectLst/>
                <a:latin typeface="+mn-lt"/>
                <a:ea typeface="+mn-ea"/>
                <a:cs typeface="+mn-cs"/>
              </a:rPr>
              <a:t>Stoove</a:t>
            </a:r>
            <a:r>
              <a:rPr lang="en-US" sz="1200" b="0" i="0" u="none" strike="noStrike" kern="1200" dirty="0">
                <a:solidFill>
                  <a:schemeClr val="tx1"/>
                </a:solidFill>
                <a:effectLst/>
                <a:latin typeface="+mn-lt"/>
                <a:ea typeface="+mn-ea"/>
                <a:cs typeface="+mn-cs"/>
              </a:rPr>
              <a:t>´ MA, </a:t>
            </a:r>
            <a:r>
              <a:rPr lang="en-US" sz="1200" b="0" i="0" u="none" strike="noStrike" kern="1200" dirty="0" err="1">
                <a:solidFill>
                  <a:schemeClr val="tx1"/>
                </a:solidFill>
                <a:effectLst/>
                <a:latin typeface="+mn-lt"/>
                <a:ea typeface="+mn-ea"/>
                <a:cs typeface="+mn-cs"/>
              </a:rPr>
              <a:t>Dietze</a:t>
            </a:r>
            <a:r>
              <a:rPr lang="en-US" sz="1200" b="0" i="0" u="none" strike="noStrike" kern="1200" dirty="0">
                <a:solidFill>
                  <a:schemeClr val="tx1"/>
                </a:solidFill>
                <a:effectLst/>
                <a:latin typeface="+mn-lt"/>
                <a:ea typeface="+mn-ea"/>
                <a:cs typeface="+mn-cs"/>
              </a:rPr>
              <a:t> PM, Jolley D. Overdose deaths following previous nonfatal</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heroin overdose: record linkage of ambulance attendance and death registry</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data. Drug Alcohol Rev. 2009;28:347-52. [PMID: 19594787]</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err="1">
                <a:solidFill>
                  <a:schemeClr val="tx1"/>
                </a:solidFill>
                <a:effectLst/>
                <a:latin typeface="+mn-lt"/>
                <a:ea typeface="+mn-ea"/>
                <a:cs typeface="+mn-cs"/>
              </a:rPr>
              <a:t>Strang</a:t>
            </a:r>
            <a:r>
              <a:rPr lang="en-US" sz="1200" b="0" i="0" u="none" strike="noStrike" kern="1200" dirty="0">
                <a:solidFill>
                  <a:schemeClr val="tx1"/>
                </a:solidFill>
                <a:effectLst/>
                <a:latin typeface="+mn-lt"/>
                <a:ea typeface="+mn-ea"/>
                <a:cs typeface="+mn-cs"/>
              </a:rPr>
              <a:t> J, Manning V, </a:t>
            </a:r>
            <a:r>
              <a:rPr lang="en-US" sz="1200" b="0" i="0" u="none" strike="noStrike" kern="1200" dirty="0" err="1">
                <a:solidFill>
                  <a:schemeClr val="tx1"/>
                </a:solidFill>
                <a:effectLst/>
                <a:latin typeface="+mn-lt"/>
                <a:ea typeface="+mn-ea"/>
                <a:cs typeface="+mn-cs"/>
              </a:rPr>
              <a:t>Mayet</a:t>
            </a:r>
            <a:r>
              <a:rPr lang="en-US" sz="1200" b="0" i="0" u="none" strike="noStrike" kern="1200" dirty="0">
                <a:solidFill>
                  <a:schemeClr val="tx1"/>
                </a:solidFill>
                <a:effectLst/>
                <a:latin typeface="+mn-lt"/>
                <a:ea typeface="+mn-ea"/>
                <a:cs typeface="+mn-cs"/>
              </a:rPr>
              <a:t> S, Best D, </a:t>
            </a:r>
            <a:r>
              <a:rPr lang="en-US" sz="1200" b="0" i="0" u="none" strike="noStrike" kern="1200" dirty="0" err="1">
                <a:solidFill>
                  <a:schemeClr val="tx1"/>
                </a:solidFill>
                <a:effectLst/>
                <a:latin typeface="+mn-lt"/>
                <a:ea typeface="+mn-ea"/>
                <a:cs typeface="+mn-cs"/>
              </a:rPr>
              <a:t>Titherington</a:t>
            </a:r>
            <a:r>
              <a:rPr lang="en-US" sz="1200" b="0" i="0" u="none" strike="noStrike" kern="1200" dirty="0">
                <a:solidFill>
                  <a:schemeClr val="tx1"/>
                </a:solidFill>
                <a:effectLst/>
                <a:latin typeface="+mn-lt"/>
                <a:ea typeface="+mn-ea"/>
                <a:cs typeface="+mn-cs"/>
              </a:rPr>
              <a:t> E, Santana L, et al.</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Overdose training and take-home naloxone for opiate users: prospective cohort</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study of impact on knowledge and attitudes and subsequent management of</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overdoses. Addiction. 2008;103:1648-57. [PMID: 18821875]</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Tobin KE, Sherman SG, </a:t>
            </a:r>
            <a:r>
              <a:rPr lang="en-US" sz="1200" b="0" i="0" u="none" strike="noStrike" kern="1200" dirty="0" err="1">
                <a:solidFill>
                  <a:schemeClr val="tx1"/>
                </a:solidFill>
                <a:effectLst/>
                <a:latin typeface="+mn-lt"/>
                <a:ea typeface="+mn-ea"/>
                <a:cs typeface="+mn-cs"/>
              </a:rPr>
              <a:t>Beilenson</a:t>
            </a:r>
            <a:r>
              <a:rPr lang="en-US" sz="1200" b="0" i="0" u="none" strike="noStrike" kern="1200" dirty="0">
                <a:solidFill>
                  <a:schemeClr val="tx1"/>
                </a:solidFill>
                <a:effectLst/>
                <a:latin typeface="+mn-lt"/>
                <a:ea typeface="+mn-ea"/>
                <a:cs typeface="+mn-cs"/>
              </a:rPr>
              <a:t> P, Welsh C, </a:t>
            </a:r>
            <a:r>
              <a:rPr lang="en-US" sz="1200" b="0" i="0" u="none" strike="noStrike" kern="1200" dirty="0" err="1">
                <a:solidFill>
                  <a:schemeClr val="tx1"/>
                </a:solidFill>
                <a:effectLst/>
                <a:latin typeface="+mn-lt"/>
                <a:ea typeface="+mn-ea"/>
                <a:cs typeface="+mn-cs"/>
              </a:rPr>
              <a:t>Latkin</a:t>
            </a:r>
            <a:r>
              <a:rPr lang="en-US" sz="1200" b="0" i="0" u="none" strike="noStrike" kern="1200" dirty="0">
                <a:solidFill>
                  <a:schemeClr val="tx1"/>
                </a:solidFill>
                <a:effectLst/>
                <a:latin typeface="+mn-lt"/>
                <a:ea typeface="+mn-ea"/>
                <a:cs typeface="+mn-cs"/>
              </a:rPr>
              <a:t> CA. Evaluation of</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the Staying Alive </a:t>
            </a:r>
            <a:r>
              <a:rPr lang="en-US" sz="1200" b="0" i="0" u="none" strike="noStrike" kern="1200" dirty="0" err="1">
                <a:solidFill>
                  <a:schemeClr val="tx1"/>
                </a:solidFill>
                <a:effectLst/>
                <a:latin typeface="+mn-lt"/>
                <a:ea typeface="+mn-ea"/>
                <a:cs typeface="+mn-cs"/>
              </a:rPr>
              <a:t>programme</a:t>
            </a:r>
            <a:r>
              <a:rPr lang="en-US" sz="1200" b="0" i="0" u="none" strike="noStrike" kern="1200" dirty="0">
                <a:solidFill>
                  <a:schemeClr val="tx1"/>
                </a:solidFill>
                <a:effectLst/>
                <a:latin typeface="+mn-lt"/>
                <a:ea typeface="+mn-ea"/>
                <a:cs typeface="+mn-cs"/>
              </a:rPr>
              <a:t>: training injection drug users to properly administer</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naloxone and save lives. </a:t>
            </a:r>
            <a:r>
              <a:rPr lang="en-US" sz="1200" b="0" i="0" u="none" strike="noStrike" kern="1200" dirty="0" err="1">
                <a:solidFill>
                  <a:schemeClr val="tx1"/>
                </a:solidFill>
                <a:effectLst/>
                <a:latin typeface="+mn-lt"/>
                <a:ea typeface="+mn-ea"/>
                <a:cs typeface="+mn-cs"/>
              </a:rPr>
              <a:t>Int</a:t>
            </a:r>
            <a:r>
              <a:rPr lang="en-US" sz="1200" b="0" i="0" u="none" strike="noStrike" kern="1200" dirty="0">
                <a:solidFill>
                  <a:schemeClr val="tx1"/>
                </a:solidFill>
                <a:effectLst/>
                <a:latin typeface="+mn-lt"/>
                <a:ea typeface="+mn-ea"/>
                <a:cs typeface="+mn-cs"/>
              </a:rPr>
              <a:t> J Drug Policy. 2009;20:131-6. [PMID: 18434126]</a:t>
            </a:r>
            <a:r>
              <a:rPr lang="en-US" dirty="0"/>
              <a:t> </a:t>
            </a:r>
          </a:p>
          <a:p>
            <a:endParaRPr lang="en-US" b="1" baseline="0" dirty="0"/>
          </a:p>
          <a:p>
            <a:r>
              <a:rPr lang="en-US" b="1" baseline="0" dirty="0"/>
              <a:t>Paper cited for the estimate from Coffin for baseline probability of survival (before effect of naloxone):</a:t>
            </a:r>
          </a:p>
          <a:p>
            <a:r>
              <a:rPr lang="en-US" b="0" baseline="0" dirty="0" err="1"/>
              <a:t>Sporer</a:t>
            </a:r>
            <a:r>
              <a:rPr lang="en-US" b="0" baseline="0" dirty="0"/>
              <a:t> KA, </a:t>
            </a:r>
            <a:r>
              <a:rPr lang="en-US" b="0" baseline="0" dirty="0" err="1"/>
              <a:t>Kral</a:t>
            </a:r>
            <a:r>
              <a:rPr lang="en-US" b="0" baseline="0" dirty="0"/>
              <a:t> AH. Prescription naloxone: a novel approach to heroin</a:t>
            </a:r>
          </a:p>
          <a:p>
            <a:r>
              <a:rPr lang="en-US" b="0" baseline="0" dirty="0"/>
              <a:t>overdose prevention. Ann </a:t>
            </a:r>
            <a:r>
              <a:rPr lang="en-US" b="0" baseline="0" dirty="0" err="1"/>
              <a:t>Emerg</a:t>
            </a:r>
            <a:r>
              <a:rPr lang="en-US" b="0" baseline="0" dirty="0"/>
              <a:t> Med. 2007;49:172-7. [PMID: 17141138]</a:t>
            </a:r>
          </a:p>
          <a:p>
            <a:endParaRPr lang="en-US" b="1" baseline="0" dirty="0"/>
          </a:p>
        </p:txBody>
      </p:sp>
      <p:sp>
        <p:nvSpPr>
          <p:cNvPr id="4" name="Slide Number Placeholder 3"/>
          <p:cNvSpPr>
            <a:spLocks noGrp="1"/>
          </p:cNvSpPr>
          <p:nvPr>
            <p:ph type="sldNum" sz="quarter" idx="10"/>
          </p:nvPr>
        </p:nvSpPr>
        <p:spPr/>
        <p:txBody>
          <a:bodyPr/>
          <a:lstStyle/>
          <a:p>
            <a:fld id="{073B1B5E-696F-8A4A-9730-0DDA82FF5A34}" type="slidenum">
              <a:rPr lang="en-US" smtClean="0"/>
              <a:t>6</a:t>
            </a:fld>
            <a:endParaRPr lang="en-US"/>
          </a:p>
        </p:txBody>
      </p:sp>
    </p:spTree>
    <p:extLst>
      <p:ext uri="{BB962C8B-B14F-4D97-AF65-F5344CB8AC3E}">
        <p14:creationId xmlns:p14="http://schemas.microsoft.com/office/powerpoint/2010/main" val="1746852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7</a:t>
            </a:fld>
            <a:endParaRPr lang="en-US"/>
          </a:p>
        </p:txBody>
      </p:sp>
    </p:spTree>
    <p:extLst>
      <p:ext uri="{BB962C8B-B14F-4D97-AF65-F5344CB8AC3E}">
        <p14:creationId xmlns:p14="http://schemas.microsoft.com/office/powerpoint/2010/main" val="2519180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3B1B5E-696F-8A4A-9730-0DDA82FF5A34}" type="slidenum">
              <a:rPr lang="en-US" smtClean="0"/>
              <a:t>8</a:t>
            </a:fld>
            <a:endParaRPr lang="en-US"/>
          </a:p>
        </p:txBody>
      </p:sp>
    </p:spTree>
    <p:extLst>
      <p:ext uri="{BB962C8B-B14F-4D97-AF65-F5344CB8AC3E}">
        <p14:creationId xmlns:p14="http://schemas.microsoft.com/office/powerpoint/2010/main" val="1573841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Plausible scale up scenarios (not</a:t>
            </a:r>
            <a:r>
              <a:rPr lang="en-US" baseline="0" dirty="0"/>
              <a:t> showing </a:t>
            </a:r>
            <a:r>
              <a:rPr lang="en-US" baseline="0" dirty="0" err="1"/>
              <a:t>inc</a:t>
            </a:r>
            <a:r>
              <a:rPr lang="en-US" baseline="0" dirty="0"/>
              <a:t> MOUD as these results were not re-run at the time of these other CTDPH analyses)</a:t>
            </a:r>
            <a:endParaRPr lang="en-US" dirty="0"/>
          </a:p>
          <a:p>
            <a:endParaRPr lang="en-US" dirty="0"/>
          </a:p>
        </p:txBody>
      </p:sp>
      <p:sp>
        <p:nvSpPr>
          <p:cNvPr id="4" name="Slide Number Placeholder 3"/>
          <p:cNvSpPr>
            <a:spLocks noGrp="1"/>
          </p:cNvSpPr>
          <p:nvPr>
            <p:ph type="sldNum" sz="quarter" idx="10"/>
          </p:nvPr>
        </p:nvSpPr>
        <p:spPr/>
        <p:txBody>
          <a:bodyPr/>
          <a:lstStyle/>
          <a:p>
            <a:fld id="{073B1B5E-696F-8A4A-9730-0DDA82FF5A34}" type="slidenum">
              <a:rPr lang="en-US" smtClean="0"/>
              <a:t>9</a:t>
            </a:fld>
            <a:endParaRPr lang="en-US"/>
          </a:p>
        </p:txBody>
      </p:sp>
    </p:spTree>
    <p:extLst>
      <p:ext uri="{BB962C8B-B14F-4D97-AF65-F5344CB8AC3E}">
        <p14:creationId xmlns:p14="http://schemas.microsoft.com/office/powerpoint/2010/main" val="93441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Vary as few things as possible</a:t>
            </a:r>
            <a:r>
              <a:rPr lang="en-US" baseline="0" dirty="0"/>
              <a:t> when calibrate</a:t>
            </a:r>
          </a:p>
          <a:p>
            <a:r>
              <a:rPr lang="en-US" baseline="0" dirty="0"/>
              <a:t>HERE: how much fentanyl has increased the OD death rate</a:t>
            </a:r>
            <a:endParaRPr lang="en-US" dirty="0"/>
          </a:p>
          <a:p>
            <a:endParaRPr lang="en-US" dirty="0"/>
          </a:p>
        </p:txBody>
      </p:sp>
      <p:sp>
        <p:nvSpPr>
          <p:cNvPr id="4" name="Slide Number Placeholder 3"/>
          <p:cNvSpPr>
            <a:spLocks noGrp="1"/>
          </p:cNvSpPr>
          <p:nvPr>
            <p:ph type="sldNum" sz="quarter" idx="10"/>
          </p:nvPr>
        </p:nvSpPr>
        <p:spPr/>
        <p:txBody>
          <a:bodyPr/>
          <a:lstStyle/>
          <a:p>
            <a:fld id="{073B1B5E-696F-8A4A-9730-0DDA82FF5A34}" type="slidenum">
              <a:rPr lang="en-US" smtClean="0"/>
              <a:t>11</a:t>
            </a:fld>
            <a:endParaRPr lang="en-US"/>
          </a:p>
        </p:txBody>
      </p:sp>
    </p:spTree>
    <p:extLst>
      <p:ext uri="{BB962C8B-B14F-4D97-AF65-F5344CB8AC3E}">
        <p14:creationId xmlns:p14="http://schemas.microsoft.com/office/powerpoint/2010/main" val="3293981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a:t>
            </a:r>
            <a:r>
              <a:rPr lang="en-US" baseline="0" dirty="0"/>
              <a:t> trends data </a:t>
            </a:r>
            <a:r>
              <a:rPr lang="en-US" dirty="0"/>
              <a:t>used</a:t>
            </a:r>
            <a:r>
              <a:rPr lang="en-US" baseline="0" dirty="0"/>
              <a:t> to calibrate the model, updated since last time.</a:t>
            </a:r>
            <a:endParaRPr lang="en-US" dirty="0"/>
          </a:p>
          <a:p>
            <a:endParaRPr lang="en-US" dirty="0"/>
          </a:p>
          <a:p>
            <a:r>
              <a:rPr lang="en-US" dirty="0"/>
              <a:t>Assumed</a:t>
            </a:r>
            <a:r>
              <a:rPr lang="en-US" baseline="0" dirty="0"/>
              <a:t> a stable trend, used 40% coverage for MOUD coverage, naloxone distribution increases.</a:t>
            </a:r>
            <a:endParaRPr lang="en-US" dirty="0"/>
          </a:p>
        </p:txBody>
      </p:sp>
      <p:sp>
        <p:nvSpPr>
          <p:cNvPr id="4" name="Slide Number Placeholder 3"/>
          <p:cNvSpPr>
            <a:spLocks noGrp="1"/>
          </p:cNvSpPr>
          <p:nvPr>
            <p:ph type="sldNum" sz="quarter" idx="10"/>
          </p:nvPr>
        </p:nvSpPr>
        <p:spPr/>
        <p:txBody>
          <a:bodyPr/>
          <a:lstStyle/>
          <a:p>
            <a:fld id="{073B1B5E-696F-8A4A-9730-0DDA82FF5A34}" type="slidenum">
              <a:rPr lang="en-US" smtClean="0"/>
              <a:t>12</a:t>
            </a:fld>
            <a:endParaRPr lang="en-US"/>
          </a:p>
        </p:txBody>
      </p:sp>
    </p:spTree>
    <p:extLst>
      <p:ext uri="{BB962C8B-B14F-4D97-AF65-F5344CB8AC3E}">
        <p14:creationId xmlns:p14="http://schemas.microsoft.com/office/powerpoint/2010/main" val="3705547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a:t>
            </a:r>
            <a:r>
              <a:rPr lang="en-US" baseline="0" dirty="0"/>
              <a:t> compiled from four CDC WONDER datasets:</a:t>
            </a:r>
          </a:p>
          <a:p>
            <a:pPr marL="228600" indent="-228600">
              <a:buAutoNum type="arabicParenR"/>
            </a:pPr>
            <a:r>
              <a:rPr lang="en-US" baseline="0" dirty="0"/>
              <a:t>Centers for Disease Control and Prevention, National Center for Health Statistics. Provisional Multiple Cause of Death on CDC WONDER Online Database, released 2021. Data are from the final Multiple Cause of Death Files, 2018-2020, and from provisional data for years 2020-2021, as compiled from data provided by the 57 vital statistics jurisdictions through the Vital Statistics Cooperative Program. Accessed at http://wonder.cdc.gov/mcd-icd10-provisional.html</a:t>
            </a:r>
          </a:p>
          <a:p>
            <a:pPr marL="228600" indent="-228600">
              <a:buAutoNum type="arabicParenR"/>
            </a:pPr>
            <a:r>
              <a:rPr lang="en-US" sz="1200" b="0" i="0" u="none" strike="noStrike" kern="1200" dirty="0">
                <a:solidFill>
                  <a:schemeClr val="tx1"/>
                </a:solidFill>
                <a:effectLst/>
                <a:latin typeface="+mn-lt"/>
                <a:ea typeface="+mn-ea"/>
                <a:cs typeface="+mn-cs"/>
              </a:rPr>
              <a:t>Centers for Disease Control and Prevention, National Center for Health Statistics. Provisional Multiple Cause of Death on CDC WONDER Online Database, released 2021. Data are from the final Multiple Cause of Death Files, 2018-2020, and from provisional data for years 2020-2021, as compiled from data provided by the 57 vital statistics jurisdictions through the Vital Statistics Cooperative Program. Accessed at http://wonder.cdc.gov/mcd-icd10-provisional.html on Feb 3, 2022 1:27:47 PM</a:t>
            </a:r>
            <a:r>
              <a:rPr lang="en-US" dirty="0"/>
              <a:t> </a:t>
            </a:r>
          </a:p>
          <a:p>
            <a:pPr marL="228600" indent="-228600">
              <a:buAutoNum type="arabicParenR"/>
            </a:pPr>
            <a:r>
              <a:rPr lang="en-US" sz="1200" b="0" i="0" u="none" strike="noStrike" kern="1200" dirty="0">
                <a:solidFill>
                  <a:schemeClr val="tx1"/>
                </a:solidFill>
                <a:effectLst/>
                <a:latin typeface="+mn-lt"/>
                <a:ea typeface="+mn-ea"/>
                <a:cs typeface="+mn-cs"/>
              </a:rPr>
              <a:t>Centers for Disease Control and Prevention, National Center for Health Statistics. Provisional Multiple Cause of Death 1999-2020 on CDC WONDER Online Database, released 2021. Data are from the Multiple Cause of Death Files, 1999-2020, as compiled from data provided by the 57 vital statistics jurisdictions through the Vital Statistics Cooperative Program. Accessed at http://wonder.cdc.gov/mcd-icd10.html on Feb 3, 2022 1:38:08 PM</a:t>
            </a:r>
            <a:r>
              <a:rPr lang="en-US" dirty="0"/>
              <a:t> </a:t>
            </a:r>
          </a:p>
          <a:p>
            <a:pPr marL="228600" indent="-228600">
              <a:buAutoNum type="arabicParenR"/>
            </a:pPr>
            <a:r>
              <a:rPr lang="en-US" sz="1200" b="0" i="0" u="none" strike="noStrike" kern="1200" dirty="0">
                <a:solidFill>
                  <a:schemeClr val="tx1"/>
                </a:solidFill>
                <a:effectLst/>
                <a:latin typeface="+mn-lt"/>
                <a:ea typeface="+mn-ea"/>
                <a:cs typeface="+mn-cs"/>
              </a:rPr>
              <a:t>Centers for Disease Control and Prevention, National Center for Health Statistics. Provisional Multiple Cause of Death 1999-2020 on CDC WONDER Online Database, released 2021. Data are from the Multiple Cause of Death Files, 1999-2020, as compiled from data provided by the 57 vital statistics jurisdictions through the Vital Statistics Cooperative Program. Accessed at http://wonder.cdc.gov/mcd-icd10.html on Feb 3, 2022 1:45:36 PM</a:t>
            </a:r>
            <a:r>
              <a:rPr lang="en-US" dirty="0"/>
              <a:t> </a:t>
            </a:r>
          </a:p>
        </p:txBody>
      </p:sp>
      <p:sp>
        <p:nvSpPr>
          <p:cNvPr id="4" name="Slide Number Placeholder 3"/>
          <p:cNvSpPr>
            <a:spLocks noGrp="1"/>
          </p:cNvSpPr>
          <p:nvPr>
            <p:ph type="sldNum" sz="quarter" idx="10"/>
          </p:nvPr>
        </p:nvSpPr>
        <p:spPr/>
        <p:txBody>
          <a:bodyPr/>
          <a:lstStyle/>
          <a:p>
            <a:fld id="{073B1B5E-696F-8A4A-9730-0DDA82FF5A34}" type="slidenum">
              <a:rPr lang="en-US" smtClean="0"/>
              <a:t>13</a:t>
            </a:fld>
            <a:endParaRPr lang="en-US"/>
          </a:p>
        </p:txBody>
      </p:sp>
    </p:spTree>
    <p:extLst>
      <p:ext uri="{BB962C8B-B14F-4D97-AF65-F5344CB8AC3E}">
        <p14:creationId xmlns:p14="http://schemas.microsoft.com/office/powerpoint/2010/main" val="746626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All have OUD</a:t>
            </a:r>
          </a:p>
          <a:p>
            <a:r>
              <a:rPr lang="en-US" dirty="0"/>
              <a:t>3% in incarceration at start</a:t>
            </a:r>
          </a:p>
          <a:p>
            <a:r>
              <a:rPr lang="en-US" dirty="0"/>
              <a:t>14% in community have incarceration history</a:t>
            </a:r>
          </a:p>
          <a:p>
            <a:r>
              <a:rPr lang="en-US" dirty="0"/>
              <a:t>Of those formerly incarcerated, 30% are PWID. Of hose without incarceration history, 5% are PWID. </a:t>
            </a:r>
          </a:p>
          <a:p>
            <a:r>
              <a:rPr lang="en-US" dirty="0"/>
              <a:t>60% of PWID use HRC. </a:t>
            </a:r>
          </a:p>
        </p:txBody>
      </p:sp>
      <p:sp>
        <p:nvSpPr>
          <p:cNvPr id="4" name="Slide Number Placeholder 3"/>
          <p:cNvSpPr>
            <a:spLocks noGrp="1"/>
          </p:cNvSpPr>
          <p:nvPr>
            <p:ph type="sldNum" sz="quarter" idx="10"/>
          </p:nvPr>
        </p:nvSpPr>
        <p:spPr/>
        <p:txBody>
          <a:bodyPr/>
          <a:lstStyle/>
          <a:p>
            <a:fld id="{073B1B5E-696F-8A4A-9730-0DDA82FF5A34}" type="slidenum">
              <a:rPr lang="en-US" smtClean="0"/>
              <a:t>15</a:t>
            </a:fld>
            <a:endParaRPr lang="en-US"/>
          </a:p>
        </p:txBody>
      </p:sp>
    </p:spTree>
    <p:extLst>
      <p:ext uri="{BB962C8B-B14F-4D97-AF65-F5344CB8AC3E}">
        <p14:creationId xmlns:p14="http://schemas.microsoft.com/office/powerpoint/2010/main" val="3498189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8" name="Freeform 5"/>
          <p:cNvSpPr>
            <a:spLocks noEditPoints="1"/>
          </p:cNvSpPr>
          <p:nvPr userDrawn="1"/>
        </p:nvSpPr>
        <p:spPr bwMode="auto">
          <a:xfrm>
            <a:off x="346503" y="480343"/>
            <a:ext cx="1510380" cy="659561"/>
          </a:xfrm>
          <a:custGeom>
            <a:avLst/>
            <a:gdLst>
              <a:gd name="T0" fmla="*/ 32 w 511"/>
              <a:gd name="T1" fmla="*/ 39 h 221"/>
              <a:gd name="T2" fmla="*/ 106 w 511"/>
              <a:gd name="T3" fmla="*/ 0 h 221"/>
              <a:gd name="T4" fmla="*/ 188 w 511"/>
              <a:gd name="T5" fmla="*/ 44 h 221"/>
              <a:gd name="T6" fmla="*/ 139 w 511"/>
              <a:gd name="T7" fmla="*/ 208 h 221"/>
              <a:gd name="T8" fmla="*/ 161 w 511"/>
              <a:gd name="T9" fmla="*/ 194 h 221"/>
              <a:gd name="T10" fmla="*/ 2 w 511"/>
              <a:gd name="T11" fmla="*/ 101 h 221"/>
              <a:gd name="T12" fmla="*/ 91 w 511"/>
              <a:gd name="T13" fmla="*/ 70 h 221"/>
              <a:gd name="T14" fmla="*/ 123 w 511"/>
              <a:gd name="T15" fmla="*/ 108 h 221"/>
              <a:gd name="T16" fmla="*/ 208 w 511"/>
              <a:gd name="T17" fmla="*/ 70 h 221"/>
              <a:gd name="T18" fmla="*/ 73 w 511"/>
              <a:gd name="T19" fmla="*/ 70 h 221"/>
              <a:gd name="T20" fmla="*/ 53 w 511"/>
              <a:gd name="T21" fmla="*/ 96 h 221"/>
              <a:gd name="T22" fmla="*/ 54 w 511"/>
              <a:gd name="T23" fmla="*/ 70 h 221"/>
              <a:gd name="T24" fmla="*/ 144 w 511"/>
              <a:gd name="T25" fmla="*/ 70 h 221"/>
              <a:gd name="T26" fmla="*/ 175 w 511"/>
              <a:gd name="T27" fmla="*/ 70 h 221"/>
              <a:gd name="T28" fmla="*/ 267 w 511"/>
              <a:gd name="T29" fmla="*/ 206 h 221"/>
              <a:gd name="T30" fmla="*/ 267 w 511"/>
              <a:gd name="T31" fmla="*/ 193 h 221"/>
              <a:gd name="T32" fmla="*/ 259 w 511"/>
              <a:gd name="T33" fmla="*/ 199 h 221"/>
              <a:gd name="T34" fmla="*/ 416 w 511"/>
              <a:gd name="T35" fmla="*/ 92 h 221"/>
              <a:gd name="T36" fmla="*/ 402 w 511"/>
              <a:gd name="T37" fmla="*/ 86 h 221"/>
              <a:gd name="T38" fmla="*/ 402 w 511"/>
              <a:gd name="T39" fmla="*/ 123 h 221"/>
              <a:gd name="T40" fmla="*/ 397 w 511"/>
              <a:gd name="T41" fmla="*/ 184 h 221"/>
              <a:gd name="T42" fmla="*/ 373 w 511"/>
              <a:gd name="T43" fmla="*/ 152 h 221"/>
              <a:gd name="T44" fmla="*/ 511 w 511"/>
              <a:gd name="T45" fmla="*/ 124 h 221"/>
              <a:gd name="T46" fmla="*/ 511 w 511"/>
              <a:gd name="T47" fmla="*/ 111 h 221"/>
              <a:gd name="T48" fmla="*/ 503 w 511"/>
              <a:gd name="T49" fmla="*/ 117 h 221"/>
              <a:gd name="T50" fmla="*/ 487 w 511"/>
              <a:gd name="T51" fmla="*/ 105 h 221"/>
              <a:gd name="T52" fmla="*/ 450 w 511"/>
              <a:gd name="T53" fmla="*/ 98 h 221"/>
              <a:gd name="T54" fmla="*/ 443 w 511"/>
              <a:gd name="T55" fmla="*/ 87 h 221"/>
              <a:gd name="T56" fmla="*/ 366 w 511"/>
              <a:gd name="T57" fmla="*/ 169 h 221"/>
              <a:gd name="T58" fmla="*/ 365 w 511"/>
              <a:gd name="T59" fmla="*/ 205 h 221"/>
              <a:gd name="T60" fmla="*/ 343 w 511"/>
              <a:gd name="T61" fmla="*/ 203 h 221"/>
              <a:gd name="T62" fmla="*/ 343 w 511"/>
              <a:gd name="T63" fmla="*/ 156 h 221"/>
              <a:gd name="T64" fmla="*/ 318 w 511"/>
              <a:gd name="T65" fmla="*/ 133 h 221"/>
              <a:gd name="T66" fmla="*/ 294 w 511"/>
              <a:gd name="T67" fmla="*/ 133 h 221"/>
              <a:gd name="T68" fmla="*/ 332 w 511"/>
              <a:gd name="T69" fmla="*/ 98 h 221"/>
              <a:gd name="T70" fmla="*/ 271 w 511"/>
              <a:gd name="T71" fmla="*/ 103 h 221"/>
              <a:gd name="T72" fmla="*/ 249 w 511"/>
              <a:gd name="T73" fmla="*/ 94 h 221"/>
              <a:gd name="T74" fmla="*/ 286 w 511"/>
              <a:gd name="T75" fmla="*/ 132 h 221"/>
              <a:gd name="T76" fmla="*/ 261 w 511"/>
              <a:gd name="T77" fmla="*/ 119 h 221"/>
              <a:gd name="T78" fmla="*/ 311 w 511"/>
              <a:gd name="T79" fmla="*/ 215 h 221"/>
              <a:gd name="T80" fmla="*/ 272 w 511"/>
              <a:gd name="T81" fmla="*/ 203 h 221"/>
              <a:gd name="T82" fmla="*/ 280 w 511"/>
              <a:gd name="T83" fmla="*/ 184 h 221"/>
              <a:gd name="T84" fmla="*/ 309 w 511"/>
              <a:gd name="T85" fmla="*/ 203 h 221"/>
              <a:gd name="T86" fmla="*/ 296 w 511"/>
              <a:gd name="T87" fmla="*/ 201 h 221"/>
              <a:gd name="T88" fmla="*/ 318 w 511"/>
              <a:gd name="T89" fmla="*/ 215 h 221"/>
              <a:gd name="T90" fmla="*/ 208 w 511"/>
              <a:gd name="T91" fmla="*/ 215 h 221"/>
              <a:gd name="T92" fmla="*/ 174 w 511"/>
              <a:gd name="T93" fmla="*/ 153 h 221"/>
              <a:gd name="T94" fmla="*/ 342 w 511"/>
              <a:gd name="T95" fmla="*/ 130 h 221"/>
              <a:gd name="T96" fmla="*/ 370 w 511"/>
              <a:gd name="T97" fmla="*/ 90 h 221"/>
              <a:gd name="T98" fmla="*/ 374 w 511"/>
              <a:gd name="T99" fmla="*/ 98 h 221"/>
              <a:gd name="T100" fmla="*/ 354 w 511"/>
              <a:gd name="T101" fmla="*/ 122 h 221"/>
              <a:gd name="T102" fmla="*/ 342 w 511"/>
              <a:gd name="T103" fmla="*/ 130 h 221"/>
              <a:gd name="T104" fmla="*/ 352 w 511"/>
              <a:gd name="T105" fmla="*/ 103 h 221"/>
              <a:gd name="T106" fmla="*/ 351 w 511"/>
              <a:gd name="T107" fmla="*/ 13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11" h="221">
                <a:moveTo>
                  <a:pt x="188" y="44"/>
                </a:moveTo>
                <a:cubicBezTo>
                  <a:pt x="188" y="44"/>
                  <a:pt x="187" y="44"/>
                  <a:pt x="186" y="43"/>
                </a:cubicBezTo>
                <a:cubicBezTo>
                  <a:pt x="185" y="42"/>
                  <a:pt x="179" y="36"/>
                  <a:pt x="169" y="30"/>
                </a:cubicBezTo>
                <a:cubicBezTo>
                  <a:pt x="159" y="24"/>
                  <a:pt x="137" y="13"/>
                  <a:pt x="107" y="13"/>
                </a:cubicBezTo>
                <a:cubicBezTo>
                  <a:pt x="71" y="13"/>
                  <a:pt x="47" y="27"/>
                  <a:pt x="32" y="39"/>
                </a:cubicBezTo>
                <a:cubicBezTo>
                  <a:pt x="18" y="51"/>
                  <a:pt x="11" y="65"/>
                  <a:pt x="11" y="66"/>
                </a:cubicBezTo>
                <a:cubicBezTo>
                  <a:pt x="11" y="66"/>
                  <a:pt x="11" y="66"/>
                  <a:pt x="10" y="66"/>
                </a:cubicBezTo>
                <a:cubicBezTo>
                  <a:pt x="10" y="66"/>
                  <a:pt x="10" y="66"/>
                  <a:pt x="10" y="66"/>
                </a:cubicBezTo>
                <a:cubicBezTo>
                  <a:pt x="11" y="65"/>
                  <a:pt x="17" y="49"/>
                  <a:pt x="30" y="35"/>
                </a:cubicBezTo>
                <a:cubicBezTo>
                  <a:pt x="43" y="20"/>
                  <a:pt x="69" y="0"/>
                  <a:pt x="106" y="0"/>
                </a:cubicBezTo>
                <a:cubicBezTo>
                  <a:pt x="142" y="0"/>
                  <a:pt x="165" y="19"/>
                  <a:pt x="173" y="26"/>
                </a:cubicBezTo>
                <a:cubicBezTo>
                  <a:pt x="180" y="33"/>
                  <a:pt x="186" y="41"/>
                  <a:pt x="187" y="42"/>
                </a:cubicBezTo>
                <a:cubicBezTo>
                  <a:pt x="188" y="43"/>
                  <a:pt x="188" y="44"/>
                  <a:pt x="188" y="44"/>
                </a:cubicBezTo>
                <a:cubicBezTo>
                  <a:pt x="188" y="44"/>
                  <a:pt x="188" y="44"/>
                  <a:pt x="188" y="44"/>
                </a:cubicBezTo>
                <a:cubicBezTo>
                  <a:pt x="188" y="44"/>
                  <a:pt x="188" y="44"/>
                  <a:pt x="188" y="44"/>
                </a:cubicBezTo>
                <a:close/>
                <a:moveTo>
                  <a:pt x="1" y="101"/>
                </a:moveTo>
                <a:cubicBezTo>
                  <a:pt x="1" y="101"/>
                  <a:pt x="1" y="101"/>
                  <a:pt x="1" y="102"/>
                </a:cubicBezTo>
                <a:cubicBezTo>
                  <a:pt x="1" y="103"/>
                  <a:pt x="0" y="117"/>
                  <a:pt x="3" y="134"/>
                </a:cubicBezTo>
                <a:cubicBezTo>
                  <a:pt x="8" y="157"/>
                  <a:pt x="22" y="186"/>
                  <a:pt x="54" y="203"/>
                </a:cubicBezTo>
                <a:cubicBezTo>
                  <a:pt x="87" y="221"/>
                  <a:pt x="120" y="216"/>
                  <a:pt x="139" y="208"/>
                </a:cubicBezTo>
                <a:cubicBezTo>
                  <a:pt x="153" y="202"/>
                  <a:pt x="157" y="198"/>
                  <a:pt x="159" y="196"/>
                </a:cubicBezTo>
                <a:cubicBezTo>
                  <a:pt x="160" y="196"/>
                  <a:pt x="161" y="195"/>
                  <a:pt x="161" y="195"/>
                </a:cubicBezTo>
                <a:cubicBezTo>
                  <a:pt x="162" y="194"/>
                  <a:pt x="162" y="194"/>
                  <a:pt x="162" y="194"/>
                </a:cubicBezTo>
                <a:cubicBezTo>
                  <a:pt x="162" y="194"/>
                  <a:pt x="162" y="194"/>
                  <a:pt x="162" y="194"/>
                </a:cubicBezTo>
                <a:cubicBezTo>
                  <a:pt x="162" y="194"/>
                  <a:pt x="162" y="194"/>
                  <a:pt x="161" y="194"/>
                </a:cubicBezTo>
                <a:cubicBezTo>
                  <a:pt x="160" y="195"/>
                  <a:pt x="146" y="201"/>
                  <a:pt x="129" y="203"/>
                </a:cubicBezTo>
                <a:cubicBezTo>
                  <a:pt x="111" y="205"/>
                  <a:pt x="87" y="204"/>
                  <a:pt x="62" y="191"/>
                </a:cubicBezTo>
                <a:cubicBezTo>
                  <a:pt x="36" y="178"/>
                  <a:pt x="19" y="158"/>
                  <a:pt x="10" y="139"/>
                </a:cubicBezTo>
                <a:cubicBezTo>
                  <a:pt x="1" y="120"/>
                  <a:pt x="2" y="103"/>
                  <a:pt x="2" y="102"/>
                </a:cubicBezTo>
                <a:cubicBezTo>
                  <a:pt x="2" y="101"/>
                  <a:pt x="2" y="101"/>
                  <a:pt x="2" y="101"/>
                </a:cubicBezTo>
                <a:cubicBezTo>
                  <a:pt x="2" y="101"/>
                  <a:pt x="2" y="101"/>
                  <a:pt x="2" y="101"/>
                </a:cubicBezTo>
                <a:cubicBezTo>
                  <a:pt x="2" y="101"/>
                  <a:pt x="1" y="101"/>
                  <a:pt x="1" y="101"/>
                </a:cubicBezTo>
                <a:close/>
                <a:moveTo>
                  <a:pt x="108" y="133"/>
                </a:moveTo>
                <a:cubicBezTo>
                  <a:pt x="108" y="108"/>
                  <a:pt x="108" y="108"/>
                  <a:pt x="108" y="108"/>
                </a:cubicBezTo>
                <a:cubicBezTo>
                  <a:pt x="91" y="70"/>
                  <a:pt x="91" y="70"/>
                  <a:pt x="91" y="70"/>
                </a:cubicBezTo>
                <a:cubicBezTo>
                  <a:pt x="105" y="70"/>
                  <a:pt x="105" y="70"/>
                  <a:pt x="105" y="70"/>
                </a:cubicBezTo>
                <a:cubicBezTo>
                  <a:pt x="116" y="95"/>
                  <a:pt x="116" y="95"/>
                  <a:pt x="116" y="95"/>
                </a:cubicBezTo>
                <a:cubicBezTo>
                  <a:pt x="127" y="70"/>
                  <a:pt x="127" y="70"/>
                  <a:pt x="127" y="70"/>
                </a:cubicBezTo>
                <a:cubicBezTo>
                  <a:pt x="140" y="70"/>
                  <a:pt x="140" y="70"/>
                  <a:pt x="140" y="70"/>
                </a:cubicBezTo>
                <a:cubicBezTo>
                  <a:pt x="123" y="108"/>
                  <a:pt x="123" y="108"/>
                  <a:pt x="123" y="108"/>
                </a:cubicBezTo>
                <a:cubicBezTo>
                  <a:pt x="123" y="133"/>
                  <a:pt x="123" y="133"/>
                  <a:pt x="123" y="133"/>
                </a:cubicBezTo>
                <a:lnTo>
                  <a:pt x="108" y="133"/>
                </a:lnTo>
                <a:close/>
                <a:moveTo>
                  <a:pt x="241" y="133"/>
                </a:moveTo>
                <a:cubicBezTo>
                  <a:pt x="208" y="133"/>
                  <a:pt x="208" y="133"/>
                  <a:pt x="208" y="133"/>
                </a:cubicBezTo>
                <a:cubicBezTo>
                  <a:pt x="208" y="70"/>
                  <a:pt x="208" y="70"/>
                  <a:pt x="208" y="70"/>
                </a:cubicBezTo>
                <a:cubicBezTo>
                  <a:pt x="222" y="70"/>
                  <a:pt x="222" y="70"/>
                  <a:pt x="222" y="70"/>
                </a:cubicBezTo>
                <a:cubicBezTo>
                  <a:pt x="222" y="121"/>
                  <a:pt x="222" y="121"/>
                  <a:pt x="222" y="121"/>
                </a:cubicBezTo>
                <a:cubicBezTo>
                  <a:pt x="241" y="121"/>
                  <a:pt x="241" y="121"/>
                  <a:pt x="241" y="121"/>
                </a:cubicBezTo>
                <a:lnTo>
                  <a:pt x="241" y="133"/>
                </a:lnTo>
                <a:close/>
                <a:moveTo>
                  <a:pt x="73" y="70"/>
                </a:moveTo>
                <a:cubicBezTo>
                  <a:pt x="86" y="70"/>
                  <a:pt x="86" y="70"/>
                  <a:pt x="86" y="70"/>
                </a:cubicBezTo>
                <a:cubicBezTo>
                  <a:pt x="86" y="133"/>
                  <a:pt x="86" y="133"/>
                  <a:pt x="86" y="133"/>
                </a:cubicBezTo>
                <a:cubicBezTo>
                  <a:pt x="73" y="133"/>
                  <a:pt x="73" y="133"/>
                  <a:pt x="73" y="133"/>
                </a:cubicBezTo>
                <a:cubicBezTo>
                  <a:pt x="73" y="133"/>
                  <a:pt x="73" y="133"/>
                  <a:pt x="73" y="133"/>
                </a:cubicBezTo>
                <a:cubicBezTo>
                  <a:pt x="73" y="131"/>
                  <a:pt x="57" y="104"/>
                  <a:pt x="53" y="96"/>
                </a:cubicBezTo>
                <a:cubicBezTo>
                  <a:pt x="53" y="133"/>
                  <a:pt x="53" y="133"/>
                  <a:pt x="53" y="133"/>
                </a:cubicBezTo>
                <a:cubicBezTo>
                  <a:pt x="40" y="133"/>
                  <a:pt x="40" y="133"/>
                  <a:pt x="40" y="133"/>
                </a:cubicBezTo>
                <a:cubicBezTo>
                  <a:pt x="40" y="70"/>
                  <a:pt x="40" y="70"/>
                  <a:pt x="40" y="70"/>
                </a:cubicBezTo>
                <a:cubicBezTo>
                  <a:pt x="54" y="70"/>
                  <a:pt x="54" y="70"/>
                  <a:pt x="54" y="70"/>
                </a:cubicBezTo>
                <a:cubicBezTo>
                  <a:pt x="54" y="70"/>
                  <a:pt x="54" y="70"/>
                  <a:pt x="54" y="70"/>
                </a:cubicBezTo>
                <a:cubicBezTo>
                  <a:pt x="55" y="71"/>
                  <a:pt x="69" y="97"/>
                  <a:pt x="73" y="106"/>
                </a:cubicBezTo>
                <a:lnTo>
                  <a:pt x="73" y="70"/>
                </a:lnTo>
                <a:close/>
                <a:moveTo>
                  <a:pt x="166" y="134"/>
                </a:moveTo>
                <a:cubicBezTo>
                  <a:pt x="152" y="134"/>
                  <a:pt x="144" y="126"/>
                  <a:pt x="144" y="111"/>
                </a:cubicBezTo>
                <a:cubicBezTo>
                  <a:pt x="144" y="70"/>
                  <a:pt x="144" y="70"/>
                  <a:pt x="144" y="70"/>
                </a:cubicBezTo>
                <a:cubicBezTo>
                  <a:pt x="158" y="70"/>
                  <a:pt x="158" y="70"/>
                  <a:pt x="158" y="70"/>
                </a:cubicBezTo>
                <a:cubicBezTo>
                  <a:pt x="158" y="110"/>
                  <a:pt x="158" y="110"/>
                  <a:pt x="158" y="110"/>
                </a:cubicBezTo>
                <a:cubicBezTo>
                  <a:pt x="158" y="119"/>
                  <a:pt x="161" y="122"/>
                  <a:pt x="167" y="122"/>
                </a:cubicBezTo>
                <a:cubicBezTo>
                  <a:pt x="172" y="122"/>
                  <a:pt x="175" y="118"/>
                  <a:pt x="175" y="110"/>
                </a:cubicBezTo>
                <a:cubicBezTo>
                  <a:pt x="175" y="70"/>
                  <a:pt x="175" y="70"/>
                  <a:pt x="175" y="70"/>
                </a:cubicBezTo>
                <a:cubicBezTo>
                  <a:pt x="188" y="70"/>
                  <a:pt x="188" y="70"/>
                  <a:pt x="188" y="70"/>
                </a:cubicBezTo>
                <a:cubicBezTo>
                  <a:pt x="188" y="111"/>
                  <a:pt x="188" y="111"/>
                  <a:pt x="188" y="111"/>
                </a:cubicBezTo>
                <a:cubicBezTo>
                  <a:pt x="188" y="126"/>
                  <a:pt x="181" y="134"/>
                  <a:pt x="166" y="134"/>
                </a:cubicBezTo>
                <a:close/>
                <a:moveTo>
                  <a:pt x="259" y="199"/>
                </a:moveTo>
                <a:cubicBezTo>
                  <a:pt x="267" y="206"/>
                  <a:pt x="267" y="206"/>
                  <a:pt x="267" y="206"/>
                </a:cubicBezTo>
                <a:cubicBezTo>
                  <a:pt x="267" y="206"/>
                  <a:pt x="267" y="206"/>
                  <a:pt x="267" y="206"/>
                </a:cubicBezTo>
                <a:cubicBezTo>
                  <a:pt x="263" y="213"/>
                  <a:pt x="257" y="216"/>
                  <a:pt x="249" y="216"/>
                </a:cubicBezTo>
                <a:cubicBezTo>
                  <a:pt x="236" y="216"/>
                  <a:pt x="229" y="207"/>
                  <a:pt x="229" y="192"/>
                </a:cubicBezTo>
                <a:cubicBezTo>
                  <a:pt x="229" y="174"/>
                  <a:pt x="239" y="168"/>
                  <a:pt x="249" y="168"/>
                </a:cubicBezTo>
                <a:cubicBezTo>
                  <a:pt x="261" y="168"/>
                  <a:pt x="267" y="177"/>
                  <a:pt x="267" y="193"/>
                </a:cubicBezTo>
                <a:cubicBezTo>
                  <a:pt x="267" y="196"/>
                  <a:pt x="267" y="196"/>
                  <a:pt x="267" y="196"/>
                </a:cubicBezTo>
                <a:cubicBezTo>
                  <a:pt x="242" y="196"/>
                  <a:pt x="242" y="196"/>
                  <a:pt x="242" y="196"/>
                </a:cubicBezTo>
                <a:cubicBezTo>
                  <a:pt x="243" y="202"/>
                  <a:pt x="245" y="205"/>
                  <a:pt x="250" y="205"/>
                </a:cubicBezTo>
                <a:cubicBezTo>
                  <a:pt x="254" y="205"/>
                  <a:pt x="257" y="202"/>
                  <a:pt x="259" y="200"/>
                </a:cubicBezTo>
                <a:lnTo>
                  <a:pt x="259" y="199"/>
                </a:lnTo>
                <a:close/>
                <a:moveTo>
                  <a:pt x="242" y="187"/>
                </a:moveTo>
                <a:cubicBezTo>
                  <a:pt x="255" y="187"/>
                  <a:pt x="255" y="187"/>
                  <a:pt x="255" y="187"/>
                </a:cubicBezTo>
                <a:cubicBezTo>
                  <a:pt x="254" y="179"/>
                  <a:pt x="250" y="179"/>
                  <a:pt x="249" y="179"/>
                </a:cubicBezTo>
                <a:cubicBezTo>
                  <a:pt x="245" y="179"/>
                  <a:pt x="243" y="182"/>
                  <a:pt x="242" y="187"/>
                </a:cubicBezTo>
                <a:close/>
                <a:moveTo>
                  <a:pt x="416" y="92"/>
                </a:moveTo>
                <a:cubicBezTo>
                  <a:pt x="420" y="96"/>
                  <a:pt x="422" y="102"/>
                  <a:pt x="422" y="110"/>
                </a:cubicBezTo>
                <a:cubicBezTo>
                  <a:pt x="422" y="128"/>
                  <a:pt x="412" y="134"/>
                  <a:pt x="402" y="134"/>
                </a:cubicBezTo>
                <a:cubicBezTo>
                  <a:pt x="392" y="134"/>
                  <a:pt x="382" y="128"/>
                  <a:pt x="382" y="110"/>
                </a:cubicBezTo>
                <a:cubicBezTo>
                  <a:pt x="382" y="102"/>
                  <a:pt x="384" y="96"/>
                  <a:pt x="388" y="92"/>
                </a:cubicBezTo>
                <a:cubicBezTo>
                  <a:pt x="392" y="88"/>
                  <a:pt x="396" y="86"/>
                  <a:pt x="402" y="86"/>
                </a:cubicBezTo>
                <a:cubicBezTo>
                  <a:pt x="408" y="86"/>
                  <a:pt x="413" y="88"/>
                  <a:pt x="416" y="92"/>
                </a:cubicBezTo>
                <a:close/>
                <a:moveTo>
                  <a:pt x="409" y="110"/>
                </a:moveTo>
                <a:cubicBezTo>
                  <a:pt x="409" y="99"/>
                  <a:pt x="405" y="97"/>
                  <a:pt x="402" y="97"/>
                </a:cubicBezTo>
                <a:cubicBezTo>
                  <a:pt x="398" y="97"/>
                  <a:pt x="396" y="101"/>
                  <a:pt x="396" y="110"/>
                </a:cubicBezTo>
                <a:cubicBezTo>
                  <a:pt x="396" y="122"/>
                  <a:pt x="399" y="123"/>
                  <a:pt x="402" y="123"/>
                </a:cubicBezTo>
                <a:cubicBezTo>
                  <a:pt x="407" y="123"/>
                  <a:pt x="409" y="119"/>
                  <a:pt x="409" y="110"/>
                </a:cubicBezTo>
                <a:close/>
                <a:moveTo>
                  <a:pt x="410" y="180"/>
                </a:moveTo>
                <a:cubicBezTo>
                  <a:pt x="410" y="215"/>
                  <a:pt x="410" y="215"/>
                  <a:pt x="410" y="215"/>
                </a:cubicBezTo>
                <a:cubicBezTo>
                  <a:pt x="397" y="215"/>
                  <a:pt x="397" y="215"/>
                  <a:pt x="397" y="215"/>
                </a:cubicBezTo>
                <a:cubicBezTo>
                  <a:pt x="397" y="184"/>
                  <a:pt x="397" y="184"/>
                  <a:pt x="397" y="184"/>
                </a:cubicBezTo>
                <a:cubicBezTo>
                  <a:pt x="397" y="180"/>
                  <a:pt x="395" y="180"/>
                  <a:pt x="393" y="180"/>
                </a:cubicBezTo>
                <a:cubicBezTo>
                  <a:pt x="391" y="180"/>
                  <a:pt x="389" y="181"/>
                  <a:pt x="386" y="183"/>
                </a:cubicBezTo>
                <a:cubicBezTo>
                  <a:pt x="386" y="215"/>
                  <a:pt x="386" y="215"/>
                  <a:pt x="386" y="215"/>
                </a:cubicBezTo>
                <a:cubicBezTo>
                  <a:pt x="373" y="215"/>
                  <a:pt x="373" y="215"/>
                  <a:pt x="373" y="215"/>
                </a:cubicBezTo>
                <a:cubicBezTo>
                  <a:pt x="373" y="152"/>
                  <a:pt x="373" y="152"/>
                  <a:pt x="373" y="152"/>
                </a:cubicBezTo>
                <a:cubicBezTo>
                  <a:pt x="386" y="150"/>
                  <a:pt x="386" y="150"/>
                  <a:pt x="386" y="150"/>
                </a:cubicBezTo>
                <a:cubicBezTo>
                  <a:pt x="386" y="174"/>
                  <a:pt x="386" y="174"/>
                  <a:pt x="386" y="174"/>
                </a:cubicBezTo>
                <a:cubicBezTo>
                  <a:pt x="389" y="171"/>
                  <a:pt x="393" y="168"/>
                  <a:pt x="399" y="168"/>
                </a:cubicBezTo>
                <a:cubicBezTo>
                  <a:pt x="406" y="168"/>
                  <a:pt x="410" y="172"/>
                  <a:pt x="410" y="180"/>
                </a:cubicBezTo>
                <a:close/>
                <a:moveTo>
                  <a:pt x="511" y="124"/>
                </a:moveTo>
                <a:cubicBezTo>
                  <a:pt x="511" y="124"/>
                  <a:pt x="511" y="124"/>
                  <a:pt x="511" y="124"/>
                </a:cubicBezTo>
                <a:cubicBezTo>
                  <a:pt x="507" y="131"/>
                  <a:pt x="501" y="134"/>
                  <a:pt x="493" y="134"/>
                </a:cubicBezTo>
                <a:cubicBezTo>
                  <a:pt x="480" y="134"/>
                  <a:pt x="473" y="125"/>
                  <a:pt x="473" y="110"/>
                </a:cubicBezTo>
                <a:cubicBezTo>
                  <a:pt x="473" y="92"/>
                  <a:pt x="484" y="86"/>
                  <a:pt x="493" y="86"/>
                </a:cubicBezTo>
                <a:cubicBezTo>
                  <a:pt x="505" y="86"/>
                  <a:pt x="511" y="95"/>
                  <a:pt x="511" y="111"/>
                </a:cubicBezTo>
                <a:cubicBezTo>
                  <a:pt x="511" y="114"/>
                  <a:pt x="511" y="114"/>
                  <a:pt x="511" y="114"/>
                </a:cubicBezTo>
                <a:cubicBezTo>
                  <a:pt x="486" y="114"/>
                  <a:pt x="486" y="114"/>
                  <a:pt x="486" y="114"/>
                </a:cubicBezTo>
                <a:cubicBezTo>
                  <a:pt x="487" y="120"/>
                  <a:pt x="489" y="123"/>
                  <a:pt x="494" y="123"/>
                </a:cubicBezTo>
                <a:cubicBezTo>
                  <a:pt x="498" y="123"/>
                  <a:pt x="501" y="120"/>
                  <a:pt x="503" y="118"/>
                </a:cubicBezTo>
                <a:cubicBezTo>
                  <a:pt x="503" y="117"/>
                  <a:pt x="503" y="117"/>
                  <a:pt x="503" y="117"/>
                </a:cubicBezTo>
                <a:lnTo>
                  <a:pt x="511" y="124"/>
                </a:lnTo>
                <a:close/>
                <a:moveTo>
                  <a:pt x="487" y="105"/>
                </a:moveTo>
                <a:cubicBezTo>
                  <a:pt x="499" y="105"/>
                  <a:pt x="499" y="105"/>
                  <a:pt x="499" y="105"/>
                </a:cubicBezTo>
                <a:cubicBezTo>
                  <a:pt x="498" y="97"/>
                  <a:pt x="494" y="97"/>
                  <a:pt x="493" y="97"/>
                </a:cubicBezTo>
                <a:cubicBezTo>
                  <a:pt x="489" y="97"/>
                  <a:pt x="487" y="100"/>
                  <a:pt x="487" y="105"/>
                </a:cubicBezTo>
                <a:close/>
                <a:moveTo>
                  <a:pt x="467" y="98"/>
                </a:moveTo>
                <a:cubicBezTo>
                  <a:pt x="467" y="133"/>
                  <a:pt x="467" y="133"/>
                  <a:pt x="467" y="133"/>
                </a:cubicBezTo>
                <a:cubicBezTo>
                  <a:pt x="453" y="133"/>
                  <a:pt x="453" y="133"/>
                  <a:pt x="453" y="133"/>
                </a:cubicBezTo>
                <a:cubicBezTo>
                  <a:pt x="453" y="102"/>
                  <a:pt x="453" y="102"/>
                  <a:pt x="453" y="102"/>
                </a:cubicBezTo>
                <a:cubicBezTo>
                  <a:pt x="453" y="98"/>
                  <a:pt x="452" y="98"/>
                  <a:pt x="450" y="98"/>
                </a:cubicBezTo>
                <a:cubicBezTo>
                  <a:pt x="448" y="98"/>
                  <a:pt x="445" y="99"/>
                  <a:pt x="443" y="102"/>
                </a:cubicBezTo>
                <a:cubicBezTo>
                  <a:pt x="443" y="133"/>
                  <a:pt x="443" y="133"/>
                  <a:pt x="443" y="133"/>
                </a:cubicBezTo>
                <a:cubicBezTo>
                  <a:pt x="429" y="133"/>
                  <a:pt x="429" y="133"/>
                  <a:pt x="429" y="133"/>
                </a:cubicBezTo>
                <a:cubicBezTo>
                  <a:pt x="429" y="87"/>
                  <a:pt x="429" y="87"/>
                  <a:pt x="429" y="87"/>
                </a:cubicBezTo>
                <a:cubicBezTo>
                  <a:pt x="443" y="87"/>
                  <a:pt x="443" y="87"/>
                  <a:pt x="443" y="87"/>
                </a:cubicBezTo>
                <a:cubicBezTo>
                  <a:pt x="443" y="92"/>
                  <a:pt x="443" y="92"/>
                  <a:pt x="443" y="92"/>
                </a:cubicBezTo>
                <a:cubicBezTo>
                  <a:pt x="445" y="89"/>
                  <a:pt x="450" y="86"/>
                  <a:pt x="455" y="86"/>
                </a:cubicBezTo>
                <a:cubicBezTo>
                  <a:pt x="463" y="86"/>
                  <a:pt x="467" y="90"/>
                  <a:pt x="467" y="98"/>
                </a:cubicBezTo>
                <a:close/>
                <a:moveTo>
                  <a:pt x="357" y="169"/>
                </a:moveTo>
                <a:cubicBezTo>
                  <a:pt x="366" y="169"/>
                  <a:pt x="366" y="169"/>
                  <a:pt x="366" y="169"/>
                </a:cubicBezTo>
                <a:cubicBezTo>
                  <a:pt x="366" y="179"/>
                  <a:pt x="366" y="179"/>
                  <a:pt x="366" y="179"/>
                </a:cubicBezTo>
                <a:cubicBezTo>
                  <a:pt x="357" y="179"/>
                  <a:pt x="357" y="179"/>
                  <a:pt x="357" y="179"/>
                </a:cubicBezTo>
                <a:cubicBezTo>
                  <a:pt x="357" y="200"/>
                  <a:pt x="357" y="200"/>
                  <a:pt x="357" y="200"/>
                </a:cubicBezTo>
                <a:cubicBezTo>
                  <a:pt x="357" y="204"/>
                  <a:pt x="358" y="205"/>
                  <a:pt x="361" y="205"/>
                </a:cubicBezTo>
                <a:cubicBezTo>
                  <a:pt x="363" y="205"/>
                  <a:pt x="364" y="205"/>
                  <a:pt x="365" y="205"/>
                </a:cubicBezTo>
                <a:cubicBezTo>
                  <a:pt x="366" y="204"/>
                  <a:pt x="366" y="204"/>
                  <a:pt x="366" y="204"/>
                </a:cubicBezTo>
                <a:cubicBezTo>
                  <a:pt x="366" y="215"/>
                  <a:pt x="366" y="215"/>
                  <a:pt x="366" y="215"/>
                </a:cubicBezTo>
                <a:cubicBezTo>
                  <a:pt x="365" y="215"/>
                  <a:pt x="365" y="215"/>
                  <a:pt x="365" y="215"/>
                </a:cubicBezTo>
                <a:cubicBezTo>
                  <a:pt x="364" y="215"/>
                  <a:pt x="360" y="215"/>
                  <a:pt x="357" y="215"/>
                </a:cubicBezTo>
                <a:cubicBezTo>
                  <a:pt x="347" y="215"/>
                  <a:pt x="343" y="212"/>
                  <a:pt x="343" y="203"/>
                </a:cubicBezTo>
                <a:cubicBezTo>
                  <a:pt x="343" y="179"/>
                  <a:pt x="343" y="179"/>
                  <a:pt x="343" y="179"/>
                </a:cubicBezTo>
                <a:cubicBezTo>
                  <a:pt x="337" y="179"/>
                  <a:pt x="337" y="179"/>
                  <a:pt x="337" y="179"/>
                </a:cubicBezTo>
                <a:cubicBezTo>
                  <a:pt x="337" y="169"/>
                  <a:pt x="337" y="169"/>
                  <a:pt x="337" y="169"/>
                </a:cubicBezTo>
                <a:cubicBezTo>
                  <a:pt x="343" y="169"/>
                  <a:pt x="343" y="169"/>
                  <a:pt x="343" y="169"/>
                </a:cubicBezTo>
                <a:cubicBezTo>
                  <a:pt x="343" y="156"/>
                  <a:pt x="343" y="156"/>
                  <a:pt x="343" y="156"/>
                </a:cubicBezTo>
                <a:cubicBezTo>
                  <a:pt x="357" y="154"/>
                  <a:pt x="357" y="154"/>
                  <a:pt x="357" y="154"/>
                </a:cubicBezTo>
                <a:lnTo>
                  <a:pt x="357" y="169"/>
                </a:lnTo>
                <a:close/>
                <a:moveTo>
                  <a:pt x="332" y="98"/>
                </a:moveTo>
                <a:cubicBezTo>
                  <a:pt x="332" y="133"/>
                  <a:pt x="332" y="133"/>
                  <a:pt x="332" y="133"/>
                </a:cubicBezTo>
                <a:cubicBezTo>
                  <a:pt x="318" y="133"/>
                  <a:pt x="318" y="133"/>
                  <a:pt x="318" y="133"/>
                </a:cubicBezTo>
                <a:cubicBezTo>
                  <a:pt x="318" y="102"/>
                  <a:pt x="318" y="102"/>
                  <a:pt x="318" y="102"/>
                </a:cubicBezTo>
                <a:cubicBezTo>
                  <a:pt x="318" y="98"/>
                  <a:pt x="316" y="98"/>
                  <a:pt x="315" y="98"/>
                </a:cubicBezTo>
                <a:cubicBezTo>
                  <a:pt x="313" y="98"/>
                  <a:pt x="310" y="99"/>
                  <a:pt x="307" y="102"/>
                </a:cubicBezTo>
                <a:cubicBezTo>
                  <a:pt x="307" y="133"/>
                  <a:pt x="307" y="133"/>
                  <a:pt x="307" y="133"/>
                </a:cubicBezTo>
                <a:cubicBezTo>
                  <a:pt x="294" y="133"/>
                  <a:pt x="294" y="133"/>
                  <a:pt x="294" y="133"/>
                </a:cubicBezTo>
                <a:cubicBezTo>
                  <a:pt x="294" y="87"/>
                  <a:pt x="294" y="87"/>
                  <a:pt x="294" y="87"/>
                </a:cubicBezTo>
                <a:cubicBezTo>
                  <a:pt x="307" y="87"/>
                  <a:pt x="307" y="87"/>
                  <a:pt x="307" y="87"/>
                </a:cubicBezTo>
                <a:cubicBezTo>
                  <a:pt x="307" y="92"/>
                  <a:pt x="307" y="92"/>
                  <a:pt x="307" y="92"/>
                </a:cubicBezTo>
                <a:cubicBezTo>
                  <a:pt x="310" y="89"/>
                  <a:pt x="315" y="86"/>
                  <a:pt x="320" y="86"/>
                </a:cubicBezTo>
                <a:cubicBezTo>
                  <a:pt x="328" y="86"/>
                  <a:pt x="332" y="90"/>
                  <a:pt x="332" y="98"/>
                </a:cubicBezTo>
                <a:close/>
                <a:moveTo>
                  <a:pt x="272" y="132"/>
                </a:moveTo>
                <a:cubicBezTo>
                  <a:pt x="272" y="131"/>
                  <a:pt x="271" y="130"/>
                  <a:pt x="271" y="128"/>
                </a:cubicBezTo>
                <a:cubicBezTo>
                  <a:pt x="268" y="132"/>
                  <a:pt x="264" y="133"/>
                  <a:pt x="259" y="133"/>
                </a:cubicBezTo>
                <a:cubicBezTo>
                  <a:pt x="251" y="133"/>
                  <a:pt x="247" y="129"/>
                  <a:pt x="247" y="121"/>
                </a:cubicBezTo>
                <a:cubicBezTo>
                  <a:pt x="247" y="112"/>
                  <a:pt x="255" y="106"/>
                  <a:pt x="271" y="103"/>
                </a:cubicBezTo>
                <a:cubicBezTo>
                  <a:pt x="271" y="102"/>
                  <a:pt x="271" y="102"/>
                  <a:pt x="271" y="102"/>
                </a:cubicBezTo>
                <a:cubicBezTo>
                  <a:pt x="271" y="98"/>
                  <a:pt x="270" y="97"/>
                  <a:pt x="267" y="97"/>
                </a:cubicBezTo>
                <a:cubicBezTo>
                  <a:pt x="263" y="97"/>
                  <a:pt x="258" y="100"/>
                  <a:pt x="256" y="102"/>
                </a:cubicBezTo>
                <a:cubicBezTo>
                  <a:pt x="255" y="102"/>
                  <a:pt x="255" y="102"/>
                  <a:pt x="255" y="102"/>
                </a:cubicBezTo>
                <a:cubicBezTo>
                  <a:pt x="249" y="94"/>
                  <a:pt x="249" y="94"/>
                  <a:pt x="249" y="94"/>
                </a:cubicBezTo>
                <a:cubicBezTo>
                  <a:pt x="249" y="93"/>
                  <a:pt x="249" y="93"/>
                  <a:pt x="249" y="93"/>
                </a:cubicBezTo>
                <a:cubicBezTo>
                  <a:pt x="255" y="89"/>
                  <a:pt x="262" y="86"/>
                  <a:pt x="270" y="86"/>
                </a:cubicBezTo>
                <a:cubicBezTo>
                  <a:pt x="280" y="86"/>
                  <a:pt x="285" y="91"/>
                  <a:pt x="285" y="102"/>
                </a:cubicBezTo>
                <a:cubicBezTo>
                  <a:pt x="285" y="121"/>
                  <a:pt x="285" y="121"/>
                  <a:pt x="285" y="121"/>
                </a:cubicBezTo>
                <a:cubicBezTo>
                  <a:pt x="285" y="127"/>
                  <a:pt x="285" y="130"/>
                  <a:pt x="286" y="132"/>
                </a:cubicBezTo>
                <a:cubicBezTo>
                  <a:pt x="286" y="133"/>
                  <a:pt x="286" y="133"/>
                  <a:pt x="286" y="133"/>
                </a:cubicBezTo>
                <a:cubicBezTo>
                  <a:pt x="272" y="133"/>
                  <a:pt x="272" y="133"/>
                  <a:pt x="272" y="133"/>
                </a:cubicBezTo>
                <a:lnTo>
                  <a:pt x="272" y="132"/>
                </a:lnTo>
                <a:close/>
                <a:moveTo>
                  <a:pt x="271" y="111"/>
                </a:moveTo>
                <a:cubicBezTo>
                  <a:pt x="262" y="113"/>
                  <a:pt x="261" y="116"/>
                  <a:pt x="261" y="119"/>
                </a:cubicBezTo>
                <a:cubicBezTo>
                  <a:pt x="261" y="121"/>
                  <a:pt x="262" y="123"/>
                  <a:pt x="264" y="123"/>
                </a:cubicBezTo>
                <a:cubicBezTo>
                  <a:pt x="267" y="123"/>
                  <a:pt x="269" y="122"/>
                  <a:pt x="271" y="120"/>
                </a:cubicBezTo>
                <a:lnTo>
                  <a:pt x="271" y="111"/>
                </a:lnTo>
                <a:close/>
                <a:moveTo>
                  <a:pt x="310" y="214"/>
                </a:moveTo>
                <a:cubicBezTo>
                  <a:pt x="311" y="215"/>
                  <a:pt x="311" y="215"/>
                  <a:pt x="311" y="215"/>
                </a:cubicBezTo>
                <a:cubicBezTo>
                  <a:pt x="297" y="215"/>
                  <a:pt x="297" y="215"/>
                  <a:pt x="297" y="215"/>
                </a:cubicBezTo>
                <a:cubicBezTo>
                  <a:pt x="297" y="214"/>
                  <a:pt x="297" y="214"/>
                  <a:pt x="297" y="214"/>
                </a:cubicBezTo>
                <a:cubicBezTo>
                  <a:pt x="296" y="213"/>
                  <a:pt x="296" y="212"/>
                  <a:pt x="296" y="210"/>
                </a:cubicBezTo>
                <a:cubicBezTo>
                  <a:pt x="293" y="214"/>
                  <a:pt x="289" y="215"/>
                  <a:pt x="283" y="215"/>
                </a:cubicBezTo>
                <a:cubicBezTo>
                  <a:pt x="276" y="215"/>
                  <a:pt x="272" y="211"/>
                  <a:pt x="272" y="203"/>
                </a:cubicBezTo>
                <a:cubicBezTo>
                  <a:pt x="272" y="194"/>
                  <a:pt x="280" y="188"/>
                  <a:pt x="296" y="185"/>
                </a:cubicBezTo>
                <a:cubicBezTo>
                  <a:pt x="296" y="183"/>
                  <a:pt x="296" y="183"/>
                  <a:pt x="296" y="183"/>
                </a:cubicBezTo>
                <a:cubicBezTo>
                  <a:pt x="296" y="180"/>
                  <a:pt x="295" y="179"/>
                  <a:pt x="292" y="179"/>
                </a:cubicBezTo>
                <a:cubicBezTo>
                  <a:pt x="287" y="179"/>
                  <a:pt x="283" y="182"/>
                  <a:pt x="280" y="184"/>
                </a:cubicBezTo>
                <a:cubicBezTo>
                  <a:pt x="280" y="184"/>
                  <a:pt x="280" y="184"/>
                  <a:pt x="280" y="184"/>
                </a:cubicBezTo>
                <a:cubicBezTo>
                  <a:pt x="273" y="176"/>
                  <a:pt x="273" y="176"/>
                  <a:pt x="273" y="176"/>
                </a:cubicBezTo>
                <a:cubicBezTo>
                  <a:pt x="274" y="175"/>
                  <a:pt x="274" y="175"/>
                  <a:pt x="274" y="175"/>
                </a:cubicBezTo>
                <a:cubicBezTo>
                  <a:pt x="279" y="171"/>
                  <a:pt x="286" y="168"/>
                  <a:pt x="294" y="168"/>
                </a:cubicBezTo>
                <a:cubicBezTo>
                  <a:pt x="305" y="168"/>
                  <a:pt x="309" y="173"/>
                  <a:pt x="309" y="183"/>
                </a:cubicBezTo>
                <a:cubicBezTo>
                  <a:pt x="309" y="203"/>
                  <a:pt x="309" y="203"/>
                  <a:pt x="309" y="203"/>
                </a:cubicBezTo>
                <a:cubicBezTo>
                  <a:pt x="309" y="209"/>
                  <a:pt x="310" y="212"/>
                  <a:pt x="310" y="214"/>
                </a:cubicBezTo>
                <a:close/>
                <a:moveTo>
                  <a:pt x="296" y="193"/>
                </a:moveTo>
                <a:cubicBezTo>
                  <a:pt x="286" y="195"/>
                  <a:pt x="285" y="198"/>
                  <a:pt x="285" y="201"/>
                </a:cubicBezTo>
                <a:cubicBezTo>
                  <a:pt x="285" y="203"/>
                  <a:pt x="286" y="205"/>
                  <a:pt x="289" y="205"/>
                </a:cubicBezTo>
                <a:cubicBezTo>
                  <a:pt x="291" y="205"/>
                  <a:pt x="294" y="204"/>
                  <a:pt x="296" y="201"/>
                </a:cubicBezTo>
                <a:lnTo>
                  <a:pt x="296" y="193"/>
                </a:lnTo>
                <a:close/>
                <a:moveTo>
                  <a:pt x="318" y="159"/>
                </a:moveTo>
                <a:cubicBezTo>
                  <a:pt x="332" y="157"/>
                  <a:pt x="332" y="157"/>
                  <a:pt x="332" y="157"/>
                </a:cubicBezTo>
                <a:cubicBezTo>
                  <a:pt x="332" y="215"/>
                  <a:pt x="332" y="215"/>
                  <a:pt x="332" y="215"/>
                </a:cubicBezTo>
                <a:cubicBezTo>
                  <a:pt x="318" y="215"/>
                  <a:pt x="318" y="215"/>
                  <a:pt x="318" y="215"/>
                </a:cubicBezTo>
                <a:lnTo>
                  <a:pt x="318" y="159"/>
                </a:lnTo>
                <a:close/>
                <a:moveTo>
                  <a:pt x="208" y="153"/>
                </a:moveTo>
                <a:cubicBezTo>
                  <a:pt x="222" y="153"/>
                  <a:pt x="222" y="153"/>
                  <a:pt x="222" y="153"/>
                </a:cubicBezTo>
                <a:cubicBezTo>
                  <a:pt x="222" y="215"/>
                  <a:pt x="222" y="215"/>
                  <a:pt x="222" y="215"/>
                </a:cubicBezTo>
                <a:cubicBezTo>
                  <a:pt x="208" y="215"/>
                  <a:pt x="208" y="215"/>
                  <a:pt x="208" y="215"/>
                </a:cubicBezTo>
                <a:cubicBezTo>
                  <a:pt x="208" y="188"/>
                  <a:pt x="208" y="188"/>
                  <a:pt x="208" y="188"/>
                </a:cubicBezTo>
                <a:cubicBezTo>
                  <a:pt x="188" y="188"/>
                  <a:pt x="188" y="188"/>
                  <a:pt x="188" y="188"/>
                </a:cubicBezTo>
                <a:cubicBezTo>
                  <a:pt x="188" y="215"/>
                  <a:pt x="188" y="215"/>
                  <a:pt x="188" y="215"/>
                </a:cubicBezTo>
                <a:cubicBezTo>
                  <a:pt x="174" y="215"/>
                  <a:pt x="174" y="215"/>
                  <a:pt x="174" y="215"/>
                </a:cubicBezTo>
                <a:cubicBezTo>
                  <a:pt x="174" y="153"/>
                  <a:pt x="174" y="153"/>
                  <a:pt x="174" y="153"/>
                </a:cubicBezTo>
                <a:cubicBezTo>
                  <a:pt x="188" y="153"/>
                  <a:pt x="188" y="153"/>
                  <a:pt x="188" y="153"/>
                </a:cubicBezTo>
                <a:cubicBezTo>
                  <a:pt x="188" y="176"/>
                  <a:pt x="188" y="176"/>
                  <a:pt x="188" y="176"/>
                </a:cubicBezTo>
                <a:cubicBezTo>
                  <a:pt x="208" y="176"/>
                  <a:pt x="208" y="176"/>
                  <a:pt x="208" y="176"/>
                </a:cubicBezTo>
                <a:lnTo>
                  <a:pt x="208" y="153"/>
                </a:lnTo>
                <a:close/>
                <a:moveTo>
                  <a:pt x="342" y="130"/>
                </a:moveTo>
                <a:cubicBezTo>
                  <a:pt x="340" y="129"/>
                  <a:pt x="339" y="127"/>
                  <a:pt x="339" y="124"/>
                </a:cubicBezTo>
                <a:cubicBezTo>
                  <a:pt x="339" y="122"/>
                  <a:pt x="341" y="118"/>
                  <a:pt x="345" y="116"/>
                </a:cubicBezTo>
                <a:cubicBezTo>
                  <a:pt x="341" y="113"/>
                  <a:pt x="339" y="108"/>
                  <a:pt x="339" y="103"/>
                </a:cubicBezTo>
                <a:cubicBezTo>
                  <a:pt x="339" y="93"/>
                  <a:pt x="346" y="86"/>
                  <a:pt x="357" y="86"/>
                </a:cubicBezTo>
                <a:cubicBezTo>
                  <a:pt x="362" y="86"/>
                  <a:pt x="367" y="88"/>
                  <a:pt x="370" y="90"/>
                </a:cubicBezTo>
                <a:cubicBezTo>
                  <a:pt x="372" y="88"/>
                  <a:pt x="376" y="86"/>
                  <a:pt x="379" y="86"/>
                </a:cubicBezTo>
                <a:cubicBezTo>
                  <a:pt x="380" y="86"/>
                  <a:pt x="380" y="86"/>
                  <a:pt x="380" y="86"/>
                </a:cubicBezTo>
                <a:cubicBezTo>
                  <a:pt x="380" y="98"/>
                  <a:pt x="380" y="98"/>
                  <a:pt x="380" y="98"/>
                </a:cubicBezTo>
                <a:cubicBezTo>
                  <a:pt x="379" y="98"/>
                  <a:pt x="379" y="98"/>
                  <a:pt x="379" y="98"/>
                </a:cubicBezTo>
                <a:cubicBezTo>
                  <a:pt x="378" y="98"/>
                  <a:pt x="376" y="98"/>
                  <a:pt x="374" y="98"/>
                </a:cubicBezTo>
                <a:cubicBezTo>
                  <a:pt x="375" y="100"/>
                  <a:pt x="375" y="101"/>
                  <a:pt x="375" y="103"/>
                </a:cubicBezTo>
                <a:cubicBezTo>
                  <a:pt x="375" y="113"/>
                  <a:pt x="368" y="120"/>
                  <a:pt x="357" y="120"/>
                </a:cubicBezTo>
                <a:cubicBezTo>
                  <a:pt x="355" y="120"/>
                  <a:pt x="353" y="119"/>
                  <a:pt x="351" y="119"/>
                </a:cubicBezTo>
                <a:cubicBezTo>
                  <a:pt x="351" y="120"/>
                  <a:pt x="351" y="120"/>
                  <a:pt x="351" y="120"/>
                </a:cubicBezTo>
                <a:cubicBezTo>
                  <a:pt x="351" y="121"/>
                  <a:pt x="351" y="122"/>
                  <a:pt x="354" y="122"/>
                </a:cubicBezTo>
                <a:cubicBezTo>
                  <a:pt x="360" y="123"/>
                  <a:pt x="360" y="123"/>
                  <a:pt x="360" y="123"/>
                </a:cubicBezTo>
                <a:cubicBezTo>
                  <a:pt x="374" y="124"/>
                  <a:pt x="379" y="127"/>
                  <a:pt x="379" y="135"/>
                </a:cubicBezTo>
                <a:cubicBezTo>
                  <a:pt x="379" y="144"/>
                  <a:pt x="370" y="149"/>
                  <a:pt x="356" y="149"/>
                </a:cubicBezTo>
                <a:cubicBezTo>
                  <a:pt x="342" y="149"/>
                  <a:pt x="336" y="146"/>
                  <a:pt x="336" y="139"/>
                </a:cubicBezTo>
                <a:cubicBezTo>
                  <a:pt x="336" y="135"/>
                  <a:pt x="338" y="132"/>
                  <a:pt x="342" y="130"/>
                </a:cubicBezTo>
                <a:close/>
                <a:moveTo>
                  <a:pt x="352" y="103"/>
                </a:moveTo>
                <a:cubicBezTo>
                  <a:pt x="352" y="106"/>
                  <a:pt x="352" y="111"/>
                  <a:pt x="357" y="111"/>
                </a:cubicBezTo>
                <a:cubicBezTo>
                  <a:pt x="360" y="111"/>
                  <a:pt x="362" y="108"/>
                  <a:pt x="362" y="103"/>
                </a:cubicBezTo>
                <a:cubicBezTo>
                  <a:pt x="362" y="100"/>
                  <a:pt x="361" y="96"/>
                  <a:pt x="357" y="96"/>
                </a:cubicBezTo>
                <a:cubicBezTo>
                  <a:pt x="352" y="96"/>
                  <a:pt x="352" y="101"/>
                  <a:pt x="352" y="103"/>
                </a:cubicBezTo>
                <a:close/>
                <a:moveTo>
                  <a:pt x="348" y="137"/>
                </a:moveTo>
                <a:cubicBezTo>
                  <a:pt x="348" y="140"/>
                  <a:pt x="350" y="142"/>
                  <a:pt x="357" y="142"/>
                </a:cubicBezTo>
                <a:cubicBezTo>
                  <a:pt x="363" y="142"/>
                  <a:pt x="366" y="140"/>
                  <a:pt x="366" y="137"/>
                </a:cubicBezTo>
                <a:cubicBezTo>
                  <a:pt x="366" y="135"/>
                  <a:pt x="366" y="134"/>
                  <a:pt x="358" y="134"/>
                </a:cubicBezTo>
                <a:cubicBezTo>
                  <a:pt x="351" y="133"/>
                  <a:pt x="351" y="133"/>
                  <a:pt x="351" y="133"/>
                </a:cubicBezTo>
                <a:cubicBezTo>
                  <a:pt x="351" y="133"/>
                  <a:pt x="350" y="133"/>
                  <a:pt x="350" y="133"/>
                </a:cubicBezTo>
                <a:cubicBezTo>
                  <a:pt x="349" y="134"/>
                  <a:pt x="348" y="136"/>
                  <a:pt x="348" y="137"/>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ctrTitle" hasCustomPrompt="1"/>
          </p:nvPr>
        </p:nvSpPr>
        <p:spPr>
          <a:xfrm>
            <a:off x="479501" y="2391613"/>
            <a:ext cx="7170235" cy="485389"/>
          </a:xfrm>
        </p:spPr>
        <p:txBody>
          <a:bodyPr wrap="square" lIns="0" tIns="0" rIns="0" bIns="0" anchor="t" anchorCtr="0">
            <a:spAutoFit/>
          </a:bodyPr>
          <a:lstStyle>
            <a:lvl1pPr>
              <a:lnSpc>
                <a:spcPct val="83000"/>
              </a:lnSpc>
              <a:defRPr sz="3800" cap="none" baseline="0">
                <a:solidFill>
                  <a:schemeClr val="tx2"/>
                </a:solidFill>
              </a:defRPr>
            </a:lvl1pPr>
          </a:lstStyle>
          <a:p>
            <a:r>
              <a:rPr lang="en-US" dirty="0"/>
              <a:t>Click To Edit Master Title Style</a:t>
            </a:r>
          </a:p>
        </p:txBody>
      </p:sp>
      <p:sp>
        <p:nvSpPr>
          <p:cNvPr id="3" name="Subtitle 2"/>
          <p:cNvSpPr>
            <a:spLocks noGrp="1"/>
          </p:cNvSpPr>
          <p:nvPr>
            <p:ph type="subTitle" idx="1" hasCustomPrompt="1"/>
          </p:nvPr>
        </p:nvSpPr>
        <p:spPr>
          <a:xfrm>
            <a:off x="479502" y="3951227"/>
            <a:ext cx="6714508" cy="193899"/>
          </a:xfrm>
          <a:prstGeom prst="rect">
            <a:avLst/>
          </a:prstGeom>
        </p:spPr>
        <p:txBody>
          <a:bodyPr wrap="square" lIns="0" tIns="0" rIns="0" bIns="0" anchor="ctr" anchorCtr="0">
            <a:spAutoFit/>
          </a:bodyPr>
          <a:lstStyle>
            <a:lvl1pPr marL="0" indent="0" algn="l">
              <a:buNone/>
              <a:defRPr sz="1400" b="1" i="0" cap="none" baseline="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9" name="Rectangle 8"/>
          <p:cNvSpPr/>
          <p:nvPr userDrawn="1"/>
        </p:nvSpPr>
        <p:spPr>
          <a:xfrm>
            <a:off x="0" y="-1"/>
            <a:ext cx="9144000" cy="25603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9"/>
          <p:cNvSpPr txBox="1">
            <a:spLocks/>
          </p:cNvSpPr>
          <p:nvPr userDrawn="1"/>
        </p:nvSpPr>
        <p:spPr>
          <a:xfrm>
            <a:off x="480645" y="1961660"/>
            <a:ext cx="8229600" cy="357662"/>
          </a:xfrm>
          <a:prstGeom prst="rect">
            <a:avLst/>
          </a:prstGeom>
        </p:spPr>
        <p:txBody>
          <a:bodyPr vert="horz" wrap="square" lIns="0" tIns="0" rIns="0" bIns="0" rtlCol="0" anchor="t" anchorCtr="0">
            <a:spAutoFit/>
          </a:bodyPr>
          <a:lstStyle>
            <a:lvl1pPr algn="l" defTabSz="342891" rtl="0" eaLnBrk="1" latinLnBrk="0" hangingPunct="1">
              <a:lnSpc>
                <a:spcPct val="83000"/>
              </a:lnSpc>
              <a:spcBef>
                <a:spcPct val="0"/>
              </a:spcBef>
              <a:buNone/>
              <a:defRPr lang="en-US" sz="3800" b="1" i="0" kern="1200" cap="none">
                <a:solidFill>
                  <a:srgbClr val="FFD700"/>
                </a:solidFill>
                <a:latin typeface="+mj-lt"/>
                <a:ea typeface="+mj-ea"/>
                <a:cs typeface="+mj-cs"/>
              </a:defRPr>
            </a:lvl1pPr>
          </a:lstStyle>
          <a:p>
            <a:r>
              <a:rPr lang="en-US" sz="2800" dirty="0">
                <a:solidFill>
                  <a:schemeClr val="accent1"/>
                </a:solidFill>
              </a:rPr>
              <a:t>NYU Grossman School of Medicine</a:t>
            </a:r>
            <a:endParaRPr lang="en-US" dirty="0">
              <a:solidFill>
                <a:schemeClr val="accent1"/>
              </a:solidFill>
            </a:endParaRPr>
          </a:p>
        </p:txBody>
      </p:sp>
    </p:spTree>
    <p:extLst>
      <p:ext uri="{BB962C8B-B14F-4D97-AF65-F5344CB8AC3E}">
        <p14:creationId xmlns:p14="http://schemas.microsoft.com/office/powerpoint/2010/main" val="1802042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b" anchorCtr="0">
            <a:noAutofit/>
          </a:bodyPr>
          <a:lstStyle>
            <a:lvl1pPr>
              <a:defRPr lang="en-US" sz="2400" b="1" i="0" kern="1200" cap="none" dirty="0">
                <a:solidFill>
                  <a:schemeClr val="tx2"/>
                </a:solidFill>
                <a:latin typeface="+mj-lt"/>
                <a:ea typeface="+mj-ea"/>
                <a:cs typeface="+mj-cs"/>
              </a:defRPr>
            </a:lvl1pPr>
          </a:lstStyle>
          <a:p>
            <a:pPr lvl="0" algn="l" defTabSz="342900" rtl="0" eaLnBrk="1" latinLnBrk="0" hangingPunct="1">
              <a:lnSpc>
                <a:spcPct val="85000"/>
              </a:lnSpc>
              <a:spcBef>
                <a:spcPct val="0"/>
              </a:spcBef>
              <a:buNone/>
            </a:pPr>
            <a:r>
              <a:rPr lang="en-US"/>
              <a:t>Click to edit Master title style</a:t>
            </a:r>
            <a:endParaRPr lang="en-US" dirty="0"/>
          </a:p>
        </p:txBody>
      </p:sp>
      <p:sp>
        <p:nvSpPr>
          <p:cNvPr id="6"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8"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7" name="Text Placeholder 2"/>
          <p:cNvSpPr>
            <a:spLocks noGrp="1"/>
          </p:cNvSpPr>
          <p:nvPr>
            <p:ph idx="1"/>
          </p:nvPr>
        </p:nvSpPr>
        <p:spPr>
          <a:xfrm>
            <a:off x="457199" y="1335024"/>
            <a:ext cx="8229601" cy="301420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33491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5488" y="2113341"/>
            <a:ext cx="6916844" cy="1003176"/>
          </a:xfrm>
        </p:spPr>
        <p:txBody>
          <a:bodyPr anchor="ctr" anchorCtr="0">
            <a:noAutofit/>
          </a:bodyPr>
          <a:lstStyle>
            <a:lvl1pPr algn="l">
              <a:defRPr sz="3600" b="1" cap="none" baseline="0">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100980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8"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9" name="Title Placeholder 1"/>
          <p:cNvSpPr>
            <a:spLocks noGrp="1"/>
          </p:cNvSpPr>
          <p:nvPr>
            <p:ph type="title"/>
          </p:nvPr>
        </p:nvSpPr>
        <p:spPr>
          <a:xfrm>
            <a:off x="457200" y="786384"/>
            <a:ext cx="8229599" cy="313932"/>
          </a:xfrm>
          <a:prstGeom prst="rect">
            <a:avLst/>
          </a:prstGeom>
        </p:spPr>
        <p:txBody>
          <a:bodyPr vert="horz" lIns="0" tIns="0" rIns="0" bIns="0" rtlCol="0" anchor="b" anchorCtr="0">
            <a:noAutofit/>
          </a:bodyPr>
          <a:lstStyle/>
          <a:p>
            <a:pPr lvl="0"/>
            <a:r>
              <a:rPr lang="en-US"/>
              <a:t>Click to edit Master title style</a:t>
            </a:r>
            <a:endParaRPr lang="en-US" dirty="0"/>
          </a:p>
        </p:txBody>
      </p:sp>
      <p:sp>
        <p:nvSpPr>
          <p:cNvPr id="12" name="Text Placeholder 2"/>
          <p:cNvSpPr>
            <a:spLocks noGrp="1"/>
          </p:cNvSpPr>
          <p:nvPr>
            <p:ph idx="1"/>
          </p:nvPr>
        </p:nvSpPr>
        <p:spPr>
          <a:xfrm>
            <a:off x="457199" y="1335024"/>
            <a:ext cx="3886200" cy="301420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2"/>
          <p:cNvSpPr>
            <a:spLocks noGrp="1"/>
          </p:cNvSpPr>
          <p:nvPr>
            <p:ph idx="10"/>
          </p:nvPr>
        </p:nvSpPr>
        <p:spPr>
          <a:xfrm>
            <a:off x="4800600" y="1335024"/>
            <a:ext cx="3886200" cy="301420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47290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8" name="Text Placeholder 11"/>
          <p:cNvSpPr>
            <a:spLocks noGrp="1"/>
          </p:cNvSpPr>
          <p:nvPr>
            <p:ph type="body" sz="quarter" idx="13"/>
          </p:nvPr>
        </p:nvSpPr>
        <p:spPr>
          <a:xfrm>
            <a:off x="457200" y="1212495"/>
            <a:ext cx="3886200" cy="304699"/>
          </a:xfrm>
          <a:prstGeom prst="rect">
            <a:avLst/>
          </a:prstGeom>
        </p:spPr>
        <p:txBody>
          <a:bodyPr anchor="b" anchorCtr="0">
            <a:noAutofit/>
          </a:bodyPr>
          <a:lstStyle>
            <a:lvl1pPr marL="0" indent="0">
              <a:lnSpc>
                <a:spcPct val="90000"/>
              </a:lnSpc>
              <a:buNone/>
              <a:defRPr sz="1800" b="1">
                <a:solidFill>
                  <a:schemeClr val="tx1"/>
                </a:solidFill>
              </a:defRPr>
            </a:lvl1pPr>
            <a:lvl2pPr marL="230188" indent="0">
              <a:buNone/>
              <a:defRPr/>
            </a:lvl2pPr>
          </a:lstStyle>
          <a:p>
            <a:pPr lvl="0"/>
            <a:r>
              <a:rPr lang="en-US"/>
              <a:t>Edit Master text styles</a:t>
            </a:r>
          </a:p>
        </p:txBody>
      </p:sp>
      <p:sp>
        <p:nvSpPr>
          <p:cNvPr id="19" name="Text Placeholder 11"/>
          <p:cNvSpPr>
            <a:spLocks noGrp="1"/>
          </p:cNvSpPr>
          <p:nvPr>
            <p:ph type="body" sz="quarter" idx="14"/>
          </p:nvPr>
        </p:nvSpPr>
        <p:spPr>
          <a:xfrm>
            <a:off x="4799722" y="1212495"/>
            <a:ext cx="3886200" cy="304699"/>
          </a:xfrm>
          <a:prstGeom prst="rect">
            <a:avLst/>
          </a:prstGeom>
        </p:spPr>
        <p:txBody>
          <a:bodyPr anchor="b" anchorCtr="0">
            <a:noAutofit/>
          </a:bodyPr>
          <a:lstStyle>
            <a:lvl1pPr marL="0" indent="0">
              <a:lnSpc>
                <a:spcPct val="90000"/>
              </a:lnSpc>
              <a:buNone/>
              <a:defRPr sz="1800" b="1">
                <a:solidFill>
                  <a:schemeClr val="tx1"/>
                </a:solidFill>
              </a:defRPr>
            </a:lvl1pPr>
            <a:lvl2pPr marL="230188" indent="0">
              <a:buNone/>
              <a:defRPr/>
            </a:lvl2pPr>
          </a:lstStyle>
          <a:p>
            <a:pPr lvl="0"/>
            <a:r>
              <a:rPr lang="en-US"/>
              <a:t>Edit Master text styles</a:t>
            </a:r>
          </a:p>
        </p:txBody>
      </p:sp>
      <p:sp>
        <p:nvSpPr>
          <p:cNvPr id="9"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11"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12" name="Title Placeholder 1"/>
          <p:cNvSpPr>
            <a:spLocks noGrp="1"/>
          </p:cNvSpPr>
          <p:nvPr>
            <p:ph type="title"/>
          </p:nvPr>
        </p:nvSpPr>
        <p:spPr>
          <a:xfrm>
            <a:off x="457200" y="786384"/>
            <a:ext cx="8229599" cy="313932"/>
          </a:xfrm>
          <a:prstGeom prst="rect">
            <a:avLst/>
          </a:prstGeom>
        </p:spPr>
        <p:txBody>
          <a:bodyPr vert="horz" lIns="0" tIns="0" rIns="0" bIns="0" rtlCol="0" anchor="b" anchorCtr="0">
            <a:noAutofit/>
          </a:bodyPr>
          <a:lstStyle/>
          <a:p>
            <a:pPr lvl="0"/>
            <a:r>
              <a:rPr lang="en-US"/>
              <a:t>Click to edit Master title style</a:t>
            </a:r>
            <a:endParaRPr lang="en-US" dirty="0"/>
          </a:p>
        </p:txBody>
      </p:sp>
      <p:sp>
        <p:nvSpPr>
          <p:cNvPr id="10" name="Text Placeholder 2">
            <a:extLst>
              <a:ext uri="{FF2B5EF4-FFF2-40B4-BE49-F238E27FC236}">
                <a16:creationId xmlns:a16="http://schemas.microsoft.com/office/drawing/2014/main" id="{15AE21D3-BA2F-45B1-8092-E4B4956335BE}"/>
              </a:ext>
            </a:extLst>
          </p:cNvPr>
          <p:cNvSpPr>
            <a:spLocks noGrp="1"/>
          </p:cNvSpPr>
          <p:nvPr>
            <p:ph idx="1"/>
          </p:nvPr>
        </p:nvSpPr>
        <p:spPr>
          <a:xfrm>
            <a:off x="457199" y="1627632"/>
            <a:ext cx="3886200" cy="273481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2">
            <a:extLst>
              <a:ext uri="{FF2B5EF4-FFF2-40B4-BE49-F238E27FC236}">
                <a16:creationId xmlns:a16="http://schemas.microsoft.com/office/drawing/2014/main" id="{D7BF3A57-B627-4FD0-A039-C5EBD423AF2F}"/>
              </a:ext>
            </a:extLst>
          </p:cNvPr>
          <p:cNvSpPr>
            <a:spLocks noGrp="1"/>
          </p:cNvSpPr>
          <p:nvPr>
            <p:ph idx="10"/>
          </p:nvPr>
        </p:nvSpPr>
        <p:spPr>
          <a:xfrm>
            <a:off x="4800600" y="1627632"/>
            <a:ext cx="3886200" cy="273481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44209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7"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8" name="Title Placeholder 1"/>
          <p:cNvSpPr>
            <a:spLocks noGrp="1"/>
          </p:cNvSpPr>
          <p:nvPr>
            <p:ph type="title"/>
          </p:nvPr>
        </p:nvSpPr>
        <p:spPr>
          <a:xfrm>
            <a:off x="457200" y="786384"/>
            <a:ext cx="8229599" cy="313932"/>
          </a:xfrm>
          <a:prstGeom prst="rect">
            <a:avLst/>
          </a:prstGeom>
        </p:spPr>
        <p:txBody>
          <a:bodyPr vert="horz" lIns="0" tIns="0" rIns="0" bIns="0" rtlCol="0" anchor="b" anchorCtr="0">
            <a:noAutofit/>
          </a:bodyPr>
          <a:lstStyle/>
          <a:p>
            <a:pPr lvl="0"/>
            <a:r>
              <a:rPr lang="en-US"/>
              <a:t>Click to edit Master title style</a:t>
            </a:r>
            <a:endParaRPr lang="en-US" dirty="0"/>
          </a:p>
        </p:txBody>
      </p:sp>
    </p:spTree>
    <p:extLst>
      <p:ext uri="{BB962C8B-B14F-4D97-AF65-F5344CB8AC3E}">
        <p14:creationId xmlns:p14="http://schemas.microsoft.com/office/powerpoint/2010/main" val="204007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6"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7" name="Freeform 5"/>
          <p:cNvSpPr>
            <a:spLocks noEditPoints="1"/>
          </p:cNvSpPr>
          <p:nvPr userDrawn="1"/>
        </p:nvSpPr>
        <p:spPr bwMode="auto">
          <a:xfrm>
            <a:off x="7919867" y="4622419"/>
            <a:ext cx="766764" cy="334835"/>
          </a:xfrm>
          <a:custGeom>
            <a:avLst/>
            <a:gdLst>
              <a:gd name="T0" fmla="*/ 32 w 511"/>
              <a:gd name="T1" fmla="*/ 39 h 221"/>
              <a:gd name="T2" fmla="*/ 106 w 511"/>
              <a:gd name="T3" fmla="*/ 0 h 221"/>
              <a:gd name="T4" fmla="*/ 188 w 511"/>
              <a:gd name="T5" fmla="*/ 44 h 221"/>
              <a:gd name="T6" fmla="*/ 139 w 511"/>
              <a:gd name="T7" fmla="*/ 208 h 221"/>
              <a:gd name="T8" fmla="*/ 161 w 511"/>
              <a:gd name="T9" fmla="*/ 194 h 221"/>
              <a:gd name="T10" fmla="*/ 2 w 511"/>
              <a:gd name="T11" fmla="*/ 101 h 221"/>
              <a:gd name="T12" fmla="*/ 91 w 511"/>
              <a:gd name="T13" fmla="*/ 70 h 221"/>
              <a:gd name="T14" fmla="*/ 123 w 511"/>
              <a:gd name="T15" fmla="*/ 108 h 221"/>
              <a:gd name="T16" fmla="*/ 208 w 511"/>
              <a:gd name="T17" fmla="*/ 70 h 221"/>
              <a:gd name="T18" fmla="*/ 73 w 511"/>
              <a:gd name="T19" fmla="*/ 70 h 221"/>
              <a:gd name="T20" fmla="*/ 53 w 511"/>
              <a:gd name="T21" fmla="*/ 96 h 221"/>
              <a:gd name="T22" fmla="*/ 54 w 511"/>
              <a:gd name="T23" fmla="*/ 70 h 221"/>
              <a:gd name="T24" fmla="*/ 144 w 511"/>
              <a:gd name="T25" fmla="*/ 70 h 221"/>
              <a:gd name="T26" fmla="*/ 175 w 511"/>
              <a:gd name="T27" fmla="*/ 70 h 221"/>
              <a:gd name="T28" fmla="*/ 267 w 511"/>
              <a:gd name="T29" fmla="*/ 206 h 221"/>
              <a:gd name="T30" fmla="*/ 267 w 511"/>
              <a:gd name="T31" fmla="*/ 193 h 221"/>
              <a:gd name="T32" fmla="*/ 259 w 511"/>
              <a:gd name="T33" fmla="*/ 199 h 221"/>
              <a:gd name="T34" fmla="*/ 416 w 511"/>
              <a:gd name="T35" fmla="*/ 92 h 221"/>
              <a:gd name="T36" fmla="*/ 402 w 511"/>
              <a:gd name="T37" fmla="*/ 86 h 221"/>
              <a:gd name="T38" fmla="*/ 402 w 511"/>
              <a:gd name="T39" fmla="*/ 123 h 221"/>
              <a:gd name="T40" fmla="*/ 397 w 511"/>
              <a:gd name="T41" fmla="*/ 184 h 221"/>
              <a:gd name="T42" fmla="*/ 373 w 511"/>
              <a:gd name="T43" fmla="*/ 152 h 221"/>
              <a:gd name="T44" fmla="*/ 511 w 511"/>
              <a:gd name="T45" fmla="*/ 124 h 221"/>
              <a:gd name="T46" fmla="*/ 511 w 511"/>
              <a:gd name="T47" fmla="*/ 111 h 221"/>
              <a:gd name="T48" fmla="*/ 503 w 511"/>
              <a:gd name="T49" fmla="*/ 117 h 221"/>
              <a:gd name="T50" fmla="*/ 487 w 511"/>
              <a:gd name="T51" fmla="*/ 105 h 221"/>
              <a:gd name="T52" fmla="*/ 450 w 511"/>
              <a:gd name="T53" fmla="*/ 98 h 221"/>
              <a:gd name="T54" fmla="*/ 443 w 511"/>
              <a:gd name="T55" fmla="*/ 87 h 221"/>
              <a:gd name="T56" fmla="*/ 366 w 511"/>
              <a:gd name="T57" fmla="*/ 169 h 221"/>
              <a:gd name="T58" fmla="*/ 365 w 511"/>
              <a:gd name="T59" fmla="*/ 205 h 221"/>
              <a:gd name="T60" fmla="*/ 343 w 511"/>
              <a:gd name="T61" fmla="*/ 203 h 221"/>
              <a:gd name="T62" fmla="*/ 343 w 511"/>
              <a:gd name="T63" fmla="*/ 156 h 221"/>
              <a:gd name="T64" fmla="*/ 318 w 511"/>
              <a:gd name="T65" fmla="*/ 133 h 221"/>
              <a:gd name="T66" fmla="*/ 294 w 511"/>
              <a:gd name="T67" fmla="*/ 133 h 221"/>
              <a:gd name="T68" fmla="*/ 332 w 511"/>
              <a:gd name="T69" fmla="*/ 98 h 221"/>
              <a:gd name="T70" fmla="*/ 271 w 511"/>
              <a:gd name="T71" fmla="*/ 103 h 221"/>
              <a:gd name="T72" fmla="*/ 249 w 511"/>
              <a:gd name="T73" fmla="*/ 94 h 221"/>
              <a:gd name="T74" fmla="*/ 286 w 511"/>
              <a:gd name="T75" fmla="*/ 132 h 221"/>
              <a:gd name="T76" fmla="*/ 261 w 511"/>
              <a:gd name="T77" fmla="*/ 119 h 221"/>
              <a:gd name="T78" fmla="*/ 311 w 511"/>
              <a:gd name="T79" fmla="*/ 215 h 221"/>
              <a:gd name="T80" fmla="*/ 272 w 511"/>
              <a:gd name="T81" fmla="*/ 203 h 221"/>
              <a:gd name="T82" fmla="*/ 280 w 511"/>
              <a:gd name="T83" fmla="*/ 184 h 221"/>
              <a:gd name="T84" fmla="*/ 309 w 511"/>
              <a:gd name="T85" fmla="*/ 203 h 221"/>
              <a:gd name="T86" fmla="*/ 296 w 511"/>
              <a:gd name="T87" fmla="*/ 201 h 221"/>
              <a:gd name="T88" fmla="*/ 318 w 511"/>
              <a:gd name="T89" fmla="*/ 215 h 221"/>
              <a:gd name="T90" fmla="*/ 208 w 511"/>
              <a:gd name="T91" fmla="*/ 215 h 221"/>
              <a:gd name="T92" fmla="*/ 174 w 511"/>
              <a:gd name="T93" fmla="*/ 153 h 221"/>
              <a:gd name="T94" fmla="*/ 342 w 511"/>
              <a:gd name="T95" fmla="*/ 130 h 221"/>
              <a:gd name="T96" fmla="*/ 370 w 511"/>
              <a:gd name="T97" fmla="*/ 90 h 221"/>
              <a:gd name="T98" fmla="*/ 374 w 511"/>
              <a:gd name="T99" fmla="*/ 98 h 221"/>
              <a:gd name="T100" fmla="*/ 354 w 511"/>
              <a:gd name="T101" fmla="*/ 122 h 221"/>
              <a:gd name="T102" fmla="*/ 342 w 511"/>
              <a:gd name="T103" fmla="*/ 130 h 221"/>
              <a:gd name="T104" fmla="*/ 352 w 511"/>
              <a:gd name="T105" fmla="*/ 103 h 221"/>
              <a:gd name="T106" fmla="*/ 351 w 511"/>
              <a:gd name="T107" fmla="*/ 13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11" h="221">
                <a:moveTo>
                  <a:pt x="188" y="44"/>
                </a:moveTo>
                <a:cubicBezTo>
                  <a:pt x="188" y="44"/>
                  <a:pt x="187" y="44"/>
                  <a:pt x="186" y="43"/>
                </a:cubicBezTo>
                <a:cubicBezTo>
                  <a:pt x="185" y="42"/>
                  <a:pt x="179" y="36"/>
                  <a:pt x="169" y="30"/>
                </a:cubicBezTo>
                <a:cubicBezTo>
                  <a:pt x="159" y="24"/>
                  <a:pt x="137" y="13"/>
                  <a:pt x="107" y="13"/>
                </a:cubicBezTo>
                <a:cubicBezTo>
                  <a:pt x="71" y="13"/>
                  <a:pt x="47" y="27"/>
                  <a:pt x="32" y="39"/>
                </a:cubicBezTo>
                <a:cubicBezTo>
                  <a:pt x="18" y="51"/>
                  <a:pt x="11" y="65"/>
                  <a:pt x="11" y="66"/>
                </a:cubicBezTo>
                <a:cubicBezTo>
                  <a:pt x="11" y="66"/>
                  <a:pt x="11" y="66"/>
                  <a:pt x="10" y="66"/>
                </a:cubicBezTo>
                <a:cubicBezTo>
                  <a:pt x="10" y="66"/>
                  <a:pt x="10" y="66"/>
                  <a:pt x="10" y="66"/>
                </a:cubicBezTo>
                <a:cubicBezTo>
                  <a:pt x="11" y="65"/>
                  <a:pt x="17" y="49"/>
                  <a:pt x="30" y="35"/>
                </a:cubicBezTo>
                <a:cubicBezTo>
                  <a:pt x="43" y="20"/>
                  <a:pt x="69" y="0"/>
                  <a:pt x="106" y="0"/>
                </a:cubicBezTo>
                <a:cubicBezTo>
                  <a:pt x="142" y="0"/>
                  <a:pt x="165" y="19"/>
                  <a:pt x="173" y="26"/>
                </a:cubicBezTo>
                <a:cubicBezTo>
                  <a:pt x="180" y="33"/>
                  <a:pt x="186" y="41"/>
                  <a:pt x="187" y="42"/>
                </a:cubicBezTo>
                <a:cubicBezTo>
                  <a:pt x="188" y="43"/>
                  <a:pt x="188" y="44"/>
                  <a:pt x="188" y="44"/>
                </a:cubicBezTo>
                <a:cubicBezTo>
                  <a:pt x="188" y="44"/>
                  <a:pt x="188" y="44"/>
                  <a:pt x="188" y="44"/>
                </a:cubicBezTo>
                <a:cubicBezTo>
                  <a:pt x="188" y="44"/>
                  <a:pt x="188" y="44"/>
                  <a:pt x="188" y="44"/>
                </a:cubicBezTo>
                <a:close/>
                <a:moveTo>
                  <a:pt x="1" y="101"/>
                </a:moveTo>
                <a:cubicBezTo>
                  <a:pt x="1" y="101"/>
                  <a:pt x="1" y="101"/>
                  <a:pt x="1" y="102"/>
                </a:cubicBezTo>
                <a:cubicBezTo>
                  <a:pt x="1" y="103"/>
                  <a:pt x="0" y="117"/>
                  <a:pt x="3" y="134"/>
                </a:cubicBezTo>
                <a:cubicBezTo>
                  <a:pt x="8" y="157"/>
                  <a:pt x="22" y="186"/>
                  <a:pt x="54" y="203"/>
                </a:cubicBezTo>
                <a:cubicBezTo>
                  <a:pt x="87" y="221"/>
                  <a:pt x="120" y="216"/>
                  <a:pt x="139" y="208"/>
                </a:cubicBezTo>
                <a:cubicBezTo>
                  <a:pt x="153" y="202"/>
                  <a:pt x="157" y="198"/>
                  <a:pt x="159" y="196"/>
                </a:cubicBezTo>
                <a:cubicBezTo>
                  <a:pt x="160" y="196"/>
                  <a:pt x="161" y="195"/>
                  <a:pt x="161" y="195"/>
                </a:cubicBezTo>
                <a:cubicBezTo>
                  <a:pt x="162" y="194"/>
                  <a:pt x="162" y="194"/>
                  <a:pt x="162" y="194"/>
                </a:cubicBezTo>
                <a:cubicBezTo>
                  <a:pt x="162" y="194"/>
                  <a:pt x="162" y="194"/>
                  <a:pt x="162" y="194"/>
                </a:cubicBezTo>
                <a:cubicBezTo>
                  <a:pt x="162" y="194"/>
                  <a:pt x="162" y="194"/>
                  <a:pt x="161" y="194"/>
                </a:cubicBezTo>
                <a:cubicBezTo>
                  <a:pt x="160" y="195"/>
                  <a:pt x="146" y="201"/>
                  <a:pt x="129" y="203"/>
                </a:cubicBezTo>
                <a:cubicBezTo>
                  <a:pt x="111" y="205"/>
                  <a:pt x="87" y="204"/>
                  <a:pt x="62" y="191"/>
                </a:cubicBezTo>
                <a:cubicBezTo>
                  <a:pt x="36" y="178"/>
                  <a:pt x="19" y="158"/>
                  <a:pt x="10" y="139"/>
                </a:cubicBezTo>
                <a:cubicBezTo>
                  <a:pt x="1" y="120"/>
                  <a:pt x="2" y="103"/>
                  <a:pt x="2" y="102"/>
                </a:cubicBezTo>
                <a:cubicBezTo>
                  <a:pt x="2" y="101"/>
                  <a:pt x="2" y="101"/>
                  <a:pt x="2" y="101"/>
                </a:cubicBezTo>
                <a:cubicBezTo>
                  <a:pt x="2" y="101"/>
                  <a:pt x="2" y="101"/>
                  <a:pt x="2" y="101"/>
                </a:cubicBezTo>
                <a:cubicBezTo>
                  <a:pt x="2" y="101"/>
                  <a:pt x="1" y="101"/>
                  <a:pt x="1" y="101"/>
                </a:cubicBezTo>
                <a:close/>
                <a:moveTo>
                  <a:pt x="108" y="133"/>
                </a:moveTo>
                <a:cubicBezTo>
                  <a:pt x="108" y="108"/>
                  <a:pt x="108" y="108"/>
                  <a:pt x="108" y="108"/>
                </a:cubicBezTo>
                <a:cubicBezTo>
                  <a:pt x="91" y="70"/>
                  <a:pt x="91" y="70"/>
                  <a:pt x="91" y="70"/>
                </a:cubicBezTo>
                <a:cubicBezTo>
                  <a:pt x="105" y="70"/>
                  <a:pt x="105" y="70"/>
                  <a:pt x="105" y="70"/>
                </a:cubicBezTo>
                <a:cubicBezTo>
                  <a:pt x="116" y="95"/>
                  <a:pt x="116" y="95"/>
                  <a:pt x="116" y="95"/>
                </a:cubicBezTo>
                <a:cubicBezTo>
                  <a:pt x="127" y="70"/>
                  <a:pt x="127" y="70"/>
                  <a:pt x="127" y="70"/>
                </a:cubicBezTo>
                <a:cubicBezTo>
                  <a:pt x="140" y="70"/>
                  <a:pt x="140" y="70"/>
                  <a:pt x="140" y="70"/>
                </a:cubicBezTo>
                <a:cubicBezTo>
                  <a:pt x="123" y="108"/>
                  <a:pt x="123" y="108"/>
                  <a:pt x="123" y="108"/>
                </a:cubicBezTo>
                <a:cubicBezTo>
                  <a:pt x="123" y="133"/>
                  <a:pt x="123" y="133"/>
                  <a:pt x="123" y="133"/>
                </a:cubicBezTo>
                <a:lnTo>
                  <a:pt x="108" y="133"/>
                </a:lnTo>
                <a:close/>
                <a:moveTo>
                  <a:pt x="241" y="133"/>
                </a:moveTo>
                <a:cubicBezTo>
                  <a:pt x="208" y="133"/>
                  <a:pt x="208" y="133"/>
                  <a:pt x="208" y="133"/>
                </a:cubicBezTo>
                <a:cubicBezTo>
                  <a:pt x="208" y="70"/>
                  <a:pt x="208" y="70"/>
                  <a:pt x="208" y="70"/>
                </a:cubicBezTo>
                <a:cubicBezTo>
                  <a:pt x="222" y="70"/>
                  <a:pt x="222" y="70"/>
                  <a:pt x="222" y="70"/>
                </a:cubicBezTo>
                <a:cubicBezTo>
                  <a:pt x="222" y="121"/>
                  <a:pt x="222" y="121"/>
                  <a:pt x="222" y="121"/>
                </a:cubicBezTo>
                <a:cubicBezTo>
                  <a:pt x="241" y="121"/>
                  <a:pt x="241" y="121"/>
                  <a:pt x="241" y="121"/>
                </a:cubicBezTo>
                <a:lnTo>
                  <a:pt x="241" y="133"/>
                </a:lnTo>
                <a:close/>
                <a:moveTo>
                  <a:pt x="73" y="70"/>
                </a:moveTo>
                <a:cubicBezTo>
                  <a:pt x="86" y="70"/>
                  <a:pt x="86" y="70"/>
                  <a:pt x="86" y="70"/>
                </a:cubicBezTo>
                <a:cubicBezTo>
                  <a:pt x="86" y="133"/>
                  <a:pt x="86" y="133"/>
                  <a:pt x="86" y="133"/>
                </a:cubicBezTo>
                <a:cubicBezTo>
                  <a:pt x="73" y="133"/>
                  <a:pt x="73" y="133"/>
                  <a:pt x="73" y="133"/>
                </a:cubicBezTo>
                <a:cubicBezTo>
                  <a:pt x="73" y="133"/>
                  <a:pt x="73" y="133"/>
                  <a:pt x="73" y="133"/>
                </a:cubicBezTo>
                <a:cubicBezTo>
                  <a:pt x="73" y="131"/>
                  <a:pt x="57" y="104"/>
                  <a:pt x="53" y="96"/>
                </a:cubicBezTo>
                <a:cubicBezTo>
                  <a:pt x="53" y="133"/>
                  <a:pt x="53" y="133"/>
                  <a:pt x="53" y="133"/>
                </a:cubicBezTo>
                <a:cubicBezTo>
                  <a:pt x="40" y="133"/>
                  <a:pt x="40" y="133"/>
                  <a:pt x="40" y="133"/>
                </a:cubicBezTo>
                <a:cubicBezTo>
                  <a:pt x="40" y="70"/>
                  <a:pt x="40" y="70"/>
                  <a:pt x="40" y="70"/>
                </a:cubicBezTo>
                <a:cubicBezTo>
                  <a:pt x="54" y="70"/>
                  <a:pt x="54" y="70"/>
                  <a:pt x="54" y="70"/>
                </a:cubicBezTo>
                <a:cubicBezTo>
                  <a:pt x="54" y="70"/>
                  <a:pt x="54" y="70"/>
                  <a:pt x="54" y="70"/>
                </a:cubicBezTo>
                <a:cubicBezTo>
                  <a:pt x="55" y="71"/>
                  <a:pt x="69" y="97"/>
                  <a:pt x="73" y="106"/>
                </a:cubicBezTo>
                <a:lnTo>
                  <a:pt x="73" y="70"/>
                </a:lnTo>
                <a:close/>
                <a:moveTo>
                  <a:pt x="166" y="134"/>
                </a:moveTo>
                <a:cubicBezTo>
                  <a:pt x="152" y="134"/>
                  <a:pt x="144" y="126"/>
                  <a:pt x="144" y="111"/>
                </a:cubicBezTo>
                <a:cubicBezTo>
                  <a:pt x="144" y="70"/>
                  <a:pt x="144" y="70"/>
                  <a:pt x="144" y="70"/>
                </a:cubicBezTo>
                <a:cubicBezTo>
                  <a:pt x="158" y="70"/>
                  <a:pt x="158" y="70"/>
                  <a:pt x="158" y="70"/>
                </a:cubicBezTo>
                <a:cubicBezTo>
                  <a:pt x="158" y="110"/>
                  <a:pt x="158" y="110"/>
                  <a:pt x="158" y="110"/>
                </a:cubicBezTo>
                <a:cubicBezTo>
                  <a:pt x="158" y="119"/>
                  <a:pt x="161" y="122"/>
                  <a:pt x="167" y="122"/>
                </a:cubicBezTo>
                <a:cubicBezTo>
                  <a:pt x="172" y="122"/>
                  <a:pt x="175" y="118"/>
                  <a:pt x="175" y="110"/>
                </a:cubicBezTo>
                <a:cubicBezTo>
                  <a:pt x="175" y="70"/>
                  <a:pt x="175" y="70"/>
                  <a:pt x="175" y="70"/>
                </a:cubicBezTo>
                <a:cubicBezTo>
                  <a:pt x="188" y="70"/>
                  <a:pt x="188" y="70"/>
                  <a:pt x="188" y="70"/>
                </a:cubicBezTo>
                <a:cubicBezTo>
                  <a:pt x="188" y="111"/>
                  <a:pt x="188" y="111"/>
                  <a:pt x="188" y="111"/>
                </a:cubicBezTo>
                <a:cubicBezTo>
                  <a:pt x="188" y="126"/>
                  <a:pt x="181" y="134"/>
                  <a:pt x="166" y="134"/>
                </a:cubicBezTo>
                <a:close/>
                <a:moveTo>
                  <a:pt x="259" y="199"/>
                </a:moveTo>
                <a:cubicBezTo>
                  <a:pt x="267" y="206"/>
                  <a:pt x="267" y="206"/>
                  <a:pt x="267" y="206"/>
                </a:cubicBezTo>
                <a:cubicBezTo>
                  <a:pt x="267" y="206"/>
                  <a:pt x="267" y="206"/>
                  <a:pt x="267" y="206"/>
                </a:cubicBezTo>
                <a:cubicBezTo>
                  <a:pt x="263" y="213"/>
                  <a:pt x="257" y="216"/>
                  <a:pt x="249" y="216"/>
                </a:cubicBezTo>
                <a:cubicBezTo>
                  <a:pt x="236" y="216"/>
                  <a:pt x="229" y="207"/>
                  <a:pt x="229" y="192"/>
                </a:cubicBezTo>
                <a:cubicBezTo>
                  <a:pt x="229" y="174"/>
                  <a:pt x="239" y="168"/>
                  <a:pt x="249" y="168"/>
                </a:cubicBezTo>
                <a:cubicBezTo>
                  <a:pt x="261" y="168"/>
                  <a:pt x="267" y="177"/>
                  <a:pt x="267" y="193"/>
                </a:cubicBezTo>
                <a:cubicBezTo>
                  <a:pt x="267" y="196"/>
                  <a:pt x="267" y="196"/>
                  <a:pt x="267" y="196"/>
                </a:cubicBezTo>
                <a:cubicBezTo>
                  <a:pt x="242" y="196"/>
                  <a:pt x="242" y="196"/>
                  <a:pt x="242" y="196"/>
                </a:cubicBezTo>
                <a:cubicBezTo>
                  <a:pt x="243" y="202"/>
                  <a:pt x="245" y="205"/>
                  <a:pt x="250" y="205"/>
                </a:cubicBezTo>
                <a:cubicBezTo>
                  <a:pt x="254" y="205"/>
                  <a:pt x="257" y="202"/>
                  <a:pt x="259" y="200"/>
                </a:cubicBezTo>
                <a:lnTo>
                  <a:pt x="259" y="199"/>
                </a:lnTo>
                <a:close/>
                <a:moveTo>
                  <a:pt x="242" y="187"/>
                </a:moveTo>
                <a:cubicBezTo>
                  <a:pt x="255" y="187"/>
                  <a:pt x="255" y="187"/>
                  <a:pt x="255" y="187"/>
                </a:cubicBezTo>
                <a:cubicBezTo>
                  <a:pt x="254" y="179"/>
                  <a:pt x="250" y="179"/>
                  <a:pt x="249" y="179"/>
                </a:cubicBezTo>
                <a:cubicBezTo>
                  <a:pt x="245" y="179"/>
                  <a:pt x="243" y="182"/>
                  <a:pt x="242" y="187"/>
                </a:cubicBezTo>
                <a:close/>
                <a:moveTo>
                  <a:pt x="416" y="92"/>
                </a:moveTo>
                <a:cubicBezTo>
                  <a:pt x="420" y="96"/>
                  <a:pt x="422" y="102"/>
                  <a:pt x="422" y="110"/>
                </a:cubicBezTo>
                <a:cubicBezTo>
                  <a:pt x="422" y="128"/>
                  <a:pt x="412" y="134"/>
                  <a:pt x="402" y="134"/>
                </a:cubicBezTo>
                <a:cubicBezTo>
                  <a:pt x="392" y="134"/>
                  <a:pt x="382" y="128"/>
                  <a:pt x="382" y="110"/>
                </a:cubicBezTo>
                <a:cubicBezTo>
                  <a:pt x="382" y="102"/>
                  <a:pt x="384" y="96"/>
                  <a:pt x="388" y="92"/>
                </a:cubicBezTo>
                <a:cubicBezTo>
                  <a:pt x="392" y="88"/>
                  <a:pt x="396" y="86"/>
                  <a:pt x="402" y="86"/>
                </a:cubicBezTo>
                <a:cubicBezTo>
                  <a:pt x="408" y="86"/>
                  <a:pt x="413" y="88"/>
                  <a:pt x="416" y="92"/>
                </a:cubicBezTo>
                <a:close/>
                <a:moveTo>
                  <a:pt x="409" y="110"/>
                </a:moveTo>
                <a:cubicBezTo>
                  <a:pt x="409" y="99"/>
                  <a:pt x="405" y="97"/>
                  <a:pt x="402" y="97"/>
                </a:cubicBezTo>
                <a:cubicBezTo>
                  <a:pt x="398" y="97"/>
                  <a:pt x="396" y="101"/>
                  <a:pt x="396" y="110"/>
                </a:cubicBezTo>
                <a:cubicBezTo>
                  <a:pt x="396" y="122"/>
                  <a:pt x="399" y="123"/>
                  <a:pt x="402" y="123"/>
                </a:cubicBezTo>
                <a:cubicBezTo>
                  <a:pt x="407" y="123"/>
                  <a:pt x="409" y="119"/>
                  <a:pt x="409" y="110"/>
                </a:cubicBezTo>
                <a:close/>
                <a:moveTo>
                  <a:pt x="410" y="180"/>
                </a:moveTo>
                <a:cubicBezTo>
                  <a:pt x="410" y="215"/>
                  <a:pt x="410" y="215"/>
                  <a:pt x="410" y="215"/>
                </a:cubicBezTo>
                <a:cubicBezTo>
                  <a:pt x="397" y="215"/>
                  <a:pt x="397" y="215"/>
                  <a:pt x="397" y="215"/>
                </a:cubicBezTo>
                <a:cubicBezTo>
                  <a:pt x="397" y="184"/>
                  <a:pt x="397" y="184"/>
                  <a:pt x="397" y="184"/>
                </a:cubicBezTo>
                <a:cubicBezTo>
                  <a:pt x="397" y="180"/>
                  <a:pt x="395" y="180"/>
                  <a:pt x="393" y="180"/>
                </a:cubicBezTo>
                <a:cubicBezTo>
                  <a:pt x="391" y="180"/>
                  <a:pt x="389" y="181"/>
                  <a:pt x="386" y="183"/>
                </a:cubicBezTo>
                <a:cubicBezTo>
                  <a:pt x="386" y="215"/>
                  <a:pt x="386" y="215"/>
                  <a:pt x="386" y="215"/>
                </a:cubicBezTo>
                <a:cubicBezTo>
                  <a:pt x="373" y="215"/>
                  <a:pt x="373" y="215"/>
                  <a:pt x="373" y="215"/>
                </a:cubicBezTo>
                <a:cubicBezTo>
                  <a:pt x="373" y="152"/>
                  <a:pt x="373" y="152"/>
                  <a:pt x="373" y="152"/>
                </a:cubicBezTo>
                <a:cubicBezTo>
                  <a:pt x="386" y="150"/>
                  <a:pt x="386" y="150"/>
                  <a:pt x="386" y="150"/>
                </a:cubicBezTo>
                <a:cubicBezTo>
                  <a:pt x="386" y="174"/>
                  <a:pt x="386" y="174"/>
                  <a:pt x="386" y="174"/>
                </a:cubicBezTo>
                <a:cubicBezTo>
                  <a:pt x="389" y="171"/>
                  <a:pt x="393" y="168"/>
                  <a:pt x="399" y="168"/>
                </a:cubicBezTo>
                <a:cubicBezTo>
                  <a:pt x="406" y="168"/>
                  <a:pt x="410" y="172"/>
                  <a:pt x="410" y="180"/>
                </a:cubicBezTo>
                <a:close/>
                <a:moveTo>
                  <a:pt x="511" y="124"/>
                </a:moveTo>
                <a:cubicBezTo>
                  <a:pt x="511" y="124"/>
                  <a:pt x="511" y="124"/>
                  <a:pt x="511" y="124"/>
                </a:cubicBezTo>
                <a:cubicBezTo>
                  <a:pt x="507" y="131"/>
                  <a:pt x="501" y="134"/>
                  <a:pt x="493" y="134"/>
                </a:cubicBezTo>
                <a:cubicBezTo>
                  <a:pt x="480" y="134"/>
                  <a:pt x="473" y="125"/>
                  <a:pt x="473" y="110"/>
                </a:cubicBezTo>
                <a:cubicBezTo>
                  <a:pt x="473" y="92"/>
                  <a:pt x="484" y="86"/>
                  <a:pt x="493" y="86"/>
                </a:cubicBezTo>
                <a:cubicBezTo>
                  <a:pt x="505" y="86"/>
                  <a:pt x="511" y="95"/>
                  <a:pt x="511" y="111"/>
                </a:cubicBezTo>
                <a:cubicBezTo>
                  <a:pt x="511" y="114"/>
                  <a:pt x="511" y="114"/>
                  <a:pt x="511" y="114"/>
                </a:cubicBezTo>
                <a:cubicBezTo>
                  <a:pt x="486" y="114"/>
                  <a:pt x="486" y="114"/>
                  <a:pt x="486" y="114"/>
                </a:cubicBezTo>
                <a:cubicBezTo>
                  <a:pt x="487" y="120"/>
                  <a:pt x="489" y="123"/>
                  <a:pt x="494" y="123"/>
                </a:cubicBezTo>
                <a:cubicBezTo>
                  <a:pt x="498" y="123"/>
                  <a:pt x="501" y="120"/>
                  <a:pt x="503" y="118"/>
                </a:cubicBezTo>
                <a:cubicBezTo>
                  <a:pt x="503" y="117"/>
                  <a:pt x="503" y="117"/>
                  <a:pt x="503" y="117"/>
                </a:cubicBezTo>
                <a:lnTo>
                  <a:pt x="511" y="124"/>
                </a:lnTo>
                <a:close/>
                <a:moveTo>
                  <a:pt x="487" y="105"/>
                </a:moveTo>
                <a:cubicBezTo>
                  <a:pt x="499" y="105"/>
                  <a:pt x="499" y="105"/>
                  <a:pt x="499" y="105"/>
                </a:cubicBezTo>
                <a:cubicBezTo>
                  <a:pt x="498" y="97"/>
                  <a:pt x="494" y="97"/>
                  <a:pt x="493" y="97"/>
                </a:cubicBezTo>
                <a:cubicBezTo>
                  <a:pt x="489" y="97"/>
                  <a:pt x="487" y="100"/>
                  <a:pt x="487" y="105"/>
                </a:cubicBezTo>
                <a:close/>
                <a:moveTo>
                  <a:pt x="467" y="98"/>
                </a:moveTo>
                <a:cubicBezTo>
                  <a:pt x="467" y="133"/>
                  <a:pt x="467" y="133"/>
                  <a:pt x="467" y="133"/>
                </a:cubicBezTo>
                <a:cubicBezTo>
                  <a:pt x="453" y="133"/>
                  <a:pt x="453" y="133"/>
                  <a:pt x="453" y="133"/>
                </a:cubicBezTo>
                <a:cubicBezTo>
                  <a:pt x="453" y="102"/>
                  <a:pt x="453" y="102"/>
                  <a:pt x="453" y="102"/>
                </a:cubicBezTo>
                <a:cubicBezTo>
                  <a:pt x="453" y="98"/>
                  <a:pt x="452" y="98"/>
                  <a:pt x="450" y="98"/>
                </a:cubicBezTo>
                <a:cubicBezTo>
                  <a:pt x="448" y="98"/>
                  <a:pt x="445" y="99"/>
                  <a:pt x="443" y="102"/>
                </a:cubicBezTo>
                <a:cubicBezTo>
                  <a:pt x="443" y="133"/>
                  <a:pt x="443" y="133"/>
                  <a:pt x="443" y="133"/>
                </a:cubicBezTo>
                <a:cubicBezTo>
                  <a:pt x="429" y="133"/>
                  <a:pt x="429" y="133"/>
                  <a:pt x="429" y="133"/>
                </a:cubicBezTo>
                <a:cubicBezTo>
                  <a:pt x="429" y="87"/>
                  <a:pt x="429" y="87"/>
                  <a:pt x="429" y="87"/>
                </a:cubicBezTo>
                <a:cubicBezTo>
                  <a:pt x="443" y="87"/>
                  <a:pt x="443" y="87"/>
                  <a:pt x="443" y="87"/>
                </a:cubicBezTo>
                <a:cubicBezTo>
                  <a:pt x="443" y="92"/>
                  <a:pt x="443" y="92"/>
                  <a:pt x="443" y="92"/>
                </a:cubicBezTo>
                <a:cubicBezTo>
                  <a:pt x="445" y="89"/>
                  <a:pt x="450" y="86"/>
                  <a:pt x="455" y="86"/>
                </a:cubicBezTo>
                <a:cubicBezTo>
                  <a:pt x="463" y="86"/>
                  <a:pt x="467" y="90"/>
                  <a:pt x="467" y="98"/>
                </a:cubicBezTo>
                <a:close/>
                <a:moveTo>
                  <a:pt x="357" y="169"/>
                </a:moveTo>
                <a:cubicBezTo>
                  <a:pt x="366" y="169"/>
                  <a:pt x="366" y="169"/>
                  <a:pt x="366" y="169"/>
                </a:cubicBezTo>
                <a:cubicBezTo>
                  <a:pt x="366" y="179"/>
                  <a:pt x="366" y="179"/>
                  <a:pt x="366" y="179"/>
                </a:cubicBezTo>
                <a:cubicBezTo>
                  <a:pt x="357" y="179"/>
                  <a:pt x="357" y="179"/>
                  <a:pt x="357" y="179"/>
                </a:cubicBezTo>
                <a:cubicBezTo>
                  <a:pt x="357" y="200"/>
                  <a:pt x="357" y="200"/>
                  <a:pt x="357" y="200"/>
                </a:cubicBezTo>
                <a:cubicBezTo>
                  <a:pt x="357" y="204"/>
                  <a:pt x="358" y="205"/>
                  <a:pt x="361" y="205"/>
                </a:cubicBezTo>
                <a:cubicBezTo>
                  <a:pt x="363" y="205"/>
                  <a:pt x="364" y="205"/>
                  <a:pt x="365" y="205"/>
                </a:cubicBezTo>
                <a:cubicBezTo>
                  <a:pt x="366" y="204"/>
                  <a:pt x="366" y="204"/>
                  <a:pt x="366" y="204"/>
                </a:cubicBezTo>
                <a:cubicBezTo>
                  <a:pt x="366" y="215"/>
                  <a:pt x="366" y="215"/>
                  <a:pt x="366" y="215"/>
                </a:cubicBezTo>
                <a:cubicBezTo>
                  <a:pt x="365" y="215"/>
                  <a:pt x="365" y="215"/>
                  <a:pt x="365" y="215"/>
                </a:cubicBezTo>
                <a:cubicBezTo>
                  <a:pt x="364" y="215"/>
                  <a:pt x="360" y="215"/>
                  <a:pt x="357" y="215"/>
                </a:cubicBezTo>
                <a:cubicBezTo>
                  <a:pt x="347" y="215"/>
                  <a:pt x="343" y="212"/>
                  <a:pt x="343" y="203"/>
                </a:cubicBezTo>
                <a:cubicBezTo>
                  <a:pt x="343" y="179"/>
                  <a:pt x="343" y="179"/>
                  <a:pt x="343" y="179"/>
                </a:cubicBezTo>
                <a:cubicBezTo>
                  <a:pt x="337" y="179"/>
                  <a:pt x="337" y="179"/>
                  <a:pt x="337" y="179"/>
                </a:cubicBezTo>
                <a:cubicBezTo>
                  <a:pt x="337" y="169"/>
                  <a:pt x="337" y="169"/>
                  <a:pt x="337" y="169"/>
                </a:cubicBezTo>
                <a:cubicBezTo>
                  <a:pt x="343" y="169"/>
                  <a:pt x="343" y="169"/>
                  <a:pt x="343" y="169"/>
                </a:cubicBezTo>
                <a:cubicBezTo>
                  <a:pt x="343" y="156"/>
                  <a:pt x="343" y="156"/>
                  <a:pt x="343" y="156"/>
                </a:cubicBezTo>
                <a:cubicBezTo>
                  <a:pt x="357" y="154"/>
                  <a:pt x="357" y="154"/>
                  <a:pt x="357" y="154"/>
                </a:cubicBezTo>
                <a:lnTo>
                  <a:pt x="357" y="169"/>
                </a:lnTo>
                <a:close/>
                <a:moveTo>
                  <a:pt x="332" y="98"/>
                </a:moveTo>
                <a:cubicBezTo>
                  <a:pt x="332" y="133"/>
                  <a:pt x="332" y="133"/>
                  <a:pt x="332" y="133"/>
                </a:cubicBezTo>
                <a:cubicBezTo>
                  <a:pt x="318" y="133"/>
                  <a:pt x="318" y="133"/>
                  <a:pt x="318" y="133"/>
                </a:cubicBezTo>
                <a:cubicBezTo>
                  <a:pt x="318" y="102"/>
                  <a:pt x="318" y="102"/>
                  <a:pt x="318" y="102"/>
                </a:cubicBezTo>
                <a:cubicBezTo>
                  <a:pt x="318" y="98"/>
                  <a:pt x="316" y="98"/>
                  <a:pt x="315" y="98"/>
                </a:cubicBezTo>
                <a:cubicBezTo>
                  <a:pt x="313" y="98"/>
                  <a:pt x="310" y="99"/>
                  <a:pt x="307" y="102"/>
                </a:cubicBezTo>
                <a:cubicBezTo>
                  <a:pt x="307" y="133"/>
                  <a:pt x="307" y="133"/>
                  <a:pt x="307" y="133"/>
                </a:cubicBezTo>
                <a:cubicBezTo>
                  <a:pt x="294" y="133"/>
                  <a:pt x="294" y="133"/>
                  <a:pt x="294" y="133"/>
                </a:cubicBezTo>
                <a:cubicBezTo>
                  <a:pt x="294" y="87"/>
                  <a:pt x="294" y="87"/>
                  <a:pt x="294" y="87"/>
                </a:cubicBezTo>
                <a:cubicBezTo>
                  <a:pt x="307" y="87"/>
                  <a:pt x="307" y="87"/>
                  <a:pt x="307" y="87"/>
                </a:cubicBezTo>
                <a:cubicBezTo>
                  <a:pt x="307" y="92"/>
                  <a:pt x="307" y="92"/>
                  <a:pt x="307" y="92"/>
                </a:cubicBezTo>
                <a:cubicBezTo>
                  <a:pt x="310" y="89"/>
                  <a:pt x="315" y="86"/>
                  <a:pt x="320" y="86"/>
                </a:cubicBezTo>
                <a:cubicBezTo>
                  <a:pt x="328" y="86"/>
                  <a:pt x="332" y="90"/>
                  <a:pt x="332" y="98"/>
                </a:cubicBezTo>
                <a:close/>
                <a:moveTo>
                  <a:pt x="272" y="132"/>
                </a:moveTo>
                <a:cubicBezTo>
                  <a:pt x="272" y="131"/>
                  <a:pt x="271" y="130"/>
                  <a:pt x="271" y="128"/>
                </a:cubicBezTo>
                <a:cubicBezTo>
                  <a:pt x="268" y="132"/>
                  <a:pt x="264" y="133"/>
                  <a:pt x="259" y="133"/>
                </a:cubicBezTo>
                <a:cubicBezTo>
                  <a:pt x="251" y="133"/>
                  <a:pt x="247" y="129"/>
                  <a:pt x="247" y="121"/>
                </a:cubicBezTo>
                <a:cubicBezTo>
                  <a:pt x="247" y="112"/>
                  <a:pt x="255" y="106"/>
                  <a:pt x="271" y="103"/>
                </a:cubicBezTo>
                <a:cubicBezTo>
                  <a:pt x="271" y="102"/>
                  <a:pt x="271" y="102"/>
                  <a:pt x="271" y="102"/>
                </a:cubicBezTo>
                <a:cubicBezTo>
                  <a:pt x="271" y="98"/>
                  <a:pt x="270" y="97"/>
                  <a:pt x="267" y="97"/>
                </a:cubicBezTo>
                <a:cubicBezTo>
                  <a:pt x="263" y="97"/>
                  <a:pt x="258" y="100"/>
                  <a:pt x="256" y="102"/>
                </a:cubicBezTo>
                <a:cubicBezTo>
                  <a:pt x="255" y="102"/>
                  <a:pt x="255" y="102"/>
                  <a:pt x="255" y="102"/>
                </a:cubicBezTo>
                <a:cubicBezTo>
                  <a:pt x="249" y="94"/>
                  <a:pt x="249" y="94"/>
                  <a:pt x="249" y="94"/>
                </a:cubicBezTo>
                <a:cubicBezTo>
                  <a:pt x="249" y="93"/>
                  <a:pt x="249" y="93"/>
                  <a:pt x="249" y="93"/>
                </a:cubicBezTo>
                <a:cubicBezTo>
                  <a:pt x="255" y="89"/>
                  <a:pt x="262" y="86"/>
                  <a:pt x="270" y="86"/>
                </a:cubicBezTo>
                <a:cubicBezTo>
                  <a:pt x="280" y="86"/>
                  <a:pt x="285" y="91"/>
                  <a:pt x="285" y="102"/>
                </a:cubicBezTo>
                <a:cubicBezTo>
                  <a:pt x="285" y="121"/>
                  <a:pt x="285" y="121"/>
                  <a:pt x="285" y="121"/>
                </a:cubicBezTo>
                <a:cubicBezTo>
                  <a:pt x="285" y="127"/>
                  <a:pt x="285" y="130"/>
                  <a:pt x="286" y="132"/>
                </a:cubicBezTo>
                <a:cubicBezTo>
                  <a:pt x="286" y="133"/>
                  <a:pt x="286" y="133"/>
                  <a:pt x="286" y="133"/>
                </a:cubicBezTo>
                <a:cubicBezTo>
                  <a:pt x="272" y="133"/>
                  <a:pt x="272" y="133"/>
                  <a:pt x="272" y="133"/>
                </a:cubicBezTo>
                <a:lnTo>
                  <a:pt x="272" y="132"/>
                </a:lnTo>
                <a:close/>
                <a:moveTo>
                  <a:pt x="271" y="111"/>
                </a:moveTo>
                <a:cubicBezTo>
                  <a:pt x="262" y="113"/>
                  <a:pt x="261" y="116"/>
                  <a:pt x="261" y="119"/>
                </a:cubicBezTo>
                <a:cubicBezTo>
                  <a:pt x="261" y="121"/>
                  <a:pt x="262" y="123"/>
                  <a:pt x="264" y="123"/>
                </a:cubicBezTo>
                <a:cubicBezTo>
                  <a:pt x="267" y="123"/>
                  <a:pt x="269" y="122"/>
                  <a:pt x="271" y="120"/>
                </a:cubicBezTo>
                <a:lnTo>
                  <a:pt x="271" y="111"/>
                </a:lnTo>
                <a:close/>
                <a:moveTo>
                  <a:pt x="310" y="214"/>
                </a:moveTo>
                <a:cubicBezTo>
                  <a:pt x="311" y="215"/>
                  <a:pt x="311" y="215"/>
                  <a:pt x="311" y="215"/>
                </a:cubicBezTo>
                <a:cubicBezTo>
                  <a:pt x="297" y="215"/>
                  <a:pt x="297" y="215"/>
                  <a:pt x="297" y="215"/>
                </a:cubicBezTo>
                <a:cubicBezTo>
                  <a:pt x="297" y="214"/>
                  <a:pt x="297" y="214"/>
                  <a:pt x="297" y="214"/>
                </a:cubicBezTo>
                <a:cubicBezTo>
                  <a:pt x="296" y="213"/>
                  <a:pt x="296" y="212"/>
                  <a:pt x="296" y="210"/>
                </a:cubicBezTo>
                <a:cubicBezTo>
                  <a:pt x="293" y="214"/>
                  <a:pt x="289" y="215"/>
                  <a:pt x="283" y="215"/>
                </a:cubicBezTo>
                <a:cubicBezTo>
                  <a:pt x="276" y="215"/>
                  <a:pt x="272" y="211"/>
                  <a:pt x="272" y="203"/>
                </a:cubicBezTo>
                <a:cubicBezTo>
                  <a:pt x="272" y="194"/>
                  <a:pt x="280" y="188"/>
                  <a:pt x="296" y="185"/>
                </a:cubicBezTo>
                <a:cubicBezTo>
                  <a:pt x="296" y="183"/>
                  <a:pt x="296" y="183"/>
                  <a:pt x="296" y="183"/>
                </a:cubicBezTo>
                <a:cubicBezTo>
                  <a:pt x="296" y="180"/>
                  <a:pt x="295" y="179"/>
                  <a:pt x="292" y="179"/>
                </a:cubicBezTo>
                <a:cubicBezTo>
                  <a:pt x="287" y="179"/>
                  <a:pt x="283" y="182"/>
                  <a:pt x="280" y="184"/>
                </a:cubicBezTo>
                <a:cubicBezTo>
                  <a:pt x="280" y="184"/>
                  <a:pt x="280" y="184"/>
                  <a:pt x="280" y="184"/>
                </a:cubicBezTo>
                <a:cubicBezTo>
                  <a:pt x="273" y="176"/>
                  <a:pt x="273" y="176"/>
                  <a:pt x="273" y="176"/>
                </a:cubicBezTo>
                <a:cubicBezTo>
                  <a:pt x="274" y="175"/>
                  <a:pt x="274" y="175"/>
                  <a:pt x="274" y="175"/>
                </a:cubicBezTo>
                <a:cubicBezTo>
                  <a:pt x="279" y="171"/>
                  <a:pt x="286" y="168"/>
                  <a:pt x="294" y="168"/>
                </a:cubicBezTo>
                <a:cubicBezTo>
                  <a:pt x="305" y="168"/>
                  <a:pt x="309" y="173"/>
                  <a:pt x="309" y="183"/>
                </a:cubicBezTo>
                <a:cubicBezTo>
                  <a:pt x="309" y="203"/>
                  <a:pt x="309" y="203"/>
                  <a:pt x="309" y="203"/>
                </a:cubicBezTo>
                <a:cubicBezTo>
                  <a:pt x="309" y="209"/>
                  <a:pt x="310" y="212"/>
                  <a:pt x="310" y="214"/>
                </a:cubicBezTo>
                <a:close/>
                <a:moveTo>
                  <a:pt x="296" y="193"/>
                </a:moveTo>
                <a:cubicBezTo>
                  <a:pt x="286" y="195"/>
                  <a:pt x="285" y="198"/>
                  <a:pt x="285" y="201"/>
                </a:cubicBezTo>
                <a:cubicBezTo>
                  <a:pt x="285" y="203"/>
                  <a:pt x="286" y="205"/>
                  <a:pt x="289" y="205"/>
                </a:cubicBezTo>
                <a:cubicBezTo>
                  <a:pt x="291" y="205"/>
                  <a:pt x="294" y="204"/>
                  <a:pt x="296" y="201"/>
                </a:cubicBezTo>
                <a:lnTo>
                  <a:pt x="296" y="193"/>
                </a:lnTo>
                <a:close/>
                <a:moveTo>
                  <a:pt x="318" y="159"/>
                </a:moveTo>
                <a:cubicBezTo>
                  <a:pt x="332" y="157"/>
                  <a:pt x="332" y="157"/>
                  <a:pt x="332" y="157"/>
                </a:cubicBezTo>
                <a:cubicBezTo>
                  <a:pt x="332" y="215"/>
                  <a:pt x="332" y="215"/>
                  <a:pt x="332" y="215"/>
                </a:cubicBezTo>
                <a:cubicBezTo>
                  <a:pt x="318" y="215"/>
                  <a:pt x="318" y="215"/>
                  <a:pt x="318" y="215"/>
                </a:cubicBezTo>
                <a:lnTo>
                  <a:pt x="318" y="159"/>
                </a:lnTo>
                <a:close/>
                <a:moveTo>
                  <a:pt x="208" y="153"/>
                </a:moveTo>
                <a:cubicBezTo>
                  <a:pt x="222" y="153"/>
                  <a:pt x="222" y="153"/>
                  <a:pt x="222" y="153"/>
                </a:cubicBezTo>
                <a:cubicBezTo>
                  <a:pt x="222" y="215"/>
                  <a:pt x="222" y="215"/>
                  <a:pt x="222" y="215"/>
                </a:cubicBezTo>
                <a:cubicBezTo>
                  <a:pt x="208" y="215"/>
                  <a:pt x="208" y="215"/>
                  <a:pt x="208" y="215"/>
                </a:cubicBezTo>
                <a:cubicBezTo>
                  <a:pt x="208" y="188"/>
                  <a:pt x="208" y="188"/>
                  <a:pt x="208" y="188"/>
                </a:cubicBezTo>
                <a:cubicBezTo>
                  <a:pt x="188" y="188"/>
                  <a:pt x="188" y="188"/>
                  <a:pt x="188" y="188"/>
                </a:cubicBezTo>
                <a:cubicBezTo>
                  <a:pt x="188" y="215"/>
                  <a:pt x="188" y="215"/>
                  <a:pt x="188" y="215"/>
                </a:cubicBezTo>
                <a:cubicBezTo>
                  <a:pt x="174" y="215"/>
                  <a:pt x="174" y="215"/>
                  <a:pt x="174" y="215"/>
                </a:cubicBezTo>
                <a:cubicBezTo>
                  <a:pt x="174" y="153"/>
                  <a:pt x="174" y="153"/>
                  <a:pt x="174" y="153"/>
                </a:cubicBezTo>
                <a:cubicBezTo>
                  <a:pt x="188" y="153"/>
                  <a:pt x="188" y="153"/>
                  <a:pt x="188" y="153"/>
                </a:cubicBezTo>
                <a:cubicBezTo>
                  <a:pt x="188" y="176"/>
                  <a:pt x="188" y="176"/>
                  <a:pt x="188" y="176"/>
                </a:cubicBezTo>
                <a:cubicBezTo>
                  <a:pt x="208" y="176"/>
                  <a:pt x="208" y="176"/>
                  <a:pt x="208" y="176"/>
                </a:cubicBezTo>
                <a:lnTo>
                  <a:pt x="208" y="153"/>
                </a:lnTo>
                <a:close/>
                <a:moveTo>
                  <a:pt x="342" y="130"/>
                </a:moveTo>
                <a:cubicBezTo>
                  <a:pt x="340" y="129"/>
                  <a:pt x="339" y="127"/>
                  <a:pt x="339" y="124"/>
                </a:cubicBezTo>
                <a:cubicBezTo>
                  <a:pt x="339" y="122"/>
                  <a:pt x="341" y="118"/>
                  <a:pt x="345" y="116"/>
                </a:cubicBezTo>
                <a:cubicBezTo>
                  <a:pt x="341" y="113"/>
                  <a:pt x="339" y="108"/>
                  <a:pt x="339" y="103"/>
                </a:cubicBezTo>
                <a:cubicBezTo>
                  <a:pt x="339" y="93"/>
                  <a:pt x="346" y="86"/>
                  <a:pt x="357" y="86"/>
                </a:cubicBezTo>
                <a:cubicBezTo>
                  <a:pt x="362" y="86"/>
                  <a:pt x="367" y="88"/>
                  <a:pt x="370" y="90"/>
                </a:cubicBezTo>
                <a:cubicBezTo>
                  <a:pt x="372" y="88"/>
                  <a:pt x="376" y="86"/>
                  <a:pt x="379" y="86"/>
                </a:cubicBezTo>
                <a:cubicBezTo>
                  <a:pt x="380" y="86"/>
                  <a:pt x="380" y="86"/>
                  <a:pt x="380" y="86"/>
                </a:cubicBezTo>
                <a:cubicBezTo>
                  <a:pt x="380" y="98"/>
                  <a:pt x="380" y="98"/>
                  <a:pt x="380" y="98"/>
                </a:cubicBezTo>
                <a:cubicBezTo>
                  <a:pt x="379" y="98"/>
                  <a:pt x="379" y="98"/>
                  <a:pt x="379" y="98"/>
                </a:cubicBezTo>
                <a:cubicBezTo>
                  <a:pt x="378" y="98"/>
                  <a:pt x="376" y="98"/>
                  <a:pt x="374" y="98"/>
                </a:cubicBezTo>
                <a:cubicBezTo>
                  <a:pt x="375" y="100"/>
                  <a:pt x="375" y="101"/>
                  <a:pt x="375" y="103"/>
                </a:cubicBezTo>
                <a:cubicBezTo>
                  <a:pt x="375" y="113"/>
                  <a:pt x="368" y="120"/>
                  <a:pt x="357" y="120"/>
                </a:cubicBezTo>
                <a:cubicBezTo>
                  <a:pt x="355" y="120"/>
                  <a:pt x="353" y="119"/>
                  <a:pt x="351" y="119"/>
                </a:cubicBezTo>
                <a:cubicBezTo>
                  <a:pt x="351" y="120"/>
                  <a:pt x="351" y="120"/>
                  <a:pt x="351" y="120"/>
                </a:cubicBezTo>
                <a:cubicBezTo>
                  <a:pt x="351" y="121"/>
                  <a:pt x="351" y="122"/>
                  <a:pt x="354" y="122"/>
                </a:cubicBezTo>
                <a:cubicBezTo>
                  <a:pt x="360" y="123"/>
                  <a:pt x="360" y="123"/>
                  <a:pt x="360" y="123"/>
                </a:cubicBezTo>
                <a:cubicBezTo>
                  <a:pt x="374" y="124"/>
                  <a:pt x="379" y="127"/>
                  <a:pt x="379" y="135"/>
                </a:cubicBezTo>
                <a:cubicBezTo>
                  <a:pt x="379" y="144"/>
                  <a:pt x="370" y="149"/>
                  <a:pt x="356" y="149"/>
                </a:cubicBezTo>
                <a:cubicBezTo>
                  <a:pt x="342" y="149"/>
                  <a:pt x="336" y="146"/>
                  <a:pt x="336" y="139"/>
                </a:cubicBezTo>
                <a:cubicBezTo>
                  <a:pt x="336" y="135"/>
                  <a:pt x="338" y="132"/>
                  <a:pt x="342" y="130"/>
                </a:cubicBezTo>
                <a:close/>
                <a:moveTo>
                  <a:pt x="352" y="103"/>
                </a:moveTo>
                <a:cubicBezTo>
                  <a:pt x="352" y="106"/>
                  <a:pt x="352" y="111"/>
                  <a:pt x="357" y="111"/>
                </a:cubicBezTo>
                <a:cubicBezTo>
                  <a:pt x="360" y="111"/>
                  <a:pt x="362" y="108"/>
                  <a:pt x="362" y="103"/>
                </a:cubicBezTo>
                <a:cubicBezTo>
                  <a:pt x="362" y="100"/>
                  <a:pt x="361" y="96"/>
                  <a:pt x="357" y="96"/>
                </a:cubicBezTo>
                <a:cubicBezTo>
                  <a:pt x="352" y="96"/>
                  <a:pt x="352" y="101"/>
                  <a:pt x="352" y="103"/>
                </a:cubicBezTo>
                <a:close/>
                <a:moveTo>
                  <a:pt x="348" y="137"/>
                </a:moveTo>
                <a:cubicBezTo>
                  <a:pt x="348" y="140"/>
                  <a:pt x="350" y="142"/>
                  <a:pt x="357" y="142"/>
                </a:cubicBezTo>
                <a:cubicBezTo>
                  <a:pt x="363" y="142"/>
                  <a:pt x="366" y="140"/>
                  <a:pt x="366" y="137"/>
                </a:cubicBezTo>
                <a:cubicBezTo>
                  <a:pt x="366" y="135"/>
                  <a:pt x="366" y="134"/>
                  <a:pt x="358" y="134"/>
                </a:cubicBezTo>
                <a:cubicBezTo>
                  <a:pt x="351" y="133"/>
                  <a:pt x="351" y="133"/>
                  <a:pt x="351" y="133"/>
                </a:cubicBezTo>
                <a:cubicBezTo>
                  <a:pt x="351" y="133"/>
                  <a:pt x="350" y="133"/>
                  <a:pt x="350" y="133"/>
                </a:cubicBezTo>
                <a:cubicBezTo>
                  <a:pt x="349" y="134"/>
                  <a:pt x="348" y="136"/>
                  <a:pt x="348" y="137"/>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99694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bg1"/>
        </a:solidFill>
        <a:effectLst/>
      </p:bgPr>
    </p:bg>
    <p:spTree>
      <p:nvGrpSpPr>
        <p:cNvPr id="1" name=""/>
        <p:cNvGrpSpPr/>
        <p:nvPr/>
      </p:nvGrpSpPr>
      <p:grpSpPr>
        <a:xfrm>
          <a:off x="0" y="0"/>
          <a:ext cx="0" cy="0"/>
          <a:chOff x="0" y="0"/>
          <a:chExt cx="0" cy="0"/>
        </a:xfrm>
      </p:grpSpPr>
      <p:sp>
        <p:nvSpPr>
          <p:cNvPr id="5" name="Freeform 5"/>
          <p:cNvSpPr>
            <a:spLocks noEditPoints="1"/>
          </p:cNvSpPr>
          <p:nvPr userDrawn="1"/>
        </p:nvSpPr>
        <p:spPr bwMode="auto">
          <a:xfrm>
            <a:off x="346503" y="480343"/>
            <a:ext cx="1510380" cy="659561"/>
          </a:xfrm>
          <a:custGeom>
            <a:avLst/>
            <a:gdLst>
              <a:gd name="T0" fmla="*/ 32 w 511"/>
              <a:gd name="T1" fmla="*/ 39 h 221"/>
              <a:gd name="T2" fmla="*/ 106 w 511"/>
              <a:gd name="T3" fmla="*/ 0 h 221"/>
              <a:gd name="T4" fmla="*/ 188 w 511"/>
              <a:gd name="T5" fmla="*/ 44 h 221"/>
              <a:gd name="T6" fmla="*/ 139 w 511"/>
              <a:gd name="T7" fmla="*/ 208 h 221"/>
              <a:gd name="T8" fmla="*/ 161 w 511"/>
              <a:gd name="T9" fmla="*/ 194 h 221"/>
              <a:gd name="T10" fmla="*/ 2 w 511"/>
              <a:gd name="T11" fmla="*/ 101 h 221"/>
              <a:gd name="T12" fmla="*/ 91 w 511"/>
              <a:gd name="T13" fmla="*/ 70 h 221"/>
              <a:gd name="T14" fmla="*/ 123 w 511"/>
              <a:gd name="T15" fmla="*/ 108 h 221"/>
              <a:gd name="T16" fmla="*/ 208 w 511"/>
              <a:gd name="T17" fmla="*/ 70 h 221"/>
              <a:gd name="T18" fmla="*/ 73 w 511"/>
              <a:gd name="T19" fmla="*/ 70 h 221"/>
              <a:gd name="T20" fmla="*/ 53 w 511"/>
              <a:gd name="T21" fmla="*/ 96 h 221"/>
              <a:gd name="T22" fmla="*/ 54 w 511"/>
              <a:gd name="T23" fmla="*/ 70 h 221"/>
              <a:gd name="T24" fmla="*/ 144 w 511"/>
              <a:gd name="T25" fmla="*/ 70 h 221"/>
              <a:gd name="T26" fmla="*/ 175 w 511"/>
              <a:gd name="T27" fmla="*/ 70 h 221"/>
              <a:gd name="T28" fmla="*/ 267 w 511"/>
              <a:gd name="T29" fmla="*/ 206 h 221"/>
              <a:gd name="T30" fmla="*/ 267 w 511"/>
              <a:gd name="T31" fmla="*/ 193 h 221"/>
              <a:gd name="T32" fmla="*/ 259 w 511"/>
              <a:gd name="T33" fmla="*/ 199 h 221"/>
              <a:gd name="T34" fmla="*/ 416 w 511"/>
              <a:gd name="T35" fmla="*/ 92 h 221"/>
              <a:gd name="T36" fmla="*/ 402 w 511"/>
              <a:gd name="T37" fmla="*/ 86 h 221"/>
              <a:gd name="T38" fmla="*/ 402 w 511"/>
              <a:gd name="T39" fmla="*/ 123 h 221"/>
              <a:gd name="T40" fmla="*/ 397 w 511"/>
              <a:gd name="T41" fmla="*/ 184 h 221"/>
              <a:gd name="T42" fmla="*/ 373 w 511"/>
              <a:gd name="T43" fmla="*/ 152 h 221"/>
              <a:gd name="T44" fmla="*/ 511 w 511"/>
              <a:gd name="T45" fmla="*/ 124 h 221"/>
              <a:gd name="T46" fmla="*/ 511 w 511"/>
              <a:gd name="T47" fmla="*/ 111 h 221"/>
              <a:gd name="T48" fmla="*/ 503 w 511"/>
              <a:gd name="T49" fmla="*/ 117 h 221"/>
              <a:gd name="T50" fmla="*/ 487 w 511"/>
              <a:gd name="T51" fmla="*/ 105 h 221"/>
              <a:gd name="T52" fmla="*/ 450 w 511"/>
              <a:gd name="T53" fmla="*/ 98 h 221"/>
              <a:gd name="T54" fmla="*/ 443 w 511"/>
              <a:gd name="T55" fmla="*/ 87 h 221"/>
              <a:gd name="T56" fmla="*/ 366 w 511"/>
              <a:gd name="T57" fmla="*/ 169 h 221"/>
              <a:gd name="T58" fmla="*/ 365 w 511"/>
              <a:gd name="T59" fmla="*/ 205 h 221"/>
              <a:gd name="T60" fmla="*/ 343 w 511"/>
              <a:gd name="T61" fmla="*/ 203 h 221"/>
              <a:gd name="T62" fmla="*/ 343 w 511"/>
              <a:gd name="T63" fmla="*/ 156 h 221"/>
              <a:gd name="T64" fmla="*/ 318 w 511"/>
              <a:gd name="T65" fmla="*/ 133 h 221"/>
              <a:gd name="T66" fmla="*/ 294 w 511"/>
              <a:gd name="T67" fmla="*/ 133 h 221"/>
              <a:gd name="T68" fmla="*/ 332 w 511"/>
              <a:gd name="T69" fmla="*/ 98 h 221"/>
              <a:gd name="T70" fmla="*/ 271 w 511"/>
              <a:gd name="T71" fmla="*/ 103 h 221"/>
              <a:gd name="T72" fmla="*/ 249 w 511"/>
              <a:gd name="T73" fmla="*/ 94 h 221"/>
              <a:gd name="T74" fmla="*/ 286 w 511"/>
              <a:gd name="T75" fmla="*/ 132 h 221"/>
              <a:gd name="T76" fmla="*/ 261 w 511"/>
              <a:gd name="T77" fmla="*/ 119 h 221"/>
              <a:gd name="T78" fmla="*/ 311 w 511"/>
              <a:gd name="T79" fmla="*/ 215 h 221"/>
              <a:gd name="T80" fmla="*/ 272 w 511"/>
              <a:gd name="T81" fmla="*/ 203 h 221"/>
              <a:gd name="T82" fmla="*/ 280 w 511"/>
              <a:gd name="T83" fmla="*/ 184 h 221"/>
              <a:gd name="T84" fmla="*/ 309 w 511"/>
              <a:gd name="T85" fmla="*/ 203 h 221"/>
              <a:gd name="T86" fmla="*/ 296 w 511"/>
              <a:gd name="T87" fmla="*/ 201 h 221"/>
              <a:gd name="T88" fmla="*/ 318 w 511"/>
              <a:gd name="T89" fmla="*/ 215 h 221"/>
              <a:gd name="T90" fmla="*/ 208 w 511"/>
              <a:gd name="T91" fmla="*/ 215 h 221"/>
              <a:gd name="T92" fmla="*/ 174 w 511"/>
              <a:gd name="T93" fmla="*/ 153 h 221"/>
              <a:gd name="T94" fmla="*/ 342 w 511"/>
              <a:gd name="T95" fmla="*/ 130 h 221"/>
              <a:gd name="T96" fmla="*/ 370 w 511"/>
              <a:gd name="T97" fmla="*/ 90 h 221"/>
              <a:gd name="T98" fmla="*/ 374 w 511"/>
              <a:gd name="T99" fmla="*/ 98 h 221"/>
              <a:gd name="T100" fmla="*/ 354 w 511"/>
              <a:gd name="T101" fmla="*/ 122 h 221"/>
              <a:gd name="T102" fmla="*/ 342 w 511"/>
              <a:gd name="T103" fmla="*/ 130 h 221"/>
              <a:gd name="T104" fmla="*/ 352 w 511"/>
              <a:gd name="T105" fmla="*/ 103 h 221"/>
              <a:gd name="T106" fmla="*/ 351 w 511"/>
              <a:gd name="T107" fmla="*/ 13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11" h="221">
                <a:moveTo>
                  <a:pt x="188" y="44"/>
                </a:moveTo>
                <a:cubicBezTo>
                  <a:pt x="188" y="44"/>
                  <a:pt x="187" y="44"/>
                  <a:pt x="186" y="43"/>
                </a:cubicBezTo>
                <a:cubicBezTo>
                  <a:pt x="185" y="42"/>
                  <a:pt x="179" y="36"/>
                  <a:pt x="169" y="30"/>
                </a:cubicBezTo>
                <a:cubicBezTo>
                  <a:pt x="159" y="24"/>
                  <a:pt x="137" y="13"/>
                  <a:pt x="107" y="13"/>
                </a:cubicBezTo>
                <a:cubicBezTo>
                  <a:pt x="71" y="13"/>
                  <a:pt x="47" y="27"/>
                  <a:pt x="32" y="39"/>
                </a:cubicBezTo>
                <a:cubicBezTo>
                  <a:pt x="18" y="51"/>
                  <a:pt x="11" y="65"/>
                  <a:pt x="11" y="66"/>
                </a:cubicBezTo>
                <a:cubicBezTo>
                  <a:pt x="11" y="66"/>
                  <a:pt x="11" y="66"/>
                  <a:pt x="10" y="66"/>
                </a:cubicBezTo>
                <a:cubicBezTo>
                  <a:pt x="10" y="66"/>
                  <a:pt x="10" y="66"/>
                  <a:pt x="10" y="66"/>
                </a:cubicBezTo>
                <a:cubicBezTo>
                  <a:pt x="11" y="65"/>
                  <a:pt x="17" y="49"/>
                  <a:pt x="30" y="35"/>
                </a:cubicBezTo>
                <a:cubicBezTo>
                  <a:pt x="43" y="20"/>
                  <a:pt x="69" y="0"/>
                  <a:pt x="106" y="0"/>
                </a:cubicBezTo>
                <a:cubicBezTo>
                  <a:pt x="142" y="0"/>
                  <a:pt x="165" y="19"/>
                  <a:pt x="173" y="26"/>
                </a:cubicBezTo>
                <a:cubicBezTo>
                  <a:pt x="180" y="33"/>
                  <a:pt x="186" y="41"/>
                  <a:pt x="187" y="42"/>
                </a:cubicBezTo>
                <a:cubicBezTo>
                  <a:pt x="188" y="43"/>
                  <a:pt x="188" y="44"/>
                  <a:pt x="188" y="44"/>
                </a:cubicBezTo>
                <a:cubicBezTo>
                  <a:pt x="188" y="44"/>
                  <a:pt x="188" y="44"/>
                  <a:pt x="188" y="44"/>
                </a:cubicBezTo>
                <a:cubicBezTo>
                  <a:pt x="188" y="44"/>
                  <a:pt x="188" y="44"/>
                  <a:pt x="188" y="44"/>
                </a:cubicBezTo>
                <a:close/>
                <a:moveTo>
                  <a:pt x="1" y="101"/>
                </a:moveTo>
                <a:cubicBezTo>
                  <a:pt x="1" y="101"/>
                  <a:pt x="1" y="101"/>
                  <a:pt x="1" y="102"/>
                </a:cubicBezTo>
                <a:cubicBezTo>
                  <a:pt x="1" y="103"/>
                  <a:pt x="0" y="117"/>
                  <a:pt x="3" y="134"/>
                </a:cubicBezTo>
                <a:cubicBezTo>
                  <a:pt x="8" y="157"/>
                  <a:pt x="22" y="186"/>
                  <a:pt x="54" y="203"/>
                </a:cubicBezTo>
                <a:cubicBezTo>
                  <a:pt x="87" y="221"/>
                  <a:pt x="120" y="216"/>
                  <a:pt x="139" y="208"/>
                </a:cubicBezTo>
                <a:cubicBezTo>
                  <a:pt x="153" y="202"/>
                  <a:pt x="157" y="198"/>
                  <a:pt x="159" y="196"/>
                </a:cubicBezTo>
                <a:cubicBezTo>
                  <a:pt x="160" y="196"/>
                  <a:pt x="161" y="195"/>
                  <a:pt x="161" y="195"/>
                </a:cubicBezTo>
                <a:cubicBezTo>
                  <a:pt x="162" y="194"/>
                  <a:pt x="162" y="194"/>
                  <a:pt x="162" y="194"/>
                </a:cubicBezTo>
                <a:cubicBezTo>
                  <a:pt x="162" y="194"/>
                  <a:pt x="162" y="194"/>
                  <a:pt x="162" y="194"/>
                </a:cubicBezTo>
                <a:cubicBezTo>
                  <a:pt x="162" y="194"/>
                  <a:pt x="162" y="194"/>
                  <a:pt x="161" y="194"/>
                </a:cubicBezTo>
                <a:cubicBezTo>
                  <a:pt x="160" y="195"/>
                  <a:pt x="146" y="201"/>
                  <a:pt x="129" y="203"/>
                </a:cubicBezTo>
                <a:cubicBezTo>
                  <a:pt x="111" y="205"/>
                  <a:pt x="87" y="204"/>
                  <a:pt x="62" y="191"/>
                </a:cubicBezTo>
                <a:cubicBezTo>
                  <a:pt x="36" y="178"/>
                  <a:pt x="19" y="158"/>
                  <a:pt x="10" y="139"/>
                </a:cubicBezTo>
                <a:cubicBezTo>
                  <a:pt x="1" y="120"/>
                  <a:pt x="2" y="103"/>
                  <a:pt x="2" y="102"/>
                </a:cubicBezTo>
                <a:cubicBezTo>
                  <a:pt x="2" y="101"/>
                  <a:pt x="2" y="101"/>
                  <a:pt x="2" y="101"/>
                </a:cubicBezTo>
                <a:cubicBezTo>
                  <a:pt x="2" y="101"/>
                  <a:pt x="2" y="101"/>
                  <a:pt x="2" y="101"/>
                </a:cubicBezTo>
                <a:cubicBezTo>
                  <a:pt x="2" y="101"/>
                  <a:pt x="1" y="101"/>
                  <a:pt x="1" y="101"/>
                </a:cubicBezTo>
                <a:close/>
                <a:moveTo>
                  <a:pt x="108" y="133"/>
                </a:moveTo>
                <a:cubicBezTo>
                  <a:pt x="108" y="108"/>
                  <a:pt x="108" y="108"/>
                  <a:pt x="108" y="108"/>
                </a:cubicBezTo>
                <a:cubicBezTo>
                  <a:pt x="91" y="70"/>
                  <a:pt x="91" y="70"/>
                  <a:pt x="91" y="70"/>
                </a:cubicBezTo>
                <a:cubicBezTo>
                  <a:pt x="105" y="70"/>
                  <a:pt x="105" y="70"/>
                  <a:pt x="105" y="70"/>
                </a:cubicBezTo>
                <a:cubicBezTo>
                  <a:pt x="116" y="95"/>
                  <a:pt x="116" y="95"/>
                  <a:pt x="116" y="95"/>
                </a:cubicBezTo>
                <a:cubicBezTo>
                  <a:pt x="127" y="70"/>
                  <a:pt x="127" y="70"/>
                  <a:pt x="127" y="70"/>
                </a:cubicBezTo>
                <a:cubicBezTo>
                  <a:pt x="140" y="70"/>
                  <a:pt x="140" y="70"/>
                  <a:pt x="140" y="70"/>
                </a:cubicBezTo>
                <a:cubicBezTo>
                  <a:pt x="123" y="108"/>
                  <a:pt x="123" y="108"/>
                  <a:pt x="123" y="108"/>
                </a:cubicBezTo>
                <a:cubicBezTo>
                  <a:pt x="123" y="133"/>
                  <a:pt x="123" y="133"/>
                  <a:pt x="123" y="133"/>
                </a:cubicBezTo>
                <a:lnTo>
                  <a:pt x="108" y="133"/>
                </a:lnTo>
                <a:close/>
                <a:moveTo>
                  <a:pt x="241" y="133"/>
                </a:moveTo>
                <a:cubicBezTo>
                  <a:pt x="208" y="133"/>
                  <a:pt x="208" y="133"/>
                  <a:pt x="208" y="133"/>
                </a:cubicBezTo>
                <a:cubicBezTo>
                  <a:pt x="208" y="70"/>
                  <a:pt x="208" y="70"/>
                  <a:pt x="208" y="70"/>
                </a:cubicBezTo>
                <a:cubicBezTo>
                  <a:pt x="222" y="70"/>
                  <a:pt x="222" y="70"/>
                  <a:pt x="222" y="70"/>
                </a:cubicBezTo>
                <a:cubicBezTo>
                  <a:pt x="222" y="121"/>
                  <a:pt x="222" y="121"/>
                  <a:pt x="222" y="121"/>
                </a:cubicBezTo>
                <a:cubicBezTo>
                  <a:pt x="241" y="121"/>
                  <a:pt x="241" y="121"/>
                  <a:pt x="241" y="121"/>
                </a:cubicBezTo>
                <a:lnTo>
                  <a:pt x="241" y="133"/>
                </a:lnTo>
                <a:close/>
                <a:moveTo>
                  <a:pt x="73" y="70"/>
                </a:moveTo>
                <a:cubicBezTo>
                  <a:pt x="86" y="70"/>
                  <a:pt x="86" y="70"/>
                  <a:pt x="86" y="70"/>
                </a:cubicBezTo>
                <a:cubicBezTo>
                  <a:pt x="86" y="133"/>
                  <a:pt x="86" y="133"/>
                  <a:pt x="86" y="133"/>
                </a:cubicBezTo>
                <a:cubicBezTo>
                  <a:pt x="73" y="133"/>
                  <a:pt x="73" y="133"/>
                  <a:pt x="73" y="133"/>
                </a:cubicBezTo>
                <a:cubicBezTo>
                  <a:pt x="73" y="133"/>
                  <a:pt x="73" y="133"/>
                  <a:pt x="73" y="133"/>
                </a:cubicBezTo>
                <a:cubicBezTo>
                  <a:pt x="73" y="131"/>
                  <a:pt x="57" y="104"/>
                  <a:pt x="53" y="96"/>
                </a:cubicBezTo>
                <a:cubicBezTo>
                  <a:pt x="53" y="133"/>
                  <a:pt x="53" y="133"/>
                  <a:pt x="53" y="133"/>
                </a:cubicBezTo>
                <a:cubicBezTo>
                  <a:pt x="40" y="133"/>
                  <a:pt x="40" y="133"/>
                  <a:pt x="40" y="133"/>
                </a:cubicBezTo>
                <a:cubicBezTo>
                  <a:pt x="40" y="70"/>
                  <a:pt x="40" y="70"/>
                  <a:pt x="40" y="70"/>
                </a:cubicBezTo>
                <a:cubicBezTo>
                  <a:pt x="54" y="70"/>
                  <a:pt x="54" y="70"/>
                  <a:pt x="54" y="70"/>
                </a:cubicBezTo>
                <a:cubicBezTo>
                  <a:pt x="54" y="70"/>
                  <a:pt x="54" y="70"/>
                  <a:pt x="54" y="70"/>
                </a:cubicBezTo>
                <a:cubicBezTo>
                  <a:pt x="55" y="71"/>
                  <a:pt x="69" y="97"/>
                  <a:pt x="73" y="106"/>
                </a:cubicBezTo>
                <a:lnTo>
                  <a:pt x="73" y="70"/>
                </a:lnTo>
                <a:close/>
                <a:moveTo>
                  <a:pt x="166" y="134"/>
                </a:moveTo>
                <a:cubicBezTo>
                  <a:pt x="152" y="134"/>
                  <a:pt x="144" y="126"/>
                  <a:pt x="144" y="111"/>
                </a:cubicBezTo>
                <a:cubicBezTo>
                  <a:pt x="144" y="70"/>
                  <a:pt x="144" y="70"/>
                  <a:pt x="144" y="70"/>
                </a:cubicBezTo>
                <a:cubicBezTo>
                  <a:pt x="158" y="70"/>
                  <a:pt x="158" y="70"/>
                  <a:pt x="158" y="70"/>
                </a:cubicBezTo>
                <a:cubicBezTo>
                  <a:pt x="158" y="110"/>
                  <a:pt x="158" y="110"/>
                  <a:pt x="158" y="110"/>
                </a:cubicBezTo>
                <a:cubicBezTo>
                  <a:pt x="158" y="119"/>
                  <a:pt x="161" y="122"/>
                  <a:pt x="167" y="122"/>
                </a:cubicBezTo>
                <a:cubicBezTo>
                  <a:pt x="172" y="122"/>
                  <a:pt x="175" y="118"/>
                  <a:pt x="175" y="110"/>
                </a:cubicBezTo>
                <a:cubicBezTo>
                  <a:pt x="175" y="70"/>
                  <a:pt x="175" y="70"/>
                  <a:pt x="175" y="70"/>
                </a:cubicBezTo>
                <a:cubicBezTo>
                  <a:pt x="188" y="70"/>
                  <a:pt x="188" y="70"/>
                  <a:pt x="188" y="70"/>
                </a:cubicBezTo>
                <a:cubicBezTo>
                  <a:pt x="188" y="111"/>
                  <a:pt x="188" y="111"/>
                  <a:pt x="188" y="111"/>
                </a:cubicBezTo>
                <a:cubicBezTo>
                  <a:pt x="188" y="126"/>
                  <a:pt x="181" y="134"/>
                  <a:pt x="166" y="134"/>
                </a:cubicBezTo>
                <a:close/>
                <a:moveTo>
                  <a:pt x="259" y="199"/>
                </a:moveTo>
                <a:cubicBezTo>
                  <a:pt x="267" y="206"/>
                  <a:pt x="267" y="206"/>
                  <a:pt x="267" y="206"/>
                </a:cubicBezTo>
                <a:cubicBezTo>
                  <a:pt x="267" y="206"/>
                  <a:pt x="267" y="206"/>
                  <a:pt x="267" y="206"/>
                </a:cubicBezTo>
                <a:cubicBezTo>
                  <a:pt x="263" y="213"/>
                  <a:pt x="257" y="216"/>
                  <a:pt x="249" y="216"/>
                </a:cubicBezTo>
                <a:cubicBezTo>
                  <a:pt x="236" y="216"/>
                  <a:pt x="229" y="207"/>
                  <a:pt x="229" y="192"/>
                </a:cubicBezTo>
                <a:cubicBezTo>
                  <a:pt x="229" y="174"/>
                  <a:pt x="239" y="168"/>
                  <a:pt x="249" y="168"/>
                </a:cubicBezTo>
                <a:cubicBezTo>
                  <a:pt x="261" y="168"/>
                  <a:pt x="267" y="177"/>
                  <a:pt x="267" y="193"/>
                </a:cubicBezTo>
                <a:cubicBezTo>
                  <a:pt x="267" y="196"/>
                  <a:pt x="267" y="196"/>
                  <a:pt x="267" y="196"/>
                </a:cubicBezTo>
                <a:cubicBezTo>
                  <a:pt x="242" y="196"/>
                  <a:pt x="242" y="196"/>
                  <a:pt x="242" y="196"/>
                </a:cubicBezTo>
                <a:cubicBezTo>
                  <a:pt x="243" y="202"/>
                  <a:pt x="245" y="205"/>
                  <a:pt x="250" y="205"/>
                </a:cubicBezTo>
                <a:cubicBezTo>
                  <a:pt x="254" y="205"/>
                  <a:pt x="257" y="202"/>
                  <a:pt x="259" y="200"/>
                </a:cubicBezTo>
                <a:lnTo>
                  <a:pt x="259" y="199"/>
                </a:lnTo>
                <a:close/>
                <a:moveTo>
                  <a:pt x="242" y="187"/>
                </a:moveTo>
                <a:cubicBezTo>
                  <a:pt x="255" y="187"/>
                  <a:pt x="255" y="187"/>
                  <a:pt x="255" y="187"/>
                </a:cubicBezTo>
                <a:cubicBezTo>
                  <a:pt x="254" y="179"/>
                  <a:pt x="250" y="179"/>
                  <a:pt x="249" y="179"/>
                </a:cubicBezTo>
                <a:cubicBezTo>
                  <a:pt x="245" y="179"/>
                  <a:pt x="243" y="182"/>
                  <a:pt x="242" y="187"/>
                </a:cubicBezTo>
                <a:close/>
                <a:moveTo>
                  <a:pt x="416" y="92"/>
                </a:moveTo>
                <a:cubicBezTo>
                  <a:pt x="420" y="96"/>
                  <a:pt x="422" y="102"/>
                  <a:pt x="422" y="110"/>
                </a:cubicBezTo>
                <a:cubicBezTo>
                  <a:pt x="422" y="128"/>
                  <a:pt x="412" y="134"/>
                  <a:pt x="402" y="134"/>
                </a:cubicBezTo>
                <a:cubicBezTo>
                  <a:pt x="392" y="134"/>
                  <a:pt x="382" y="128"/>
                  <a:pt x="382" y="110"/>
                </a:cubicBezTo>
                <a:cubicBezTo>
                  <a:pt x="382" y="102"/>
                  <a:pt x="384" y="96"/>
                  <a:pt x="388" y="92"/>
                </a:cubicBezTo>
                <a:cubicBezTo>
                  <a:pt x="392" y="88"/>
                  <a:pt x="396" y="86"/>
                  <a:pt x="402" y="86"/>
                </a:cubicBezTo>
                <a:cubicBezTo>
                  <a:pt x="408" y="86"/>
                  <a:pt x="413" y="88"/>
                  <a:pt x="416" y="92"/>
                </a:cubicBezTo>
                <a:close/>
                <a:moveTo>
                  <a:pt x="409" y="110"/>
                </a:moveTo>
                <a:cubicBezTo>
                  <a:pt x="409" y="99"/>
                  <a:pt x="405" y="97"/>
                  <a:pt x="402" y="97"/>
                </a:cubicBezTo>
                <a:cubicBezTo>
                  <a:pt x="398" y="97"/>
                  <a:pt x="396" y="101"/>
                  <a:pt x="396" y="110"/>
                </a:cubicBezTo>
                <a:cubicBezTo>
                  <a:pt x="396" y="122"/>
                  <a:pt x="399" y="123"/>
                  <a:pt x="402" y="123"/>
                </a:cubicBezTo>
                <a:cubicBezTo>
                  <a:pt x="407" y="123"/>
                  <a:pt x="409" y="119"/>
                  <a:pt x="409" y="110"/>
                </a:cubicBezTo>
                <a:close/>
                <a:moveTo>
                  <a:pt x="410" y="180"/>
                </a:moveTo>
                <a:cubicBezTo>
                  <a:pt x="410" y="215"/>
                  <a:pt x="410" y="215"/>
                  <a:pt x="410" y="215"/>
                </a:cubicBezTo>
                <a:cubicBezTo>
                  <a:pt x="397" y="215"/>
                  <a:pt x="397" y="215"/>
                  <a:pt x="397" y="215"/>
                </a:cubicBezTo>
                <a:cubicBezTo>
                  <a:pt x="397" y="184"/>
                  <a:pt x="397" y="184"/>
                  <a:pt x="397" y="184"/>
                </a:cubicBezTo>
                <a:cubicBezTo>
                  <a:pt x="397" y="180"/>
                  <a:pt x="395" y="180"/>
                  <a:pt x="393" y="180"/>
                </a:cubicBezTo>
                <a:cubicBezTo>
                  <a:pt x="391" y="180"/>
                  <a:pt x="389" y="181"/>
                  <a:pt x="386" y="183"/>
                </a:cubicBezTo>
                <a:cubicBezTo>
                  <a:pt x="386" y="215"/>
                  <a:pt x="386" y="215"/>
                  <a:pt x="386" y="215"/>
                </a:cubicBezTo>
                <a:cubicBezTo>
                  <a:pt x="373" y="215"/>
                  <a:pt x="373" y="215"/>
                  <a:pt x="373" y="215"/>
                </a:cubicBezTo>
                <a:cubicBezTo>
                  <a:pt x="373" y="152"/>
                  <a:pt x="373" y="152"/>
                  <a:pt x="373" y="152"/>
                </a:cubicBezTo>
                <a:cubicBezTo>
                  <a:pt x="386" y="150"/>
                  <a:pt x="386" y="150"/>
                  <a:pt x="386" y="150"/>
                </a:cubicBezTo>
                <a:cubicBezTo>
                  <a:pt x="386" y="174"/>
                  <a:pt x="386" y="174"/>
                  <a:pt x="386" y="174"/>
                </a:cubicBezTo>
                <a:cubicBezTo>
                  <a:pt x="389" y="171"/>
                  <a:pt x="393" y="168"/>
                  <a:pt x="399" y="168"/>
                </a:cubicBezTo>
                <a:cubicBezTo>
                  <a:pt x="406" y="168"/>
                  <a:pt x="410" y="172"/>
                  <a:pt x="410" y="180"/>
                </a:cubicBezTo>
                <a:close/>
                <a:moveTo>
                  <a:pt x="511" y="124"/>
                </a:moveTo>
                <a:cubicBezTo>
                  <a:pt x="511" y="124"/>
                  <a:pt x="511" y="124"/>
                  <a:pt x="511" y="124"/>
                </a:cubicBezTo>
                <a:cubicBezTo>
                  <a:pt x="507" y="131"/>
                  <a:pt x="501" y="134"/>
                  <a:pt x="493" y="134"/>
                </a:cubicBezTo>
                <a:cubicBezTo>
                  <a:pt x="480" y="134"/>
                  <a:pt x="473" y="125"/>
                  <a:pt x="473" y="110"/>
                </a:cubicBezTo>
                <a:cubicBezTo>
                  <a:pt x="473" y="92"/>
                  <a:pt x="484" y="86"/>
                  <a:pt x="493" y="86"/>
                </a:cubicBezTo>
                <a:cubicBezTo>
                  <a:pt x="505" y="86"/>
                  <a:pt x="511" y="95"/>
                  <a:pt x="511" y="111"/>
                </a:cubicBezTo>
                <a:cubicBezTo>
                  <a:pt x="511" y="114"/>
                  <a:pt x="511" y="114"/>
                  <a:pt x="511" y="114"/>
                </a:cubicBezTo>
                <a:cubicBezTo>
                  <a:pt x="486" y="114"/>
                  <a:pt x="486" y="114"/>
                  <a:pt x="486" y="114"/>
                </a:cubicBezTo>
                <a:cubicBezTo>
                  <a:pt x="487" y="120"/>
                  <a:pt x="489" y="123"/>
                  <a:pt x="494" y="123"/>
                </a:cubicBezTo>
                <a:cubicBezTo>
                  <a:pt x="498" y="123"/>
                  <a:pt x="501" y="120"/>
                  <a:pt x="503" y="118"/>
                </a:cubicBezTo>
                <a:cubicBezTo>
                  <a:pt x="503" y="117"/>
                  <a:pt x="503" y="117"/>
                  <a:pt x="503" y="117"/>
                </a:cubicBezTo>
                <a:lnTo>
                  <a:pt x="511" y="124"/>
                </a:lnTo>
                <a:close/>
                <a:moveTo>
                  <a:pt x="487" y="105"/>
                </a:moveTo>
                <a:cubicBezTo>
                  <a:pt x="499" y="105"/>
                  <a:pt x="499" y="105"/>
                  <a:pt x="499" y="105"/>
                </a:cubicBezTo>
                <a:cubicBezTo>
                  <a:pt x="498" y="97"/>
                  <a:pt x="494" y="97"/>
                  <a:pt x="493" y="97"/>
                </a:cubicBezTo>
                <a:cubicBezTo>
                  <a:pt x="489" y="97"/>
                  <a:pt x="487" y="100"/>
                  <a:pt x="487" y="105"/>
                </a:cubicBezTo>
                <a:close/>
                <a:moveTo>
                  <a:pt x="467" y="98"/>
                </a:moveTo>
                <a:cubicBezTo>
                  <a:pt x="467" y="133"/>
                  <a:pt x="467" y="133"/>
                  <a:pt x="467" y="133"/>
                </a:cubicBezTo>
                <a:cubicBezTo>
                  <a:pt x="453" y="133"/>
                  <a:pt x="453" y="133"/>
                  <a:pt x="453" y="133"/>
                </a:cubicBezTo>
                <a:cubicBezTo>
                  <a:pt x="453" y="102"/>
                  <a:pt x="453" y="102"/>
                  <a:pt x="453" y="102"/>
                </a:cubicBezTo>
                <a:cubicBezTo>
                  <a:pt x="453" y="98"/>
                  <a:pt x="452" y="98"/>
                  <a:pt x="450" y="98"/>
                </a:cubicBezTo>
                <a:cubicBezTo>
                  <a:pt x="448" y="98"/>
                  <a:pt x="445" y="99"/>
                  <a:pt x="443" y="102"/>
                </a:cubicBezTo>
                <a:cubicBezTo>
                  <a:pt x="443" y="133"/>
                  <a:pt x="443" y="133"/>
                  <a:pt x="443" y="133"/>
                </a:cubicBezTo>
                <a:cubicBezTo>
                  <a:pt x="429" y="133"/>
                  <a:pt x="429" y="133"/>
                  <a:pt x="429" y="133"/>
                </a:cubicBezTo>
                <a:cubicBezTo>
                  <a:pt x="429" y="87"/>
                  <a:pt x="429" y="87"/>
                  <a:pt x="429" y="87"/>
                </a:cubicBezTo>
                <a:cubicBezTo>
                  <a:pt x="443" y="87"/>
                  <a:pt x="443" y="87"/>
                  <a:pt x="443" y="87"/>
                </a:cubicBezTo>
                <a:cubicBezTo>
                  <a:pt x="443" y="92"/>
                  <a:pt x="443" y="92"/>
                  <a:pt x="443" y="92"/>
                </a:cubicBezTo>
                <a:cubicBezTo>
                  <a:pt x="445" y="89"/>
                  <a:pt x="450" y="86"/>
                  <a:pt x="455" y="86"/>
                </a:cubicBezTo>
                <a:cubicBezTo>
                  <a:pt x="463" y="86"/>
                  <a:pt x="467" y="90"/>
                  <a:pt x="467" y="98"/>
                </a:cubicBezTo>
                <a:close/>
                <a:moveTo>
                  <a:pt x="357" y="169"/>
                </a:moveTo>
                <a:cubicBezTo>
                  <a:pt x="366" y="169"/>
                  <a:pt x="366" y="169"/>
                  <a:pt x="366" y="169"/>
                </a:cubicBezTo>
                <a:cubicBezTo>
                  <a:pt x="366" y="179"/>
                  <a:pt x="366" y="179"/>
                  <a:pt x="366" y="179"/>
                </a:cubicBezTo>
                <a:cubicBezTo>
                  <a:pt x="357" y="179"/>
                  <a:pt x="357" y="179"/>
                  <a:pt x="357" y="179"/>
                </a:cubicBezTo>
                <a:cubicBezTo>
                  <a:pt x="357" y="200"/>
                  <a:pt x="357" y="200"/>
                  <a:pt x="357" y="200"/>
                </a:cubicBezTo>
                <a:cubicBezTo>
                  <a:pt x="357" y="204"/>
                  <a:pt x="358" y="205"/>
                  <a:pt x="361" y="205"/>
                </a:cubicBezTo>
                <a:cubicBezTo>
                  <a:pt x="363" y="205"/>
                  <a:pt x="364" y="205"/>
                  <a:pt x="365" y="205"/>
                </a:cubicBezTo>
                <a:cubicBezTo>
                  <a:pt x="366" y="204"/>
                  <a:pt x="366" y="204"/>
                  <a:pt x="366" y="204"/>
                </a:cubicBezTo>
                <a:cubicBezTo>
                  <a:pt x="366" y="215"/>
                  <a:pt x="366" y="215"/>
                  <a:pt x="366" y="215"/>
                </a:cubicBezTo>
                <a:cubicBezTo>
                  <a:pt x="365" y="215"/>
                  <a:pt x="365" y="215"/>
                  <a:pt x="365" y="215"/>
                </a:cubicBezTo>
                <a:cubicBezTo>
                  <a:pt x="364" y="215"/>
                  <a:pt x="360" y="215"/>
                  <a:pt x="357" y="215"/>
                </a:cubicBezTo>
                <a:cubicBezTo>
                  <a:pt x="347" y="215"/>
                  <a:pt x="343" y="212"/>
                  <a:pt x="343" y="203"/>
                </a:cubicBezTo>
                <a:cubicBezTo>
                  <a:pt x="343" y="179"/>
                  <a:pt x="343" y="179"/>
                  <a:pt x="343" y="179"/>
                </a:cubicBezTo>
                <a:cubicBezTo>
                  <a:pt x="337" y="179"/>
                  <a:pt x="337" y="179"/>
                  <a:pt x="337" y="179"/>
                </a:cubicBezTo>
                <a:cubicBezTo>
                  <a:pt x="337" y="169"/>
                  <a:pt x="337" y="169"/>
                  <a:pt x="337" y="169"/>
                </a:cubicBezTo>
                <a:cubicBezTo>
                  <a:pt x="343" y="169"/>
                  <a:pt x="343" y="169"/>
                  <a:pt x="343" y="169"/>
                </a:cubicBezTo>
                <a:cubicBezTo>
                  <a:pt x="343" y="156"/>
                  <a:pt x="343" y="156"/>
                  <a:pt x="343" y="156"/>
                </a:cubicBezTo>
                <a:cubicBezTo>
                  <a:pt x="357" y="154"/>
                  <a:pt x="357" y="154"/>
                  <a:pt x="357" y="154"/>
                </a:cubicBezTo>
                <a:lnTo>
                  <a:pt x="357" y="169"/>
                </a:lnTo>
                <a:close/>
                <a:moveTo>
                  <a:pt x="332" y="98"/>
                </a:moveTo>
                <a:cubicBezTo>
                  <a:pt x="332" y="133"/>
                  <a:pt x="332" y="133"/>
                  <a:pt x="332" y="133"/>
                </a:cubicBezTo>
                <a:cubicBezTo>
                  <a:pt x="318" y="133"/>
                  <a:pt x="318" y="133"/>
                  <a:pt x="318" y="133"/>
                </a:cubicBezTo>
                <a:cubicBezTo>
                  <a:pt x="318" y="102"/>
                  <a:pt x="318" y="102"/>
                  <a:pt x="318" y="102"/>
                </a:cubicBezTo>
                <a:cubicBezTo>
                  <a:pt x="318" y="98"/>
                  <a:pt x="316" y="98"/>
                  <a:pt x="315" y="98"/>
                </a:cubicBezTo>
                <a:cubicBezTo>
                  <a:pt x="313" y="98"/>
                  <a:pt x="310" y="99"/>
                  <a:pt x="307" y="102"/>
                </a:cubicBezTo>
                <a:cubicBezTo>
                  <a:pt x="307" y="133"/>
                  <a:pt x="307" y="133"/>
                  <a:pt x="307" y="133"/>
                </a:cubicBezTo>
                <a:cubicBezTo>
                  <a:pt x="294" y="133"/>
                  <a:pt x="294" y="133"/>
                  <a:pt x="294" y="133"/>
                </a:cubicBezTo>
                <a:cubicBezTo>
                  <a:pt x="294" y="87"/>
                  <a:pt x="294" y="87"/>
                  <a:pt x="294" y="87"/>
                </a:cubicBezTo>
                <a:cubicBezTo>
                  <a:pt x="307" y="87"/>
                  <a:pt x="307" y="87"/>
                  <a:pt x="307" y="87"/>
                </a:cubicBezTo>
                <a:cubicBezTo>
                  <a:pt x="307" y="92"/>
                  <a:pt x="307" y="92"/>
                  <a:pt x="307" y="92"/>
                </a:cubicBezTo>
                <a:cubicBezTo>
                  <a:pt x="310" y="89"/>
                  <a:pt x="315" y="86"/>
                  <a:pt x="320" y="86"/>
                </a:cubicBezTo>
                <a:cubicBezTo>
                  <a:pt x="328" y="86"/>
                  <a:pt x="332" y="90"/>
                  <a:pt x="332" y="98"/>
                </a:cubicBezTo>
                <a:close/>
                <a:moveTo>
                  <a:pt x="272" y="132"/>
                </a:moveTo>
                <a:cubicBezTo>
                  <a:pt x="272" y="131"/>
                  <a:pt x="271" y="130"/>
                  <a:pt x="271" y="128"/>
                </a:cubicBezTo>
                <a:cubicBezTo>
                  <a:pt x="268" y="132"/>
                  <a:pt x="264" y="133"/>
                  <a:pt x="259" y="133"/>
                </a:cubicBezTo>
                <a:cubicBezTo>
                  <a:pt x="251" y="133"/>
                  <a:pt x="247" y="129"/>
                  <a:pt x="247" y="121"/>
                </a:cubicBezTo>
                <a:cubicBezTo>
                  <a:pt x="247" y="112"/>
                  <a:pt x="255" y="106"/>
                  <a:pt x="271" y="103"/>
                </a:cubicBezTo>
                <a:cubicBezTo>
                  <a:pt x="271" y="102"/>
                  <a:pt x="271" y="102"/>
                  <a:pt x="271" y="102"/>
                </a:cubicBezTo>
                <a:cubicBezTo>
                  <a:pt x="271" y="98"/>
                  <a:pt x="270" y="97"/>
                  <a:pt x="267" y="97"/>
                </a:cubicBezTo>
                <a:cubicBezTo>
                  <a:pt x="263" y="97"/>
                  <a:pt x="258" y="100"/>
                  <a:pt x="256" y="102"/>
                </a:cubicBezTo>
                <a:cubicBezTo>
                  <a:pt x="255" y="102"/>
                  <a:pt x="255" y="102"/>
                  <a:pt x="255" y="102"/>
                </a:cubicBezTo>
                <a:cubicBezTo>
                  <a:pt x="249" y="94"/>
                  <a:pt x="249" y="94"/>
                  <a:pt x="249" y="94"/>
                </a:cubicBezTo>
                <a:cubicBezTo>
                  <a:pt x="249" y="93"/>
                  <a:pt x="249" y="93"/>
                  <a:pt x="249" y="93"/>
                </a:cubicBezTo>
                <a:cubicBezTo>
                  <a:pt x="255" y="89"/>
                  <a:pt x="262" y="86"/>
                  <a:pt x="270" y="86"/>
                </a:cubicBezTo>
                <a:cubicBezTo>
                  <a:pt x="280" y="86"/>
                  <a:pt x="285" y="91"/>
                  <a:pt x="285" y="102"/>
                </a:cubicBezTo>
                <a:cubicBezTo>
                  <a:pt x="285" y="121"/>
                  <a:pt x="285" y="121"/>
                  <a:pt x="285" y="121"/>
                </a:cubicBezTo>
                <a:cubicBezTo>
                  <a:pt x="285" y="127"/>
                  <a:pt x="285" y="130"/>
                  <a:pt x="286" y="132"/>
                </a:cubicBezTo>
                <a:cubicBezTo>
                  <a:pt x="286" y="133"/>
                  <a:pt x="286" y="133"/>
                  <a:pt x="286" y="133"/>
                </a:cubicBezTo>
                <a:cubicBezTo>
                  <a:pt x="272" y="133"/>
                  <a:pt x="272" y="133"/>
                  <a:pt x="272" y="133"/>
                </a:cubicBezTo>
                <a:lnTo>
                  <a:pt x="272" y="132"/>
                </a:lnTo>
                <a:close/>
                <a:moveTo>
                  <a:pt x="271" y="111"/>
                </a:moveTo>
                <a:cubicBezTo>
                  <a:pt x="262" y="113"/>
                  <a:pt x="261" y="116"/>
                  <a:pt x="261" y="119"/>
                </a:cubicBezTo>
                <a:cubicBezTo>
                  <a:pt x="261" y="121"/>
                  <a:pt x="262" y="123"/>
                  <a:pt x="264" y="123"/>
                </a:cubicBezTo>
                <a:cubicBezTo>
                  <a:pt x="267" y="123"/>
                  <a:pt x="269" y="122"/>
                  <a:pt x="271" y="120"/>
                </a:cubicBezTo>
                <a:lnTo>
                  <a:pt x="271" y="111"/>
                </a:lnTo>
                <a:close/>
                <a:moveTo>
                  <a:pt x="310" y="214"/>
                </a:moveTo>
                <a:cubicBezTo>
                  <a:pt x="311" y="215"/>
                  <a:pt x="311" y="215"/>
                  <a:pt x="311" y="215"/>
                </a:cubicBezTo>
                <a:cubicBezTo>
                  <a:pt x="297" y="215"/>
                  <a:pt x="297" y="215"/>
                  <a:pt x="297" y="215"/>
                </a:cubicBezTo>
                <a:cubicBezTo>
                  <a:pt x="297" y="214"/>
                  <a:pt x="297" y="214"/>
                  <a:pt x="297" y="214"/>
                </a:cubicBezTo>
                <a:cubicBezTo>
                  <a:pt x="296" y="213"/>
                  <a:pt x="296" y="212"/>
                  <a:pt x="296" y="210"/>
                </a:cubicBezTo>
                <a:cubicBezTo>
                  <a:pt x="293" y="214"/>
                  <a:pt x="289" y="215"/>
                  <a:pt x="283" y="215"/>
                </a:cubicBezTo>
                <a:cubicBezTo>
                  <a:pt x="276" y="215"/>
                  <a:pt x="272" y="211"/>
                  <a:pt x="272" y="203"/>
                </a:cubicBezTo>
                <a:cubicBezTo>
                  <a:pt x="272" y="194"/>
                  <a:pt x="280" y="188"/>
                  <a:pt x="296" y="185"/>
                </a:cubicBezTo>
                <a:cubicBezTo>
                  <a:pt x="296" y="183"/>
                  <a:pt x="296" y="183"/>
                  <a:pt x="296" y="183"/>
                </a:cubicBezTo>
                <a:cubicBezTo>
                  <a:pt x="296" y="180"/>
                  <a:pt x="295" y="179"/>
                  <a:pt x="292" y="179"/>
                </a:cubicBezTo>
                <a:cubicBezTo>
                  <a:pt x="287" y="179"/>
                  <a:pt x="283" y="182"/>
                  <a:pt x="280" y="184"/>
                </a:cubicBezTo>
                <a:cubicBezTo>
                  <a:pt x="280" y="184"/>
                  <a:pt x="280" y="184"/>
                  <a:pt x="280" y="184"/>
                </a:cubicBezTo>
                <a:cubicBezTo>
                  <a:pt x="273" y="176"/>
                  <a:pt x="273" y="176"/>
                  <a:pt x="273" y="176"/>
                </a:cubicBezTo>
                <a:cubicBezTo>
                  <a:pt x="274" y="175"/>
                  <a:pt x="274" y="175"/>
                  <a:pt x="274" y="175"/>
                </a:cubicBezTo>
                <a:cubicBezTo>
                  <a:pt x="279" y="171"/>
                  <a:pt x="286" y="168"/>
                  <a:pt x="294" y="168"/>
                </a:cubicBezTo>
                <a:cubicBezTo>
                  <a:pt x="305" y="168"/>
                  <a:pt x="309" y="173"/>
                  <a:pt x="309" y="183"/>
                </a:cubicBezTo>
                <a:cubicBezTo>
                  <a:pt x="309" y="203"/>
                  <a:pt x="309" y="203"/>
                  <a:pt x="309" y="203"/>
                </a:cubicBezTo>
                <a:cubicBezTo>
                  <a:pt x="309" y="209"/>
                  <a:pt x="310" y="212"/>
                  <a:pt x="310" y="214"/>
                </a:cubicBezTo>
                <a:close/>
                <a:moveTo>
                  <a:pt x="296" y="193"/>
                </a:moveTo>
                <a:cubicBezTo>
                  <a:pt x="286" y="195"/>
                  <a:pt x="285" y="198"/>
                  <a:pt x="285" y="201"/>
                </a:cubicBezTo>
                <a:cubicBezTo>
                  <a:pt x="285" y="203"/>
                  <a:pt x="286" y="205"/>
                  <a:pt x="289" y="205"/>
                </a:cubicBezTo>
                <a:cubicBezTo>
                  <a:pt x="291" y="205"/>
                  <a:pt x="294" y="204"/>
                  <a:pt x="296" y="201"/>
                </a:cubicBezTo>
                <a:lnTo>
                  <a:pt x="296" y="193"/>
                </a:lnTo>
                <a:close/>
                <a:moveTo>
                  <a:pt x="318" y="159"/>
                </a:moveTo>
                <a:cubicBezTo>
                  <a:pt x="332" y="157"/>
                  <a:pt x="332" y="157"/>
                  <a:pt x="332" y="157"/>
                </a:cubicBezTo>
                <a:cubicBezTo>
                  <a:pt x="332" y="215"/>
                  <a:pt x="332" y="215"/>
                  <a:pt x="332" y="215"/>
                </a:cubicBezTo>
                <a:cubicBezTo>
                  <a:pt x="318" y="215"/>
                  <a:pt x="318" y="215"/>
                  <a:pt x="318" y="215"/>
                </a:cubicBezTo>
                <a:lnTo>
                  <a:pt x="318" y="159"/>
                </a:lnTo>
                <a:close/>
                <a:moveTo>
                  <a:pt x="208" y="153"/>
                </a:moveTo>
                <a:cubicBezTo>
                  <a:pt x="222" y="153"/>
                  <a:pt x="222" y="153"/>
                  <a:pt x="222" y="153"/>
                </a:cubicBezTo>
                <a:cubicBezTo>
                  <a:pt x="222" y="215"/>
                  <a:pt x="222" y="215"/>
                  <a:pt x="222" y="215"/>
                </a:cubicBezTo>
                <a:cubicBezTo>
                  <a:pt x="208" y="215"/>
                  <a:pt x="208" y="215"/>
                  <a:pt x="208" y="215"/>
                </a:cubicBezTo>
                <a:cubicBezTo>
                  <a:pt x="208" y="188"/>
                  <a:pt x="208" y="188"/>
                  <a:pt x="208" y="188"/>
                </a:cubicBezTo>
                <a:cubicBezTo>
                  <a:pt x="188" y="188"/>
                  <a:pt x="188" y="188"/>
                  <a:pt x="188" y="188"/>
                </a:cubicBezTo>
                <a:cubicBezTo>
                  <a:pt x="188" y="215"/>
                  <a:pt x="188" y="215"/>
                  <a:pt x="188" y="215"/>
                </a:cubicBezTo>
                <a:cubicBezTo>
                  <a:pt x="174" y="215"/>
                  <a:pt x="174" y="215"/>
                  <a:pt x="174" y="215"/>
                </a:cubicBezTo>
                <a:cubicBezTo>
                  <a:pt x="174" y="153"/>
                  <a:pt x="174" y="153"/>
                  <a:pt x="174" y="153"/>
                </a:cubicBezTo>
                <a:cubicBezTo>
                  <a:pt x="188" y="153"/>
                  <a:pt x="188" y="153"/>
                  <a:pt x="188" y="153"/>
                </a:cubicBezTo>
                <a:cubicBezTo>
                  <a:pt x="188" y="176"/>
                  <a:pt x="188" y="176"/>
                  <a:pt x="188" y="176"/>
                </a:cubicBezTo>
                <a:cubicBezTo>
                  <a:pt x="208" y="176"/>
                  <a:pt x="208" y="176"/>
                  <a:pt x="208" y="176"/>
                </a:cubicBezTo>
                <a:lnTo>
                  <a:pt x="208" y="153"/>
                </a:lnTo>
                <a:close/>
                <a:moveTo>
                  <a:pt x="342" y="130"/>
                </a:moveTo>
                <a:cubicBezTo>
                  <a:pt x="340" y="129"/>
                  <a:pt x="339" y="127"/>
                  <a:pt x="339" y="124"/>
                </a:cubicBezTo>
                <a:cubicBezTo>
                  <a:pt x="339" y="122"/>
                  <a:pt x="341" y="118"/>
                  <a:pt x="345" y="116"/>
                </a:cubicBezTo>
                <a:cubicBezTo>
                  <a:pt x="341" y="113"/>
                  <a:pt x="339" y="108"/>
                  <a:pt x="339" y="103"/>
                </a:cubicBezTo>
                <a:cubicBezTo>
                  <a:pt x="339" y="93"/>
                  <a:pt x="346" y="86"/>
                  <a:pt x="357" y="86"/>
                </a:cubicBezTo>
                <a:cubicBezTo>
                  <a:pt x="362" y="86"/>
                  <a:pt x="367" y="88"/>
                  <a:pt x="370" y="90"/>
                </a:cubicBezTo>
                <a:cubicBezTo>
                  <a:pt x="372" y="88"/>
                  <a:pt x="376" y="86"/>
                  <a:pt x="379" y="86"/>
                </a:cubicBezTo>
                <a:cubicBezTo>
                  <a:pt x="380" y="86"/>
                  <a:pt x="380" y="86"/>
                  <a:pt x="380" y="86"/>
                </a:cubicBezTo>
                <a:cubicBezTo>
                  <a:pt x="380" y="98"/>
                  <a:pt x="380" y="98"/>
                  <a:pt x="380" y="98"/>
                </a:cubicBezTo>
                <a:cubicBezTo>
                  <a:pt x="379" y="98"/>
                  <a:pt x="379" y="98"/>
                  <a:pt x="379" y="98"/>
                </a:cubicBezTo>
                <a:cubicBezTo>
                  <a:pt x="378" y="98"/>
                  <a:pt x="376" y="98"/>
                  <a:pt x="374" y="98"/>
                </a:cubicBezTo>
                <a:cubicBezTo>
                  <a:pt x="375" y="100"/>
                  <a:pt x="375" y="101"/>
                  <a:pt x="375" y="103"/>
                </a:cubicBezTo>
                <a:cubicBezTo>
                  <a:pt x="375" y="113"/>
                  <a:pt x="368" y="120"/>
                  <a:pt x="357" y="120"/>
                </a:cubicBezTo>
                <a:cubicBezTo>
                  <a:pt x="355" y="120"/>
                  <a:pt x="353" y="119"/>
                  <a:pt x="351" y="119"/>
                </a:cubicBezTo>
                <a:cubicBezTo>
                  <a:pt x="351" y="120"/>
                  <a:pt x="351" y="120"/>
                  <a:pt x="351" y="120"/>
                </a:cubicBezTo>
                <a:cubicBezTo>
                  <a:pt x="351" y="121"/>
                  <a:pt x="351" y="122"/>
                  <a:pt x="354" y="122"/>
                </a:cubicBezTo>
                <a:cubicBezTo>
                  <a:pt x="360" y="123"/>
                  <a:pt x="360" y="123"/>
                  <a:pt x="360" y="123"/>
                </a:cubicBezTo>
                <a:cubicBezTo>
                  <a:pt x="374" y="124"/>
                  <a:pt x="379" y="127"/>
                  <a:pt x="379" y="135"/>
                </a:cubicBezTo>
                <a:cubicBezTo>
                  <a:pt x="379" y="144"/>
                  <a:pt x="370" y="149"/>
                  <a:pt x="356" y="149"/>
                </a:cubicBezTo>
                <a:cubicBezTo>
                  <a:pt x="342" y="149"/>
                  <a:pt x="336" y="146"/>
                  <a:pt x="336" y="139"/>
                </a:cubicBezTo>
                <a:cubicBezTo>
                  <a:pt x="336" y="135"/>
                  <a:pt x="338" y="132"/>
                  <a:pt x="342" y="130"/>
                </a:cubicBezTo>
                <a:close/>
                <a:moveTo>
                  <a:pt x="352" y="103"/>
                </a:moveTo>
                <a:cubicBezTo>
                  <a:pt x="352" y="106"/>
                  <a:pt x="352" y="111"/>
                  <a:pt x="357" y="111"/>
                </a:cubicBezTo>
                <a:cubicBezTo>
                  <a:pt x="360" y="111"/>
                  <a:pt x="362" y="108"/>
                  <a:pt x="362" y="103"/>
                </a:cubicBezTo>
                <a:cubicBezTo>
                  <a:pt x="362" y="100"/>
                  <a:pt x="361" y="96"/>
                  <a:pt x="357" y="96"/>
                </a:cubicBezTo>
                <a:cubicBezTo>
                  <a:pt x="352" y="96"/>
                  <a:pt x="352" y="101"/>
                  <a:pt x="352" y="103"/>
                </a:cubicBezTo>
                <a:close/>
                <a:moveTo>
                  <a:pt x="348" y="137"/>
                </a:moveTo>
                <a:cubicBezTo>
                  <a:pt x="348" y="140"/>
                  <a:pt x="350" y="142"/>
                  <a:pt x="357" y="142"/>
                </a:cubicBezTo>
                <a:cubicBezTo>
                  <a:pt x="363" y="142"/>
                  <a:pt x="366" y="140"/>
                  <a:pt x="366" y="137"/>
                </a:cubicBezTo>
                <a:cubicBezTo>
                  <a:pt x="366" y="135"/>
                  <a:pt x="366" y="134"/>
                  <a:pt x="358" y="134"/>
                </a:cubicBezTo>
                <a:cubicBezTo>
                  <a:pt x="351" y="133"/>
                  <a:pt x="351" y="133"/>
                  <a:pt x="351" y="133"/>
                </a:cubicBezTo>
                <a:cubicBezTo>
                  <a:pt x="351" y="133"/>
                  <a:pt x="350" y="133"/>
                  <a:pt x="350" y="133"/>
                </a:cubicBezTo>
                <a:cubicBezTo>
                  <a:pt x="349" y="134"/>
                  <a:pt x="348" y="136"/>
                  <a:pt x="348" y="137"/>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4" name="TextBox 3"/>
          <p:cNvSpPr txBox="1"/>
          <p:nvPr userDrawn="1"/>
        </p:nvSpPr>
        <p:spPr>
          <a:xfrm>
            <a:off x="456058" y="2305577"/>
            <a:ext cx="3274130" cy="553998"/>
          </a:xfrm>
          <a:prstGeom prst="rect">
            <a:avLst/>
          </a:prstGeom>
          <a:noFill/>
        </p:spPr>
        <p:txBody>
          <a:bodyPr wrap="square" lIns="0" tIns="0" rIns="0" bIns="0" rtlCol="0">
            <a:spAutoFit/>
          </a:bodyPr>
          <a:lstStyle/>
          <a:p>
            <a:r>
              <a:rPr lang="en-US" sz="3600" b="1" dirty="0">
                <a:solidFill>
                  <a:schemeClr val="tx2"/>
                </a:solidFill>
                <a:latin typeface="+mj-lt"/>
              </a:rPr>
              <a:t>Thank</a:t>
            </a:r>
            <a:r>
              <a:rPr lang="en-US" sz="3600" b="1" baseline="0" dirty="0">
                <a:solidFill>
                  <a:schemeClr val="tx2"/>
                </a:solidFill>
                <a:latin typeface="+mj-lt"/>
              </a:rPr>
              <a:t> You</a:t>
            </a:r>
            <a:endParaRPr lang="en-US" sz="3600" b="1" dirty="0">
              <a:solidFill>
                <a:schemeClr val="tx2"/>
              </a:solidFill>
              <a:latin typeface="+mj-lt"/>
            </a:endParaRPr>
          </a:p>
        </p:txBody>
      </p:sp>
      <p:sp>
        <p:nvSpPr>
          <p:cNvPr id="7" name="Rectangle 6"/>
          <p:cNvSpPr/>
          <p:nvPr userDrawn="1"/>
        </p:nvSpPr>
        <p:spPr>
          <a:xfrm>
            <a:off x="0" y="-1"/>
            <a:ext cx="9144000" cy="25603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760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86384"/>
            <a:ext cx="8229599" cy="313932"/>
          </a:xfrm>
          <a:prstGeom prst="rect">
            <a:avLst/>
          </a:prstGeom>
        </p:spPr>
        <p:txBody>
          <a:bodyPr vert="horz" lIns="0" tIns="0" rIns="0" bIns="0" rtlCol="0" anchor="b" anchorCtr="0">
            <a:noAutofit/>
          </a:bodyPr>
          <a:lstStyle/>
          <a:p>
            <a:pPr lvl="0"/>
            <a:r>
              <a:rPr lang="en-US"/>
              <a:t>Click to edit Master title style</a:t>
            </a:r>
            <a:endParaRPr lang="en-US" dirty="0"/>
          </a:p>
        </p:txBody>
      </p:sp>
      <p:sp>
        <p:nvSpPr>
          <p:cNvPr id="11" name="Rectangle 10"/>
          <p:cNvSpPr/>
          <p:nvPr userDrawn="1"/>
        </p:nvSpPr>
        <p:spPr>
          <a:xfrm>
            <a:off x="0" y="-1"/>
            <a:ext cx="9144000" cy="25603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ooter Placeholder 4"/>
          <p:cNvSpPr>
            <a:spLocks noGrp="1"/>
          </p:cNvSpPr>
          <p:nvPr>
            <p:ph type="ftr" sz="quarter" idx="3"/>
          </p:nvPr>
        </p:nvSpPr>
        <p:spPr>
          <a:xfrm>
            <a:off x="769947" y="4843276"/>
            <a:ext cx="3387817" cy="123111"/>
          </a:xfrm>
          <a:prstGeom prst="rect">
            <a:avLst/>
          </a:prstGeom>
        </p:spPr>
        <p:txBody>
          <a:bodyPr vert="horz" wrap="square" lIns="0" tIns="0" rIns="0" bIns="0" rtlCol="0" anchor="ctr">
            <a:spAutoFit/>
          </a:bodyPr>
          <a:lstStyle>
            <a:lvl1pPr algn="l">
              <a:defRPr sz="800">
                <a:solidFill>
                  <a:schemeClr val="tx1"/>
                </a:solidFill>
              </a:defRPr>
            </a:lvl1pPr>
          </a:lstStyle>
          <a:p>
            <a:r>
              <a:rPr lang="en-US"/>
              <a:t>NYU Grossman School of Medicine</a:t>
            </a:r>
            <a:endParaRPr lang="en-US" dirty="0"/>
          </a:p>
        </p:txBody>
      </p:sp>
      <p:sp>
        <p:nvSpPr>
          <p:cNvPr id="18" name="Slide Number Placeholder 5"/>
          <p:cNvSpPr>
            <a:spLocks noGrp="1"/>
          </p:cNvSpPr>
          <p:nvPr>
            <p:ph type="sldNum" sz="quarter" idx="4"/>
          </p:nvPr>
        </p:nvSpPr>
        <p:spPr>
          <a:xfrm>
            <a:off x="457200" y="4843276"/>
            <a:ext cx="254719" cy="123111"/>
          </a:xfrm>
          <a:prstGeom prst="rect">
            <a:avLst/>
          </a:prstGeom>
        </p:spPr>
        <p:txBody>
          <a:bodyPr vert="horz" wrap="square" lIns="0" tIns="0" rIns="0" bIns="0" rtlCol="0" anchor="ctr">
            <a:spAutoFit/>
          </a:bodyPr>
          <a:lstStyle>
            <a:lvl1pPr algn="l">
              <a:defRPr sz="800">
                <a:solidFill>
                  <a:schemeClr val="tx1"/>
                </a:solidFill>
              </a:defRPr>
            </a:lvl1pPr>
          </a:lstStyle>
          <a:p>
            <a:fld id="{7FEEEA1A-CB49-3744-AA40-B896987410F9}" type="slidenum">
              <a:rPr lang="en-US" smtClean="0"/>
              <a:pPr/>
              <a:t>‹#›</a:t>
            </a:fld>
            <a:endParaRPr lang="en-US" dirty="0"/>
          </a:p>
        </p:txBody>
      </p:sp>
      <p:sp>
        <p:nvSpPr>
          <p:cNvPr id="8" name="Text Placeholder 2"/>
          <p:cNvSpPr>
            <a:spLocks noGrp="1"/>
          </p:cNvSpPr>
          <p:nvPr>
            <p:ph type="body" idx="1"/>
          </p:nvPr>
        </p:nvSpPr>
        <p:spPr>
          <a:xfrm>
            <a:off x="457199" y="1335024"/>
            <a:ext cx="8229601" cy="301420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reeform 5"/>
          <p:cNvSpPr>
            <a:spLocks noEditPoints="1"/>
          </p:cNvSpPr>
          <p:nvPr userDrawn="1"/>
        </p:nvSpPr>
        <p:spPr bwMode="auto">
          <a:xfrm>
            <a:off x="7919867" y="4622419"/>
            <a:ext cx="766764" cy="334835"/>
          </a:xfrm>
          <a:custGeom>
            <a:avLst/>
            <a:gdLst>
              <a:gd name="T0" fmla="*/ 32 w 511"/>
              <a:gd name="T1" fmla="*/ 39 h 221"/>
              <a:gd name="T2" fmla="*/ 106 w 511"/>
              <a:gd name="T3" fmla="*/ 0 h 221"/>
              <a:gd name="T4" fmla="*/ 188 w 511"/>
              <a:gd name="T5" fmla="*/ 44 h 221"/>
              <a:gd name="T6" fmla="*/ 139 w 511"/>
              <a:gd name="T7" fmla="*/ 208 h 221"/>
              <a:gd name="T8" fmla="*/ 161 w 511"/>
              <a:gd name="T9" fmla="*/ 194 h 221"/>
              <a:gd name="T10" fmla="*/ 2 w 511"/>
              <a:gd name="T11" fmla="*/ 101 h 221"/>
              <a:gd name="T12" fmla="*/ 91 w 511"/>
              <a:gd name="T13" fmla="*/ 70 h 221"/>
              <a:gd name="T14" fmla="*/ 123 w 511"/>
              <a:gd name="T15" fmla="*/ 108 h 221"/>
              <a:gd name="T16" fmla="*/ 208 w 511"/>
              <a:gd name="T17" fmla="*/ 70 h 221"/>
              <a:gd name="T18" fmla="*/ 73 w 511"/>
              <a:gd name="T19" fmla="*/ 70 h 221"/>
              <a:gd name="T20" fmla="*/ 53 w 511"/>
              <a:gd name="T21" fmla="*/ 96 h 221"/>
              <a:gd name="T22" fmla="*/ 54 w 511"/>
              <a:gd name="T23" fmla="*/ 70 h 221"/>
              <a:gd name="T24" fmla="*/ 144 w 511"/>
              <a:gd name="T25" fmla="*/ 70 h 221"/>
              <a:gd name="T26" fmla="*/ 175 w 511"/>
              <a:gd name="T27" fmla="*/ 70 h 221"/>
              <a:gd name="T28" fmla="*/ 267 w 511"/>
              <a:gd name="T29" fmla="*/ 206 h 221"/>
              <a:gd name="T30" fmla="*/ 267 w 511"/>
              <a:gd name="T31" fmla="*/ 193 h 221"/>
              <a:gd name="T32" fmla="*/ 259 w 511"/>
              <a:gd name="T33" fmla="*/ 199 h 221"/>
              <a:gd name="T34" fmla="*/ 416 w 511"/>
              <a:gd name="T35" fmla="*/ 92 h 221"/>
              <a:gd name="T36" fmla="*/ 402 w 511"/>
              <a:gd name="T37" fmla="*/ 86 h 221"/>
              <a:gd name="T38" fmla="*/ 402 w 511"/>
              <a:gd name="T39" fmla="*/ 123 h 221"/>
              <a:gd name="T40" fmla="*/ 397 w 511"/>
              <a:gd name="T41" fmla="*/ 184 h 221"/>
              <a:gd name="T42" fmla="*/ 373 w 511"/>
              <a:gd name="T43" fmla="*/ 152 h 221"/>
              <a:gd name="T44" fmla="*/ 511 w 511"/>
              <a:gd name="T45" fmla="*/ 124 h 221"/>
              <a:gd name="T46" fmla="*/ 511 w 511"/>
              <a:gd name="T47" fmla="*/ 111 h 221"/>
              <a:gd name="T48" fmla="*/ 503 w 511"/>
              <a:gd name="T49" fmla="*/ 117 h 221"/>
              <a:gd name="T50" fmla="*/ 487 w 511"/>
              <a:gd name="T51" fmla="*/ 105 h 221"/>
              <a:gd name="T52" fmla="*/ 450 w 511"/>
              <a:gd name="T53" fmla="*/ 98 h 221"/>
              <a:gd name="T54" fmla="*/ 443 w 511"/>
              <a:gd name="T55" fmla="*/ 87 h 221"/>
              <a:gd name="T56" fmla="*/ 366 w 511"/>
              <a:gd name="T57" fmla="*/ 169 h 221"/>
              <a:gd name="T58" fmla="*/ 365 w 511"/>
              <a:gd name="T59" fmla="*/ 205 h 221"/>
              <a:gd name="T60" fmla="*/ 343 w 511"/>
              <a:gd name="T61" fmla="*/ 203 h 221"/>
              <a:gd name="T62" fmla="*/ 343 w 511"/>
              <a:gd name="T63" fmla="*/ 156 h 221"/>
              <a:gd name="T64" fmla="*/ 318 w 511"/>
              <a:gd name="T65" fmla="*/ 133 h 221"/>
              <a:gd name="T66" fmla="*/ 294 w 511"/>
              <a:gd name="T67" fmla="*/ 133 h 221"/>
              <a:gd name="T68" fmla="*/ 332 w 511"/>
              <a:gd name="T69" fmla="*/ 98 h 221"/>
              <a:gd name="T70" fmla="*/ 271 w 511"/>
              <a:gd name="T71" fmla="*/ 103 h 221"/>
              <a:gd name="T72" fmla="*/ 249 w 511"/>
              <a:gd name="T73" fmla="*/ 94 h 221"/>
              <a:gd name="T74" fmla="*/ 286 w 511"/>
              <a:gd name="T75" fmla="*/ 132 h 221"/>
              <a:gd name="T76" fmla="*/ 261 w 511"/>
              <a:gd name="T77" fmla="*/ 119 h 221"/>
              <a:gd name="T78" fmla="*/ 311 w 511"/>
              <a:gd name="T79" fmla="*/ 215 h 221"/>
              <a:gd name="T80" fmla="*/ 272 w 511"/>
              <a:gd name="T81" fmla="*/ 203 h 221"/>
              <a:gd name="T82" fmla="*/ 280 w 511"/>
              <a:gd name="T83" fmla="*/ 184 h 221"/>
              <a:gd name="T84" fmla="*/ 309 w 511"/>
              <a:gd name="T85" fmla="*/ 203 h 221"/>
              <a:gd name="T86" fmla="*/ 296 w 511"/>
              <a:gd name="T87" fmla="*/ 201 h 221"/>
              <a:gd name="T88" fmla="*/ 318 w 511"/>
              <a:gd name="T89" fmla="*/ 215 h 221"/>
              <a:gd name="T90" fmla="*/ 208 w 511"/>
              <a:gd name="T91" fmla="*/ 215 h 221"/>
              <a:gd name="T92" fmla="*/ 174 w 511"/>
              <a:gd name="T93" fmla="*/ 153 h 221"/>
              <a:gd name="T94" fmla="*/ 342 w 511"/>
              <a:gd name="T95" fmla="*/ 130 h 221"/>
              <a:gd name="T96" fmla="*/ 370 w 511"/>
              <a:gd name="T97" fmla="*/ 90 h 221"/>
              <a:gd name="T98" fmla="*/ 374 w 511"/>
              <a:gd name="T99" fmla="*/ 98 h 221"/>
              <a:gd name="T100" fmla="*/ 354 w 511"/>
              <a:gd name="T101" fmla="*/ 122 h 221"/>
              <a:gd name="T102" fmla="*/ 342 w 511"/>
              <a:gd name="T103" fmla="*/ 130 h 221"/>
              <a:gd name="T104" fmla="*/ 352 w 511"/>
              <a:gd name="T105" fmla="*/ 103 h 221"/>
              <a:gd name="T106" fmla="*/ 351 w 511"/>
              <a:gd name="T107" fmla="*/ 13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11" h="221">
                <a:moveTo>
                  <a:pt x="188" y="44"/>
                </a:moveTo>
                <a:cubicBezTo>
                  <a:pt x="188" y="44"/>
                  <a:pt x="187" y="44"/>
                  <a:pt x="186" y="43"/>
                </a:cubicBezTo>
                <a:cubicBezTo>
                  <a:pt x="185" y="42"/>
                  <a:pt x="179" y="36"/>
                  <a:pt x="169" y="30"/>
                </a:cubicBezTo>
                <a:cubicBezTo>
                  <a:pt x="159" y="24"/>
                  <a:pt x="137" y="13"/>
                  <a:pt x="107" y="13"/>
                </a:cubicBezTo>
                <a:cubicBezTo>
                  <a:pt x="71" y="13"/>
                  <a:pt x="47" y="27"/>
                  <a:pt x="32" y="39"/>
                </a:cubicBezTo>
                <a:cubicBezTo>
                  <a:pt x="18" y="51"/>
                  <a:pt x="11" y="65"/>
                  <a:pt x="11" y="66"/>
                </a:cubicBezTo>
                <a:cubicBezTo>
                  <a:pt x="11" y="66"/>
                  <a:pt x="11" y="66"/>
                  <a:pt x="10" y="66"/>
                </a:cubicBezTo>
                <a:cubicBezTo>
                  <a:pt x="10" y="66"/>
                  <a:pt x="10" y="66"/>
                  <a:pt x="10" y="66"/>
                </a:cubicBezTo>
                <a:cubicBezTo>
                  <a:pt x="11" y="65"/>
                  <a:pt x="17" y="49"/>
                  <a:pt x="30" y="35"/>
                </a:cubicBezTo>
                <a:cubicBezTo>
                  <a:pt x="43" y="20"/>
                  <a:pt x="69" y="0"/>
                  <a:pt x="106" y="0"/>
                </a:cubicBezTo>
                <a:cubicBezTo>
                  <a:pt x="142" y="0"/>
                  <a:pt x="165" y="19"/>
                  <a:pt x="173" y="26"/>
                </a:cubicBezTo>
                <a:cubicBezTo>
                  <a:pt x="180" y="33"/>
                  <a:pt x="186" y="41"/>
                  <a:pt x="187" y="42"/>
                </a:cubicBezTo>
                <a:cubicBezTo>
                  <a:pt x="188" y="43"/>
                  <a:pt x="188" y="44"/>
                  <a:pt x="188" y="44"/>
                </a:cubicBezTo>
                <a:cubicBezTo>
                  <a:pt x="188" y="44"/>
                  <a:pt x="188" y="44"/>
                  <a:pt x="188" y="44"/>
                </a:cubicBezTo>
                <a:cubicBezTo>
                  <a:pt x="188" y="44"/>
                  <a:pt x="188" y="44"/>
                  <a:pt x="188" y="44"/>
                </a:cubicBezTo>
                <a:close/>
                <a:moveTo>
                  <a:pt x="1" y="101"/>
                </a:moveTo>
                <a:cubicBezTo>
                  <a:pt x="1" y="101"/>
                  <a:pt x="1" y="101"/>
                  <a:pt x="1" y="102"/>
                </a:cubicBezTo>
                <a:cubicBezTo>
                  <a:pt x="1" y="103"/>
                  <a:pt x="0" y="117"/>
                  <a:pt x="3" y="134"/>
                </a:cubicBezTo>
                <a:cubicBezTo>
                  <a:pt x="8" y="157"/>
                  <a:pt x="22" y="186"/>
                  <a:pt x="54" y="203"/>
                </a:cubicBezTo>
                <a:cubicBezTo>
                  <a:pt x="87" y="221"/>
                  <a:pt x="120" y="216"/>
                  <a:pt x="139" y="208"/>
                </a:cubicBezTo>
                <a:cubicBezTo>
                  <a:pt x="153" y="202"/>
                  <a:pt x="157" y="198"/>
                  <a:pt x="159" y="196"/>
                </a:cubicBezTo>
                <a:cubicBezTo>
                  <a:pt x="160" y="196"/>
                  <a:pt x="161" y="195"/>
                  <a:pt x="161" y="195"/>
                </a:cubicBezTo>
                <a:cubicBezTo>
                  <a:pt x="162" y="194"/>
                  <a:pt x="162" y="194"/>
                  <a:pt x="162" y="194"/>
                </a:cubicBezTo>
                <a:cubicBezTo>
                  <a:pt x="162" y="194"/>
                  <a:pt x="162" y="194"/>
                  <a:pt x="162" y="194"/>
                </a:cubicBezTo>
                <a:cubicBezTo>
                  <a:pt x="162" y="194"/>
                  <a:pt x="162" y="194"/>
                  <a:pt x="161" y="194"/>
                </a:cubicBezTo>
                <a:cubicBezTo>
                  <a:pt x="160" y="195"/>
                  <a:pt x="146" y="201"/>
                  <a:pt x="129" y="203"/>
                </a:cubicBezTo>
                <a:cubicBezTo>
                  <a:pt x="111" y="205"/>
                  <a:pt x="87" y="204"/>
                  <a:pt x="62" y="191"/>
                </a:cubicBezTo>
                <a:cubicBezTo>
                  <a:pt x="36" y="178"/>
                  <a:pt x="19" y="158"/>
                  <a:pt x="10" y="139"/>
                </a:cubicBezTo>
                <a:cubicBezTo>
                  <a:pt x="1" y="120"/>
                  <a:pt x="2" y="103"/>
                  <a:pt x="2" y="102"/>
                </a:cubicBezTo>
                <a:cubicBezTo>
                  <a:pt x="2" y="101"/>
                  <a:pt x="2" y="101"/>
                  <a:pt x="2" y="101"/>
                </a:cubicBezTo>
                <a:cubicBezTo>
                  <a:pt x="2" y="101"/>
                  <a:pt x="2" y="101"/>
                  <a:pt x="2" y="101"/>
                </a:cubicBezTo>
                <a:cubicBezTo>
                  <a:pt x="2" y="101"/>
                  <a:pt x="1" y="101"/>
                  <a:pt x="1" y="101"/>
                </a:cubicBezTo>
                <a:close/>
                <a:moveTo>
                  <a:pt x="108" y="133"/>
                </a:moveTo>
                <a:cubicBezTo>
                  <a:pt x="108" y="108"/>
                  <a:pt x="108" y="108"/>
                  <a:pt x="108" y="108"/>
                </a:cubicBezTo>
                <a:cubicBezTo>
                  <a:pt x="91" y="70"/>
                  <a:pt x="91" y="70"/>
                  <a:pt x="91" y="70"/>
                </a:cubicBezTo>
                <a:cubicBezTo>
                  <a:pt x="105" y="70"/>
                  <a:pt x="105" y="70"/>
                  <a:pt x="105" y="70"/>
                </a:cubicBezTo>
                <a:cubicBezTo>
                  <a:pt x="116" y="95"/>
                  <a:pt x="116" y="95"/>
                  <a:pt x="116" y="95"/>
                </a:cubicBezTo>
                <a:cubicBezTo>
                  <a:pt x="127" y="70"/>
                  <a:pt x="127" y="70"/>
                  <a:pt x="127" y="70"/>
                </a:cubicBezTo>
                <a:cubicBezTo>
                  <a:pt x="140" y="70"/>
                  <a:pt x="140" y="70"/>
                  <a:pt x="140" y="70"/>
                </a:cubicBezTo>
                <a:cubicBezTo>
                  <a:pt x="123" y="108"/>
                  <a:pt x="123" y="108"/>
                  <a:pt x="123" y="108"/>
                </a:cubicBezTo>
                <a:cubicBezTo>
                  <a:pt x="123" y="133"/>
                  <a:pt x="123" y="133"/>
                  <a:pt x="123" y="133"/>
                </a:cubicBezTo>
                <a:lnTo>
                  <a:pt x="108" y="133"/>
                </a:lnTo>
                <a:close/>
                <a:moveTo>
                  <a:pt x="241" y="133"/>
                </a:moveTo>
                <a:cubicBezTo>
                  <a:pt x="208" y="133"/>
                  <a:pt x="208" y="133"/>
                  <a:pt x="208" y="133"/>
                </a:cubicBezTo>
                <a:cubicBezTo>
                  <a:pt x="208" y="70"/>
                  <a:pt x="208" y="70"/>
                  <a:pt x="208" y="70"/>
                </a:cubicBezTo>
                <a:cubicBezTo>
                  <a:pt x="222" y="70"/>
                  <a:pt x="222" y="70"/>
                  <a:pt x="222" y="70"/>
                </a:cubicBezTo>
                <a:cubicBezTo>
                  <a:pt x="222" y="121"/>
                  <a:pt x="222" y="121"/>
                  <a:pt x="222" y="121"/>
                </a:cubicBezTo>
                <a:cubicBezTo>
                  <a:pt x="241" y="121"/>
                  <a:pt x="241" y="121"/>
                  <a:pt x="241" y="121"/>
                </a:cubicBezTo>
                <a:lnTo>
                  <a:pt x="241" y="133"/>
                </a:lnTo>
                <a:close/>
                <a:moveTo>
                  <a:pt x="73" y="70"/>
                </a:moveTo>
                <a:cubicBezTo>
                  <a:pt x="86" y="70"/>
                  <a:pt x="86" y="70"/>
                  <a:pt x="86" y="70"/>
                </a:cubicBezTo>
                <a:cubicBezTo>
                  <a:pt x="86" y="133"/>
                  <a:pt x="86" y="133"/>
                  <a:pt x="86" y="133"/>
                </a:cubicBezTo>
                <a:cubicBezTo>
                  <a:pt x="73" y="133"/>
                  <a:pt x="73" y="133"/>
                  <a:pt x="73" y="133"/>
                </a:cubicBezTo>
                <a:cubicBezTo>
                  <a:pt x="73" y="133"/>
                  <a:pt x="73" y="133"/>
                  <a:pt x="73" y="133"/>
                </a:cubicBezTo>
                <a:cubicBezTo>
                  <a:pt x="73" y="131"/>
                  <a:pt x="57" y="104"/>
                  <a:pt x="53" y="96"/>
                </a:cubicBezTo>
                <a:cubicBezTo>
                  <a:pt x="53" y="133"/>
                  <a:pt x="53" y="133"/>
                  <a:pt x="53" y="133"/>
                </a:cubicBezTo>
                <a:cubicBezTo>
                  <a:pt x="40" y="133"/>
                  <a:pt x="40" y="133"/>
                  <a:pt x="40" y="133"/>
                </a:cubicBezTo>
                <a:cubicBezTo>
                  <a:pt x="40" y="70"/>
                  <a:pt x="40" y="70"/>
                  <a:pt x="40" y="70"/>
                </a:cubicBezTo>
                <a:cubicBezTo>
                  <a:pt x="54" y="70"/>
                  <a:pt x="54" y="70"/>
                  <a:pt x="54" y="70"/>
                </a:cubicBezTo>
                <a:cubicBezTo>
                  <a:pt x="54" y="70"/>
                  <a:pt x="54" y="70"/>
                  <a:pt x="54" y="70"/>
                </a:cubicBezTo>
                <a:cubicBezTo>
                  <a:pt x="55" y="71"/>
                  <a:pt x="69" y="97"/>
                  <a:pt x="73" y="106"/>
                </a:cubicBezTo>
                <a:lnTo>
                  <a:pt x="73" y="70"/>
                </a:lnTo>
                <a:close/>
                <a:moveTo>
                  <a:pt x="166" y="134"/>
                </a:moveTo>
                <a:cubicBezTo>
                  <a:pt x="152" y="134"/>
                  <a:pt x="144" y="126"/>
                  <a:pt x="144" y="111"/>
                </a:cubicBezTo>
                <a:cubicBezTo>
                  <a:pt x="144" y="70"/>
                  <a:pt x="144" y="70"/>
                  <a:pt x="144" y="70"/>
                </a:cubicBezTo>
                <a:cubicBezTo>
                  <a:pt x="158" y="70"/>
                  <a:pt x="158" y="70"/>
                  <a:pt x="158" y="70"/>
                </a:cubicBezTo>
                <a:cubicBezTo>
                  <a:pt x="158" y="110"/>
                  <a:pt x="158" y="110"/>
                  <a:pt x="158" y="110"/>
                </a:cubicBezTo>
                <a:cubicBezTo>
                  <a:pt x="158" y="119"/>
                  <a:pt x="161" y="122"/>
                  <a:pt x="167" y="122"/>
                </a:cubicBezTo>
                <a:cubicBezTo>
                  <a:pt x="172" y="122"/>
                  <a:pt x="175" y="118"/>
                  <a:pt x="175" y="110"/>
                </a:cubicBezTo>
                <a:cubicBezTo>
                  <a:pt x="175" y="70"/>
                  <a:pt x="175" y="70"/>
                  <a:pt x="175" y="70"/>
                </a:cubicBezTo>
                <a:cubicBezTo>
                  <a:pt x="188" y="70"/>
                  <a:pt x="188" y="70"/>
                  <a:pt x="188" y="70"/>
                </a:cubicBezTo>
                <a:cubicBezTo>
                  <a:pt x="188" y="111"/>
                  <a:pt x="188" y="111"/>
                  <a:pt x="188" y="111"/>
                </a:cubicBezTo>
                <a:cubicBezTo>
                  <a:pt x="188" y="126"/>
                  <a:pt x="181" y="134"/>
                  <a:pt x="166" y="134"/>
                </a:cubicBezTo>
                <a:close/>
                <a:moveTo>
                  <a:pt x="259" y="199"/>
                </a:moveTo>
                <a:cubicBezTo>
                  <a:pt x="267" y="206"/>
                  <a:pt x="267" y="206"/>
                  <a:pt x="267" y="206"/>
                </a:cubicBezTo>
                <a:cubicBezTo>
                  <a:pt x="267" y="206"/>
                  <a:pt x="267" y="206"/>
                  <a:pt x="267" y="206"/>
                </a:cubicBezTo>
                <a:cubicBezTo>
                  <a:pt x="263" y="213"/>
                  <a:pt x="257" y="216"/>
                  <a:pt x="249" y="216"/>
                </a:cubicBezTo>
                <a:cubicBezTo>
                  <a:pt x="236" y="216"/>
                  <a:pt x="229" y="207"/>
                  <a:pt x="229" y="192"/>
                </a:cubicBezTo>
                <a:cubicBezTo>
                  <a:pt x="229" y="174"/>
                  <a:pt x="239" y="168"/>
                  <a:pt x="249" y="168"/>
                </a:cubicBezTo>
                <a:cubicBezTo>
                  <a:pt x="261" y="168"/>
                  <a:pt x="267" y="177"/>
                  <a:pt x="267" y="193"/>
                </a:cubicBezTo>
                <a:cubicBezTo>
                  <a:pt x="267" y="196"/>
                  <a:pt x="267" y="196"/>
                  <a:pt x="267" y="196"/>
                </a:cubicBezTo>
                <a:cubicBezTo>
                  <a:pt x="242" y="196"/>
                  <a:pt x="242" y="196"/>
                  <a:pt x="242" y="196"/>
                </a:cubicBezTo>
                <a:cubicBezTo>
                  <a:pt x="243" y="202"/>
                  <a:pt x="245" y="205"/>
                  <a:pt x="250" y="205"/>
                </a:cubicBezTo>
                <a:cubicBezTo>
                  <a:pt x="254" y="205"/>
                  <a:pt x="257" y="202"/>
                  <a:pt x="259" y="200"/>
                </a:cubicBezTo>
                <a:lnTo>
                  <a:pt x="259" y="199"/>
                </a:lnTo>
                <a:close/>
                <a:moveTo>
                  <a:pt x="242" y="187"/>
                </a:moveTo>
                <a:cubicBezTo>
                  <a:pt x="255" y="187"/>
                  <a:pt x="255" y="187"/>
                  <a:pt x="255" y="187"/>
                </a:cubicBezTo>
                <a:cubicBezTo>
                  <a:pt x="254" y="179"/>
                  <a:pt x="250" y="179"/>
                  <a:pt x="249" y="179"/>
                </a:cubicBezTo>
                <a:cubicBezTo>
                  <a:pt x="245" y="179"/>
                  <a:pt x="243" y="182"/>
                  <a:pt x="242" y="187"/>
                </a:cubicBezTo>
                <a:close/>
                <a:moveTo>
                  <a:pt x="416" y="92"/>
                </a:moveTo>
                <a:cubicBezTo>
                  <a:pt x="420" y="96"/>
                  <a:pt x="422" y="102"/>
                  <a:pt x="422" y="110"/>
                </a:cubicBezTo>
                <a:cubicBezTo>
                  <a:pt x="422" y="128"/>
                  <a:pt x="412" y="134"/>
                  <a:pt x="402" y="134"/>
                </a:cubicBezTo>
                <a:cubicBezTo>
                  <a:pt x="392" y="134"/>
                  <a:pt x="382" y="128"/>
                  <a:pt x="382" y="110"/>
                </a:cubicBezTo>
                <a:cubicBezTo>
                  <a:pt x="382" y="102"/>
                  <a:pt x="384" y="96"/>
                  <a:pt x="388" y="92"/>
                </a:cubicBezTo>
                <a:cubicBezTo>
                  <a:pt x="392" y="88"/>
                  <a:pt x="396" y="86"/>
                  <a:pt x="402" y="86"/>
                </a:cubicBezTo>
                <a:cubicBezTo>
                  <a:pt x="408" y="86"/>
                  <a:pt x="413" y="88"/>
                  <a:pt x="416" y="92"/>
                </a:cubicBezTo>
                <a:close/>
                <a:moveTo>
                  <a:pt x="409" y="110"/>
                </a:moveTo>
                <a:cubicBezTo>
                  <a:pt x="409" y="99"/>
                  <a:pt x="405" y="97"/>
                  <a:pt x="402" y="97"/>
                </a:cubicBezTo>
                <a:cubicBezTo>
                  <a:pt x="398" y="97"/>
                  <a:pt x="396" y="101"/>
                  <a:pt x="396" y="110"/>
                </a:cubicBezTo>
                <a:cubicBezTo>
                  <a:pt x="396" y="122"/>
                  <a:pt x="399" y="123"/>
                  <a:pt x="402" y="123"/>
                </a:cubicBezTo>
                <a:cubicBezTo>
                  <a:pt x="407" y="123"/>
                  <a:pt x="409" y="119"/>
                  <a:pt x="409" y="110"/>
                </a:cubicBezTo>
                <a:close/>
                <a:moveTo>
                  <a:pt x="410" y="180"/>
                </a:moveTo>
                <a:cubicBezTo>
                  <a:pt x="410" y="215"/>
                  <a:pt x="410" y="215"/>
                  <a:pt x="410" y="215"/>
                </a:cubicBezTo>
                <a:cubicBezTo>
                  <a:pt x="397" y="215"/>
                  <a:pt x="397" y="215"/>
                  <a:pt x="397" y="215"/>
                </a:cubicBezTo>
                <a:cubicBezTo>
                  <a:pt x="397" y="184"/>
                  <a:pt x="397" y="184"/>
                  <a:pt x="397" y="184"/>
                </a:cubicBezTo>
                <a:cubicBezTo>
                  <a:pt x="397" y="180"/>
                  <a:pt x="395" y="180"/>
                  <a:pt x="393" y="180"/>
                </a:cubicBezTo>
                <a:cubicBezTo>
                  <a:pt x="391" y="180"/>
                  <a:pt x="389" y="181"/>
                  <a:pt x="386" y="183"/>
                </a:cubicBezTo>
                <a:cubicBezTo>
                  <a:pt x="386" y="215"/>
                  <a:pt x="386" y="215"/>
                  <a:pt x="386" y="215"/>
                </a:cubicBezTo>
                <a:cubicBezTo>
                  <a:pt x="373" y="215"/>
                  <a:pt x="373" y="215"/>
                  <a:pt x="373" y="215"/>
                </a:cubicBezTo>
                <a:cubicBezTo>
                  <a:pt x="373" y="152"/>
                  <a:pt x="373" y="152"/>
                  <a:pt x="373" y="152"/>
                </a:cubicBezTo>
                <a:cubicBezTo>
                  <a:pt x="386" y="150"/>
                  <a:pt x="386" y="150"/>
                  <a:pt x="386" y="150"/>
                </a:cubicBezTo>
                <a:cubicBezTo>
                  <a:pt x="386" y="174"/>
                  <a:pt x="386" y="174"/>
                  <a:pt x="386" y="174"/>
                </a:cubicBezTo>
                <a:cubicBezTo>
                  <a:pt x="389" y="171"/>
                  <a:pt x="393" y="168"/>
                  <a:pt x="399" y="168"/>
                </a:cubicBezTo>
                <a:cubicBezTo>
                  <a:pt x="406" y="168"/>
                  <a:pt x="410" y="172"/>
                  <a:pt x="410" y="180"/>
                </a:cubicBezTo>
                <a:close/>
                <a:moveTo>
                  <a:pt x="511" y="124"/>
                </a:moveTo>
                <a:cubicBezTo>
                  <a:pt x="511" y="124"/>
                  <a:pt x="511" y="124"/>
                  <a:pt x="511" y="124"/>
                </a:cubicBezTo>
                <a:cubicBezTo>
                  <a:pt x="507" y="131"/>
                  <a:pt x="501" y="134"/>
                  <a:pt x="493" y="134"/>
                </a:cubicBezTo>
                <a:cubicBezTo>
                  <a:pt x="480" y="134"/>
                  <a:pt x="473" y="125"/>
                  <a:pt x="473" y="110"/>
                </a:cubicBezTo>
                <a:cubicBezTo>
                  <a:pt x="473" y="92"/>
                  <a:pt x="484" y="86"/>
                  <a:pt x="493" y="86"/>
                </a:cubicBezTo>
                <a:cubicBezTo>
                  <a:pt x="505" y="86"/>
                  <a:pt x="511" y="95"/>
                  <a:pt x="511" y="111"/>
                </a:cubicBezTo>
                <a:cubicBezTo>
                  <a:pt x="511" y="114"/>
                  <a:pt x="511" y="114"/>
                  <a:pt x="511" y="114"/>
                </a:cubicBezTo>
                <a:cubicBezTo>
                  <a:pt x="486" y="114"/>
                  <a:pt x="486" y="114"/>
                  <a:pt x="486" y="114"/>
                </a:cubicBezTo>
                <a:cubicBezTo>
                  <a:pt x="487" y="120"/>
                  <a:pt x="489" y="123"/>
                  <a:pt x="494" y="123"/>
                </a:cubicBezTo>
                <a:cubicBezTo>
                  <a:pt x="498" y="123"/>
                  <a:pt x="501" y="120"/>
                  <a:pt x="503" y="118"/>
                </a:cubicBezTo>
                <a:cubicBezTo>
                  <a:pt x="503" y="117"/>
                  <a:pt x="503" y="117"/>
                  <a:pt x="503" y="117"/>
                </a:cubicBezTo>
                <a:lnTo>
                  <a:pt x="511" y="124"/>
                </a:lnTo>
                <a:close/>
                <a:moveTo>
                  <a:pt x="487" y="105"/>
                </a:moveTo>
                <a:cubicBezTo>
                  <a:pt x="499" y="105"/>
                  <a:pt x="499" y="105"/>
                  <a:pt x="499" y="105"/>
                </a:cubicBezTo>
                <a:cubicBezTo>
                  <a:pt x="498" y="97"/>
                  <a:pt x="494" y="97"/>
                  <a:pt x="493" y="97"/>
                </a:cubicBezTo>
                <a:cubicBezTo>
                  <a:pt x="489" y="97"/>
                  <a:pt x="487" y="100"/>
                  <a:pt x="487" y="105"/>
                </a:cubicBezTo>
                <a:close/>
                <a:moveTo>
                  <a:pt x="467" y="98"/>
                </a:moveTo>
                <a:cubicBezTo>
                  <a:pt x="467" y="133"/>
                  <a:pt x="467" y="133"/>
                  <a:pt x="467" y="133"/>
                </a:cubicBezTo>
                <a:cubicBezTo>
                  <a:pt x="453" y="133"/>
                  <a:pt x="453" y="133"/>
                  <a:pt x="453" y="133"/>
                </a:cubicBezTo>
                <a:cubicBezTo>
                  <a:pt x="453" y="102"/>
                  <a:pt x="453" y="102"/>
                  <a:pt x="453" y="102"/>
                </a:cubicBezTo>
                <a:cubicBezTo>
                  <a:pt x="453" y="98"/>
                  <a:pt x="452" y="98"/>
                  <a:pt x="450" y="98"/>
                </a:cubicBezTo>
                <a:cubicBezTo>
                  <a:pt x="448" y="98"/>
                  <a:pt x="445" y="99"/>
                  <a:pt x="443" y="102"/>
                </a:cubicBezTo>
                <a:cubicBezTo>
                  <a:pt x="443" y="133"/>
                  <a:pt x="443" y="133"/>
                  <a:pt x="443" y="133"/>
                </a:cubicBezTo>
                <a:cubicBezTo>
                  <a:pt x="429" y="133"/>
                  <a:pt x="429" y="133"/>
                  <a:pt x="429" y="133"/>
                </a:cubicBezTo>
                <a:cubicBezTo>
                  <a:pt x="429" y="87"/>
                  <a:pt x="429" y="87"/>
                  <a:pt x="429" y="87"/>
                </a:cubicBezTo>
                <a:cubicBezTo>
                  <a:pt x="443" y="87"/>
                  <a:pt x="443" y="87"/>
                  <a:pt x="443" y="87"/>
                </a:cubicBezTo>
                <a:cubicBezTo>
                  <a:pt x="443" y="92"/>
                  <a:pt x="443" y="92"/>
                  <a:pt x="443" y="92"/>
                </a:cubicBezTo>
                <a:cubicBezTo>
                  <a:pt x="445" y="89"/>
                  <a:pt x="450" y="86"/>
                  <a:pt x="455" y="86"/>
                </a:cubicBezTo>
                <a:cubicBezTo>
                  <a:pt x="463" y="86"/>
                  <a:pt x="467" y="90"/>
                  <a:pt x="467" y="98"/>
                </a:cubicBezTo>
                <a:close/>
                <a:moveTo>
                  <a:pt x="357" y="169"/>
                </a:moveTo>
                <a:cubicBezTo>
                  <a:pt x="366" y="169"/>
                  <a:pt x="366" y="169"/>
                  <a:pt x="366" y="169"/>
                </a:cubicBezTo>
                <a:cubicBezTo>
                  <a:pt x="366" y="179"/>
                  <a:pt x="366" y="179"/>
                  <a:pt x="366" y="179"/>
                </a:cubicBezTo>
                <a:cubicBezTo>
                  <a:pt x="357" y="179"/>
                  <a:pt x="357" y="179"/>
                  <a:pt x="357" y="179"/>
                </a:cubicBezTo>
                <a:cubicBezTo>
                  <a:pt x="357" y="200"/>
                  <a:pt x="357" y="200"/>
                  <a:pt x="357" y="200"/>
                </a:cubicBezTo>
                <a:cubicBezTo>
                  <a:pt x="357" y="204"/>
                  <a:pt x="358" y="205"/>
                  <a:pt x="361" y="205"/>
                </a:cubicBezTo>
                <a:cubicBezTo>
                  <a:pt x="363" y="205"/>
                  <a:pt x="364" y="205"/>
                  <a:pt x="365" y="205"/>
                </a:cubicBezTo>
                <a:cubicBezTo>
                  <a:pt x="366" y="204"/>
                  <a:pt x="366" y="204"/>
                  <a:pt x="366" y="204"/>
                </a:cubicBezTo>
                <a:cubicBezTo>
                  <a:pt x="366" y="215"/>
                  <a:pt x="366" y="215"/>
                  <a:pt x="366" y="215"/>
                </a:cubicBezTo>
                <a:cubicBezTo>
                  <a:pt x="365" y="215"/>
                  <a:pt x="365" y="215"/>
                  <a:pt x="365" y="215"/>
                </a:cubicBezTo>
                <a:cubicBezTo>
                  <a:pt x="364" y="215"/>
                  <a:pt x="360" y="215"/>
                  <a:pt x="357" y="215"/>
                </a:cubicBezTo>
                <a:cubicBezTo>
                  <a:pt x="347" y="215"/>
                  <a:pt x="343" y="212"/>
                  <a:pt x="343" y="203"/>
                </a:cubicBezTo>
                <a:cubicBezTo>
                  <a:pt x="343" y="179"/>
                  <a:pt x="343" y="179"/>
                  <a:pt x="343" y="179"/>
                </a:cubicBezTo>
                <a:cubicBezTo>
                  <a:pt x="337" y="179"/>
                  <a:pt x="337" y="179"/>
                  <a:pt x="337" y="179"/>
                </a:cubicBezTo>
                <a:cubicBezTo>
                  <a:pt x="337" y="169"/>
                  <a:pt x="337" y="169"/>
                  <a:pt x="337" y="169"/>
                </a:cubicBezTo>
                <a:cubicBezTo>
                  <a:pt x="343" y="169"/>
                  <a:pt x="343" y="169"/>
                  <a:pt x="343" y="169"/>
                </a:cubicBezTo>
                <a:cubicBezTo>
                  <a:pt x="343" y="156"/>
                  <a:pt x="343" y="156"/>
                  <a:pt x="343" y="156"/>
                </a:cubicBezTo>
                <a:cubicBezTo>
                  <a:pt x="357" y="154"/>
                  <a:pt x="357" y="154"/>
                  <a:pt x="357" y="154"/>
                </a:cubicBezTo>
                <a:lnTo>
                  <a:pt x="357" y="169"/>
                </a:lnTo>
                <a:close/>
                <a:moveTo>
                  <a:pt x="332" y="98"/>
                </a:moveTo>
                <a:cubicBezTo>
                  <a:pt x="332" y="133"/>
                  <a:pt x="332" y="133"/>
                  <a:pt x="332" y="133"/>
                </a:cubicBezTo>
                <a:cubicBezTo>
                  <a:pt x="318" y="133"/>
                  <a:pt x="318" y="133"/>
                  <a:pt x="318" y="133"/>
                </a:cubicBezTo>
                <a:cubicBezTo>
                  <a:pt x="318" y="102"/>
                  <a:pt x="318" y="102"/>
                  <a:pt x="318" y="102"/>
                </a:cubicBezTo>
                <a:cubicBezTo>
                  <a:pt x="318" y="98"/>
                  <a:pt x="316" y="98"/>
                  <a:pt x="315" y="98"/>
                </a:cubicBezTo>
                <a:cubicBezTo>
                  <a:pt x="313" y="98"/>
                  <a:pt x="310" y="99"/>
                  <a:pt x="307" y="102"/>
                </a:cubicBezTo>
                <a:cubicBezTo>
                  <a:pt x="307" y="133"/>
                  <a:pt x="307" y="133"/>
                  <a:pt x="307" y="133"/>
                </a:cubicBezTo>
                <a:cubicBezTo>
                  <a:pt x="294" y="133"/>
                  <a:pt x="294" y="133"/>
                  <a:pt x="294" y="133"/>
                </a:cubicBezTo>
                <a:cubicBezTo>
                  <a:pt x="294" y="87"/>
                  <a:pt x="294" y="87"/>
                  <a:pt x="294" y="87"/>
                </a:cubicBezTo>
                <a:cubicBezTo>
                  <a:pt x="307" y="87"/>
                  <a:pt x="307" y="87"/>
                  <a:pt x="307" y="87"/>
                </a:cubicBezTo>
                <a:cubicBezTo>
                  <a:pt x="307" y="92"/>
                  <a:pt x="307" y="92"/>
                  <a:pt x="307" y="92"/>
                </a:cubicBezTo>
                <a:cubicBezTo>
                  <a:pt x="310" y="89"/>
                  <a:pt x="315" y="86"/>
                  <a:pt x="320" y="86"/>
                </a:cubicBezTo>
                <a:cubicBezTo>
                  <a:pt x="328" y="86"/>
                  <a:pt x="332" y="90"/>
                  <a:pt x="332" y="98"/>
                </a:cubicBezTo>
                <a:close/>
                <a:moveTo>
                  <a:pt x="272" y="132"/>
                </a:moveTo>
                <a:cubicBezTo>
                  <a:pt x="272" y="131"/>
                  <a:pt x="271" y="130"/>
                  <a:pt x="271" y="128"/>
                </a:cubicBezTo>
                <a:cubicBezTo>
                  <a:pt x="268" y="132"/>
                  <a:pt x="264" y="133"/>
                  <a:pt x="259" y="133"/>
                </a:cubicBezTo>
                <a:cubicBezTo>
                  <a:pt x="251" y="133"/>
                  <a:pt x="247" y="129"/>
                  <a:pt x="247" y="121"/>
                </a:cubicBezTo>
                <a:cubicBezTo>
                  <a:pt x="247" y="112"/>
                  <a:pt x="255" y="106"/>
                  <a:pt x="271" y="103"/>
                </a:cubicBezTo>
                <a:cubicBezTo>
                  <a:pt x="271" y="102"/>
                  <a:pt x="271" y="102"/>
                  <a:pt x="271" y="102"/>
                </a:cubicBezTo>
                <a:cubicBezTo>
                  <a:pt x="271" y="98"/>
                  <a:pt x="270" y="97"/>
                  <a:pt x="267" y="97"/>
                </a:cubicBezTo>
                <a:cubicBezTo>
                  <a:pt x="263" y="97"/>
                  <a:pt x="258" y="100"/>
                  <a:pt x="256" y="102"/>
                </a:cubicBezTo>
                <a:cubicBezTo>
                  <a:pt x="255" y="102"/>
                  <a:pt x="255" y="102"/>
                  <a:pt x="255" y="102"/>
                </a:cubicBezTo>
                <a:cubicBezTo>
                  <a:pt x="249" y="94"/>
                  <a:pt x="249" y="94"/>
                  <a:pt x="249" y="94"/>
                </a:cubicBezTo>
                <a:cubicBezTo>
                  <a:pt x="249" y="93"/>
                  <a:pt x="249" y="93"/>
                  <a:pt x="249" y="93"/>
                </a:cubicBezTo>
                <a:cubicBezTo>
                  <a:pt x="255" y="89"/>
                  <a:pt x="262" y="86"/>
                  <a:pt x="270" y="86"/>
                </a:cubicBezTo>
                <a:cubicBezTo>
                  <a:pt x="280" y="86"/>
                  <a:pt x="285" y="91"/>
                  <a:pt x="285" y="102"/>
                </a:cubicBezTo>
                <a:cubicBezTo>
                  <a:pt x="285" y="121"/>
                  <a:pt x="285" y="121"/>
                  <a:pt x="285" y="121"/>
                </a:cubicBezTo>
                <a:cubicBezTo>
                  <a:pt x="285" y="127"/>
                  <a:pt x="285" y="130"/>
                  <a:pt x="286" y="132"/>
                </a:cubicBezTo>
                <a:cubicBezTo>
                  <a:pt x="286" y="133"/>
                  <a:pt x="286" y="133"/>
                  <a:pt x="286" y="133"/>
                </a:cubicBezTo>
                <a:cubicBezTo>
                  <a:pt x="272" y="133"/>
                  <a:pt x="272" y="133"/>
                  <a:pt x="272" y="133"/>
                </a:cubicBezTo>
                <a:lnTo>
                  <a:pt x="272" y="132"/>
                </a:lnTo>
                <a:close/>
                <a:moveTo>
                  <a:pt x="271" y="111"/>
                </a:moveTo>
                <a:cubicBezTo>
                  <a:pt x="262" y="113"/>
                  <a:pt x="261" y="116"/>
                  <a:pt x="261" y="119"/>
                </a:cubicBezTo>
                <a:cubicBezTo>
                  <a:pt x="261" y="121"/>
                  <a:pt x="262" y="123"/>
                  <a:pt x="264" y="123"/>
                </a:cubicBezTo>
                <a:cubicBezTo>
                  <a:pt x="267" y="123"/>
                  <a:pt x="269" y="122"/>
                  <a:pt x="271" y="120"/>
                </a:cubicBezTo>
                <a:lnTo>
                  <a:pt x="271" y="111"/>
                </a:lnTo>
                <a:close/>
                <a:moveTo>
                  <a:pt x="310" y="214"/>
                </a:moveTo>
                <a:cubicBezTo>
                  <a:pt x="311" y="215"/>
                  <a:pt x="311" y="215"/>
                  <a:pt x="311" y="215"/>
                </a:cubicBezTo>
                <a:cubicBezTo>
                  <a:pt x="297" y="215"/>
                  <a:pt x="297" y="215"/>
                  <a:pt x="297" y="215"/>
                </a:cubicBezTo>
                <a:cubicBezTo>
                  <a:pt x="297" y="214"/>
                  <a:pt x="297" y="214"/>
                  <a:pt x="297" y="214"/>
                </a:cubicBezTo>
                <a:cubicBezTo>
                  <a:pt x="296" y="213"/>
                  <a:pt x="296" y="212"/>
                  <a:pt x="296" y="210"/>
                </a:cubicBezTo>
                <a:cubicBezTo>
                  <a:pt x="293" y="214"/>
                  <a:pt x="289" y="215"/>
                  <a:pt x="283" y="215"/>
                </a:cubicBezTo>
                <a:cubicBezTo>
                  <a:pt x="276" y="215"/>
                  <a:pt x="272" y="211"/>
                  <a:pt x="272" y="203"/>
                </a:cubicBezTo>
                <a:cubicBezTo>
                  <a:pt x="272" y="194"/>
                  <a:pt x="280" y="188"/>
                  <a:pt x="296" y="185"/>
                </a:cubicBezTo>
                <a:cubicBezTo>
                  <a:pt x="296" y="183"/>
                  <a:pt x="296" y="183"/>
                  <a:pt x="296" y="183"/>
                </a:cubicBezTo>
                <a:cubicBezTo>
                  <a:pt x="296" y="180"/>
                  <a:pt x="295" y="179"/>
                  <a:pt x="292" y="179"/>
                </a:cubicBezTo>
                <a:cubicBezTo>
                  <a:pt x="287" y="179"/>
                  <a:pt x="283" y="182"/>
                  <a:pt x="280" y="184"/>
                </a:cubicBezTo>
                <a:cubicBezTo>
                  <a:pt x="280" y="184"/>
                  <a:pt x="280" y="184"/>
                  <a:pt x="280" y="184"/>
                </a:cubicBezTo>
                <a:cubicBezTo>
                  <a:pt x="273" y="176"/>
                  <a:pt x="273" y="176"/>
                  <a:pt x="273" y="176"/>
                </a:cubicBezTo>
                <a:cubicBezTo>
                  <a:pt x="274" y="175"/>
                  <a:pt x="274" y="175"/>
                  <a:pt x="274" y="175"/>
                </a:cubicBezTo>
                <a:cubicBezTo>
                  <a:pt x="279" y="171"/>
                  <a:pt x="286" y="168"/>
                  <a:pt x="294" y="168"/>
                </a:cubicBezTo>
                <a:cubicBezTo>
                  <a:pt x="305" y="168"/>
                  <a:pt x="309" y="173"/>
                  <a:pt x="309" y="183"/>
                </a:cubicBezTo>
                <a:cubicBezTo>
                  <a:pt x="309" y="203"/>
                  <a:pt x="309" y="203"/>
                  <a:pt x="309" y="203"/>
                </a:cubicBezTo>
                <a:cubicBezTo>
                  <a:pt x="309" y="209"/>
                  <a:pt x="310" y="212"/>
                  <a:pt x="310" y="214"/>
                </a:cubicBezTo>
                <a:close/>
                <a:moveTo>
                  <a:pt x="296" y="193"/>
                </a:moveTo>
                <a:cubicBezTo>
                  <a:pt x="286" y="195"/>
                  <a:pt x="285" y="198"/>
                  <a:pt x="285" y="201"/>
                </a:cubicBezTo>
                <a:cubicBezTo>
                  <a:pt x="285" y="203"/>
                  <a:pt x="286" y="205"/>
                  <a:pt x="289" y="205"/>
                </a:cubicBezTo>
                <a:cubicBezTo>
                  <a:pt x="291" y="205"/>
                  <a:pt x="294" y="204"/>
                  <a:pt x="296" y="201"/>
                </a:cubicBezTo>
                <a:lnTo>
                  <a:pt x="296" y="193"/>
                </a:lnTo>
                <a:close/>
                <a:moveTo>
                  <a:pt x="318" y="159"/>
                </a:moveTo>
                <a:cubicBezTo>
                  <a:pt x="332" y="157"/>
                  <a:pt x="332" y="157"/>
                  <a:pt x="332" y="157"/>
                </a:cubicBezTo>
                <a:cubicBezTo>
                  <a:pt x="332" y="215"/>
                  <a:pt x="332" y="215"/>
                  <a:pt x="332" y="215"/>
                </a:cubicBezTo>
                <a:cubicBezTo>
                  <a:pt x="318" y="215"/>
                  <a:pt x="318" y="215"/>
                  <a:pt x="318" y="215"/>
                </a:cubicBezTo>
                <a:lnTo>
                  <a:pt x="318" y="159"/>
                </a:lnTo>
                <a:close/>
                <a:moveTo>
                  <a:pt x="208" y="153"/>
                </a:moveTo>
                <a:cubicBezTo>
                  <a:pt x="222" y="153"/>
                  <a:pt x="222" y="153"/>
                  <a:pt x="222" y="153"/>
                </a:cubicBezTo>
                <a:cubicBezTo>
                  <a:pt x="222" y="215"/>
                  <a:pt x="222" y="215"/>
                  <a:pt x="222" y="215"/>
                </a:cubicBezTo>
                <a:cubicBezTo>
                  <a:pt x="208" y="215"/>
                  <a:pt x="208" y="215"/>
                  <a:pt x="208" y="215"/>
                </a:cubicBezTo>
                <a:cubicBezTo>
                  <a:pt x="208" y="188"/>
                  <a:pt x="208" y="188"/>
                  <a:pt x="208" y="188"/>
                </a:cubicBezTo>
                <a:cubicBezTo>
                  <a:pt x="188" y="188"/>
                  <a:pt x="188" y="188"/>
                  <a:pt x="188" y="188"/>
                </a:cubicBezTo>
                <a:cubicBezTo>
                  <a:pt x="188" y="215"/>
                  <a:pt x="188" y="215"/>
                  <a:pt x="188" y="215"/>
                </a:cubicBezTo>
                <a:cubicBezTo>
                  <a:pt x="174" y="215"/>
                  <a:pt x="174" y="215"/>
                  <a:pt x="174" y="215"/>
                </a:cubicBezTo>
                <a:cubicBezTo>
                  <a:pt x="174" y="153"/>
                  <a:pt x="174" y="153"/>
                  <a:pt x="174" y="153"/>
                </a:cubicBezTo>
                <a:cubicBezTo>
                  <a:pt x="188" y="153"/>
                  <a:pt x="188" y="153"/>
                  <a:pt x="188" y="153"/>
                </a:cubicBezTo>
                <a:cubicBezTo>
                  <a:pt x="188" y="176"/>
                  <a:pt x="188" y="176"/>
                  <a:pt x="188" y="176"/>
                </a:cubicBezTo>
                <a:cubicBezTo>
                  <a:pt x="208" y="176"/>
                  <a:pt x="208" y="176"/>
                  <a:pt x="208" y="176"/>
                </a:cubicBezTo>
                <a:lnTo>
                  <a:pt x="208" y="153"/>
                </a:lnTo>
                <a:close/>
                <a:moveTo>
                  <a:pt x="342" y="130"/>
                </a:moveTo>
                <a:cubicBezTo>
                  <a:pt x="340" y="129"/>
                  <a:pt x="339" y="127"/>
                  <a:pt x="339" y="124"/>
                </a:cubicBezTo>
                <a:cubicBezTo>
                  <a:pt x="339" y="122"/>
                  <a:pt x="341" y="118"/>
                  <a:pt x="345" y="116"/>
                </a:cubicBezTo>
                <a:cubicBezTo>
                  <a:pt x="341" y="113"/>
                  <a:pt x="339" y="108"/>
                  <a:pt x="339" y="103"/>
                </a:cubicBezTo>
                <a:cubicBezTo>
                  <a:pt x="339" y="93"/>
                  <a:pt x="346" y="86"/>
                  <a:pt x="357" y="86"/>
                </a:cubicBezTo>
                <a:cubicBezTo>
                  <a:pt x="362" y="86"/>
                  <a:pt x="367" y="88"/>
                  <a:pt x="370" y="90"/>
                </a:cubicBezTo>
                <a:cubicBezTo>
                  <a:pt x="372" y="88"/>
                  <a:pt x="376" y="86"/>
                  <a:pt x="379" y="86"/>
                </a:cubicBezTo>
                <a:cubicBezTo>
                  <a:pt x="380" y="86"/>
                  <a:pt x="380" y="86"/>
                  <a:pt x="380" y="86"/>
                </a:cubicBezTo>
                <a:cubicBezTo>
                  <a:pt x="380" y="98"/>
                  <a:pt x="380" y="98"/>
                  <a:pt x="380" y="98"/>
                </a:cubicBezTo>
                <a:cubicBezTo>
                  <a:pt x="379" y="98"/>
                  <a:pt x="379" y="98"/>
                  <a:pt x="379" y="98"/>
                </a:cubicBezTo>
                <a:cubicBezTo>
                  <a:pt x="378" y="98"/>
                  <a:pt x="376" y="98"/>
                  <a:pt x="374" y="98"/>
                </a:cubicBezTo>
                <a:cubicBezTo>
                  <a:pt x="375" y="100"/>
                  <a:pt x="375" y="101"/>
                  <a:pt x="375" y="103"/>
                </a:cubicBezTo>
                <a:cubicBezTo>
                  <a:pt x="375" y="113"/>
                  <a:pt x="368" y="120"/>
                  <a:pt x="357" y="120"/>
                </a:cubicBezTo>
                <a:cubicBezTo>
                  <a:pt x="355" y="120"/>
                  <a:pt x="353" y="119"/>
                  <a:pt x="351" y="119"/>
                </a:cubicBezTo>
                <a:cubicBezTo>
                  <a:pt x="351" y="120"/>
                  <a:pt x="351" y="120"/>
                  <a:pt x="351" y="120"/>
                </a:cubicBezTo>
                <a:cubicBezTo>
                  <a:pt x="351" y="121"/>
                  <a:pt x="351" y="122"/>
                  <a:pt x="354" y="122"/>
                </a:cubicBezTo>
                <a:cubicBezTo>
                  <a:pt x="360" y="123"/>
                  <a:pt x="360" y="123"/>
                  <a:pt x="360" y="123"/>
                </a:cubicBezTo>
                <a:cubicBezTo>
                  <a:pt x="374" y="124"/>
                  <a:pt x="379" y="127"/>
                  <a:pt x="379" y="135"/>
                </a:cubicBezTo>
                <a:cubicBezTo>
                  <a:pt x="379" y="144"/>
                  <a:pt x="370" y="149"/>
                  <a:pt x="356" y="149"/>
                </a:cubicBezTo>
                <a:cubicBezTo>
                  <a:pt x="342" y="149"/>
                  <a:pt x="336" y="146"/>
                  <a:pt x="336" y="139"/>
                </a:cubicBezTo>
                <a:cubicBezTo>
                  <a:pt x="336" y="135"/>
                  <a:pt x="338" y="132"/>
                  <a:pt x="342" y="130"/>
                </a:cubicBezTo>
                <a:close/>
                <a:moveTo>
                  <a:pt x="352" y="103"/>
                </a:moveTo>
                <a:cubicBezTo>
                  <a:pt x="352" y="106"/>
                  <a:pt x="352" y="111"/>
                  <a:pt x="357" y="111"/>
                </a:cubicBezTo>
                <a:cubicBezTo>
                  <a:pt x="360" y="111"/>
                  <a:pt x="362" y="108"/>
                  <a:pt x="362" y="103"/>
                </a:cubicBezTo>
                <a:cubicBezTo>
                  <a:pt x="362" y="100"/>
                  <a:pt x="361" y="96"/>
                  <a:pt x="357" y="96"/>
                </a:cubicBezTo>
                <a:cubicBezTo>
                  <a:pt x="352" y="96"/>
                  <a:pt x="352" y="101"/>
                  <a:pt x="352" y="103"/>
                </a:cubicBezTo>
                <a:close/>
                <a:moveTo>
                  <a:pt x="348" y="137"/>
                </a:moveTo>
                <a:cubicBezTo>
                  <a:pt x="348" y="140"/>
                  <a:pt x="350" y="142"/>
                  <a:pt x="357" y="142"/>
                </a:cubicBezTo>
                <a:cubicBezTo>
                  <a:pt x="363" y="142"/>
                  <a:pt x="366" y="140"/>
                  <a:pt x="366" y="137"/>
                </a:cubicBezTo>
                <a:cubicBezTo>
                  <a:pt x="366" y="135"/>
                  <a:pt x="366" y="134"/>
                  <a:pt x="358" y="134"/>
                </a:cubicBezTo>
                <a:cubicBezTo>
                  <a:pt x="351" y="133"/>
                  <a:pt x="351" y="133"/>
                  <a:pt x="351" y="133"/>
                </a:cubicBezTo>
                <a:cubicBezTo>
                  <a:pt x="351" y="133"/>
                  <a:pt x="350" y="133"/>
                  <a:pt x="350" y="133"/>
                </a:cubicBezTo>
                <a:cubicBezTo>
                  <a:pt x="349" y="134"/>
                  <a:pt x="348" y="136"/>
                  <a:pt x="348" y="137"/>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15546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84" r:id="rId8"/>
  </p:sldLayoutIdLst>
  <p:hf hdr="0" dt="0"/>
  <p:txStyles>
    <p:titleStyle>
      <a:lvl1pPr algn="l" defTabSz="342900" rtl="0" eaLnBrk="1" latinLnBrk="0" hangingPunct="1">
        <a:lnSpc>
          <a:spcPct val="85000"/>
        </a:lnSpc>
        <a:spcBef>
          <a:spcPct val="0"/>
        </a:spcBef>
        <a:buNone/>
        <a:defRPr lang="en-US" sz="2400" b="1" i="0" kern="1200" cap="none" dirty="0">
          <a:solidFill>
            <a:schemeClr val="tx2"/>
          </a:solidFill>
          <a:latin typeface="+mj-lt"/>
          <a:ea typeface="+mj-ea"/>
          <a:cs typeface="+mj-cs"/>
        </a:defRPr>
      </a:lvl1pPr>
    </p:titleStyle>
    <p:bodyStyle>
      <a:lvl1pPr marL="228600" indent="-228600" algn="l" defTabSz="342900" rtl="0" eaLnBrk="1" latinLnBrk="0" hangingPunct="1">
        <a:lnSpc>
          <a:spcPct val="100000"/>
        </a:lnSpc>
        <a:spcBef>
          <a:spcPts val="800"/>
        </a:spcBef>
        <a:buClr>
          <a:schemeClr val="tx2"/>
        </a:buClr>
        <a:buFont typeface="Arial"/>
        <a:buChar char="•"/>
        <a:defRPr lang="en-US" sz="1600" kern="1200" dirty="0">
          <a:solidFill>
            <a:schemeClr val="tx1"/>
          </a:solidFill>
          <a:latin typeface="+mn-lt"/>
          <a:ea typeface="+mn-ea"/>
          <a:cs typeface="+mn-cs"/>
        </a:defRPr>
      </a:lvl1pPr>
      <a:lvl2pPr marL="457200" indent="-228600" algn="l" defTabSz="342900" rtl="0" eaLnBrk="1" latinLnBrk="0" hangingPunct="1">
        <a:lnSpc>
          <a:spcPct val="100000"/>
        </a:lnSpc>
        <a:spcBef>
          <a:spcPts val="800"/>
        </a:spcBef>
        <a:buClr>
          <a:schemeClr val="tx2"/>
        </a:buClr>
        <a:buFont typeface="Arial"/>
        <a:buChar char="–"/>
        <a:defRPr lang="en-US" sz="1400" kern="1200" dirty="0">
          <a:solidFill>
            <a:schemeClr val="tx1"/>
          </a:solidFill>
          <a:latin typeface="+mn-lt"/>
          <a:ea typeface="+mn-ea"/>
          <a:cs typeface="+mn-cs"/>
        </a:defRPr>
      </a:lvl2pPr>
      <a:lvl3pPr marL="685800" indent="-228600" algn="l" defTabSz="342900" rtl="0" eaLnBrk="1" latinLnBrk="0" hangingPunct="1">
        <a:lnSpc>
          <a:spcPct val="100000"/>
        </a:lnSpc>
        <a:spcBef>
          <a:spcPts val="800"/>
        </a:spcBef>
        <a:buClr>
          <a:schemeClr val="tx2"/>
        </a:buClr>
        <a:buFont typeface="Arial"/>
        <a:buChar char="•"/>
        <a:defRPr lang="en-US" sz="1200" kern="1200" dirty="0">
          <a:solidFill>
            <a:schemeClr val="tx1"/>
          </a:solidFill>
          <a:latin typeface="+mn-lt"/>
          <a:ea typeface="+mn-ea"/>
          <a:cs typeface="+mn-cs"/>
        </a:defRPr>
      </a:lvl3pPr>
      <a:lvl4pPr marL="914400" indent="-228600" algn="l" defTabSz="342900" rtl="0" eaLnBrk="1" latinLnBrk="0" hangingPunct="1">
        <a:lnSpc>
          <a:spcPct val="100000"/>
        </a:lnSpc>
        <a:spcBef>
          <a:spcPts val="800"/>
        </a:spcBef>
        <a:buClr>
          <a:schemeClr val="tx2"/>
        </a:buClr>
        <a:buFont typeface="Arial"/>
        <a:buChar char="–"/>
        <a:defRPr lang="en-US" sz="1200" kern="1200" dirty="0">
          <a:solidFill>
            <a:schemeClr val="tx1"/>
          </a:solidFill>
          <a:latin typeface="+mn-lt"/>
          <a:ea typeface="+mn-ea"/>
          <a:cs typeface="+mn-cs"/>
        </a:defRPr>
      </a:lvl4pPr>
      <a:lvl5pPr marL="1143000" indent="-228600" algn="l" defTabSz="342900" rtl="0" eaLnBrk="1" latinLnBrk="0" hangingPunct="1">
        <a:lnSpc>
          <a:spcPct val="100000"/>
        </a:lnSpc>
        <a:spcBef>
          <a:spcPts val="800"/>
        </a:spcBef>
        <a:buClr>
          <a:schemeClr val="tx2"/>
        </a:buClr>
        <a:buFont typeface="Arial" panose="020B0604020202020204" pitchFamily="34" charset="0"/>
        <a:buChar char="•"/>
        <a:defRPr lang="en-US" sz="1200" kern="1200" dirty="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748" userDrawn="1">
          <p15:clr>
            <a:srgbClr val="F26B43"/>
          </p15:clr>
        </p15:guide>
        <p15:guide id="2" pos="288" userDrawn="1">
          <p15:clr>
            <a:srgbClr val="F26B43"/>
          </p15:clr>
        </p15:guide>
        <p15:guide id="3" pos="5472" userDrawn="1">
          <p15:clr>
            <a:srgbClr val="F26B43"/>
          </p15:clr>
        </p15:guide>
        <p15:guide id="4" orient="horz" pos="492" userDrawn="1">
          <p15:clr>
            <a:srgbClr val="F26B43"/>
          </p15:clr>
        </p15:guide>
        <p15:guide id="5" orient="horz" pos="82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BDE37D9-8520-4839-86F3-0A6A23768D53}"/>
              </a:ext>
            </a:extLst>
          </p:cNvPr>
          <p:cNvPicPr>
            <a:picLocks noChangeAspect="1"/>
          </p:cNvPicPr>
          <p:nvPr/>
        </p:nvPicPr>
        <p:blipFill>
          <a:blip r:embed="rId2"/>
          <a:stretch>
            <a:fillRect/>
          </a:stretch>
        </p:blipFill>
        <p:spPr>
          <a:xfrm>
            <a:off x="5237591" y="2103969"/>
            <a:ext cx="2590091" cy="2590091"/>
          </a:xfrm>
          <a:prstGeom prst="rect">
            <a:avLst/>
          </a:prstGeom>
        </p:spPr>
      </p:pic>
      <p:sp>
        <p:nvSpPr>
          <p:cNvPr id="2" name="Title 1"/>
          <p:cNvSpPr>
            <a:spLocks noGrp="1"/>
          </p:cNvSpPr>
          <p:nvPr>
            <p:ph type="title"/>
          </p:nvPr>
        </p:nvSpPr>
        <p:spPr>
          <a:xfrm>
            <a:off x="937533" y="2395839"/>
            <a:ext cx="7479049" cy="1003176"/>
          </a:xfrm>
        </p:spPr>
        <p:txBody>
          <a:bodyPr/>
          <a:lstStyle/>
          <a:p>
            <a:r>
              <a:rPr lang="en-US" dirty="0"/>
              <a:t>Optimizing policy to reduce overdose deaths</a:t>
            </a:r>
            <a:br>
              <a:rPr lang="en-US" dirty="0"/>
            </a:br>
            <a:r>
              <a:rPr lang="en-US" dirty="0"/>
              <a:t/>
            </a:r>
            <a:br>
              <a:rPr lang="en-US" dirty="0"/>
            </a:br>
            <a:r>
              <a:rPr lang="en-US" sz="1400" dirty="0">
                <a:solidFill>
                  <a:srgbClr val="2D2D2D"/>
                </a:solidFill>
              </a:rPr>
              <a:t>Reducing morbidity and mortality from overdose, HIV, and hepatitis C in opioid-using persons (NIDA R01)</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solidFill>
                  <a:srgbClr val="2D2D2D"/>
                </a:solidFill>
              </a:rPr>
              <a:t/>
            </a:r>
            <a:br>
              <a:rPr lang="en-US" sz="1400" dirty="0">
                <a:solidFill>
                  <a:srgbClr val="2D2D2D"/>
                </a:solidFill>
              </a:rPr>
            </a:br>
            <a:r>
              <a:rPr lang="en-US" sz="1400" dirty="0"/>
              <a:t/>
            </a:r>
            <a:br>
              <a:rPr lang="en-US" sz="1400" dirty="0"/>
            </a:br>
            <a:r>
              <a:rPr lang="en-US" sz="1400" dirty="0"/>
              <a:t/>
            </a:r>
            <a:br>
              <a:rPr lang="en-US" sz="1400" dirty="0"/>
            </a:br>
            <a:r>
              <a:rPr lang="en-US" dirty="0"/>
              <a:t/>
            </a:r>
            <a:br>
              <a:rPr lang="en-US" dirty="0"/>
            </a:br>
            <a:endParaRPr lang="en-US" dirty="0"/>
          </a:p>
        </p:txBody>
      </p:sp>
      <p:pic>
        <p:nvPicPr>
          <p:cNvPr id="1028" name="Picture 4" descr="New Research Funding: Understanding the Neural Mechanisms of MORE as a  Treatment for Smoking Cessation - Eric L. Garland, Ph.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273" y="4363192"/>
            <a:ext cx="1375859" cy="78030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05860" y="2852224"/>
            <a:ext cx="3020379" cy="707886"/>
          </a:xfrm>
          <a:prstGeom prst="rect">
            <a:avLst/>
          </a:prstGeom>
          <a:noFill/>
        </p:spPr>
        <p:txBody>
          <a:bodyPr wrap="none" rtlCol="0">
            <a:spAutoFit/>
          </a:bodyPr>
          <a:lstStyle/>
          <a:p>
            <a:r>
              <a:rPr lang="en-US" sz="2400" b="1" dirty="0">
                <a:solidFill>
                  <a:srgbClr val="2D2D2D"/>
                </a:solidFill>
              </a:rPr>
              <a:t>Connecticut Model</a:t>
            </a:r>
            <a:r>
              <a:rPr lang="en-US" sz="1400" dirty="0">
                <a:solidFill>
                  <a:srgbClr val="2D2D2D"/>
                </a:solidFill>
              </a:rPr>
              <a:t/>
            </a:r>
            <a:br>
              <a:rPr lang="en-US" sz="1400" dirty="0">
                <a:solidFill>
                  <a:srgbClr val="2D2D2D"/>
                </a:solidFill>
              </a:rPr>
            </a:br>
            <a:r>
              <a:rPr lang="en-US" sz="1600" dirty="0">
                <a:solidFill>
                  <a:srgbClr val="2D2D2D"/>
                </a:solidFill>
              </a:rPr>
              <a:t>May 14, 2024</a:t>
            </a:r>
            <a:endParaRPr lang="en-US" sz="1600" dirty="0">
              <a:solidFill>
                <a:schemeClr val="tx1"/>
              </a:solidFill>
            </a:endParaRPr>
          </a:p>
        </p:txBody>
      </p:sp>
    </p:spTree>
    <p:extLst>
      <p:ext uri="{BB962C8B-B14F-4D97-AF65-F5344CB8AC3E}">
        <p14:creationId xmlns:p14="http://schemas.microsoft.com/office/powerpoint/2010/main" val="2324346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73325" y="793750"/>
            <a:ext cx="4197349" cy="313932"/>
          </a:xfrm>
        </p:spPr>
        <p:txBody>
          <a:bodyPr/>
          <a:lstStyle/>
          <a:p>
            <a:r>
              <a:rPr lang="en-US" dirty="0"/>
              <a:t>Model Development Process</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10</a:t>
            </a:fld>
            <a:endParaRPr lang="en-US" dirty="0"/>
          </a:p>
        </p:txBody>
      </p:sp>
      <p:graphicFrame>
        <p:nvGraphicFramePr>
          <p:cNvPr id="8" name="Content Placeholder 7"/>
          <p:cNvGraphicFramePr>
            <a:graphicFrameLocks noGrp="1"/>
          </p:cNvGraphicFramePr>
          <p:nvPr>
            <p:ph idx="1"/>
            <p:extLst/>
          </p:nvPr>
        </p:nvGraphicFramePr>
        <p:xfrm>
          <a:off x="457200" y="1335088"/>
          <a:ext cx="8229600" cy="3014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6015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2690" y="458696"/>
            <a:ext cx="1698619" cy="399393"/>
          </a:xfrm>
        </p:spPr>
        <p:txBody>
          <a:bodyPr/>
          <a:lstStyle/>
          <a:p>
            <a:r>
              <a:rPr lang="en-US" dirty="0"/>
              <a:t>Calibration</a:t>
            </a:r>
          </a:p>
        </p:txBody>
      </p:sp>
      <p:sp>
        <p:nvSpPr>
          <p:cNvPr id="3" name="Content Placeholder 2"/>
          <p:cNvSpPr>
            <a:spLocks noGrp="1"/>
          </p:cNvSpPr>
          <p:nvPr>
            <p:ph idx="1"/>
          </p:nvPr>
        </p:nvSpPr>
        <p:spPr>
          <a:xfrm>
            <a:off x="659673" y="979881"/>
            <a:ext cx="8027126" cy="1380230"/>
          </a:xfrm>
        </p:spPr>
        <p:txBody>
          <a:bodyPr numCol="1"/>
          <a:lstStyle/>
          <a:p>
            <a:pPr marL="0" indent="0">
              <a:buNone/>
            </a:pPr>
            <a:r>
              <a:rPr lang="en-US" b="1" dirty="0">
                <a:solidFill>
                  <a:srgbClr val="000000"/>
                </a:solidFill>
              </a:rPr>
              <a:t>Target:</a:t>
            </a:r>
          </a:p>
          <a:p>
            <a:r>
              <a:rPr lang="en-US" dirty="0">
                <a:solidFill>
                  <a:srgbClr val="000000"/>
                </a:solidFill>
              </a:rPr>
              <a:t>Number of opioid overdose deaths (ODDs)</a:t>
            </a:r>
          </a:p>
          <a:p>
            <a:pPr marL="0" indent="0">
              <a:buNone/>
            </a:pPr>
            <a:r>
              <a:rPr lang="en-US" b="1" dirty="0">
                <a:solidFill>
                  <a:srgbClr val="000000"/>
                </a:solidFill>
              </a:rPr>
              <a:t>Varying:</a:t>
            </a:r>
          </a:p>
          <a:p>
            <a:r>
              <a:rPr lang="en-US" dirty="0">
                <a:solidFill>
                  <a:srgbClr val="000000"/>
                </a:solidFill>
              </a:rPr>
              <a:t>Impact of fentanyl &amp; other synthetics on overdose risk</a:t>
            </a:r>
          </a:p>
          <a:p>
            <a:pPr lvl="1"/>
            <a:r>
              <a:rPr lang="en-US" dirty="0">
                <a:solidFill>
                  <a:srgbClr val="000000"/>
                </a:solidFill>
              </a:rPr>
              <a:t>Time-dependent variable</a:t>
            </a:r>
          </a:p>
          <a:p>
            <a:pPr lvl="1"/>
            <a:r>
              <a:rPr lang="en-US" dirty="0">
                <a:solidFill>
                  <a:srgbClr val="000000"/>
                </a:solidFill>
              </a:rPr>
              <a:t>Multiplies overdose rate among people who use injection drugs</a:t>
            </a:r>
          </a:p>
          <a:p>
            <a:pPr marL="457200" lvl="2" indent="0">
              <a:buNone/>
            </a:pPr>
            <a:endParaRPr lang="en-US" dirty="0"/>
          </a:p>
          <a:p>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093364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75134" y="472452"/>
            <a:ext cx="2627971" cy="313932"/>
          </a:xfrm>
        </p:spPr>
        <p:txBody>
          <a:bodyPr/>
          <a:lstStyle/>
          <a:p>
            <a:r>
              <a:rPr lang="en-US" dirty="0"/>
              <a:t>Calibration inputs</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12</a:t>
            </a:fld>
            <a:endParaRPr lang="en-US" dirty="0"/>
          </a:p>
        </p:txBody>
      </p:sp>
      <p:graphicFrame>
        <p:nvGraphicFramePr>
          <p:cNvPr id="6" name="Chart 5"/>
          <p:cNvGraphicFramePr>
            <a:graphicFrameLocks/>
          </p:cNvGraphicFramePr>
          <p:nvPr>
            <p:extLst/>
          </p:nvPr>
        </p:nvGraphicFramePr>
        <p:xfrm>
          <a:off x="344847" y="854756"/>
          <a:ext cx="3597888" cy="241873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23505" y="3401961"/>
            <a:ext cx="3411075" cy="954107"/>
          </a:xfrm>
          <a:prstGeom prst="rect">
            <a:avLst/>
          </a:prstGeom>
          <a:solidFill>
            <a:schemeClr val="bg1">
              <a:lumMod val="95000"/>
            </a:schemeClr>
          </a:solidFill>
        </p:spPr>
        <p:txBody>
          <a:bodyPr wrap="square" rtlCol="0">
            <a:spAutoFit/>
          </a:bodyPr>
          <a:lstStyle/>
          <a:p>
            <a:r>
              <a:rPr lang="en-US" sz="700" b="1" dirty="0"/>
              <a:t>CT Historic Data Sources</a:t>
            </a:r>
          </a:p>
          <a:p>
            <a:r>
              <a:rPr lang="en-US" sz="700" b="1" dirty="0"/>
              <a:t># People on MOUD</a:t>
            </a:r>
          </a:p>
          <a:p>
            <a:pPr marL="171450" indent="-171450">
              <a:buFont typeface="Arial" panose="020B0604020202020204" pitchFamily="34" charset="0"/>
              <a:buChar char="•"/>
            </a:pPr>
            <a:r>
              <a:rPr lang="en-US" sz="700" dirty="0"/>
              <a:t>SAMHSA. Treatment Episode Data Set: Admissions (TEDS-A) 2017-2019, (SAMHDA). assumed linear projections for 2020 onwards</a:t>
            </a:r>
          </a:p>
          <a:p>
            <a:pPr marL="171450" indent="-171450">
              <a:buFont typeface="Arial" panose="020B0604020202020204" pitchFamily="34" charset="0"/>
              <a:buChar char="•"/>
            </a:pPr>
            <a:r>
              <a:rPr lang="en-US" sz="700" dirty="0"/>
              <a:t>IQVIA Longitudinal Prescription Data (2021)</a:t>
            </a:r>
            <a:endParaRPr lang="en-US" sz="700" dirty="0">
              <a:solidFill>
                <a:schemeClr val="tx1"/>
              </a:solidFill>
            </a:endParaRPr>
          </a:p>
          <a:p>
            <a:r>
              <a:rPr lang="en-US" sz="700" b="1" dirty="0">
                <a:solidFill>
                  <a:schemeClr val="tx1"/>
                </a:solidFill>
              </a:rPr>
              <a:t># People with opioid use disorder (OUD)</a:t>
            </a:r>
          </a:p>
          <a:p>
            <a:pPr marL="171450" indent="-171450">
              <a:buFont typeface="Arial" panose="020B0604020202020204" pitchFamily="34" charset="0"/>
              <a:buChar char="•"/>
            </a:pPr>
            <a:r>
              <a:rPr lang="en-US" sz="700" dirty="0"/>
              <a:t>2010-2014: Lipari RN and Van Horn SL (2017). The CBHSQ Report, SAMHSA, assumed stable trends post 2012</a:t>
            </a:r>
          </a:p>
        </p:txBody>
      </p:sp>
      <p:graphicFrame>
        <p:nvGraphicFramePr>
          <p:cNvPr id="8" name="Chart 7"/>
          <p:cNvGraphicFramePr>
            <a:graphicFrameLocks/>
          </p:cNvGraphicFramePr>
          <p:nvPr>
            <p:extLst/>
          </p:nvPr>
        </p:nvGraphicFramePr>
        <p:xfrm>
          <a:off x="4554985" y="828243"/>
          <a:ext cx="3723529" cy="247176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389120" y="3401961"/>
            <a:ext cx="4540195" cy="1061829"/>
          </a:xfrm>
          <a:prstGeom prst="rect">
            <a:avLst/>
          </a:prstGeom>
          <a:solidFill>
            <a:schemeClr val="bg1">
              <a:lumMod val="95000"/>
            </a:schemeClr>
          </a:solidFill>
        </p:spPr>
        <p:txBody>
          <a:bodyPr wrap="square" rtlCol="0">
            <a:spAutoFit/>
          </a:bodyPr>
          <a:lstStyle/>
          <a:p>
            <a:r>
              <a:rPr lang="en-US" sz="700" b="1" dirty="0"/>
              <a:t>CT Historic Data Sources</a:t>
            </a:r>
          </a:p>
          <a:p>
            <a:r>
              <a:rPr lang="en-US" sz="700" b="1" dirty="0"/>
              <a:t>Number of Naloxone Doses</a:t>
            </a:r>
          </a:p>
          <a:p>
            <a:pPr marL="171450" indent="-171450">
              <a:buFont typeface="Arial" panose="020B0604020202020204" pitchFamily="34" charset="0"/>
              <a:buChar char="•"/>
            </a:pPr>
            <a:r>
              <a:rPr lang="en-US" sz="700" dirty="0"/>
              <a:t>Mark Jenkins Greater Hartford Harm Reduction Coalitions (GHHRC) correspondence (2020, 2022)</a:t>
            </a:r>
          </a:p>
          <a:p>
            <a:pPr marL="171450" indent="-171450">
              <a:buFont typeface="Arial" panose="020B0604020202020204" pitchFamily="34" charset="0"/>
              <a:buChar char="•"/>
            </a:pPr>
            <a:r>
              <a:rPr lang="en-US" sz="700" dirty="0"/>
              <a:t>IQVIA Longitudinal Prescription Data (2021), assumed stable numbers post 2019 as per trend</a:t>
            </a:r>
          </a:p>
          <a:p>
            <a:r>
              <a:rPr lang="en-US" sz="700" b="1" dirty="0"/>
              <a:t>National trends</a:t>
            </a:r>
          </a:p>
          <a:p>
            <a:pPr marL="171450" indent="-171450">
              <a:buFont typeface="Arial" panose="020B0604020202020204" pitchFamily="34" charset="0"/>
              <a:buChar char="•"/>
            </a:pPr>
            <a:r>
              <a:rPr lang="en-US" sz="700" dirty="0"/>
              <a:t>Wheeler, E. et al &amp; CDC (2012). Community-based opioid OD prevention programs providing naloxone 2010. MMWR </a:t>
            </a:r>
          </a:p>
          <a:p>
            <a:pPr marL="171450" indent="-171450">
              <a:buFont typeface="Arial" panose="020B0604020202020204" pitchFamily="34" charset="0"/>
              <a:buChar char="•"/>
            </a:pPr>
            <a:r>
              <a:rPr lang="en-US" sz="700" dirty="0"/>
              <a:t>Wheeler, E. et al &amp; CDC (2015). Opioid OD Prevention Programs Providing Naloxone to Lay persons 2014. MMWR </a:t>
            </a:r>
          </a:p>
        </p:txBody>
      </p:sp>
    </p:spTree>
    <p:extLst>
      <p:ext uri="{BB962C8B-B14F-4D97-AF65-F5344CB8AC3E}">
        <p14:creationId xmlns:p14="http://schemas.microsoft.com/office/powerpoint/2010/main" val="3364948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450" y="548648"/>
            <a:ext cx="2705099" cy="313932"/>
          </a:xfrm>
        </p:spPr>
        <p:txBody>
          <a:bodyPr/>
          <a:lstStyle/>
          <a:p>
            <a:r>
              <a:rPr lang="en-US" dirty="0"/>
              <a:t>Calibration results</a:t>
            </a:r>
          </a:p>
        </p:txBody>
      </p:sp>
      <p:sp>
        <p:nvSpPr>
          <p:cNvPr id="3" name="Footer Placeholder 2"/>
          <p:cNvSpPr>
            <a:spLocks noGrp="1"/>
          </p:cNvSpPr>
          <p:nvPr>
            <p:ph type="ftr" sz="quarter" idx="3"/>
          </p:nvPr>
        </p:nvSpPr>
        <p:spPr/>
        <p:txBody>
          <a:bodyPr/>
          <a:lstStyle/>
          <a:p>
            <a:r>
              <a:rPr lang="en-US"/>
              <a:t>NYU Grossman School of Medicine</a:t>
            </a:r>
            <a:endParaRPr lang="en-US" dirty="0"/>
          </a:p>
        </p:txBody>
      </p:sp>
      <p:sp>
        <p:nvSpPr>
          <p:cNvPr id="4" name="Slide Number Placeholder 3"/>
          <p:cNvSpPr>
            <a:spLocks noGrp="1"/>
          </p:cNvSpPr>
          <p:nvPr>
            <p:ph type="sldNum" sz="quarter" idx="4"/>
          </p:nvPr>
        </p:nvSpPr>
        <p:spPr/>
        <p:txBody>
          <a:bodyPr/>
          <a:lstStyle/>
          <a:p>
            <a:fld id="{7FEEEA1A-CB49-3744-AA40-B896987410F9}" type="slidenum">
              <a:rPr lang="en-US" smtClean="0"/>
              <a:pPr/>
              <a:t>13</a:t>
            </a:fld>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787829645"/>
              </p:ext>
            </p:extLst>
          </p:nvPr>
        </p:nvGraphicFramePr>
        <p:xfrm>
          <a:off x="1640793" y="1178251"/>
          <a:ext cx="5678680" cy="3192388"/>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2463855" y="4769190"/>
            <a:ext cx="4737194" cy="246221"/>
          </a:xfrm>
          <a:prstGeom prst="rect">
            <a:avLst/>
          </a:prstGeom>
        </p:spPr>
        <p:txBody>
          <a:bodyPr wrap="none">
            <a:spAutoFit/>
          </a:bodyPr>
          <a:lstStyle/>
          <a:p>
            <a:r>
              <a:rPr lang="en-US" sz="1000" dirty="0"/>
              <a:t>Sources: multiple CDC WONDER datasets for Connecticut, spanning 1999-2020</a:t>
            </a:r>
          </a:p>
        </p:txBody>
      </p:sp>
    </p:spTree>
    <p:extLst>
      <p:ext uri="{BB962C8B-B14F-4D97-AF65-F5344CB8AC3E}">
        <p14:creationId xmlns:p14="http://schemas.microsoft.com/office/powerpoint/2010/main" val="2949628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63855" y="793750"/>
            <a:ext cx="4203700" cy="313932"/>
          </a:xfrm>
        </p:spPr>
        <p:txBody>
          <a:bodyPr/>
          <a:lstStyle/>
          <a:p>
            <a:r>
              <a:rPr lang="en-US" dirty="0"/>
              <a:t>Model Development Process</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14</a:t>
            </a:fld>
            <a:endParaRPr lang="en-US" dirty="0"/>
          </a:p>
        </p:txBody>
      </p:sp>
      <p:graphicFrame>
        <p:nvGraphicFramePr>
          <p:cNvPr id="8" name="Content Placeholder 7"/>
          <p:cNvGraphicFramePr>
            <a:graphicFrameLocks noGrp="1"/>
          </p:cNvGraphicFramePr>
          <p:nvPr>
            <p:ph idx="1"/>
            <p:extLst/>
          </p:nvPr>
        </p:nvGraphicFramePr>
        <p:xfrm>
          <a:off x="457200" y="1335088"/>
          <a:ext cx="8229600" cy="3014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2936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4175" y="348929"/>
            <a:ext cx="3905346" cy="436587"/>
          </a:xfrm>
        </p:spPr>
        <p:txBody>
          <a:bodyPr/>
          <a:lstStyle/>
          <a:p>
            <a:r>
              <a:rPr lang="en-US" dirty="0"/>
              <a:t>Simulated Cohort: All OUD</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15</a:t>
            </a:fld>
            <a:endParaRPr lang="en-US" dirty="0"/>
          </a:p>
        </p:txBody>
      </p:sp>
      <p:sp>
        <p:nvSpPr>
          <p:cNvPr id="5" name="Content Placeholder 4"/>
          <p:cNvSpPr>
            <a:spLocks noGrp="1"/>
          </p:cNvSpPr>
          <p:nvPr>
            <p:ph idx="1"/>
          </p:nvPr>
        </p:nvSpPr>
        <p:spPr>
          <a:xfrm>
            <a:off x="422048" y="1490437"/>
            <a:ext cx="4114800" cy="3014202"/>
          </a:xfrm>
        </p:spPr>
        <p:txBody>
          <a:bodyPr numCol="1"/>
          <a:lstStyle/>
          <a:p>
            <a:r>
              <a:rPr lang="en-US" dirty="0"/>
              <a:t>N = 90,895</a:t>
            </a:r>
          </a:p>
          <a:p>
            <a:r>
              <a:rPr lang="en-US" dirty="0"/>
              <a:t>Age: </a:t>
            </a:r>
          </a:p>
          <a:p>
            <a:pPr lvl="1">
              <a:buFont typeface="Wingdings" panose="05000000000000000000" pitchFamily="2" charset="2"/>
              <a:buChar char="§"/>
            </a:pPr>
            <a:r>
              <a:rPr lang="en-US" dirty="0"/>
              <a:t>20-29 (12%) </a:t>
            </a:r>
          </a:p>
          <a:p>
            <a:pPr lvl="1">
              <a:buFont typeface="Wingdings" panose="05000000000000000000" pitchFamily="2" charset="2"/>
              <a:buChar char="§"/>
            </a:pPr>
            <a:r>
              <a:rPr lang="en-US" dirty="0"/>
              <a:t>30-39 (41%) </a:t>
            </a:r>
          </a:p>
          <a:p>
            <a:pPr lvl="1">
              <a:buFont typeface="Wingdings" panose="05000000000000000000" pitchFamily="2" charset="2"/>
              <a:buChar char="§"/>
            </a:pPr>
            <a:r>
              <a:rPr lang="en-US" dirty="0"/>
              <a:t>40-49 (26%)</a:t>
            </a:r>
          </a:p>
          <a:p>
            <a:pPr lvl="1">
              <a:buFont typeface="Wingdings" panose="05000000000000000000" pitchFamily="2" charset="2"/>
              <a:buChar char="§"/>
            </a:pPr>
            <a:r>
              <a:rPr lang="en-US" dirty="0"/>
              <a:t>50-59 (17%)</a:t>
            </a:r>
          </a:p>
          <a:p>
            <a:pPr lvl="1">
              <a:buFont typeface="Wingdings" panose="05000000000000000000" pitchFamily="2" charset="2"/>
              <a:buChar char="§"/>
            </a:pPr>
            <a:r>
              <a:rPr lang="en-US" dirty="0"/>
              <a:t>60+ (4%)</a:t>
            </a:r>
          </a:p>
        </p:txBody>
      </p:sp>
      <p:sp>
        <p:nvSpPr>
          <p:cNvPr id="6" name="Rectangle 5">
            <a:extLst>
              <a:ext uri="{FF2B5EF4-FFF2-40B4-BE49-F238E27FC236}">
                <a16:creationId xmlns:a16="http://schemas.microsoft.com/office/drawing/2014/main" id="{2584FD50-3DA8-4866-9826-8E03079F238C}"/>
              </a:ext>
            </a:extLst>
          </p:cNvPr>
          <p:cNvSpPr/>
          <p:nvPr/>
        </p:nvSpPr>
        <p:spPr>
          <a:xfrm>
            <a:off x="4114799" y="1432976"/>
            <a:ext cx="4572000" cy="2277547"/>
          </a:xfrm>
          <a:prstGeom prst="rect">
            <a:avLst/>
          </a:prstGeom>
        </p:spPr>
        <p:txBody>
          <a:bodyPr>
            <a:spAutoFit/>
          </a:bodyPr>
          <a:lstStyle/>
          <a:p>
            <a:pPr marL="285750" indent="-228600" defTabSz="342900">
              <a:spcBef>
                <a:spcPts val="800"/>
              </a:spcBef>
              <a:buClr>
                <a:schemeClr val="tx2"/>
              </a:buClr>
              <a:buFont typeface="Arial"/>
              <a:buChar char="•"/>
            </a:pPr>
            <a:r>
              <a:rPr lang="en-US" sz="1600" dirty="0"/>
              <a:t>OUD status in the community</a:t>
            </a:r>
          </a:p>
          <a:p>
            <a:pPr marL="800100" lvl="1" indent="-285750" defTabSz="342900">
              <a:spcBef>
                <a:spcPts val="800"/>
              </a:spcBef>
              <a:buClr>
                <a:schemeClr val="tx2"/>
              </a:buClr>
              <a:buFont typeface="Wingdings" panose="05000000000000000000" pitchFamily="2" charset="2"/>
              <a:buChar char="§"/>
            </a:pPr>
            <a:r>
              <a:rPr lang="en-US" sz="1400" dirty="0"/>
              <a:t>On MOUD, +/- remission (16.8%)</a:t>
            </a:r>
          </a:p>
          <a:p>
            <a:pPr marL="800100" lvl="1" indent="-285750" defTabSz="342900">
              <a:spcBef>
                <a:spcPts val="800"/>
              </a:spcBef>
              <a:buClr>
                <a:schemeClr val="tx2"/>
              </a:buClr>
              <a:buFont typeface="Wingdings" panose="05000000000000000000" pitchFamily="2" charset="2"/>
              <a:buChar char="§"/>
            </a:pPr>
            <a:r>
              <a:rPr lang="en-US" sz="1400" dirty="0"/>
              <a:t>No MOUD, not in remission, “active” (63.2%)</a:t>
            </a:r>
          </a:p>
          <a:p>
            <a:pPr marL="800100" lvl="1" indent="-285750" defTabSz="342900">
              <a:spcBef>
                <a:spcPts val="800"/>
              </a:spcBef>
              <a:buClr>
                <a:schemeClr val="tx2"/>
              </a:buClr>
              <a:buFont typeface="Wingdings" panose="05000000000000000000" pitchFamily="2" charset="2"/>
              <a:buChar char="§"/>
            </a:pPr>
            <a:r>
              <a:rPr lang="en-US" sz="1400" dirty="0"/>
              <a:t>No MOUD, in remission, “abstinent” (20.0%)</a:t>
            </a:r>
          </a:p>
          <a:p>
            <a:pPr marL="285750" indent="-228600" defTabSz="342900">
              <a:spcBef>
                <a:spcPts val="800"/>
              </a:spcBef>
              <a:buClr>
                <a:schemeClr val="tx2"/>
              </a:buClr>
              <a:buFont typeface="Arial"/>
              <a:buChar char="•"/>
            </a:pPr>
            <a:r>
              <a:rPr lang="en-US" sz="1600" dirty="0"/>
              <a:t>% OUD using injection drugs</a:t>
            </a:r>
          </a:p>
          <a:p>
            <a:pPr marL="742950" lvl="1" indent="-228600" defTabSz="342900">
              <a:spcBef>
                <a:spcPts val="800"/>
              </a:spcBef>
              <a:buClr>
                <a:schemeClr val="tx2"/>
              </a:buClr>
              <a:buFont typeface="Arial"/>
              <a:buChar char="•"/>
            </a:pPr>
            <a:r>
              <a:rPr lang="en-US" sz="1400" dirty="0"/>
              <a:t>30% for those with incarceration history</a:t>
            </a:r>
          </a:p>
          <a:p>
            <a:pPr marL="742950" lvl="1" indent="-228600" defTabSz="342900">
              <a:spcBef>
                <a:spcPts val="800"/>
              </a:spcBef>
              <a:buClr>
                <a:schemeClr val="tx2"/>
              </a:buClr>
              <a:buFont typeface="Arial"/>
              <a:buChar char="•"/>
            </a:pPr>
            <a:r>
              <a:rPr lang="en-US" sz="1400" dirty="0"/>
              <a:t>5% for those without incarceration history</a:t>
            </a:r>
          </a:p>
        </p:txBody>
      </p:sp>
    </p:spTree>
    <p:extLst>
      <p:ext uri="{BB962C8B-B14F-4D97-AF65-F5344CB8AC3E}">
        <p14:creationId xmlns:p14="http://schemas.microsoft.com/office/powerpoint/2010/main" val="2152180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3AD2B4A-FE66-4CE8-94ED-331CF8854A51}"/>
              </a:ext>
            </a:extLst>
          </p:cNvPr>
          <p:cNvSpPr>
            <a:spLocks noGrp="1"/>
          </p:cNvSpPr>
          <p:nvPr>
            <p:ph type="ftr" sz="quarter" idx="3"/>
          </p:nvPr>
        </p:nvSpPr>
        <p:spPr/>
        <p:txBody>
          <a:bodyPr/>
          <a:lstStyle/>
          <a:p>
            <a:r>
              <a:rPr lang="en-US"/>
              <a:t>NYU Grossman School of Medicine</a:t>
            </a:r>
            <a:endParaRPr lang="en-US" dirty="0"/>
          </a:p>
        </p:txBody>
      </p:sp>
      <p:sp>
        <p:nvSpPr>
          <p:cNvPr id="4" name="Slide Number Placeholder 3">
            <a:extLst>
              <a:ext uri="{FF2B5EF4-FFF2-40B4-BE49-F238E27FC236}">
                <a16:creationId xmlns:a16="http://schemas.microsoft.com/office/drawing/2014/main" id="{1CE9E7BD-85D6-4E9A-AC62-191FC2703512}"/>
              </a:ext>
            </a:extLst>
          </p:cNvPr>
          <p:cNvSpPr>
            <a:spLocks noGrp="1"/>
          </p:cNvSpPr>
          <p:nvPr>
            <p:ph type="sldNum" sz="quarter" idx="4"/>
          </p:nvPr>
        </p:nvSpPr>
        <p:spPr/>
        <p:txBody>
          <a:bodyPr/>
          <a:lstStyle/>
          <a:p>
            <a:fld id="{7FEEEA1A-CB49-3744-AA40-B896987410F9}" type="slidenum">
              <a:rPr lang="en-US" smtClean="0"/>
              <a:pPr/>
              <a:t>16</a:t>
            </a:fld>
            <a:endParaRPr lang="en-US" dirty="0"/>
          </a:p>
        </p:txBody>
      </p:sp>
      <p:sp>
        <p:nvSpPr>
          <p:cNvPr id="5" name="Content Placeholder 4">
            <a:extLst>
              <a:ext uri="{FF2B5EF4-FFF2-40B4-BE49-F238E27FC236}">
                <a16:creationId xmlns:a16="http://schemas.microsoft.com/office/drawing/2014/main" id="{24D8857E-A97C-41ED-BF26-BCB34B278A64}"/>
              </a:ext>
            </a:extLst>
          </p:cNvPr>
          <p:cNvSpPr>
            <a:spLocks noGrp="1"/>
          </p:cNvSpPr>
          <p:nvPr>
            <p:ph idx="1"/>
          </p:nvPr>
        </p:nvSpPr>
        <p:spPr>
          <a:xfrm>
            <a:off x="457200" y="1249026"/>
            <a:ext cx="8229601" cy="3018173"/>
          </a:xfrm>
        </p:spPr>
        <p:txBody>
          <a:bodyPr numCol="3"/>
          <a:lstStyle/>
          <a:p>
            <a:pPr marL="0" indent="0">
              <a:buNone/>
            </a:pPr>
            <a:r>
              <a:rPr lang="en-US" sz="1800" b="1" dirty="0">
                <a:solidFill>
                  <a:schemeClr val="tx2">
                    <a:lumMod val="75000"/>
                  </a:schemeClr>
                </a:solidFill>
              </a:rPr>
              <a:t>MOUD levels</a:t>
            </a:r>
          </a:p>
          <a:p>
            <a:r>
              <a:rPr lang="en-US" dirty="0">
                <a:solidFill>
                  <a:schemeClr val="accent6">
                    <a:lumMod val="50000"/>
                  </a:schemeClr>
                </a:solidFill>
              </a:rPr>
              <a:t>Current</a:t>
            </a:r>
          </a:p>
          <a:p>
            <a:r>
              <a:rPr lang="en-US" dirty="0">
                <a:solidFill>
                  <a:schemeClr val="accent6">
                    <a:lumMod val="50000"/>
                  </a:schemeClr>
                </a:solidFill>
              </a:rPr>
              <a:t>Maximized</a:t>
            </a:r>
          </a:p>
          <a:p>
            <a:pPr lvl="1"/>
            <a:r>
              <a:rPr lang="en-US" dirty="0">
                <a:solidFill>
                  <a:schemeClr val="accent6">
                    <a:lumMod val="50000"/>
                  </a:schemeClr>
                </a:solidFill>
              </a:rPr>
              <a:t>Maximized incarceration</a:t>
            </a:r>
          </a:p>
          <a:p>
            <a:pPr lvl="1"/>
            <a:r>
              <a:rPr lang="en-US" dirty="0">
                <a:solidFill>
                  <a:schemeClr val="accent6">
                    <a:lumMod val="50000"/>
                  </a:schemeClr>
                </a:solidFill>
              </a:rPr>
              <a:t>Maximized community</a:t>
            </a:r>
          </a:p>
          <a:p>
            <a:endParaRPr lang="en-US" dirty="0">
              <a:solidFill>
                <a:schemeClr val="accent6">
                  <a:lumMod val="50000"/>
                </a:schemeClr>
              </a:solidFill>
            </a:endParaRPr>
          </a:p>
          <a:p>
            <a:endParaRPr lang="en-US" dirty="0">
              <a:solidFill>
                <a:schemeClr val="accent6">
                  <a:lumMod val="50000"/>
                </a:schemeClr>
              </a:solidFill>
            </a:endParaRPr>
          </a:p>
          <a:p>
            <a:endParaRPr lang="en-US" dirty="0">
              <a:solidFill>
                <a:schemeClr val="accent6">
                  <a:lumMod val="50000"/>
                </a:schemeClr>
              </a:solidFill>
            </a:endParaRPr>
          </a:p>
          <a:p>
            <a:endParaRPr lang="en-US" dirty="0">
              <a:solidFill>
                <a:schemeClr val="accent6">
                  <a:lumMod val="50000"/>
                </a:schemeClr>
              </a:solidFill>
            </a:endParaRPr>
          </a:p>
          <a:p>
            <a:pPr marL="0" indent="0">
              <a:buNone/>
            </a:pPr>
            <a:r>
              <a:rPr lang="en-US" sz="1800" b="1" dirty="0">
                <a:solidFill>
                  <a:schemeClr val="tx2">
                    <a:lumMod val="75000"/>
                  </a:schemeClr>
                </a:solidFill>
              </a:rPr>
              <a:t>Naloxone levels</a:t>
            </a:r>
          </a:p>
          <a:p>
            <a:pPr>
              <a:buFont typeface="Arial" panose="020B0604020202020204" pitchFamily="34" charset="0"/>
              <a:buChar char="•"/>
            </a:pPr>
            <a:r>
              <a:rPr lang="en-US" dirty="0">
                <a:solidFill>
                  <a:schemeClr val="accent6">
                    <a:lumMod val="50000"/>
                  </a:schemeClr>
                </a:solidFill>
              </a:rPr>
              <a:t>Current </a:t>
            </a:r>
          </a:p>
          <a:p>
            <a:pPr>
              <a:buFont typeface="Arial" panose="020B0604020202020204" pitchFamily="34" charset="0"/>
              <a:buChar char="•"/>
            </a:pPr>
            <a:r>
              <a:rPr lang="en-US" dirty="0">
                <a:solidFill>
                  <a:schemeClr val="accent6">
                    <a:lumMod val="50000"/>
                  </a:schemeClr>
                </a:solidFill>
              </a:rPr>
              <a:t>Maximized</a:t>
            </a:r>
          </a:p>
          <a:p>
            <a:pPr lvl="1"/>
            <a:r>
              <a:rPr lang="en-US" dirty="0">
                <a:solidFill>
                  <a:schemeClr val="accent6">
                    <a:lumMod val="50000"/>
                  </a:schemeClr>
                </a:solidFill>
              </a:rPr>
              <a:t>Maximized SSP</a:t>
            </a:r>
          </a:p>
          <a:p>
            <a:pPr lvl="1"/>
            <a:r>
              <a:rPr lang="en-US" dirty="0">
                <a:solidFill>
                  <a:schemeClr val="accent6">
                    <a:lumMod val="50000"/>
                  </a:schemeClr>
                </a:solidFill>
              </a:rPr>
              <a:t>Maximized Community</a:t>
            </a:r>
          </a:p>
          <a:p>
            <a:pPr lvl="1"/>
            <a:r>
              <a:rPr lang="en-US" dirty="0">
                <a:solidFill>
                  <a:schemeClr val="accent6">
                    <a:lumMod val="50000"/>
                  </a:schemeClr>
                </a:solidFill>
              </a:rPr>
              <a:t>Vending machines</a:t>
            </a:r>
          </a:p>
          <a:p>
            <a:pPr lvl="2"/>
            <a:r>
              <a:rPr lang="en-US" dirty="0">
                <a:solidFill>
                  <a:schemeClr val="accent6">
                    <a:lumMod val="50000"/>
                  </a:schemeClr>
                </a:solidFill>
              </a:rPr>
              <a:t>6 machines</a:t>
            </a:r>
          </a:p>
          <a:p>
            <a:pPr marL="0" indent="0">
              <a:buNone/>
            </a:pPr>
            <a:endParaRPr lang="en-US" sz="1800" b="1" dirty="0">
              <a:solidFill>
                <a:schemeClr val="tx2">
                  <a:lumMod val="75000"/>
                </a:schemeClr>
              </a:solidFill>
            </a:endParaRPr>
          </a:p>
          <a:p>
            <a:pPr marL="0" indent="0">
              <a:buNone/>
            </a:pPr>
            <a:endParaRPr lang="en-US" sz="1800" b="1" dirty="0">
              <a:solidFill>
                <a:schemeClr val="tx2">
                  <a:lumMod val="75000"/>
                </a:schemeClr>
              </a:solidFill>
            </a:endParaRPr>
          </a:p>
          <a:p>
            <a:pPr marL="0" indent="0">
              <a:buNone/>
            </a:pPr>
            <a:r>
              <a:rPr lang="en-US" sz="1800" b="1" dirty="0">
                <a:solidFill>
                  <a:schemeClr val="tx2">
                    <a:lumMod val="75000"/>
                  </a:schemeClr>
                </a:solidFill>
              </a:rPr>
              <a:t>Harm Reduction Center</a:t>
            </a:r>
          </a:p>
          <a:p>
            <a:r>
              <a:rPr lang="en-US" dirty="0">
                <a:solidFill>
                  <a:schemeClr val="accent6">
                    <a:lumMod val="50000"/>
                  </a:schemeClr>
                </a:solidFill>
              </a:rPr>
              <a:t>No</a:t>
            </a:r>
          </a:p>
          <a:p>
            <a:r>
              <a:rPr lang="en-US" dirty="0">
                <a:solidFill>
                  <a:schemeClr val="accent6">
                    <a:lumMod val="50000"/>
                  </a:schemeClr>
                </a:solidFill>
              </a:rPr>
              <a:t>Yes</a:t>
            </a:r>
          </a:p>
          <a:p>
            <a:pPr lvl="1"/>
            <a:r>
              <a:rPr lang="en-US" dirty="0">
                <a:solidFill>
                  <a:schemeClr val="accent6">
                    <a:lumMod val="50000"/>
                  </a:schemeClr>
                </a:solidFill>
              </a:rPr>
              <a:t>60 annual visits</a:t>
            </a:r>
          </a:p>
          <a:p>
            <a:pPr lvl="1"/>
            <a:r>
              <a:rPr lang="en-US" dirty="0">
                <a:solidFill>
                  <a:schemeClr val="accent6">
                    <a:lumMod val="50000"/>
                  </a:schemeClr>
                </a:solidFill>
              </a:rPr>
              <a:t>8 centers</a:t>
            </a:r>
          </a:p>
          <a:p>
            <a:pPr marL="0" indent="0">
              <a:buNone/>
            </a:pPr>
            <a:endParaRPr lang="en-US" dirty="0">
              <a:solidFill>
                <a:schemeClr val="accent6">
                  <a:lumMod val="50000"/>
                </a:schemeClr>
              </a:solidFill>
            </a:endParaRPr>
          </a:p>
        </p:txBody>
      </p:sp>
      <p:sp>
        <p:nvSpPr>
          <p:cNvPr id="7" name="TextBox 6">
            <a:extLst>
              <a:ext uri="{FF2B5EF4-FFF2-40B4-BE49-F238E27FC236}">
                <a16:creationId xmlns:a16="http://schemas.microsoft.com/office/drawing/2014/main" id="{473E7A95-4DEE-4D4D-A4DD-541EBC4ED664}"/>
              </a:ext>
            </a:extLst>
          </p:cNvPr>
          <p:cNvSpPr txBox="1"/>
          <p:nvPr/>
        </p:nvSpPr>
        <p:spPr>
          <a:xfrm>
            <a:off x="2720371" y="446714"/>
            <a:ext cx="3599062" cy="461665"/>
          </a:xfrm>
          <a:prstGeom prst="rect">
            <a:avLst/>
          </a:prstGeom>
          <a:noFill/>
        </p:spPr>
        <p:txBody>
          <a:bodyPr wrap="none" rtlCol="0">
            <a:spAutoFit/>
          </a:bodyPr>
          <a:lstStyle/>
          <a:p>
            <a:r>
              <a:rPr lang="en-US" sz="2400" b="1" dirty="0">
                <a:solidFill>
                  <a:schemeClr val="tx2">
                    <a:lumMod val="75000"/>
                  </a:schemeClr>
                </a:solidFill>
                <a:latin typeface="+mj-lt"/>
              </a:rPr>
              <a:t>Modeled policy options</a:t>
            </a:r>
          </a:p>
        </p:txBody>
      </p:sp>
    </p:spTree>
    <p:extLst>
      <p:ext uri="{BB962C8B-B14F-4D97-AF65-F5344CB8AC3E}">
        <p14:creationId xmlns:p14="http://schemas.microsoft.com/office/powerpoint/2010/main" val="1965956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4050" y="536890"/>
            <a:ext cx="2755900" cy="313932"/>
          </a:xfrm>
        </p:spPr>
        <p:txBody>
          <a:bodyPr/>
          <a:lstStyle/>
          <a:p>
            <a:r>
              <a:rPr lang="en-US" dirty="0"/>
              <a:t>Outcome variables</a:t>
            </a:r>
          </a:p>
        </p:txBody>
      </p:sp>
      <p:sp>
        <p:nvSpPr>
          <p:cNvPr id="3" name="Content Placeholder 2"/>
          <p:cNvSpPr>
            <a:spLocks noGrp="1"/>
          </p:cNvSpPr>
          <p:nvPr>
            <p:ph idx="1"/>
          </p:nvPr>
        </p:nvSpPr>
        <p:spPr>
          <a:xfrm>
            <a:off x="457198" y="1224169"/>
            <a:ext cx="7696201" cy="3666485"/>
          </a:xfrm>
        </p:spPr>
        <p:txBody>
          <a:bodyPr numCol="2"/>
          <a:lstStyle/>
          <a:p>
            <a:r>
              <a:rPr lang="en-US" dirty="0"/>
              <a:t>Overdose deaths (ODDs) in 5 years</a:t>
            </a:r>
          </a:p>
          <a:p>
            <a:r>
              <a:rPr lang="en-US" dirty="0"/>
              <a:t>Costs</a:t>
            </a:r>
          </a:p>
          <a:p>
            <a:pPr lvl="1"/>
            <a:r>
              <a:rPr lang="en-US" dirty="0"/>
              <a:t>Health </a:t>
            </a:r>
          </a:p>
          <a:p>
            <a:pPr lvl="1"/>
            <a:r>
              <a:rPr lang="en-US" dirty="0"/>
              <a:t>Societal</a:t>
            </a:r>
          </a:p>
          <a:p>
            <a:pPr lvl="2"/>
            <a:r>
              <a:rPr lang="en-US" dirty="0"/>
              <a:t>Incarceration</a:t>
            </a:r>
          </a:p>
          <a:p>
            <a:pPr lvl="2"/>
            <a:r>
              <a:rPr lang="en-US" dirty="0"/>
              <a:t>Crime </a:t>
            </a:r>
          </a:p>
          <a:p>
            <a:pPr lvl="2"/>
            <a:r>
              <a:rPr lang="en-US" dirty="0"/>
              <a:t>Productivity</a:t>
            </a:r>
          </a:p>
          <a:p>
            <a:r>
              <a:rPr lang="en-US" dirty="0"/>
              <a:t>Costs per ODD averted</a:t>
            </a:r>
          </a:p>
        </p:txBody>
      </p:sp>
    </p:spTree>
    <p:extLst>
      <p:ext uri="{BB962C8B-B14F-4D97-AF65-F5344CB8AC3E}">
        <p14:creationId xmlns:p14="http://schemas.microsoft.com/office/powerpoint/2010/main" val="3050595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1A4D1-6B81-49FA-B82A-C86EC4AACA2E}"/>
              </a:ext>
            </a:extLst>
          </p:cNvPr>
          <p:cNvSpPr>
            <a:spLocks noGrp="1"/>
          </p:cNvSpPr>
          <p:nvPr>
            <p:ph type="title"/>
          </p:nvPr>
        </p:nvSpPr>
        <p:spPr>
          <a:xfrm>
            <a:off x="475488" y="2070162"/>
            <a:ext cx="6916844" cy="1003176"/>
          </a:xfrm>
        </p:spPr>
        <p:txBody>
          <a:bodyPr/>
          <a:lstStyle/>
          <a:p>
            <a:r>
              <a:rPr lang="en-US" dirty="0"/>
              <a:t>Preliminary results</a:t>
            </a:r>
          </a:p>
        </p:txBody>
      </p:sp>
    </p:spTree>
    <p:extLst>
      <p:ext uri="{BB962C8B-B14F-4D97-AF65-F5344CB8AC3E}">
        <p14:creationId xmlns:p14="http://schemas.microsoft.com/office/powerpoint/2010/main" val="1850100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19</a:t>
            </a:fld>
            <a:endParaRPr lang="en-US" dirty="0"/>
          </a:p>
        </p:txBody>
      </p:sp>
      <p:sp>
        <p:nvSpPr>
          <p:cNvPr id="4" name="Title 3"/>
          <p:cNvSpPr>
            <a:spLocks noGrp="1"/>
          </p:cNvSpPr>
          <p:nvPr>
            <p:ph type="title"/>
          </p:nvPr>
        </p:nvSpPr>
        <p:spPr>
          <a:xfrm>
            <a:off x="2755227" y="737497"/>
            <a:ext cx="3633545" cy="313932"/>
          </a:xfrm>
        </p:spPr>
        <p:txBody>
          <a:bodyPr/>
          <a:lstStyle/>
          <a:p>
            <a:r>
              <a:rPr lang="en-US" dirty="0"/>
              <a:t>Projections: Status Quo</a:t>
            </a:r>
          </a:p>
        </p:txBody>
      </p:sp>
      <p:graphicFrame>
        <p:nvGraphicFramePr>
          <p:cNvPr id="6" name="Table 5"/>
          <p:cNvGraphicFramePr>
            <a:graphicFrameLocks noGrp="1"/>
          </p:cNvGraphicFramePr>
          <p:nvPr>
            <p:extLst>
              <p:ext uri="{D42A27DB-BD31-4B8C-83A1-F6EECF244321}">
                <p14:modId xmlns:p14="http://schemas.microsoft.com/office/powerpoint/2010/main" val="1925510528"/>
              </p:ext>
            </p:extLst>
          </p:nvPr>
        </p:nvGraphicFramePr>
        <p:xfrm>
          <a:off x="1072518" y="1491546"/>
          <a:ext cx="6998963" cy="2373250"/>
        </p:xfrm>
        <a:graphic>
          <a:graphicData uri="http://schemas.openxmlformats.org/drawingml/2006/table">
            <a:tbl>
              <a:tblPr firstRow="1" bandRow="1">
                <a:tableStyleId>{5C22544A-7EE6-4342-B048-85BDC9FD1C3A}</a:tableStyleId>
              </a:tblPr>
              <a:tblGrid>
                <a:gridCol w="3107428">
                  <a:extLst>
                    <a:ext uri="{9D8B030D-6E8A-4147-A177-3AD203B41FA5}">
                      <a16:colId xmlns:a16="http://schemas.microsoft.com/office/drawing/2014/main" val="3680976204"/>
                    </a:ext>
                  </a:extLst>
                </a:gridCol>
                <a:gridCol w="2036691">
                  <a:extLst>
                    <a:ext uri="{9D8B030D-6E8A-4147-A177-3AD203B41FA5}">
                      <a16:colId xmlns:a16="http://schemas.microsoft.com/office/drawing/2014/main" val="386839337"/>
                    </a:ext>
                  </a:extLst>
                </a:gridCol>
                <a:gridCol w="1854844">
                  <a:extLst>
                    <a:ext uri="{9D8B030D-6E8A-4147-A177-3AD203B41FA5}">
                      <a16:colId xmlns:a16="http://schemas.microsoft.com/office/drawing/2014/main" val="3502033093"/>
                    </a:ext>
                  </a:extLst>
                </a:gridCol>
              </a:tblGrid>
              <a:tr h="474650">
                <a:tc>
                  <a:txBody>
                    <a:bodyPr/>
                    <a:lstStyle/>
                    <a:p>
                      <a:r>
                        <a:rPr lang="en-US" dirty="0">
                          <a:solidFill>
                            <a:schemeClr val="bg1"/>
                          </a:solidFill>
                        </a:rPr>
                        <a:t>Outcome</a:t>
                      </a:r>
                    </a:p>
                  </a:txBody>
                  <a:tcPr>
                    <a:solidFill>
                      <a:schemeClr val="tx2"/>
                    </a:solidFill>
                  </a:tcPr>
                </a:tc>
                <a:tc>
                  <a:txBody>
                    <a:bodyPr/>
                    <a:lstStyle/>
                    <a:p>
                      <a:r>
                        <a:rPr lang="en-US" b="1" dirty="0">
                          <a:solidFill>
                            <a:schemeClr val="bg1"/>
                          </a:solidFill>
                        </a:rPr>
                        <a:t>Mean</a:t>
                      </a:r>
                    </a:p>
                  </a:txBody>
                  <a:tcPr>
                    <a:solidFill>
                      <a:schemeClr val="tx2"/>
                    </a:solidFill>
                  </a:tcPr>
                </a:tc>
                <a:tc>
                  <a:txBody>
                    <a:bodyPr/>
                    <a:lstStyle/>
                    <a:p>
                      <a:r>
                        <a:rPr lang="en-US" b="1" dirty="0">
                          <a:solidFill>
                            <a:schemeClr val="bg1"/>
                          </a:solidFill>
                        </a:rPr>
                        <a:t>Median</a:t>
                      </a:r>
                    </a:p>
                  </a:txBody>
                  <a:tcPr>
                    <a:solidFill>
                      <a:schemeClr val="tx2"/>
                    </a:solidFill>
                  </a:tcPr>
                </a:tc>
                <a:extLst>
                  <a:ext uri="{0D108BD9-81ED-4DB2-BD59-A6C34878D82A}">
                    <a16:rowId xmlns:a16="http://schemas.microsoft.com/office/drawing/2014/main" val="2126056331"/>
                  </a:ext>
                </a:extLst>
              </a:tr>
              <a:tr h="474650">
                <a:tc>
                  <a:txBody>
                    <a:bodyPr/>
                    <a:lstStyle/>
                    <a:p>
                      <a:r>
                        <a:rPr lang="en-US" dirty="0">
                          <a:solidFill>
                            <a:srgbClr val="000000"/>
                          </a:solidFill>
                        </a:rPr>
                        <a:t>Additional years of life</a:t>
                      </a:r>
                    </a:p>
                  </a:txBody>
                  <a:tcPr/>
                </a:tc>
                <a:tc>
                  <a:txBody>
                    <a:bodyPr/>
                    <a:lstStyle/>
                    <a:p>
                      <a:r>
                        <a:rPr lang="en-US" dirty="0">
                          <a:solidFill>
                            <a:srgbClr val="000000"/>
                          </a:solidFill>
                        </a:rPr>
                        <a:t>32.7 years</a:t>
                      </a:r>
                    </a:p>
                  </a:txBody>
                  <a:tcPr>
                    <a:solidFill>
                      <a:srgbClr val="D1CCDA"/>
                    </a:solidFill>
                  </a:tcPr>
                </a:tc>
                <a:tc>
                  <a:txBody>
                    <a:bodyPr/>
                    <a:lstStyle/>
                    <a:p>
                      <a:r>
                        <a:rPr lang="en-US" dirty="0">
                          <a:solidFill>
                            <a:srgbClr val="000000"/>
                          </a:solidFill>
                        </a:rPr>
                        <a:t>33.9 years</a:t>
                      </a:r>
                    </a:p>
                  </a:txBody>
                  <a:tcPr>
                    <a:solidFill>
                      <a:srgbClr val="D1CCDA"/>
                    </a:solidFill>
                  </a:tcPr>
                </a:tc>
                <a:extLst>
                  <a:ext uri="{0D108BD9-81ED-4DB2-BD59-A6C34878D82A}">
                    <a16:rowId xmlns:a16="http://schemas.microsoft.com/office/drawing/2014/main" val="2293856257"/>
                  </a:ext>
                </a:extLst>
              </a:tr>
              <a:tr h="474650">
                <a:tc>
                  <a:txBody>
                    <a:bodyPr/>
                    <a:lstStyle/>
                    <a:p>
                      <a:r>
                        <a:rPr lang="en-US" dirty="0">
                          <a:solidFill>
                            <a:srgbClr val="000000"/>
                          </a:solidFill>
                        </a:rPr>
                        <a:t>Life expectancy from birth</a:t>
                      </a:r>
                    </a:p>
                  </a:txBody>
                  <a:tcPr/>
                </a:tc>
                <a:tc>
                  <a:txBody>
                    <a:bodyPr/>
                    <a:lstStyle/>
                    <a:p>
                      <a:r>
                        <a:rPr lang="en-US" dirty="0">
                          <a:solidFill>
                            <a:srgbClr val="000000"/>
                          </a:solidFill>
                        </a:rPr>
                        <a:t>73.3 years</a:t>
                      </a:r>
                    </a:p>
                  </a:txBody>
                  <a:tcPr/>
                </a:tc>
                <a:tc>
                  <a:txBody>
                    <a:bodyPr/>
                    <a:lstStyle/>
                    <a:p>
                      <a:r>
                        <a:rPr lang="en-US" dirty="0">
                          <a:solidFill>
                            <a:srgbClr val="000000"/>
                          </a:solidFill>
                        </a:rPr>
                        <a:t>N/A</a:t>
                      </a:r>
                    </a:p>
                  </a:txBody>
                  <a:tcPr/>
                </a:tc>
                <a:extLst>
                  <a:ext uri="{0D108BD9-81ED-4DB2-BD59-A6C34878D82A}">
                    <a16:rowId xmlns:a16="http://schemas.microsoft.com/office/drawing/2014/main" val="3877477115"/>
                  </a:ext>
                </a:extLst>
              </a:tr>
              <a:tr h="474650">
                <a:tc>
                  <a:txBody>
                    <a:bodyPr/>
                    <a:lstStyle/>
                    <a:p>
                      <a:endParaRPr lang="en-US" dirty="0">
                        <a:solidFill>
                          <a:srgbClr val="000000"/>
                        </a:solidFill>
                      </a:endParaRPr>
                    </a:p>
                  </a:txBody>
                  <a:tcPr>
                    <a:solidFill>
                      <a:schemeClr val="tx2"/>
                    </a:solidFill>
                  </a:tcPr>
                </a:tc>
                <a:tc>
                  <a:txBody>
                    <a:bodyPr/>
                    <a:lstStyle/>
                    <a:p>
                      <a:r>
                        <a:rPr lang="en-US" b="1" dirty="0">
                          <a:solidFill>
                            <a:schemeClr val="bg1"/>
                          </a:solidFill>
                        </a:rPr>
                        <a:t>Number</a:t>
                      </a:r>
                    </a:p>
                  </a:txBody>
                  <a:tcPr>
                    <a:solidFill>
                      <a:schemeClr val="tx2"/>
                    </a:solidFill>
                  </a:tcPr>
                </a:tc>
                <a:tc>
                  <a:txBody>
                    <a:bodyPr/>
                    <a:lstStyle/>
                    <a:p>
                      <a:endParaRPr lang="en-US" b="1" dirty="0">
                        <a:solidFill>
                          <a:schemeClr val="bg1"/>
                        </a:solidFill>
                      </a:endParaRPr>
                    </a:p>
                  </a:txBody>
                  <a:tcPr>
                    <a:solidFill>
                      <a:schemeClr val="tx2"/>
                    </a:solidFill>
                  </a:tcPr>
                </a:tc>
                <a:extLst>
                  <a:ext uri="{0D108BD9-81ED-4DB2-BD59-A6C34878D82A}">
                    <a16:rowId xmlns:a16="http://schemas.microsoft.com/office/drawing/2014/main" val="2153251406"/>
                  </a:ext>
                </a:extLst>
              </a:tr>
              <a:tr h="474650">
                <a:tc>
                  <a:txBody>
                    <a:bodyPr/>
                    <a:lstStyle/>
                    <a:p>
                      <a:r>
                        <a:rPr lang="en-US" dirty="0">
                          <a:solidFill>
                            <a:srgbClr val="000000"/>
                          </a:solidFill>
                        </a:rPr>
                        <a:t>5-year overdose deaths</a:t>
                      </a:r>
                    </a:p>
                  </a:txBody>
                  <a:tcPr/>
                </a:tc>
                <a:tc>
                  <a:txBody>
                    <a:bodyPr/>
                    <a:lstStyle/>
                    <a:p>
                      <a:r>
                        <a:rPr lang="en-US" dirty="0">
                          <a:solidFill>
                            <a:srgbClr val="000000"/>
                          </a:solidFill>
                        </a:rPr>
                        <a:t>5355 deaths</a:t>
                      </a:r>
                    </a:p>
                  </a:txBody>
                  <a:tcPr/>
                </a:tc>
                <a:tc>
                  <a:txBody>
                    <a:bodyPr/>
                    <a:lstStyle/>
                    <a:p>
                      <a:r>
                        <a:rPr lang="en-US" dirty="0">
                          <a:solidFill>
                            <a:srgbClr val="000000"/>
                          </a:solidFill>
                        </a:rPr>
                        <a:t>N/A</a:t>
                      </a:r>
                    </a:p>
                  </a:txBody>
                  <a:tcPr/>
                </a:tc>
                <a:extLst>
                  <a:ext uri="{0D108BD9-81ED-4DB2-BD59-A6C34878D82A}">
                    <a16:rowId xmlns:a16="http://schemas.microsoft.com/office/drawing/2014/main" val="2998533673"/>
                  </a:ext>
                </a:extLst>
              </a:tr>
            </a:tbl>
          </a:graphicData>
        </a:graphic>
      </p:graphicFrame>
    </p:spTree>
    <p:extLst>
      <p:ext uri="{BB962C8B-B14F-4D97-AF65-F5344CB8AC3E}">
        <p14:creationId xmlns:p14="http://schemas.microsoft.com/office/powerpoint/2010/main" val="103759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44900" y="574243"/>
            <a:ext cx="1854200" cy="313932"/>
          </a:xfrm>
        </p:spPr>
        <p:txBody>
          <a:bodyPr/>
          <a:lstStyle/>
          <a:p>
            <a:r>
              <a:rPr lang="en-US" dirty="0"/>
              <a:t>Background</a:t>
            </a:r>
          </a:p>
        </p:txBody>
      </p:sp>
      <p:sp>
        <p:nvSpPr>
          <p:cNvPr id="4" name="Content Placeholder 3"/>
          <p:cNvSpPr>
            <a:spLocks noGrp="1"/>
          </p:cNvSpPr>
          <p:nvPr>
            <p:ph idx="1"/>
          </p:nvPr>
        </p:nvSpPr>
        <p:spPr>
          <a:xfrm>
            <a:off x="457200" y="1128978"/>
            <a:ext cx="8510531" cy="3567482"/>
          </a:xfrm>
        </p:spPr>
        <p:txBody>
          <a:bodyPr/>
          <a:lstStyle/>
          <a:p>
            <a:r>
              <a:rPr lang="en-US" dirty="0">
                <a:solidFill>
                  <a:srgbClr val="000000"/>
                </a:solidFill>
              </a:rPr>
              <a:t>Strategies to reduce overdose deaths in CT</a:t>
            </a:r>
          </a:p>
          <a:p>
            <a:pPr lvl="1"/>
            <a:r>
              <a:rPr lang="en-US" dirty="0">
                <a:solidFill>
                  <a:srgbClr val="000000"/>
                </a:solidFill>
              </a:rPr>
              <a:t>Naloxone distribution</a:t>
            </a:r>
          </a:p>
          <a:p>
            <a:pPr lvl="2"/>
            <a:r>
              <a:rPr lang="en-US" dirty="0">
                <a:solidFill>
                  <a:srgbClr val="000000"/>
                </a:solidFill>
              </a:rPr>
              <a:t>Community &amp; upon release from incarceration</a:t>
            </a:r>
          </a:p>
          <a:p>
            <a:pPr lvl="2"/>
            <a:r>
              <a:rPr lang="en-US" dirty="0">
                <a:solidFill>
                  <a:srgbClr val="000000"/>
                </a:solidFill>
              </a:rPr>
              <a:t>Vending machines</a:t>
            </a:r>
          </a:p>
          <a:p>
            <a:pPr lvl="1"/>
            <a:r>
              <a:rPr lang="en-US" dirty="0">
                <a:solidFill>
                  <a:srgbClr val="000000"/>
                </a:solidFill>
              </a:rPr>
              <a:t>Medications for opioid use disorder (MOUD) </a:t>
            </a:r>
          </a:p>
          <a:p>
            <a:pPr lvl="2"/>
            <a:r>
              <a:rPr lang="en-US" dirty="0">
                <a:solidFill>
                  <a:srgbClr val="000000"/>
                </a:solidFill>
              </a:rPr>
              <a:t>Community &amp; incarceration settings</a:t>
            </a:r>
          </a:p>
          <a:p>
            <a:pPr lvl="1"/>
            <a:r>
              <a:rPr lang="en-US" dirty="0">
                <a:solidFill>
                  <a:srgbClr val="000000"/>
                </a:solidFill>
              </a:rPr>
              <a:t>Harm reduction centers (HRCs)</a:t>
            </a:r>
          </a:p>
          <a:p>
            <a:r>
              <a:rPr lang="en-US" b="1" dirty="0">
                <a:solidFill>
                  <a:srgbClr val="000000"/>
                </a:solidFill>
              </a:rPr>
              <a:t>AIM:</a:t>
            </a:r>
            <a:r>
              <a:rPr lang="en-US" dirty="0">
                <a:solidFill>
                  <a:srgbClr val="000000"/>
                </a:solidFill>
              </a:rPr>
              <a:t> Use modeling/simulation to determine most efficient (greatest benefit per cost) resource allocation across interventions to reduce overdose deaths</a:t>
            </a:r>
          </a:p>
        </p:txBody>
      </p:sp>
    </p:spTree>
    <p:extLst>
      <p:ext uri="{BB962C8B-B14F-4D97-AF65-F5344CB8AC3E}">
        <p14:creationId xmlns:p14="http://schemas.microsoft.com/office/powerpoint/2010/main" val="2894351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94C41A6-E532-43A2-8E54-4686841EA412}"/>
              </a:ext>
            </a:extLst>
          </p:cNvPr>
          <p:cNvSpPr>
            <a:spLocks noGrp="1"/>
          </p:cNvSpPr>
          <p:nvPr>
            <p:ph type="ftr" sz="quarter" idx="3"/>
          </p:nvPr>
        </p:nvSpPr>
        <p:spPr/>
        <p:txBody>
          <a:bodyPr/>
          <a:lstStyle/>
          <a:p>
            <a:r>
              <a:rPr lang="en-US"/>
              <a:t>NYU Grossman School of Medicine</a:t>
            </a:r>
            <a:endParaRPr lang="en-US" dirty="0"/>
          </a:p>
        </p:txBody>
      </p:sp>
      <p:sp>
        <p:nvSpPr>
          <p:cNvPr id="3" name="Slide Number Placeholder 2">
            <a:extLst>
              <a:ext uri="{FF2B5EF4-FFF2-40B4-BE49-F238E27FC236}">
                <a16:creationId xmlns:a16="http://schemas.microsoft.com/office/drawing/2014/main" id="{C837DD82-BBC0-4E26-9C67-C6233E5BD1A1}"/>
              </a:ext>
            </a:extLst>
          </p:cNvPr>
          <p:cNvSpPr>
            <a:spLocks noGrp="1"/>
          </p:cNvSpPr>
          <p:nvPr>
            <p:ph type="sldNum" sz="quarter" idx="4"/>
          </p:nvPr>
        </p:nvSpPr>
        <p:spPr/>
        <p:txBody>
          <a:bodyPr/>
          <a:lstStyle/>
          <a:p>
            <a:fld id="{7FEEEA1A-CB49-3744-AA40-B896987410F9}" type="slidenum">
              <a:rPr lang="en-US" smtClean="0"/>
              <a:pPr/>
              <a:t>20</a:t>
            </a:fld>
            <a:endParaRPr lang="en-US" dirty="0"/>
          </a:p>
        </p:txBody>
      </p:sp>
      <p:sp>
        <p:nvSpPr>
          <p:cNvPr id="4" name="Title 3">
            <a:extLst>
              <a:ext uri="{FF2B5EF4-FFF2-40B4-BE49-F238E27FC236}">
                <a16:creationId xmlns:a16="http://schemas.microsoft.com/office/drawing/2014/main" id="{EB5A08F5-6105-4B4C-8A9A-523AC5F9DE04}"/>
              </a:ext>
            </a:extLst>
          </p:cNvPr>
          <p:cNvSpPr>
            <a:spLocks noGrp="1"/>
          </p:cNvSpPr>
          <p:nvPr>
            <p:ph type="title"/>
          </p:nvPr>
        </p:nvSpPr>
        <p:spPr>
          <a:xfrm>
            <a:off x="584559" y="2728716"/>
            <a:ext cx="8524791" cy="313932"/>
          </a:xfrm>
        </p:spPr>
        <p:txBody>
          <a:bodyPr/>
          <a:lstStyle/>
          <a:p>
            <a:r>
              <a:rPr lang="en-US" i="1" dirty="0"/>
              <a:t>Preliminary</a:t>
            </a:r>
            <a:r>
              <a:rPr lang="en-US" dirty="0"/>
              <a:t> </a:t>
            </a:r>
            <a:r>
              <a:rPr lang="en-US" i="1" dirty="0"/>
              <a:t>results</a:t>
            </a:r>
            <a:r>
              <a:rPr lang="en-US" dirty="0"/>
              <a:t>: Overdose deaths averted, Costs (health sector and societal) </a:t>
            </a:r>
            <a:br>
              <a:rPr lang="en-US" dirty="0"/>
            </a:br>
            <a:endParaRPr lang="en-US" sz="1500" b="0" i="1" dirty="0">
              <a:solidFill>
                <a:schemeClr val="tx1">
                  <a:lumMod val="75000"/>
                </a:schemeClr>
              </a:solidFill>
            </a:endParaRPr>
          </a:p>
        </p:txBody>
      </p:sp>
    </p:spTree>
    <p:extLst>
      <p:ext uri="{BB962C8B-B14F-4D97-AF65-F5344CB8AC3E}">
        <p14:creationId xmlns:p14="http://schemas.microsoft.com/office/powerpoint/2010/main" val="2640554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258D2EA-57DF-4A11-9B65-D4D3FDCE3BAA}"/>
              </a:ext>
            </a:extLst>
          </p:cNvPr>
          <p:cNvSpPr>
            <a:spLocks noGrp="1"/>
          </p:cNvSpPr>
          <p:nvPr>
            <p:ph type="sldNum" sz="quarter" idx="4"/>
          </p:nvPr>
        </p:nvSpPr>
        <p:spPr/>
        <p:txBody>
          <a:bodyPr/>
          <a:lstStyle/>
          <a:p>
            <a:fld id="{7FEEEA1A-CB49-3744-AA40-B896987410F9}" type="slidenum">
              <a:rPr lang="en-US" smtClean="0"/>
              <a:pPr/>
              <a:t>21</a:t>
            </a:fld>
            <a:endParaRPr lang="en-US" dirty="0"/>
          </a:p>
        </p:txBody>
      </p:sp>
      <p:sp>
        <p:nvSpPr>
          <p:cNvPr id="9" name="TextBox 8">
            <a:extLst>
              <a:ext uri="{FF2B5EF4-FFF2-40B4-BE49-F238E27FC236}">
                <a16:creationId xmlns:a16="http://schemas.microsoft.com/office/drawing/2014/main" id="{57A2FCD3-E85B-492B-8F93-9EE7F942D44A}"/>
              </a:ext>
            </a:extLst>
          </p:cNvPr>
          <p:cNvSpPr txBox="1"/>
          <p:nvPr/>
        </p:nvSpPr>
        <p:spPr>
          <a:xfrm>
            <a:off x="7266709" y="1642310"/>
            <a:ext cx="1877291" cy="2123658"/>
          </a:xfrm>
          <a:prstGeom prst="rect">
            <a:avLst/>
          </a:prstGeom>
          <a:noFill/>
        </p:spPr>
        <p:txBody>
          <a:bodyPr wrap="square" rtlCol="0">
            <a:spAutoFit/>
          </a:bodyPr>
          <a:lstStyle/>
          <a:p>
            <a:r>
              <a:rPr lang="en-US" sz="1200" b="1" i="1" dirty="0">
                <a:solidFill>
                  <a:schemeClr val="tx1">
                    <a:lumMod val="50000"/>
                  </a:schemeClr>
                </a:solidFill>
              </a:rPr>
              <a:t>Current</a:t>
            </a:r>
            <a:r>
              <a:rPr lang="en-US" sz="1200" i="1" dirty="0">
                <a:solidFill>
                  <a:schemeClr val="tx1">
                    <a:lumMod val="50000"/>
                  </a:schemeClr>
                </a:solidFill>
              </a:rPr>
              <a:t>: </a:t>
            </a:r>
          </a:p>
          <a:p>
            <a:r>
              <a:rPr lang="en-US" sz="1200" i="1" dirty="0">
                <a:solidFill>
                  <a:schemeClr val="tx1">
                    <a:lumMod val="50000"/>
                  </a:schemeClr>
                </a:solidFill>
              </a:rPr>
              <a:t>current levels of MOUD and NLX</a:t>
            </a:r>
          </a:p>
          <a:p>
            <a:r>
              <a:rPr lang="en-US" sz="1200" b="1" i="1" dirty="0">
                <a:solidFill>
                  <a:schemeClr val="tx1">
                    <a:lumMod val="50000"/>
                  </a:schemeClr>
                </a:solidFill>
              </a:rPr>
              <a:t>Max</a:t>
            </a:r>
            <a:r>
              <a:rPr lang="en-US" sz="1200" i="1" dirty="0">
                <a:solidFill>
                  <a:schemeClr val="tx1">
                    <a:lumMod val="50000"/>
                  </a:schemeClr>
                </a:solidFill>
              </a:rPr>
              <a:t>: </a:t>
            </a:r>
          </a:p>
          <a:p>
            <a:r>
              <a:rPr lang="en-US" sz="1200" i="1" dirty="0">
                <a:solidFill>
                  <a:schemeClr val="tx1">
                    <a:lumMod val="50000"/>
                  </a:schemeClr>
                </a:solidFill>
              </a:rPr>
              <a:t>maximized levels of MOUD and/or NLX</a:t>
            </a:r>
          </a:p>
          <a:p>
            <a:r>
              <a:rPr lang="en-US" sz="1200" b="1" i="1" dirty="0">
                <a:solidFill>
                  <a:schemeClr val="tx1">
                    <a:lumMod val="50000"/>
                  </a:schemeClr>
                </a:solidFill>
              </a:rPr>
              <a:t>VM: </a:t>
            </a:r>
          </a:p>
          <a:p>
            <a:r>
              <a:rPr lang="en-US" sz="1200" i="1" dirty="0">
                <a:solidFill>
                  <a:schemeClr val="tx1">
                    <a:lumMod val="50000"/>
                  </a:schemeClr>
                </a:solidFill>
              </a:rPr>
              <a:t>6 vending machines</a:t>
            </a:r>
          </a:p>
          <a:p>
            <a:r>
              <a:rPr lang="en-US" sz="1200" b="1" i="1" dirty="0">
                <a:solidFill>
                  <a:schemeClr val="tx1">
                    <a:lumMod val="50000"/>
                  </a:schemeClr>
                </a:solidFill>
              </a:rPr>
              <a:t>HRC</a:t>
            </a:r>
            <a:r>
              <a:rPr lang="en-US" sz="1200" i="1" dirty="0">
                <a:solidFill>
                  <a:schemeClr val="tx1">
                    <a:lumMod val="50000"/>
                  </a:schemeClr>
                </a:solidFill>
              </a:rPr>
              <a:t>: </a:t>
            </a:r>
          </a:p>
          <a:p>
            <a:r>
              <a:rPr lang="en-US" sz="1200" i="1" dirty="0">
                <a:solidFill>
                  <a:schemeClr val="tx1">
                    <a:lumMod val="50000"/>
                  </a:schemeClr>
                </a:solidFill>
              </a:rPr>
              <a:t>8 centers, 60 annual visits</a:t>
            </a:r>
          </a:p>
        </p:txBody>
      </p:sp>
      <p:sp>
        <p:nvSpPr>
          <p:cNvPr id="2" name="TextBox 1">
            <a:extLst>
              <a:ext uri="{FF2B5EF4-FFF2-40B4-BE49-F238E27FC236}">
                <a16:creationId xmlns:a16="http://schemas.microsoft.com/office/drawing/2014/main" id="{8748A108-44DF-41D6-A126-DB3CE5AA78D8}"/>
              </a:ext>
            </a:extLst>
          </p:cNvPr>
          <p:cNvSpPr txBox="1"/>
          <p:nvPr/>
        </p:nvSpPr>
        <p:spPr>
          <a:xfrm>
            <a:off x="4895253" y="4829088"/>
            <a:ext cx="2803973" cy="230832"/>
          </a:xfrm>
          <a:prstGeom prst="rect">
            <a:avLst/>
          </a:prstGeom>
          <a:noFill/>
        </p:spPr>
        <p:txBody>
          <a:bodyPr wrap="none" rtlCol="0">
            <a:spAutoFit/>
          </a:bodyPr>
          <a:lstStyle/>
          <a:p>
            <a:r>
              <a:rPr lang="en-US" sz="900" dirty="0">
                <a:solidFill>
                  <a:schemeClr val="tx1"/>
                </a:solidFill>
              </a:rPr>
              <a:t>*+VM not explored as saturation is already reached</a:t>
            </a:r>
          </a:p>
        </p:txBody>
      </p:sp>
      <p:pic>
        <p:nvPicPr>
          <p:cNvPr id="6" name="Picture 5">
            <a:extLst>
              <a:ext uri="{FF2B5EF4-FFF2-40B4-BE49-F238E27FC236}">
                <a16:creationId xmlns:a16="http://schemas.microsoft.com/office/drawing/2014/main" id="{7E9BFBEC-5782-4E83-A8B7-17F31D9B3D85}"/>
              </a:ext>
            </a:extLst>
          </p:cNvPr>
          <p:cNvPicPr>
            <a:picLocks noChangeAspect="1"/>
          </p:cNvPicPr>
          <p:nvPr/>
        </p:nvPicPr>
        <p:blipFill>
          <a:blip r:embed="rId2"/>
          <a:stretch>
            <a:fillRect/>
          </a:stretch>
        </p:blipFill>
        <p:spPr>
          <a:xfrm>
            <a:off x="584559" y="257044"/>
            <a:ext cx="6400862" cy="4572044"/>
          </a:xfrm>
          <a:prstGeom prst="rect">
            <a:avLst/>
          </a:prstGeom>
        </p:spPr>
      </p:pic>
      <p:sp>
        <p:nvSpPr>
          <p:cNvPr id="7" name="TextBox 6">
            <a:extLst>
              <a:ext uri="{FF2B5EF4-FFF2-40B4-BE49-F238E27FC236}">
                <a16:creationId xmlns:a16="http://schemas.microsoft.com/office/drawing/2014/main" id="{7F94912B-B120-47AD-BF46-2CD4BF1F9031}"/>
              </a:ext>
            </a:extLst>
          </p:cNvPr>
          <p:cNvSpPr txBox="1"/>
          <p:nvPr/>
        </p:nvSpPr>
        <p:spPr>
          <a:xfrm>
            <a:off x="3999628" y="4489933"/>
            <a:ext cx="255198" cy="307777"/>
          </a:xfrm>
          <a:prstGeom prst="rect">
            <a:avLst/>
          </a:prstGeom>
          <a:noFill/>
        </p:spPr>
        <p:txBody>
          <a:bodyPr wrap="none" rtlCol="0">
            <a:spAutoFit/>
          </a:bodyPr>
          <a:lstStyle/>
          <a:p>
            <a:r>
              <a:rPr lang="en-US" sz="1400" dirty="0">
                <a:solidFill>
                  <a:schemeClr val="bg2">
                    <a:lumMod val="25000"/>
                  </a:schemeClr>
                </a:solidFill>
              </a:rPr>
              <a:t>*</a:t>
            </a:r>
          </a:p>
        </p:txBody>
      </p:sp>
      <p:sp>
        <p:nvSpPr>
          <p:cNvPr id="10" name="TextBox 9">
            <a:extLst>
              <a:ext uri="{FF2B5EF4-FFF2-40B4-BE49-F238E27FC236}">
                <a16:creationId xmlns:a16="http://schemas.microsoft.com/office/drawing/2014/main" id="{53015285-6146-4B94-83F7-0D94E60734BA}"/>
              </a:ext>
            </a:extLst>
          </p:cNvPr>
          <p:cNvSpPr txBox="1"/>
          <p:nvPr/>
        </p:nvSpPr>
        <p:spPr>
          <a:xfrm>
            <a:off x="6643942" y="4488444"/>
            <a:ext cx="255198" cy="307777"/>
          </a:xfrm>
          <a:prstGeom prst="rect">
            <a:avLst/>
          </a:prstGeom>
          <a:noFill/>
        </p:spPr>
        <p:txBody>
          <a:bodyPr wrap="none" rtlCol="0">
            <a:spAutoFit/>
          </a:bodyPr>
          <a:lstStyle/>
          <a:p>
            <a:r>
              <a:rPr lang="en-US" sz="1400" dirty="0">
                <a:solidFill>
                  <a:schemeClr val="bg2">
                    <a:lumMod val="25000"/>
                  </a:schemeClr>
                </a:solidFill>
              </a:rPr>
              <a:t>*</a:t>
            </a:r>
          </a:p>
        </p:txBody>
      </p:sp>
      <p:sp>
        <p:nvSpPr>
          <p:cNvPr id="11" name="Left Bracket 10">
            <a:extLst>
              <a:ext uri="{FF2B5EF4-FFF2-40B4-BE49-F238E27FC236}">
                <a16:creationId xmlns:a16="http://schemas.microsoft.com/office/drawing/2014/main" id="{841C6E88-3994-4A33-A927-9B8C4876F56D}"/>
              </a:ext>
            </a:extLst>
          </p:cNvPr>
          <p:cNvSpPr/>
          <p:nvPr/>
        </p:nvSpPr>
        <p:spPr>
          <a:xfrm rot="16200000">
            <a:off x="2064803" y="3608672"/>
            <a:ext cx="170981" cy="1762521"/>
          </a:xfrm>
          <a:prstGeom prst="leftBracket">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25000"/>
                </a:schemeClr>
              </a:solidFill>
            </a:endParaRPr>
          </a:p>
        </p:txBody>
      </p:sp>
      <p:sp>
        <p:nvSpPr>
          <p:cNvPr id="12" name="Left Bracket 11">
            <a:extLst>
              <a:ext uri="{FF2B5EF4-FFF2-40B4-BE49-F238E27FC236}">
                <a16:creationId xmlns:a16="http://schemas.microsoft.com/office/drawing/2014/main" id="{69CF7F69-4D8D-4DCF-BF18-20C198D1D443}"/>
              </a:ext>
            </a:extLst>
          </p:cNvPr>
          <p:cNvSpPr/>
          <p:nvPr/>
        </p:nvSpPr>
        <p:spPr>
          <a:xfrm rot="16200000">
            <a:off x="4922997" y="3604613"/>
            <a:ext cx="170981" cy="1762521"/>
          </a:xfrm>
          <a:prstGeom prst="leftBracket">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25000"/>
                </a:schemeClr>
              </a:solidFill>
            </a:endParaRPr>
          </a:p>
        </p:txBody>
      </p:sp>
      <p:sp>
        <p:nvSpPr>
          <p:cNvPr id="13" name="Left Bracket 12">
            <a:extLst>
              <a:ext uri="{FF2B5EF4-FFF2-40B4-BE49-F238E27FC236}">
                <a16:creationId xmlns:a16="http://schemas.microsoft.com/office/drawing/2014/main" id="{48806E11-008A-45C1-BE1B-56CA0B387291}"/>
              </a:ext>
            </a:extLst>
          </p:cNvPr>
          <p:cNvSpPr/>
          <p:nvPr/>
        </p:nvSpPr>
        <p:spPr>
          <a:xfrm rot="16200000">
            <a:off x="3490913" y="4011201"/>
            <a:ext cx="156793" cy="943273"/>
          </a:xfrm>
          <a:prstGeom prst="leftBracket">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25000"/>
                </a:schemeClr>
              </a:solidFill>
            </a:endParaRPr>
          </a:p>
        </p:txBody>
      </p:sp>
      <p:sp>
        <p:nvSpPr>
          <p:cNvPr id="15" name="Left Bracket 14">
            <a:extLst>
              <a:ext uri="{FF2B5EF4-FFF2-40B4-BE49-F238E27FC236}">
                <a16:creationId xmlns:a16="http://schemas.microsoft.com/office/drawing/2014/main" id="{A5E18CAB-4965-4F22-85D2-C36D1B75C36B}"/>
              </a:ext>
            </a:extLst>
          </p:cNvPr>
          <p:cNvSpPr/>
          <p:nvPr/>
        </p:nvSpPr>
        <p:spPr>
          <a:xfrm rot="16200000">
            <a:off x="6349107" y="4003070"/>
            <a:ext cx="156793" cy="943273"/>
          </a:xfrm>
          <a:prstGeom prst="leftBracket">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25000"/>
                </a:schemeClr>
              </a:solidFill>
            </a:endParaRPr>
          </a:p>
        </p:txBody>
      </p:sp>
    </p:spTree>
    <p:extLst>
      <p:ext uri="{BB962C8B-B14F-4D97-AF65-F5344CB8AC3E}">
        <p14:creationId xmlns:p14="http://schemas.microsoft.com/office/powerpoint/2010/main" val="3809289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7DE3BBB-889E-430F-BC09-E71C19271204}"/>
              </a:ext>
            </a:extLst>
          </p:cNvPr>
          <p:cNvSpPr>
            <a:spLocks noGrp="1"/>
          </p:cNvSpPr>
          <p:nvPr>
            <p:ph type="ftr" sz="quarter" idx="3"/>
          </p:nvPr>
        </p:nvSpPr>
        <p:spPr/>
        <p:txBody>
          <a:bodyPr/>
          <a:lstStyle/>
          <a:p>
            <a:r>
              <a:rPr lang="en-US"/>
              <a:t>NYU Grossman School of Medicine</a:t>
            </a:r>
            <a:endParaRPr lang="en-US" dirty="0"/>
          </a:p>
        </p:txBody>
      </p:sp>
      <p:sp>
        <p:nvSpPr>
          <p:cNvPr id="3" name="Slide Number Placeholder 2">
            <a:extLst>
              <a:ext uri="{FF2B5EF4-FFF2-40B4-BE49-F238E27FC236}">
                <a16:creationId xmlns:a16="http://schemas.microsoft.com/office/drawing/2014/main" id="{687ABA17-AA7F-43C7-ABCA-560CF8D89C22}"/>
              </a:ext>
            </a:extLst>
          </p:cNvPr>
          <p:cNvSpPr>
            <a:spLocks noGrp="1"/>
          </p:cNvSpPr>
          <p:nvPr>
            <p:ph type="sldNum" sz="quarter" idx="4"/>
          </p:nvPr>
        </p:nvSpPr>
        <p:spPr/>
        <p:txBody>
          <a:bodyPr/>
          <a:lstStyle/>
          <a:p>
            <a:fld id="{7FEEEA1A-CB49-3744-AA40-B896987410F9}" type="slidenum">
              <a:rPr lang="en-US" smtClean="0"/>
              <a:pPr/>
              <a:t>22</a:t>
            </a:fld>
            <a:endParaRPr lang="en-US" dirty="0"/>
          </a:p>
        </p:txBody>
      </p:sp>
      <p:sp>
        <p:nvSpPr>
          <p:cNvPr id="10" name="TextBox 9">
            <a:extLst>
              <a:ext uri="{FF2B5EF4-FFF2-40B4-BE49-F238E27FC236}">
                <a16:creationId xmlns:a16="http://schemas.microsoft.com/office/drawing/2014/main" id="{747BCB1B-C25C-48A9-A4D9-29FEE6A8DC54}"/>
              </a:ext>
            </a:extLst>
          </p:cNvPr>
          <p:cNvSpPr txBox="1"/>
          <p:nvPr/>
        </p:nvSpPr>
        <p:spPr>
          <a:xfrm>
            <a:off x="7683058" y="1325255"/>
            <a:ext cx="1460942" cy="2492990"/>
          </a:xfrm>
          <a:prstGeom prst="rect">
            <a:avLst/>
          </a:prstGeom>
          <a:noFill/>
        </p:spPr>
        <p:txBody>
          <a:bodyPr wrap="square" rtlCol="0">
            <a:spAutoFit/>
          </a:bodyPr>
          <a:lstStyle/>
          <a:p>
            <a:r>
              <a:rPr lang="en-US" sz="1200" b="1" i="1" dirty="0">
                <a:solidFill>
                  <a:schemeClr val="tx1">
                    <a:lumMod val="50000"/>
                  </a:schemeClr>
                </a:solidFill>
              </a:rPr>
              <a:t>Current</a:t>
            </a:r>
            <a:r>
              <a:rPr lang="en-US" sz="1200" i="1" dirty="0">
                <a:solidFill>
                  <a:schemeClr val="tx1">
                    <a:lumMod val="50000"/>
                  </a:schemeClr>
                </a:solidFill>
              </a:rPr>
              <a:t>: </a:t>
            </a:r>
          </a:p>
          <a:p>
            <a:r>
              <a:rPr lang="en-US" sz="1200" i="1" dirty="0">
                <a:solidFill>
                  <a:schemeClr val="tx1">
                    <a:lumMod val="50000"/>
                  </a:schemeClr>
                </a:solidFill>
              </a:rPr>
              <a:t>current levels of MOUD and NLX</a:t>
            </a:r>
          </a:p>
          <a:p>
            <a:r>
              <a:rPr lang="en-US" sz="1200" b="1" i="1" dirty="0">
                <a:solidFill>
                  <a:schemeClr val="tx1">
                    <a:lumMod val="50000"/>
                  </a:schemeClr>
                </a:solidFill>
              </a:rPr>
              <a:t>Max</a:t>
            </a:r>
            <a:r>
              <a:rPr lang="en-US" sz="1200" i="1" dirty="0">
                <a:solidFill>
                  <a:schemeClr val="tx1">
                    <a:lumMod val="50000"/>
                  </a:schemeClr>
                </a:solidFill>
              </a:rPr>
              <a:t>: </a:t>
            </a:r>
          </a:p>
          <a:p>
            <a:r>
              <a:rPr lang="en-US" sz="1200" i="1" dirty="0">
                <a:solidFill>
                  <a:schemeClr val="tx1">
                    <a:lumMod val="50000"/>
                  </a:schemeClr>
                </a:solidFill>
              </a:rPr>
              <a:t>maximized levels of MOUD and/or NLX</a:t>
            </a:r>
          </a:p>
          <a:p>
            <a:r>
              <a:rPr lang="en-US" sz="1200" b="1" i="1" dirty="0">
                <a:solidFill>
                  <a:schemeClr val="tx1">
                    <a:lumMod val="50000"/>
                  </a:schemeClr>
                </a:solidFill>
              </a:rPr>
              <a:t>VM: </a:t>
            </a:r>
          </a:p>
          <a:p>
            <a:r>
              <a:rPr lang="en-US" sz="1200" i="1" dirty="0">
                <a:solidFill>
                  <a:schemeClr val="tx1">
                    <a:lumMod val="50000"/>
                  </a:schemeClr>
                </a:solidFill>
              </a:rPr>
              <a:t>6 vending machines</a:t>
            </a:r>
          </a:p>
          <a:p>
            <a:r>
              <a:rPr lang="en-US" sz="1200" b="1" i="1" dirty="0">
                <a:solidFill>
                  <a:schemeClr val="tx1">
                    <a:lumMod val="50000"/>
                  </a:schemeClr>
                </a:solidFill>
              </a:rPr>
              <a:t>HRC</a:t>
            </a:r>
            <a:r>
              <a:rPr lang="en-US" sz="1200" i="1" dirty="0">
                <a:solidFill>
                  <a:schemeClr val="tx1">
                    <a:lumMod val="50000"/>
                  </a:schemeClr>
                </a:solidFill>
              </a:rPr>
              <a:t>: </a:t>
            </a:r>
          </a:p>
          <a:p>
            <a:r>
              <a:rPr lang="en-US" sz="1200" i="1" dirty="0">
                <a:solidFill>
                  <a:schemeClr val="tx1">
                    <a:lumMod val="50000"/>
                  </a:schemeClr>
                </a:solidFill>
              </a:rPr>
              <a:t>8 centers, 60 annual visits</a:t>
            </a:r>
          </a:p>
        </p:txBody>
      </p:sp>
      <p:pic>
        <p:nvPicPr>
          <p:cNvPr id="5" name="Picture 4">
            <a:extLst>
              <a:ext uri="{FF2B5EF4-FFF2-40B4-BE49-F238E27FC236}">
                <a16:creationId xmlns:a16="http://schemas.microsoft.com/office/drawing/2014/main" id="{355B39B9-D980-4EE0-A75A-ECBE9747CC08}"/>
              </a:ext>
            </a:extLst>
          </p:cNvPr>
          <p:cNvPicPr>
            <a:picLocks noChangeAspect="1"/>
          </p:cNvPicPr>
          <p:nvPr/>
        </p:nvPicPr>
        <p:blipFill>
          <a:blip r:embed="rId2"/>
          <a:stretch>
            <a:fillRect/>
          </a:stretch>
        </p:blipFill>
        <p:spPr>
          <a:xfrm>
            <a:off x="62785" y="271232"/>
            <a:ext cx="7315271" cy="4572044"/>
          </a:xfrm>
          <a:prstGeom prst="rect">
            <a:avLst/>
          </a:prstGeom>
        </p:spPr>
      </p:pic>
    </p:spTree>
    <p:extLst>
      <p:ext uri="{BB962C8B-B14F-4D97-AF65-F5344CB8AC3E}">
        <p14:creationId xmlns:p14="http://schemas.microsoft.com/office/powerpoint/2010/main" val="969333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65FBF9D-F049-4BC3-B9F9-AF5F54709A2C}"/>
              </a:ext>
            </a:extLst>
          </p:cNvPr>
          <p:cNvSpPr>
            <a:spLocks noGrp="1"/>
          </p:cNvSpPr>
          <p:nvPr>
            <p:ph type="ftr" sz="quarter" idx="3"/>
          </p:nvPr>
        </p:nvSpPr>
        <p:spPr/>
        <p:txBody>
          <a:bodyPr/>
          <a:lstStyle/>
          <a:p>
            <a:r>
              <a:rPr lang="en-US"/>
              <a:t>NYU Grossman School of Medicine</a:t>
            </a:r>
            <a:endParaRPr lang="en-US" dirty="0"/>
          </a:p>
        </p:txBody>
      </p:sp>
      <p:sp>
        <p:nvSpPr>
          <p:cNvPr id="4" name="Slide Number Placeholder 3">
            <a:extLst>
              <a:ext uri="{FF2B5EF4-FFF2-40B4-BE49-F238E27FC236}">
                <a16:creationId xmlns:a16="http://schemas.microsoft.com/office/drawing/2014/main" id="{69B35FF3-0530-49BE-8418-882DD40E8324}"/>
              </a:ext>
            </a:extLst>
          </p:cNvPr>
          <p:cNvSpPr>
            <a:spLocks noGrp="1"/>
          </p:cNvSpPr>
          <p:nvPr>
            <p:ph type="sldNum" sz="quarter" idx="4"/>
          </p:nvPr>
        </p:nvSpPr>
        <p:spPr/>
        <p:txBody>
          <a:bodyPr/>
          <a:lstStyle/>
          <a:p>
            <a:fld id="{7FEEEA1A-CB49-3744-AA40-B896987410F9}" type="slidenum">
              <a:rPr lang="en-US" smtClean="0"/>
              <a:pPr/>
              <a:t>23</a:t>
            </a:fld>
            <a:endParaRPr lang="en-US" dirty="0"/>
          </a:p>
        </p:txBody>
      </p:sp>
      <p:sp>
        <p:nvSpPr>
          <p:cNvPr id="2" name="TextBox 1">
            <a:extLst>
              <a:ext uri="{FF2B5EF4-FFF2-40B4-BE49-F238E27FC236}">
                <a16:creationId xmlns:a16="http://schemas.microsoft.com/office/drawing/2014/main" id="{2CE71E6C-6053-4E13-B33D-B7C19B083A00}"/>
              </a:ext>
            </a:extLst>
          </p:cNvPr>
          <p:cNvSpPr txBox="1"/>
          <p:nvPr/>
        </p:nvSpPr>
        <p:spPr>
          <a:xfrm>
            <a:off x="769947" y="299139"/>
            <a:ext cx="7627409" cy="400110"/>
          </a:xfrm>
          <a:prstGeom prst="rect">
            <a:avLst/>
          </a:prstGeom>
          <a:noFill/>
        </p:spPr>
        <p:txBody>
          <a:bodyPr wrap="none" rtlCol="0">
            <a:spAutoFit/>
          </a:bodyPr>
          <a:lstStyle/>
          <a:p>
            <a:r>
              <a:rPr lang="en-US" sz="2000" b="1" dirty="0">
                <a:solidFill>
                  <a:srgbClr val="420B68"/>
                </a:solidFill>
              </a:rPr>
              <a:t>Incremental cost-effectiveness ratios and the efficient frontier</a:t>
            </a:r>
          </a:p>
        </p:txBody>
      </p:sp>
      <p:sp>
        <p:nvSpPr>
          <p:cNvPr id="5" name="TextBox 4">
            <a:extLst>
              <a:ext uri="{FF2B5EF4-FFF2-40B4-BE49-F238E27FC236}">
                <a16:creationId xmlns:a16="http://schemas.microsoft.com/office/drawing/2014/main" id="{74108374-E257-4C7F-9A1E-6786B3C120C7}"/>
              </a:ext>
            </a:extLst>
          </p:cNvPr>
          <p:cNvSpPr txBox="1"/>
          <p:nvPr/>
        </p:nvSpPr>
        <p:spPr>
          <a:xfrm>
            <a:off x="0" y="1417588"/>
            <a:ext cx="3241291" cy="2308324"/>
          </a:xfrm>
          <a:prstGeom prst="rect">
            <a:avLst/>
          </a:prstGeom>
          <a:noFill/>
        </p:spPr>
        <p:txBody>
          <a:bodyPr wrap="square" rtlCol="0">
            <a:spAutoFit/>
          </a:bodyPr>
          <a:lstStyle/>
          <a:p>
            <a:pPr marL="285750" indent="-285750">
              <a:buFont typeface="Arial" panose="020B0604020202020204" pitchFamily="34" charset="0"/>
              <a:buChar char="•"/>
            </a:pPr>
            <a:r>
              <a:rPr lang="en-US" dirty="0"/>
              <a:t>The incremental cost-effectiveness ratio (ICER) is the incremental gain in benefit over the incremental increase in cost for an intervention compared to the next-best intervention</a:t>
            </a:r>
          </a:p>
        </p:txBody>
      </p:sp>
      <p:pic>
        <p:nvPicPr>
          <p:cNvPr id="7" name="Picture 6">
            <a:extLst>
              <a:ext uri="{FF2B5EF4-FFF2-40B4-BE49-F238E27FC236}">
                <a16:creationId xmlns:a16="http://schemas.microsoft.com/office/drawing/2014/main" id="{A6985E91-C3BF-4837-A4BF-95E186B2849C}"/>
              </a:ext>
            </a:extLst>
          </p:cNvPr>
          <p:cNvPicPr>
            <a:picLocks noChangeAspect="1"/>
          </p:cNvPicPr>
          <p:nvPr/>
        </p:nvPicPr>
        <p:blipFill>
          <a:blip r:embed="rId3"/>
          <a:stretch>
            <a:fillRect/>
          </a:stretch>
        </p:blipFill>
        <p:spPr>
          <a:xfrm>
            <a:off x="3996192" y="1073075"/>
            <a:ext cx="4401164" cy="3153215"/>
          </a:xfrm>
          <a:prstGeom prst="rect">
            <a:avLst/>
          </a:prstGeom>
        </p:spPr>
      </p:pic>
      <p:sp>
        <p:nvSpPr>
          <p:cNvPr id="8" name="TextBox 7">
            <a:extLst>
              <a:ext uri="{FF2B5EF4-FFF2-40B4-BE49-F238E27FC236}">
                <a16:creationId xmlns:a16="http://schemas.microsoft.com/office/drawing/2014/main" id="{3DDFFB09-1924-4BB3-B48C-0238552B804D}"/>
              </a:ext>
            </a:extLst>
          </p:cNvPr>
          <p:cNvSpPr txBox="1"/>
          <p:nvPr/>
        </p:nvSpPr>
        <p:spPr>
          <a:xfrm>
            <a:off x="4718583" y="763321"/>
            <a:ext cx="3387209" cy="307777"/>
          </a:xfrm>
          <a:prstGeom prst="rect">
            <a:avLst/>
          </a:prstGeom>
          <a:noFill/>
        </p:spPr>
        <p:txBody>
          <a:bodyPr wrap="none" rtlCol="0">
            <a:spAutoFit/>
          </a:bodyPr>
          <a:lstStyle/>
          <a:p>
            <a:r>
              <a:rPr lang="en-US" sz="1400" b="1" dirty="0">
                <a:solidFill>
                  <a:schemeClr val="tx1"/>
                </a:solidFill>
              </a:rPr>
              <a:t>Efficient Frontier, Illustrative Example</a:t>
            </a:r>
          </a:p>
        </p:txBody>
      </p:sp>
      <p:sp>
        <p:nvSpPr>
          <p:cNvPr id="9" name="TextBox 8">
            <a:extLst>
              <a:ext uri="{FF2B5EF4-FFF2-40B4-BE49-F238E27FC236}">
                <a16:creationId xmlns:a16="http://schemas.microsoft.com/office/drawing/2014/main" id="{17286BA9-223A-497F-A1F2-2A0D8581A754}"/>
              </a:ext>
            </a:extLst>
          </p:cNvPr>
          <p:cNvSpPr txBox="1"/>
          <p:nvPr/>
        </p:nvSpPr>
        <p:spPr>
          <a:xfrm rot="16200000">
            <a:off x="2618758" y="2228525"/>
            <a:ext cx="2489784" cy="338554"/>
          </a:xfrm>
          <a:prstGeom prst="rect">
            <a:avLst/>
          </a:prstGeom>
          <a:noFill/>
        </p:spPr>
        <p:txBody>
          <a:bodyPr wrap="none" rtlCol="0">
            <a:spAutoFit/>
          </a:bodyPr>
          <a:lstStyle/>
          <a:p>
            <a:r>
              <a:rPr lang="en-US" sz="1600" dirty="0"/>
              <a:t>Overdose deaths averted</a:t>
            </a:r>
            <a:endParaRPr lang="en-US" sz="1600" dirty="0">
              <a:solidFill>
                <a:schemeClr val="tx1"/>
              </a:solidFill>
            </a:endParaRPr>
          </a:p>
        </p:txBody>
      </p:sp>
      <p:sp>
        <p:nvSpPr>
          <p:cNvPr id="10" name="TextBox 9">
            <a:extLst>
              <a:ext uri="{FF2B5EF4-FFF2-40B4-BE49-F238E27FC236}">
                <a16:creationId xmlns:a16="http://schemas.microsoft.com/office/drawing/2014/main" id="{186B0026-A01C-4E8C-89C0-40601061040A}"/>
              </a:ext>
            </a:extLst>
          </p:cNvPr>
          <p:cNvSpPr txBox="1"/>
          <p:nvPr/>
        </p:nvSpPr>
        <p:spPr>
          <a:xfrm>
            <a:off x="4555717" y="4236573"/>
            <a:ext cx="4083169" cy="338554"/>
          </a:xfrm>
          <a:prstGeom prst="rect">
            <a:avLst/>
          </a:prstGeom>
          <a:noFill/>
        </p:spPr>
        <p:txBody>
          <a:bodyPr wrap="none" rtlCol="0">
            <a:spAutoFit/>
          </a:bodyPr>
          <a:lstStyle/>
          <a:p>
            <a:r>
              <a:rPr lang="en-US" sz="1600" dirty="0">
                <a:solidFill>
                  <a:schemeClr val="tx1"/>
                </a:solidFill>
              </a:rPr>
              <a:t>Incremental discounted cost (Million USD)*</a:t>
            </a:r>
          </a:p>
        </p:txBody>
      </p:sp>
      <p:sp>
        <p:nvSpPr>
          <p:cNvPr id="11" name="TextBox 10">
            <a:extLst>
              <a:ext uri="{FF2B5EF4-FFF2-40B4-BE49-F238E27FC236}">
                <a16:creationId xmlns:a16="http://schemas.microsoft.com/office/drawing/2014/main" id="{B2192E1F-B552-450D-BC9C-290A516AAF71}"/>
              </a:ext>
            </a:extLst>
          </p:cNvPr>
          <p:cNvSpPr txBox="1"/>
          <p:nvPr/>
        </p:nvSpPr>
        <p:spPr>
          <a:xfrm>
            <a:off x="6928161" y="4459711"/>
            <a:ext cx="1710725" cy="230832"/>
          </a:xfrm>
          <a:prstGeom prst="rect">
            <a:avLst/>
          </a:prstGeom>
          <a:noFill/>
        </p:spPr>
        <p:txBody>
          <a:bodyPr wrap="none" rtlCol="0">
            <a:spAutoFit/>
          </a:bodyPr>
          <a:lstStyle/>
          <a:p>
            <a:r>
              <a:rPr lang="en-US" sz="900" dirty="0">
                <a:solidFill>
                  <a:schemeClr val="tx1"/>
                </a:solidFill>
              </a:rPr>
              <a:t>*2021 USD, discounted at 3%</a:t>
            </a:r>
          </a:p>
        </p:txBody>
      </p:sp>
      <p:cxnSp>
        <p:nvCxnSpPr>
          <p:cNvPr id="13" name="Straight Connector 12">
            <a:extLst>
              <a:ext uri="{FF2B5EF4-FFF2-40B4-BE49-F238E27FC236}">
                <a16:creationId xmlns:a16="http://schemas.microsoft.com/office/drawing/2014/main" id="{AC2EFA11-FCC9-4FB4-8C1B-B00CDF06B265}"/>
              </a:ext>
            </a:extLst>
          </p:cNvPr>
          <p:cNvCxnSpPr>
            <a:cxnSpLocks/>
          </p:cNvCxnSpPr>
          <p:nvPr/>
        </p:nvCxnSpPr>
        <p:spPr>
          <a:xfrm flipV="1">
            <a:off x="5217899" y="1062792"/>
            <a:ext cx="2060562" cy="625082"/>
          </a:xfrm>
          <a:prstGeom prst="line">
            <a:avLst/>
          </a:prstGeom>
          <a:ln w="76200">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64605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6C24635-4DFB-4224-A4EE-37270B333524}"/>
              </a:ext>
            </a:extLst>
          </p:cNvPr>
          <p:cNvSpPr>
            <a:spLocks noGrp="1"/>
          </p:cNvSpPr>
          <p:nvPr>
            <p:ph type="ftr" sz="quarter" idx="3"/>
          </p:nvPr>
        </p:nvSpPr>
        <p:spPr/>
        <p:txBody>
          <a:bodyPr/>
          <a:lstStyle/>
          <a:p>
            <a:r>
              <a:rPr lang="en-US"/>
              <a:t>NYU Grossman School of Medicine</a:t>
            </a:r>
            <a:endParaRPr lang="en-US" dirty="0"/>
          </a:p>
        </p:txBody>
      </p:sp>
      <p:sp>
        <p:nvSpPr>
          <p:cNvPr id="3" name="Slide Number Placeholder 2">
            <a:extLst>
              <a:ext uri="{FF2B5EF4-FFF2-40B4-BE49-F238E27FC236}">
                <a16:creationId xmlns:a16="http://schemas.microsoft.com/office/drawing/2014/main" id="{440C8E18-39F3-4A18-B9C4-AEFB697096DB}"/>
              </a:ext>
            </a:extLst>
          </p:cNvPr>
          <p:cNvSpPr>
            <a:spLocks noGrp="1"/>
          </p:cNvSpPr>
          <p:nvPr>
            <p:ph type="sldNum" sz="quarter" idx="4"/>
          </p:nvPr>
        </p:nvSpPr>
        <p:spPr/>
        <p:txBody>
          <a:bodyPr/>
          <a:lstStyle/>
          <a:p>
            <a:fld id="{7FEEEA1A-CB49-3744-AA40-B896987410F9}" type="slidenum">
              <a:rPr lang="en-US" smtClean="0"/>
              <a:pPr/>
              <a:t>24</a:t>
            </a:fld>
            <a:endParaRPr lang="en-US" dirty="0"/>
          </a:p>
        </p:txBody>
      </p:sp>
      <p:sp>
        <p:nvSpPr>
          <p:cNvPr id="18" name="TextBox 17">
            <a:extLst>
              <a:ext uri="{FF2B5EF4-FFF2-40B4-BE49-F238E27FC236}">
                <a16:creationId xmlns:a16="http://schemas.microsoft.com/office/drawing/2014/main" id="{BFE8A5D1-AACC-4C4D-82B8-988B24838226}"/>
              </a:ext>
            </a:extLst>
          </p:cNvPr>
          <p:cNvSpPr txBox="1"/>
          <p:nvPr/>
        </p:nvSpPr>
        <p:spPr>
          <a:xfrm>
            <a:off x="5455965" y="5001457"/>
            <a:ext cx="184731" cy="215444"/>
          </a:xfrm>
          <a:prstGeom prst="rect">
            <a:avLst/>
          </a:prstGeom>
          <a:noFill/>
        </p:spPr>
        <p:txBody>
          <a:bodyPr wrap="none" rtlCol="0">
            <a:spAutoFit/>
          </a:bodyPr>
          <a:lstStyle/>
          <a:p>
            <a:endParaRPr lang="en-US" sz="800" dirty="0">
              <a:solidFill>
                <a:schemeClr val="tx1">
                  <a:lumMod val="50000"/>
                </a:schemeClr>
              </a:solidFill>
            </a:endParaRPr>
          </a:p>
        </p:txBody>
      </p:sp>
      <p:pic>
        <p:nvPicPr>
          <p:cNvPr id="5" name="Picture 4">
            <a:extLst>
              <a:ext uri="{FF2B5EF4-FFF2-40B4-BE49-F238E27FC236}">
                <a16:creationId xmlns:a16="http://schemas.microsoft.com/office/drawing/2014/main" id="{32108859-914B-409B-9AFB-7B88F18A8A9C}"/>
              </a:ext>
            </a:extLst>
          </p:cNvPr>
          <p:cNvPicPr>
            <a:picLocks noChangeAspect="1"/>
          </p:cNvPicPr>
          <p:nvPr/>
        </p:nvPicPr>
        <p:blipFill>
          <a:blip r:embed="rId3"/>
          <a:stretch>
            <a:fillRect/>
          </a:stretch>
        </p:blipFill>
        <p:spPr>
          <a:xfrm>
            <a:off x="578937" y="-9847"/>
            <a:ext cx="7986126" cy="5153347"/>
          </a:xfrm>
          <a:prstGeom prst="rect">
            <a:avLst/>
          </a:prstGeom>
        </p:spPr>
      </p:pic>
      <p:sp>
        <p:nvSpPr>
          <p:cNvPr id="6" name="TextBox 5">
            <a:extLst>
              <a:ext uri="{FF2B5EF4-FFF2-40B4-BE49-F238E27FC236}">
                <a16:creationId xmlns:a16="http://schemas.microsoft.com/office/drawing/2014/main" id="{611E8A39-A073-4F09-AE2B-1E75329C229C}"/>
              </a:ext>
            </a:extLst>
          </p:cNvPr>
          <p:cNvSpPr txBox="1"/>
          <p:nvPr/>
        </p:nvSpPr>
        <p:spPr>
          <a:xfrm>
            <a:off x="1388330" y="3413788"/>
            <a:ext cx="2648858" cy="276999"/>
          </a:xfrm>
          <a:prstGeom prst="rect">
            <a:avLst/>
          </a:prstGeom>
          <a:noFill/>
        </p:spPr>
        <p:txBody>
          <a:bodyPr wrap="square" rtlCol="0">
            <a:spAutoFit/>
          </a:bodyPr>
          <a:lstStyle/>
          <a:p>
            <a:r>
              <a:rPr lang="en-US" sz="1200" dirty="0">
                <a:solidFill>
                  <a:schemeClr val="tx1">
                    <a:lumMod val="75000"/>
                  </a:schemeClr>
                </a:solidFill>
              </a:rPr>
              <a:t>$171,000/death averted</a:t>
            </a:r>
          </a:p>
        </p:txBody>
      </p:sp>
      <p:sp>
        <p:nvSpPr>
          <p:cNvPr id="12" name="TextBox 11">
            <a:extLst>
              <a:ext uri="{FF2B5EF4-FFF2-40B4-BE49-F238E27FC236}">
                <a16:creationId xmlns:a16="http://schemas.microsoft.com/office/drawing/2014/main" id="{4041E267-ADEA-4FF7-9B85-810CF02E4763}"/>
              </a:ext>
            </a:extLst>
          </p:cNvPr>
          <p:cNvSpPr txBox="1"/>
          <p:nvPr/>
        </p:nvSpPr>
        <p:spPr>
          <a:xfrm>
            <a:off x="1665514" y="2782696"/>
            <a:ext cx="1872343" cy="276999"/>
          </a:xfrm>
          <a:prstGeom prst="rect">
            <a:avLst/>
          </a:prstGeom>
          <a:noFill/>
        </p:spPr>
        <p:txBody>
          <a:bodyPr wrap="square" rtlCol="0">
            <a:spAutoFit/>
          </a:bodyPr>
          <a:lstStyle/>
          <a:p>
            <a:r>
              <a:rPr lang="en-US" sz="1200" dirty="0">
                <a:solidFill>
                  <a:schemeClr val="tx1">
                    <a:lumMod val="75000"/>
                  </a:schemeClr>
                </a:solidFill>
              </a:rPr>
              <a:t>$327,000/death averted</a:t>
            </a:r>
          </a:p>
        </p:txBody>
      </p:sp>
      <p:sp>
        <p:nvSpPr>
          <p:cNvPr id="19" name="TextBox 18">
            <a:extLst>
              <a:ext uri="{FF2B5EF4-FFF2-40B4-BE49-F238E27FC236}">
                <a16:creationId xmlns:a16="http://schemas.microsoft.com/office/drawing/2014/main" id="{BF8C0C63-DD71-4789-B41C-C5484F232C2F}"/>
              </a:ext>
            </a:extLst>
          </p:cNvPr>
          <p:cNvSpPr txBox="1"/>
          <p:nvPr/>
        </p:nvSpPr>
        <p:spPr>
          <a:xfrm>
            <a:off x="3958771" y="1826120"/>
            <a:ext cx="2093686" cy="276999"/>
          </a:xfrm>
          <a:prstGeom prst="rect">
            <a:avLst/>
          </a:prstGeom>
          <a:noFill/>
        </p:spPr>
        <p:txBody>
          <a:bodyPr wrap="square" rtlCol="0">
            <a:spAutoFit/>
          </a:bodyPr>
          <a:lstStyle/>
          <a:p>
            <a:r>
              <a:rPr lang="en-US" sz="1200" dirty="0">
                <a:solidFill>
                  <a:schemeClr val="tx1">
                    <a:lumMod val="75000"/>
                  </a:schemeClr>
                </a:solidFill>
              </a:rPr>
              <a:t>$2,173,000/death averted</a:t>
            </a:r>
          </a:p>
        </p:txBody>
      </p:sp>
      <p:cxnSp>
        <p:nvCxnSpPr>
          <p:cNvPr id="7" name="Straight Connector 6">
            <a:extLst>
              <a:ext uri="{FF2B5EF4-FFF2-40B4-BE49-F238E27FC236}">
                <a16:creationId xmlns:a16="http://schemas.microsoft.com/office/drawing/2014/main" id="{8AF24DFF-DB52-49A0-983A-E82F762D1F72}"/>
              </a:ext>
            </a:extLst>
          </p:cNvPr>
          <p:cNvCxnSpPr/>
          <p:nvPr/>
        </p:nvCxnSpPr>
        <p:spPr>
          <a:xfrm>
            <a:off x="2004882" y="3456650"/>
            <a:ext cx="1193606" cy="0"/>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8D5D247-63A5-4DBB-9534-596B8225ADAE}"/>
              </a:ext>
            </a:extLst>
          </p:cNvPr>
          <p:cNvCxnSpPr/>
          <p:nvPr/>
        </p:nvCxnSpPr>
        <p:spPr>
          <a:xfrm>
            <a:off x="2544266" y="2796656"/>
            <a:ext cx="488611" cy="0"/>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82C27C-E1FA-4927-814B-59E0EC536D2C}"/>
              </a:ext>
            </a:extLst>
          </p:cNvPr>
          <p:cNvCxnSpPr>
            <a:cxnSpLocks/>
          </p:cNvCxnSpPr>
          <p:nvPr/>
        </p:nvCxnSpPr>
        <p:spPr>
          <a:xfrm>
            <a:off x="6623001" y="1449470"/>
            <a:ext cx="1090068"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0106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E96805F-AF45-4DAD-9D59-718D7F8AEB7F}"/>
              </a:ext>
            </a:extLst>
          </p:cNvPr>
          <p:cNvSpPr>
            <a:spLocks noGrp="1"/>
          </p:cNvSpPr>
          <p:nvPr>
            <p:ph type="ftr" sz="quarter" idx="3"/>
          </p:nvPr>
        </p:nvSpPr>
        <p:spPr/>
        <p:txBody>
          <a:bodyPr/>
          <a:lstStyle/>
          <a:p>
            <a:r>
              <a:rPr lang="en-US"/>
              <a:t>NYU Grossman School of Medicine</a:t>
            </a:r>
            <a:endParaRPr lang="en-US" dirty="0"/>
          </a:p>
        </p:txBody>
      </p:sp>
      <p:sp>
        <p:nvSpPr>
          <p:cNvPr id="3" name="Slide Number Placeholder 2">
            <a:extLst>
              <a:ext uri="{FF2B5EF4-FFF2-40B4-BE49-F238E27FC236}">
                <a16:creationId xmlns:a16="http://schemas.microsoft.com/office/drawing/2014/main" id="{A64D1625-3CDF-468A-A6DA-6DC944250AD6}"/>
              </a:ext>
            </a:extLst>
          </p:cNvPr>
          <p:cNvSpPr>
            <a:spLocks noGrp="1"/>
          </p:cNvSpPr>
          <p:nvPr>
            <p:ph type="sldNum" sz="quarter" idx="4"/>
          </p:nvPr>
        </p:nvSpPr>
        <p:spPr/>
        <p:txBody>
          <a:bodyPr/>
          <a:lstStyle/>
          <a:p>
            <a:fld id="{7FEEEA1A-CB49-3744-AA40-B896987410F9}" type="slidenum">
              <a:rPr lang="en-US" smtClean="0"/>
              <a:pPr/>
              <a:t>25</a:t>
            </a:fld>
            <a:endParaRPr lang="en-US" dirty="0"/>
          </a:p>
        </p:txBody>
      </p:sp>
      <p:pic>
        <p:nvPicPr>
          <p:cNvPr id="7" name="Picture 6">
            <a:extLst>
              <a:ext uri="{FF2B5EF4-FFF2-40B4-BE49-F238E27FC236}">
                <a16:creationId xmlns:a16="http://schemas.microsoft.com/office/drawing/2014/main" id="{B8826291-F9AD-4A1A-B1D9-B035E723006A}"/>
              </a:ext>
            </a:extLst>
          </p:cNvPr>
          <p:cNvPicPr>
            <a:picLocks noChangeAspect="1"/>
          </p:cNvPicPr>
          <p:nvPr/>
        </p:nvPicPr>
        <p:blipFill>
          <a:blip r:embed="rId2"/>
          <a:stretch>
            <a:fillRect/>
          </a:stretch>
        </p:blipFill>
        <p:spPr>
          <a:xfrm>
            <a:off x="899653" y="103837"/>
            <a:ext cx="7344694" cy="4739439"/>
          </a:xfrm>
          <a:prstGeom prst="rect">
            <a:avLst/>
          </a:prstGeom>
        </p:spPr>
      </p:pic>
    </p:spTree>
    <p:extLst>
      <p:ext uri="{BB962C8B-B14F-4D97-AF65-F5344CB8AC3E}">
        <p14:creationId xmlns:p14="http://schemas.microsoft.com/office/powerpoint/2010/main" val="3680452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2" y="637428"/>
            <a:ext cx="8229599" cy="313932"/>
          </a:xfrm>
        </p:spPr>
        <p:txBody>
          <a:bodyPr/>
          <a:lstStyle/>
          <a:p>
            <a:r>
              <a:rPr lang="en-US" dirty="0"/>
              <a:t>Conclusion: Maximizing NLX through vending and other</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26</a:t>
            </a:fld>
            <a:endParaRPr lang="en-US" dirty="0"/>
          </a:p>
        </p:txBody>
      </p:sp>
      <p:sp>
        <p:nvSpPr>
          <p:cNvPr id="5" name="Content Placeholder 4"/>
          <p:cNvSpPr>
            <a:spLocks noGrp="1"/>
          </p:cNvSpPr>
          <p:nvPr>
            <p:ph idx="1"/>
          </p:nvPr>
        </p:nvSpPr>
        <p:spPr>
          <a:xfrm>
            <a:off x="139603" y="1133104"/>
            <a:ext cx="8892716" cy="1231984"/>
          </a:xfrm>
        </p:spPr>
        <p:txBody>
          <a:bodyPr/>
          <a:lstStyle/>
          <a:p>
            <a:r>
              <a:rPr lang="en-US" dirty="0">
                <a:solidFill>
                  <a:schemeClr val="tx1">
                    <a:lumMod val="50000"/>
                  </a:schemeClr>
                </a:solidFill>
              </a:rPr>
              <a:t>At current MOUD levels, </a:t>
            </a:r>
          </a:p>
          <a:p>
            <a:pPr lvl="1"/>
            <a:r>
              <a:rPr lang="en-US" dirty="0">
                <a:solidFill>
                  <a:schemeClr val="tx1">
                    <a:lumMod val="50000"/>
                  </a:schemeClr>
                </a:solidFill>
              </a:rPr>
              <a:t>Through 6 vending machines alone, averts 86 overdose deaths over 5 years (2% reduction from status quo)</a:t>
            </a:r>
          </a:p>
          <a:p>
            <a:pPr lvl="1"/>
            <a:r>
              <a:rPr lang="en-US" dirty="0">
                <a:solidFill>
                  <a:schemeClr val="tx1">
                    <a:lumMod val="50000"/>
                  </a:schemeClr>
                </a:solidFill>
              </a:rPr>
              <a:t>Through community routes alone, averts 143 overdose deaths over 5 years (3% reduction from status quo)</a:t>
            </a:r>
          </a:p>
          <a:p>
            <a:pPr lvl="1"/>
            <a:r>
              <a:rPr lang="en-US" dirty="0">
                <a:solidFill>
                  <a:schemeClr val="tx1">
                    <a:lumMod val="50000"/>
                  </a:schemeClr>
                </a:solidFill>
              </a:rPr>
              <a:t>Through SSPs alone, averts 240 overdose deaths over 5 years (5% reduction from status quo)</a:t>
            </a:r>
          </a:p>
          <a:p>
            <a:pPr lvl="1"/>
            <a:r>
              <a:rPr lang="en-US" b="1" dirty="0">
                <a:solidFill>
                  <a:schemeClr val="tx1">
                    <a:lumMod val="50000"/>
                  </a:schemeClr>
                </a:solidFill>
              </a:rPr>
              <a:t>Through all routes, at saturation, averts 383 overdose deaths over 5 years (8% reduction from status quo</a:t>
            </a:r>
            <a:r>
              <a:rPr lang="en-US" b="1" dirty="0" smtClean="0">
                <a:solidFill>
                  <a:schemeClr val="tx1">
                    <a:lumMod val="50000"/>
                  </a:schemeClr>
                </a:solidFill>
              </a:rPr>
              <a:t>)</a:t>
            </a:r>
            <a:endParaRPr lang="en-US" b="1" dirty="0">
              <a:solidFill>
                <a:schemeClr val="tx1">
                  <a:lumMod val="50000"/>
                </a:schemeClr>
              </a:solidFill>
            </a:endParaRPr>
          </a:p>
        </p:txBody>
      </p:sp>
    </p:spTree>
    <p:extLst>
      <p:ext uri="{BB962C8B-B14F-4D97-AF65-F5344CB8AC3E}">
        <p14:creationId xmlns:p14="http://schemas.microsoft.com/office/powerpoint/2010/main" val="565292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68036" y="794394"/>
            <a:ext cx="8229600" cy="313932"/>
          </a:xfrm>
        </p:spPr>
        <p:txBody>
          <a:bodyPr/>
          <a:lstStyle/>
          <a:p>
            <a:r>
              <a:rPr lang="en-US" dirty="0"/>
              <a:t>Conclusion: Maximizing MOUD in incarceration and community</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27</a:t>
            </a:fld>
            <a:endParaRPr lang="en-US" dirty="0"/>
          </a:p>
        </p:txBody>
      </p:sp>
      <p:sp>
        <p:nvSpPr>
          <p:cNvPr id="5" name="Content Placeholder 4"/>
          <p:cNvSpPr>
            <a:spLocks noGrp="1"/>
          </p:cNvSpPr>
          <p:nvPr>
            <p:ph idx="1"/>
          </p:nvPr>
        </p:nvSpPr>
        <p:spPr>
          <a:xfrm>
            <a:off x="457200" y="1298165"/>
            <a:ext cx="8229601" cy="1231984"/>
          </a:xfrm>
        </p:spPr>
        <p:txBody>
          <a:bodyPr/>
          <a:lstStyle/>
          <a:p>
            <a:r>
              <a:rPr lang="en-US" dirty="0">
                <a:solidFill>
                  <a:schemeClr val="tx1">
                    <a:lumMod val="50000"/>
                  </a:schemeClr>
                </a:solidFill>
              </a:rPr>
              <a:t>At current naloxone levels,</a:t>
            </a:r>
          </a:p>
          <a:p>
            <a:pPr lvl="1"/>
            <a:r>
              <a:rPr lang="en-US" dirty="0">
                <a:solidFill>
                  <a:schemeClr val="tx1">
                    <a:lumMod val="50000"/>
                  </a:schemeClr>
                </a:solidFill>
              </a:rPr>
              <a:t>In incarceration, averts 269 overdose deaths over 5 years  (6% reduction from status quo)</a:t>
            </a:r>
          </a:p>
          <a:p>
            <a:pPr lvl="1"/>
            <a:r>
              <a:rPr lang="en-US" dirty="0">
                <a:solidFill>
                  <a:schemeClr val="tx1">
                    <a:lumMod val="50000"/>
                  </a:schemeClr>
                </a:solidFill>
              </a:rPr>
              <a:t>In the community, averts 374 overdose deaths over 5 years (8% reduction from status quo)</a:t>
            </a:r>
          </a:p>
          <a:p>
            <a:pPr lvl="1"/>
            <a:r>
              <a:rPr lang="en-US" b="1" dirty="0">
                <a:solidFill>
                  <a:schemeClr val="tx1">
                    <a:lumMod val="50000"/>
                  </a:schemeClr>
                </a:solidFill>
              </a:rPr>
              <a:t>In both, averts 489 overdose deaths in 5 years (10% reduction from status quo)</a:t>
            </a:r>
          </a:p>
        </p:txBody>
      </p:sp>
    </p:spTree>
    <p:extLst>
      <p:ext uri="{BB962C8B-B14F-4D97-AF65-F5344CB8AC3E}">
        <p14:creationId xmlns:p14="http://schemas.microsoft.com/office/powerpoint/2010/main" val="1408641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4294967295"/>
          </p:nvPr>
        </p:nvSpPr>
        <p:spPr>
          <a:xfrm>
            <a:off x="836023" y="4843463"/>
            <a:ext cx="3387725" cy="122237"/>
          </a:xfrm>
        </p:spPr>
        <p:txBody>
          <a:bodyPr/>
          <a:lstStyle/>
          <a:p>
            <a:r>
              <a:rPr lang="en-US"/>
              <a:t>NYU Grossman School of Medicine</a:t>
            </a:r>
            <a:endParaRPr lang="en-US" dirty="0"/>
          </a:p>
        </p:txBody>
      </p:sp>
      <p:sp>
        <p:nvSpPr>
          <p:cNvPr id="4" name="Slide Number Placeholder 3"/>
          <p:cNvSpPr>
            <a:spLocks noGrp="1"/>
          </p:cNvSpPr>
          <p:nvPr>
            <p:ph type="sldNum" sz="quarter" idx="4294967295"/>
          </p:nvPr>
        </p:nvSpPr>
        <p:spPr>
          <a:xfrm>
            <a:off x="365760" y="4843463"/>
            <a:ext cx="254000" cy="122237"/>
          </a:xfrm>
        </p:spPr>
        <p:txBody>
          <a:bodyPr/>
          <a:lstStyle/>
          <a:p>
            <a:fld id="{7FEEEA1A-CB49-3744-AA40-B896987410F9}" type="slidenum">
              <a:rPr lang="en-US" smtClean="0"/>
              <a:pPr/>
              <a:t>28</a:t>
            </a:fld>
            <a:endParaRPr lang="en-US" dirty="0"/>
          </a:p>
        </p:txBody>
      </p:sp>
    </p:spTree>
    <p:extLst>
      <p:ext uri="{BB962C8B-B14F-4D97-AF65-F5344CB8AC3E}">
        <p14:creationId xmlns:p14="http://schemas.microsoft.com/office/powerpoint/2010/main" val="357335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82850" y="793750"/>
            <a:ext cx="4178300" cy="313932"/>
          </a:xfrm>
        </p:spPr>
        <p:txBody>
          <a:bodyPr/>
          <a:lstStyle/>
          <a:p>
            <a:r>
              <a:rPr lang="en-US" dirty="0"/>
              <a:t>Model Development Process</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3</a:t>
            </a:fld>
            <a:endParaRPr lang="en-US" dirty="0"/>
          </a:p>
        </p:txBody>
      </p:sp>
      <p:graphicFrame>
        <p:nvGraphicFramePr>
          <p:cNvPr id="8" name="Content Placeholder 7"/>
          <p:cNvGraphicFramePr>
            <a:graphicFrameLocks noGrp="1"/>
          </p:cNvGraphicFramePr>
          <p:nvPr>
            <p:ph idx="1"/>
            <p:extLst/>
          </p:nvPr>
        </p:nvGraphicFramePr>
        <p:xfrm>
          <a:off x="457200" y="1335088"/>
          <a:ext cx="8229600" cy="3014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837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7A90D-833C-4D56-80EB-898216383309}"/>
              </a:ext>
            </a:extLst>
          </p:cNvPr>
          <p:cNvSpPr>
            <a:spLocks noGrp="1"/>
          </p:cNvSpPr>
          <p:nvPr>
            <p:ph type="title"/>
          </p:nvPr>
        </p:nvSpPr>
        <p:spPr>
          <a:xfrm>
            <a:off x="3295648" y="502916"/>
            <a:ext cx="2552700" cy="313932"/>
          </a:xfrm>
        </p:spPr>
        <p:txBody>
          <a:bodyPr/>
          <a:lstStyle/>
          <a:p>
            <a:r>
              <a:rPr lang="en-US" dirty="0"/>
              <a:t>Model Schematic</a:t>
            </a:r>
          </a:p>
        </p:txBody>
      </p:sp>
      <p:sp>
        <p:nvSpPr>
          <p:cNvPr id="3" name="Footer Placeholder 2">
            <a:extLst>
              <a:ext uri="{FF2B5EF4-FFF2-40B4-BE49-F238E27FC236}">
                <a16:creationId xmlns:a16="http://schemas.microsoft.com/office/drawing/2014/main" id="{F8E4055B-8189-44FD-A07F-4DD76B9D9152}"/>
              </a:ext>
            </a:extLst>
          </p:cNvPr>
          <p:cNvSpPr>
            <a:spLocks noGrp="1"/>
          </p:cNvSpPr>
          <p:nvPr>
            <p:ph type="ftr" sz="quarter" idx="3"/>
          </p:nvPr>
        </p:nvSpPr>
        <p:spPr/>
        <p:txBody>
          <a:bodyPr/>
          <a:lstStyle/>
          <a:p>
            <a:r>
              <a:rPr lang="en-US"/>
              <a:t>NYU Grossman School of Medicine</a:t>
            </a:r>
            <a:endParaRPr lang="en-US" dirty="0"/>
          </a:p>
        </p:txBody>
      </p:sp>
      <p:sp>
        <p:nvSpPr>
          <p:cNvPr id="4" name="Slide Number Placeholder 3">
            <a:extLst>
              <a:ext uri="{FF2B5EF4-FFF2-40B4-BE49-F238E27FC236}">
                <a16:creationId xmlns:a16="http://schemas.microsoft.com/office/drawing/2014/main" id="{261DA9DE-88C2-417B-A47D-8D4D7C83A3F6}"/>
              </a:ext>
            </a:extLst>
          </p:cNvPr>
          <p:cNvSpPr>
            <a:spLocks noGrp="1"/>
          </p:cNvSpPr>
          <p:nvPr>
            <p:ph type="sldNum" sz="quarter" idx="4"/>
          </p:nvPr>
        </p:nvSpPr>
        <p:spPr/>
        <p:txBody>
          <a:bodyPr/>
          <a:lstStyle/>
          <a:p>
            <a:fld id="{7FEEEA1A-CB49-3744-AA40-B896987410F9}" type="slidenum">
              <a:rPr lang="en-US" smtClean="0"/>
              <a:pPr/>
              <a:t>4</a:t>
            </a:fld>
            <a:endParaRPr lang="en-US" dirty="0"/>
          </a:p>
        </p:txBody>
      </p:sp>
      <p:pic>
        <p:nvPicPr>
          <p:cNvPr id="9" name="Content Placeholder 8">
            <a:extLst>
              <a:ext uri="{FF2B5EF4-FFF2-40B4-BE49-F238E27FC236}">
                <a16:creationId xmlns:a16="http://schemas.microsoft.com/office/drawing/2014/main" id="{30E1D51E-417D-47D7-A8CD-DBFF56AB1023}"/>
              </a:ext>
            </a:extLst>
          </p:cNvPr>
          <p:cNvPicPr>
            <a:picLocks noGrp="1" noChangeAspect="1"/>
          </p:cNvPicPr>
          <p:nvPr>
            <p:ph idx="1"/>
          </p:nvPr>
        </p:nvPicPr>
        <p:blipFill>
          <a:blip r:embed="rId2"/>
          <a:stretch>
            <a:fillRect/>
          </a:stretch>
        </p:blipFill>
        <p:spPr>
          <a:xfrm>
            <a:off x="1343215" y="816848"/>
            <a:ext cx="6457566" cy="3749040"/>
          </a:xfrm>
        </p:spPr>
      </p:pic>
    </p:spTree>
    <p:extLst>
      <p:ext uri="{BB962C8B-B14F-4D97-AF65-F5344CB8AC3E}">
        <p14:creationId xmlns:p14="http://schemas.microsoft.com/office/powerpoint/2010/main" val="3684609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78932" y="793750"/>
            <a:ext cx="4186136" cy="313932"/>
          </a:xfrm>
        </p:spPr>
        <p:txBody>
          <a:bodyPr/>
          <a:lstStyle/>
          <a:p>
            <a:r>
              <a:rPr lang="en-US" dirty="0"/>
              <a:t>Model Development Process</a:t>
            </a:r>
          </a:p>
        </p:txBody>
      </p:sp>
      <p:sp>
        <p:nvSpPr>
          <p:cNvPr id="2" name="Footer Placeholder 1"/>
          <p:cNvSpPr>
            <a:spLocks noGrp="1"/>
          </p:cNvSpPr>
          <p:nvPr>
            <p:ph type="ftr" sz="quarter" idx="3"/>
          </p:nvPr>
        </p:nvSpPr>
        <p:spPr/>
        <p:txBody>
          <a:bodyPr/>
          <a:lstStyle/>
          <a:p>
            <a:r>
              <a:rPr lang="en-US"/>
              <a:t>NYU Grossman School of Medicine</a:t>
            </a:r>
            <a:endParaRPr lang="en-US" dirty="0"/>
          </a:p>
        </p:txBody>
      </p:sp>
      <p:sp>
        <p:nvSpPr>
          <p:cNvPr id="3" name="Slide Number Placeholder 2"/>
          <p:cNvSpPr>
            <a:spLocks noGrp="1"/>
          </p:cNvSpPr>
          <p:nvPr>
            <p:ph type="sldNum" sz="quarter" idx="4"/>
          </p:nvPr>
        </p:nvSpPr>
        <p:spPr/>
        <p:txBody>
          <a:bodyPr/>
          <a:lstStyle/>
          <a:p>
            <a:fld id="{7FEEEA1A-CB49-3744-AA40-B896987410F9}" type="slidenum">
              <a:rPr lang="en-US" smtClean="0"/>
              <a:pPr/>
              <a:t>5</a:t>
            </a:fld>
            <a:endParaRPr lang="en-US" dirty="0"/>
          </a:p>
        </p:txBody>
      </p:sp>
      <p:graphicFrame>
        <p:nvGraphicFramePr>
          <p:cNvPr id="8" name="Content Placeholder 7"/>
          <p:cNvGraphicFramePr>
            <a:graphicFrameLocks noGrp="1"/>
          </p:cNvGraphicFramePr>
          <p:nvPr>
            <p:ph idx="1"/>
            <p:extLst/>
          </p:nvPr>
        </p:nvGraphicFramePr>
        <p:xfrm>
          <a:off x="457200" y="1335088"/>
          <a:ext cx="8229600" cy="3014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7868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NYU Grossman School of Medicine</a:t>
            </a:r>
          </a:p>
        </p:txBody>
      </p:sp>
      <p:sp>
        <p:nvSpPr>
          <p:cNvPr id="3" name="Slide Number Placeholder 2"/>
          <p:cNvSpPr>
            <a:spLocks noGrp="1"/>
          </p:cNvSpPr>
          <p:nvPr>
            <p:ph type="sldNum" sz="quarter" idx="4"/>
          </p:nvPr>
        </p:nvSpPr>
        <p:spPr/>
        <p:txBody>
          <a:bodyPr/>
          <a:lstStyle/>
          <a:p>
            <a:fld id="{7FEEEA1A-CB49-3744-AA40-B896987410F9}" type="slidenum">
              <a:rPr lang="en-US" smtClean="0"/>
              <a:pPr/>
              <a:t>6</a:t>
            </a:fld>
            <a:endParaRPr lang="en-US" dirty="0"/>
          </a:p>
        </p:txBody>
      </p:sp>
      <p:sp>
        <p:nvSpPr>
          <p:cNvPr id="4" name="Title 3"/>
          <p:cNvSpPr>
            <a:spLocks noGrp="1"/>
          </p:cNvSpPr>
          <p:nvPr>
            <p:ph type="title"/>
          </p:nvPr>
        </p:nvSpPr>
        <p:spPr>
          <a:xfrm>
            <a:off x="2096318" y="275287"/>
            <a:ext cx="4951358" cy="408274"/>
          </a:xfrm>
        </p:spPr>
        <p:txBody>
          <a:bodyPr/>
          <a:lstStyle/>
          <a:p>
            <a:r>
              <a:rPr lang="en-US" sz="2000" dirty="0"/>
              <a:t>Model inputs: Intervention effectiveness </a:t>
            </a:r>
          </a:p>
        </p:txBody>
      </p:sp>
      <p:graphicFrame>
        <p:nvGraphicFramePr>
          <p:cNvPr id="6" name="Table 5"/>
          <p:cNvGraphicFramePr>
            <a:graphicFrameLocks noGrp="1"/>
          </p:cNvGraphicFramePr>
          <p:nvPr>
            <p:extLst>
              <p:ext uri="{D42A27DB-BD31-4B8C-83A1-F6EECF244321}">
                <p14:modId xmlns:p14="http://schemas.microsoft.com/office/powerpoint/2010/main" val="957797023"/>
              </p:ext>
            </p:extLst>
          </p:nvPr>
        </p:nvGraphicFramePr>
        <p:xfrm>
          <a:off x="198711" y="1375394"/>
          <a:ext cx="8746572" cy="2567956"/>
        </p:xfrm>
        <a:graphic>
          <a:graphicData uri="http://schemas.openxmlformats.org/drawingml/2006/table">
            <a:tbl>
              <a:tblPr firstRow="1" bandRow="1">
                <a:tableStyleId>{5C22544A-7EE6-4342-B048-85BDC9FD1C3A}</a:tableStyleId>
              </a:tblPr>
              <a:tblGrid>
                <a:gridCol w="1556104">
                  <a:extLst>
                    <a:ext uri="{9D8B030D-6E8A-4147-A177-3AD203B41FA5}">
                      <a16:colId xmlns:a16="http://schemas.microsoft.com/office/drawing/2014/main" val="3833572517"/>
                    </a:ext>
                  </a:extLst>
                </a:gridCol>
                <a:gridCol w="1563133">
                  <a:extLst>
                    <a:ext uri="{9D8B030D-6E8A-4147-A177-3AD203B41FA5}">
                      <a16:colId xmlns:a16="http://schemas.microsoft.com/office/drawing/2014/main" val="2873504802"/>
                    </a:ext>
                  </a:extLst>
                </a:gridCol>
                <a:gridCol w="1078977">
                  <a:extLst>
                    <a:ext uri="{9D8B030D-6E8A-4147-A177-3AD203B41FA5}">
                      <a16:colId xmlns:a16="http://schemas.microsoft.com/office/drawing/2014/main" val="2014743698"/>
                    </a:ext>
                  </a:extLst>
                </a:gridCol>
                <a:gridCol w="1265975">
                  <a:extLst>
                    <a:ext uri="{9D8B030D-6E8A-4147-A177-3AD203B41FA5}">
                      <a16:colId xmlns:a16="http://schemas.microsoft.com/office/drawing/2014/main" val="1128133219"/>
                    </a:ext>
                  </a:extLst>
                </a:gridCol>
                <a:gridCol w="1311349">
                  <a:extLst>
                    <a:ext uri="{9D8B030D-6E8A-4147-A177-3AD203B41FA5}">
                      <a16:colId xmlns:a16="http://schemas.microsoft.com/office/drawing/2014/main" val="1998631171"/>
                    </a:ext>
                  </a:extLst>
                </a:gridCol>
                <a:gridCol w="1971034">
                  <a:extLst>
                    <a:ext uri="{9D8B030D-6E8A-4147-A177-3AD203B41FA5}">
                      <a16:colId xmlns:a16="http://schemas.microsoft.com/office/drawing/2014/main" val="2377373198"/>
                    </a:ext>
                  </a:extLst>
                </a:gridCol>
              </a:tblGrid>
              <a:tr h="488231">
                <a:tc>
                  <a:txBody>
                    <a:bodyPr/>
                    <a:lstStyle/>
                    <a:p>
                      <a:r>
                        <a:rPr lang="en-US" sz="1200" dirty="0"/>
                        <a:t>Intervention</a:t>
                      </a:r>
                    </a:p>
                  </a:txBody>
                  <a:tcPr anchor="ctr"/>
                </a:tc>
                <a:tc>
                  <a:txBody>
                    <a:bodyPr/>
                    <a:lstStyle/>
                    <a:p>
                      <a:r>
                        <a:rPr lang="en-US" sz="1200" dirty="0"/>
                        <a:t>Comparison</a:t>
                      </a:r>
                    </a:p>
                  </a:txBody>
                  <a:tcPr anchor="ctr"/>
                </a:tc>
                <a:tc>
                  <a:txBody>
                    <a:bodyPr/>
                    <a:lstStyle/>
                    <a:p>
                      <a:r>
                        <a:rPr lang="en-US" sz="1200" dirty="0"/>
                        <a:t>Outcome</a:t>
                      </a:r>
                    </a:p>
                  </a:txBody>
                  <a:tcPr anchor="ctr"/>
                </a:tc>
                <a:tc>
                  <a:txBody>
                    <a:bodyPr/>
                    <a:lstStyle/>
                    <a:p>
                      <a:r>
                        <a:rPr lang="en-US" sz="1100" dirty="0"/>
                        <a:t>Risk reduction (95% CI)</a:t>
                      </a:r>
                    </a:p>
                  </a:txBody>
                  <a:tcPr anchor="ctr"/>
                </a:tc>
                <a:tc>
                  <a:txBody>
                    <a:bodyPr/>
                    <a:lstStyle/>
                    <a:p>
                      <a:r>
                        <a:rPr lang="en-US" sz="1200" dirty="0"/>
                        <a:t>Study design</a:t>
                      </a:r>
                    </a:p>
                  </a:txBody>
                  <a:tcPr anchor="ctr"/>
                </a:tc>
                <a:tc>
                  <a:txBody>
                    <a:bodyPr/>
                    <a:lstStyle/>
                    <a:p>
                      <a:r>
                        <a:rPr lang="en-US" sz="1200" dirty="0"/>
                        <a:t>Reference</a:t>
                      </a:r>
                    </a:p>
                  </a:txBody>
                  <a:tcPr anchor="ctr"/>
                </a:tc>
                <a:extLst>
                  <a:ext uri="{0D108BD9-81ED-4DB2-BD59-A6C34878D82A}">
                    <a16:rowId xmlns:a16="http://schemas.microsoft.com/office/drawing/2014/main" val="3919662720"/>
                  </a:ext>
                </a:extLst>
              </a:tr>
              <a:tr h="1063647">
                <a:tc>
                  <a:txBody>
                    <a:bodyPr/>
                    <a:lstStyle/>
                    <a:p>
                      <a:r>
                        <a:rPr lang="en-US" sz="1100" b="1" dirty="0">
                          <a:solidFill>
                            <a:srgbClr val="000000"/>
                          </a:solidFill>
                          <a:latin typeface="+mn-lt"/>
                        </a:rPr>
                        <a:t>MOUD</a:t>
                      </a:r>
                    </a:p>
                  </a:txBody>
                  <a:tcPr anchor="ctr"/>
                </a:tc>
                <a:tc>
                  <a:txBody>
                    <a:bodyPr/>
                    <a:lstStyle/>
                    <a:p>
                      <a:r>
                        <a:rPr lang="en-US" sz="1100" dirty="0">
                          <a:solidFill>
                            <a:srgbClr val="000000"/>
                          </a:solidFill>
                          <a:latin typeface="+mn-lt"/>
                        </a:rPr>
                        <a:t>MOUD </a:t>
                      </a:r>
                      <a:r>
                        <a:rPr lang="en-US" sz="1100" i="1" dirty="0">
                          <a:solidFill>
                            <a:srgbClr val="000000"/>
                          </a:solidFill>
                          <a:latin typeface="+mn-lt"/>
                        </a:rPr>
                        <a:t>vs </a:t>
                      </a:r>
                      <a:r>
                        <a:rPr lang="en-US" sz="1100" dirty="0">
                          <a:solidFill>
                            <a:srgbClr val="000000"/>
                          </a:solidFill>
                          <a:latin typeface="+mn-lt"/>
                        </a:rPr>
                        <a:t>no MOUD </a:t>
                      </a:r>
                    </a:p>
                  </a:txBody>
                  <a:tcPr anchor="ctr"/>
                </a:tc>
                <a:tc>
                  <a:txBody>
                    <a:bodyPr/>
                    <a:lstStyle/>
                    <a:p>
                      <a:pPr algn="l"/>
                      <a:r>
                        <a:rPr lang="en-US" sz="1100" dirty="0">
                          <a:solidFill>
                            <a:srgbClr val="000000"/>
                          </a:solidFill>
                          <a:latin typeface="+mn-lt"/>
                        </a:rPr>
                        <a:t>Opioid-related mortality</a:t>
                      </a:r>
                    </a:p>
                  </a:txBody>
                  <a:tcPr anchor="ctr"/>
                </a:tc>
                <a:tc>
                  <a:txBody>
                    <a:bodyPr/>
                    <a:lstStyle/>
                    <a:p>
                      <a:pPr algn="l"/>
                      <a:r>
                        <a:rPr lang="en-US" sz="1100" b="1" dirty="0">
                          <a:solidFill>
                            <a:srgbClr val="000000"/>
                          </a:solidFill>
                          <a:latin typeface="+mn-lt"/>
                        </a:rPr>
                        <a:t>38%* (8-59%)</a:t>
                      </a:r>
                    </a:p>
                  </a:txBody>
                  <a:tcPr anchor="ctr"/>
                </a:tc>
                <a:tc>
                  <a:txBody>
                    <a:bodyPr/>
                    <a:lstStyle/>
                    <a:p>
                      <a:pPr marL="0" indent="0">
                        <a:buNone/>
                      </a:pPr>
                      <a:r>
                        <a:rPr lang="en-US" sz="1100" dirty="0">
                          <a:solidFill>
                            <a:srgbClr val="000000"/>
                          </a:solidFill>
                          <a:latin typeface="+mn-lt"/>
                        </a:rPr>
                        <a:t>Cohort</a:t>
                      </a:r>
                      <a:r>
                        <a:rPr lang="en-US" sz="1100" baseline="0" dirty="0">
                          <a:solidFill>
                            <a:srgbClr val="000000"/>
                          </a:solidFill>
                          <a:latin typeface="+mn-lt"/>
                        </a:rPr>
                        <a:t>; Meta-analysis of cohort studies</a:t>
                      </a:r>
                      <a:endParaRPr lang="en-US" sz="1100" dirty="0">
                        <a:solidFill>
                          <a:srgbClr val="000000"/>
                        </a:solidFill>
                        <a:latin typeface="+mn-lt"/>
                      </a:endParaRPr>
                    </a:p>
                  </a:txBody>
                  <a:tcPr anchor="ct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en-US" sz="1100" b="0" kern="1200" dirty="0">
                          <a:solidFill>
                            <a:srgbClr val="000000"/>
                          </a:solidFill>
                          <a:effectLst/>
                          <a:latin typeface="+mn-lt"/>
                          <a:ea typeface="+mn-ea"/>
                          <a:cs typeface="+mn-cs"/>
                        </a:rPr>
                        <a:t>I) Larochelle</a:t>
                      </a:r>
                      <a:r>
                        <a:rPr lang="en-US" sz="1100" b="0" kern="1200" baseline="0" dirty="0">
                          <a:solidFill>
                            <a:srgbClr val="000000"/>
                          </a:solidFill>
                          <a:effectLst/>
                          <a:latin typeface="+mn-lt"/>
                          <a:ea typeface="+mn-ea"/>
                          <a:cs typeface="+mn-cs"/>
                        </a:rPr>
                        <a:t> et</a:t>
                      </a:r>
                      <a:r>
                        <a:rPr lang="en-US" sz="1100" b="0" kern="1200" dirty="0">
                          <a:solidFill>
                            <a:srgbClr val="000000"/>
                          </a:solidFill>
                          <a:effectLst/>
                          <a:latin typeface="+mn-lt"/>
                          <a:ea typeface="+mn-ea"/>
                          <a:cs typeface="+mn-cs"/>
                        </a:rPr>
                        <a:t>. Ann Internal</a:t>
                      </a:r>
                      <a:r>
                        <a:rPr lang="en-US" sz="1100" b="0" kern="1200" baseline="0" dirty="0">
                          <a:solidFill>
                            <a:srgbClr val="000000"/>
                          </a:solidFill>
                          <a:effectLst/>
                          <a:latin typeface="+mn-lt"/>
                          <a:ea typeface="+mn-ea"/>
                          <a:cs typeface="+mn-cs"/>
                        </a:rPr>
                        <a:t> Med. 2018</a:t>
                      </a:r>
                      <a:endParaRPr lang="en-US" sz="1100" b="0" kern="1200" dirty="0">
                        <a:solidFill>
                          <a:srgbClr val="000000"/>
                        </a:solidFill>
                        <a:effectLst/>
                        <a:latin typeface="+mn-lt"/>
                        <a:ea typeface="+mn-ea"/>
                        <a:cs typeface="+mn-cs"/>
                      </a:endParaRPr>
                    </a:p>
                    <a:p>
                      <a:pPr marL="0" marR="0" lvl="0" indent="0" algn="l" defTabSz="342900" rtl="0" eaLnBrk="1" fontAlgn="auto" latinLnBrk="0" hangingPunct="1">
                        <a:lnSpc>
                          <a:spcPct val="100000"/>
                        </a:lnSpc>
                        <a:spcBef>
                          <a:spcPts val="0"/>
                        </a:spcBef>
                        <a:spcAft>
                          <a:spcPts val="0"/>
                        </a:spcAft>
                        <a:buClrTx/>
                        <a:buSzTx/>
                        <a:buFontTx/>
                        <a:buNone/>
                        <a:tabLst/>
                        <a:defRPr/>
                      </a:pPr>
                      <a:r>
                        <a:rPr lang="en-US" sz="1100" b="0" kern="1200" dirty="0">
                          <a:solidFill>
                            <a:srgbClr val="000000"/>
                          </a:solidFill>
                          <a:effectLst/>
                          <a:latin typeface="+mn-lt"/>
                          <a:ea typeface="+mn-ea"/>
                          <a:cs typeface="+mn-cs"/>
                        </a:rPr>
                        <a:t>II) </a:t>
                      </a:r>
                      <a:r>
                        <a:rPr lang="en-US" sz="1100" b="0" kern="1200" dirty="0" err="1">
                          <a:solidFill>
                            <a:srgbClr val="000000"/>
                          </a:solidFill>
                          <a:effectLst/>
                          <a:latin typeface="+mn-lt"/>
                          <a:ea typeface="+mn-ea"/>
                          <a:cs typeface="+mn-cs"/>
                        </a:rPr>
                        <a:t>Sordo</a:t>
                      </a:r>
                      <a:r>
                        <a:rPr lang="en-US" sz="1100" b="0" kern="1200" dirty="0">
                          <a:solidFill>
                            <a:srgbClr val="000000"/>
                          </a:solidFill>
                          <a:effectLst/>
                          <a:latin typeface="+mn-lt"/>
                          <a:ea typeface="+mn-ea"/>
                          <a:cs typeface="+mn-cs"/>
                        </a:rPr>
                        <a:t> et al. BMJ 2017</a:t>
                      </a:r>
                    </a:p>
                  </a:txBody>
                  <a:tcPr anchor="ctr"/>
                </a:tc>
                <a:extLst>
                  <a:ext uri="{0D108BD9-81ED-4DB2-BD59-A6C34878D82A}">
                    <a16:rowId xmlns:a16="http://schemas.microsoft.com/office/drawing/2014/main" val="3837199494"/>
                  </a:ext>
                </a:extLst>
              </a:tr>
              <a:tr h="1016078">
                <a:tc>
                  <a:txBody>
                    <a:bodyPr/>
                    <a:lstStyle/>
                    <a:p>
                      <a:r>
                        <a:rPr lang="en-US" sz="1100" b="1" dirty="0">
                          <a:solidFill>
                            <a:srgbClr val="000000"/>
                          </a:solidFill>
                          <a:latin typeface="+mn-lt"/>
                        </a:rPr>
                        <a:t>Naloxone</a:t>
                      </a:r>
                    </a:p>
                  </a:txBody>
                  <a:tcPr anchor="ctr"/>
                </a:tc>
                <a:tc>
                  <a:txBody>
                    <a:bodyPr/>
                    <a:lstStyle/>
                    <a:p>
                      <a:r>
                        <a:rPr lang="en-US" sz="1100" b="0" dirty="0">
                          <a:solidFill>
                            <a:srgbClr val="000000"/>
                          </a:solidFill>
                          <a:latin typeface="+mn-lt"/>
                        </a:rPr>
                        <a:t>Kit + no</a:t>
                      </a:r>
                      <a:r>
                        <a:rPr lang="en-US" sz="1100" b="0" baseline="0" dirty="0">
                          <a:solidFill>
                            <a:srgbClr val="000000"/>
                          </a:solidFill>
                          <a:latin typeface="+mn-lt"/>
                        </a:rPr>
                        <a:t> </a:t>
                      </a:r>
                      <a:r>
                        <a:rPr lang="en-US" sz="1100" b="0" dirty="0">
                          <a:solidFill>
                            <a:srgbClr val="000000"/>
                          </a:solidFill>
                          <a:latin typeface="+mn-lt"/>
                        </a:rPr>
                        <a:t>EMS</a:t>
                      </a:r>
                      <a:r>
                        <a:rPr lang="en-US" sz="1100" b="0" baseline="0" dirty="0">
                          <a:solidFill>
                            <a:srgbClr val="000000"/>
                          </a:solidFill>
                          <a:latin typeface="+mn-lt"/>
                        </a:rPr>
                        <a:t> </a:t>
                      </a:r>
                      <a:r>
                        <a:rPr lang="en-US" sz="1100" b="0" i="1" baseline="0" dirty="0">
                          <a:solidFill>
                            <a:srgbClr val="000000"/>
                          </a:solidFill>
                          <a:latin typeface="+mn-lt"/>
                        </a:rPr>
                        <a:t>vs</a:t>
                      </a:r>
                      <a:endParaRPr lang="en-US" sz="1100" b="0" baseline="0" dirty="0">
                        <a:solidFill>
                          <a:srgbClr val="000000"/>
                        </a:solidFill>
                        <a:latin typeface="+mn-lt"/>
                      </a:endParaRPr>
                    </a:p>
                    <a:p>
                      <a:r>
                        <a:rPr lang="en-US" sz="1100" b="0" dirty="0">
                          <a:solidFill>
                            <a:srgbClr val="000000"/>
                          </a:solidFill>
                          <a:latin typeface="+mn-lt"/>
                        </a:rPr>
                        <a:t>No kit + no</a:t>
                      </a:r>
                      <a:r>
                        <a:rPr lang="en-US" sz="1100" b="0" baseline="0" dirty="0">
                          <a:solidFill>
                            <a:srgbClr val="000000"/>
                          </a:solidFill>
                          <a:latin typeface="+mn-lt"/>
                        </a:rPr>
                        <a:t> </a:t>
                      </a:r>
                      <a:r>
                        <a:rPr lang="en-US" sz="1100" b="0" dirty="0">
                          <a:solidFill>
                            <a:srgbClr val="000000"/>
                          </a:solidFill>
                          <a:latin typeface="+mn-lt"/>
                        </a:rPr>
                        <a:t>EMS</a:t>
                      </a:r>
                      <a:r>
                        <a:rPr lang="en-US" sz="1100" b="0" baseline="0" dirty="0">
                          <a:solidFill>
                            <a:srgbClr val="000000"/>
                          </a:solidFill>
                          <a:latin typeface="+mn-lt"/>
                        </a:rPr>
                        <a:t> </a:t>
                      </a:r>
                      <a:endParaRPr lang="en-US" sz="1100" b="0" dirty="0">
                        <a:solidFill>
                          <a:srgbClr val="000000"/>
                        </a:solidFill>
                        <a:latin typeface="+mn-lt"/>
                      </a:endParaRPr>
                    </a:p>
                  </a:txBody>
                  <a:tcPr anchor="ctr"/>
                </a:tc>
                <a:tc>
                  <a:txBody>
                    <a:bodyPr/>
                    <a:lstStyle/>
                    <a:p>
                      <a:pPr algn="l"/>
                      <a:r>
                        <a:rPr lang="en-US" sz="1100" b="0" dirty="0">
                          <a:solidFill>
                            <a:srgbClr val="000000"/>
                          </a:solidFill>
                          <a:latin typeface="+mn-lt"/>
                        </a:rPr>
                        <a:t>Probability</a:t>
                      </a:r>
                      <a:r>
                        <a:rPr lang="en-US" sz="1100" b="0" baseline="0" dirty="0">
                          <a:solidFill>
                            <a:srgbClr val="000000"/>
                          </a:solidFill>
                          <a:latin typeface="+mn-lt"/>
                        </a:rPr>
                        <a:t> of dying of overdose</a:t>
                      </a:r>
                      <a:endParaRPr lang="en-US" sz="1100" b="0" dirty="0">
                        <a:solidFill>
                          <a:srgbClr val="000000"/>
                        </a:solidFill>
                        <a:latin typeface="+mn-lt"/>
                      </a:endParaRPr>
                    </a:p>
                  </a:txBody>
                  <a:tcPr anchor="ctr"/>
                </a:tc>
                <a:tc>
                  <a:txBody>
                    <a:bodyPr/>
                    <a:lstStyle/>
                    <a:p>
                      <a:pPr algn="l"/>
                      <a:r>
                        <a:rPr lang="en-US" sz="1100" b="1" baseline="0" dirty="0">
                          <a:solidFill>
                            <a:srgbClr val="000000"/>
                          </a:solidFill>
                          <a:latin typeface="+mn-lt"/>
                        </a:rPr>
                        <a:t>89% (31-100%)</a:t>
                      </a:r>
                    </a:p>
                    <a:p>
                      <a:pPr algn="l"/>
                      <a:r>
                        <a:rPr lang="en-US" sz="900" b="0" baseline="0" dirty="0">
                          <a:solidFill>
                            <a:srgbClr val="000000"/>
                          </a:solidFill>
                          <a:latin typeface="+mn-lt"/>
                        </a:rPr>
                        <a:t>(plausible range)</a:t>
                      </a:r>
                      <a:endParaRPr lang="en-US" sz="900" b="0" dirty="0">
                        <a:solidFill>
                          <a:srgbClr val="000000"/>
                        </a:solidFill>
                        <a:latin typeface="+mn-lt"/>
                      </a:endParaRPr>
                    </a:p>
                  </a:txBody>
                  <a:tcPr anchor="ctr"/>
                </a:tc>
                <a:tc>
                  <a:txBody>
                    <a:bodyPr/>
                    <a:lstStyle/>
                    <a:p>
                      <a:r>
                        <a:rPr lang="en-US" sz="1100" b="0" dirty="0">
                          <a:solidFill>
                            <a:srgbClr val="000000"/>
                          </a:solidFill>
                          <a:latin typeface="+mn-lt"/>
                        </a:rPr>
                        <a:t>Published</a:t>
                      </a:r>
                      <a:r>
                        <a:rPr lang="en-US" sz="1100" b="0" baseline="0" dirty="0">
                          <a:solidFill>
                            <a:srgbClr val="000000"/>
                          </a:solidFill>
                          <a:latin typeface="+mn-lt"/>
                        </a:rPr>
                        <a:t> expert opinion based on literature review**</a:t>
                      </a:r>
                      <a:endParaRPr lang="en-US" sz="1100" b="0" dirty="0">
                        <a:solidFill>
                          <a:srgbClr val="000000"/>
                        </a:solidFill>
                        <a:latin typeface="+mn-lt"/>
                      </a:endParaRPr>
                    </a:p>
                  </a:txBody>
                  <a:tcPr anchor="ctr"/>
                </a:tc>
                <a:tc>
                  <a:txBody>
                    <a:bodyPr/>
                    <a:lstStyle/>
                    <a:p>
                      <a:r>
                        <a:rPr lang="en-US" sz="1100" b="0" dirty="0">
                          <a:solidFill>
                            <a:srgbClr val="000000"/>
                          </a:solidFill>
                          <a:latin typeface="+mn-lt"/>
                        </a:rPr>
                        <a:t>Coffin PO, Sullivan SD. Ann Internal Med. 2013.</a:t>
                      </a:r>
                    </a:p>
                    <a:p>
                      <a:r>
                        <a:rPr lang="en-US" sz="1100" b="0" dirty="0">
                          <a:solidFill>
                            <a:srgbClr val="000000"/>
                          </a:solidFill>
                          <a:latin typeface="+mn-lt"/>
                        </a:rPr>
                        <a:t>Coffin PO, Sullivan SD. </a:t>
                      </a:r>
                      <a:r>
                        <a:rPr lang="en-US" sz="1100" b="1" dirty="0">
                          <a:solidFill>
                            <a:srgbClr val="000000"/>
                          </a:solidFill>
                          <a:latin typeface="+mn-lt"/>
                        </a:rPr>
                        <a:t>JOURNAL. </a:t>
                      </a:r>
                      <a:r>
                        <a:rPr lang="en-US" sz="1100" b="0" dirty="0">
                          <a:solidFill>
                            <a:srgbClr val="000000"/>
                          </a:solidFill>
                          <a:latin typeface="+mn-lt"/>
                        </a:rPr>
                        <a:t>2022. </a:t>
                      </a:r>
                    </a:p>
                  </a:txBody>
                  <a:tcPr anchor="ctr"/>
                </a:tc>
                <a:extLst>
                  <a:ext uri="{0D108BD9-81ED-4DB2-BD59-A6C34878D82A}">
                    <a16:rowId xmlns:a16="http://schemas.microsoft.com/office/drawing/2014/main" val="1357601608"/>
                  </a:ext>
                </a:extLst>
              </a:tr>
            </a:tbl>
          </a:graphicData>
        </a:graphic>
      </p:graphicFrame>
      <p:sp>
        <p:nvSpPr>
          <p:cNvPr id="5" name="Rectangle 4"/>
          <p:cNvSpPr/>
          <p:nvPr/>
        </p:nvSpPr>
        <p:spPr>
          <a:xfrm>
            <a:off x="103914" y="4349998"/>
            <a:ext cx="2359941" cy="400110"/>
          </a:xfrm>
          <a:prstGeom prst="rect">
            <a:avLst/>
          </a:prstGeom>
        </p:spPr>
        <p:txBody>
          <a:bodyPr wrap="none">
            <a:spAutoFit/>
          </a:bodyPr>
          <a:lstStyle/>
          <a:p>
            <a:r>
              <a:rPr lang="en-US" sz="1000" i="1" dirty="0">
                <a:solidFill>
                  <a:srgbClr val="000000"/>
                </a:solidFill>
              </a:rPr>
              <a:t>*Only after 4 weeks for methadone</a:t>
            </a:r>
          </a:p>
          <a:p>
            <a:r>
              <a:rPr lang="en-US" sz="1000" i="1" dirty="0">
                <a:solidFill>
                  <a:srgbClr val="000000"/>
                </a:solidFill>
              </a:rPr>
              <a:t>**Quantitative synthesis not performed</a:t>
            </a:r>
          </a:p>
        </p:txBody>
      </p:sp>
    </p:spTree>
    <p:extLst>
      <p:ext uri="{BB962C8B-B14F-4D97-AF65-F5344CB8AC3E}">
        <p14:creationId xmlns:p14="http://schemas.microsoft.com/office/powerpoint/2010/main" val="355418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26EB6-4B8F-4900-A04D-9374A89111EA}"/>
              </a:ext>
            </a:extLst>
          </p:cNvPr>
          <p:cNvSpPr>
            <a:spLocks noGrp="1"/>
          </p:cNvSpPr>
          <p:nvPr>
            <p:ph type="title"/>
          </p:nvPr>
        </p:nvSpPr>
        <p:spPr>
          <a:xfrm>
            <a:off x="2238484" y="255294"/>
            <a:ext cx="4667032" cy="389180"/>
          </a:xfrm>
        </p:spPr>
        <p:txBody>
          <a:bodyPr/>
          <a:lstStyle/>
          <a:p>
            <a:pPr algn="ctr"/>
            <a:r>
              <a:rPr lang="en-US" sz="2200" dirty="0"/>
              <a:t>Model inputs: Vending machine</a:t>
            </a:r>
          </a:p>
        </p:txBody>
      </p:sp>
      <p:sp>
        <p:nvSpPr>
          <p:cNvPr id="3" name="Footer Placeholder 2">
            <a:extLst>
              <a:ext uri="{FF2B5EF4-FFF2-40B4-BE49-F238E27FC236}">
                <a16:creationId xmlns:a16="http://schemas.microsoft.com/office/drawing/2014/main" id="{1F10E849-A38D-42FE-B028-688559665C78}"/>
              </a:ext>
            </a:extLst>
          </p:cNvPr>
          <p:cNvSpPr>
            <a:spLocks noGrp="1"/>
          </p:cNvSpPr>
          <p:nvPr>
            <p:ph type="ftr" sz="quarter" idx="3"/>
          </p:nvPr>
        </p:nvSpPr>
        <p:spPr/>
        <p:txBody>
          <a:bodyPr/>
          <a:lstStyle/>
          <a:p>
            <a:r>
              <a:rPr lang="en-US"/>
              <a:t>NYU Grossman School of Medicine</a:t>
            </a:r>
            <a:endParaRPr lang="en-US" dirty="0"/>
          </a:p>
        </p:txBody>
      </p:sp>
      <p:sp>
        <p:nvSpPr>
          <p:cNvPr id="4" name="Slide Number Placeholder 3">
            <a:extLst>
              <a:ext uri="{FF2B5EF4-FFF2-40B4-BE49-F238E27FC236}">
                <a16:creationId xmlns:a16="http://schemas.microsoft.com/office/drawing/2014/main" id="{10107B72-A44A-4DD3-A278-B363390AACA7}"/>
              </a:ext>
            </a:extLst>
          </p:cNvPr>
          <p:cNvSpPr>
            <a:spLocks noGrp="1"/>
          </p:cNvSpPr>
          <p:nvPr>
            <p:ph type="sldNum" sz="quarter" idx="4"/>
          </p:nvPr>
        </p:nvSpPr>
        <p:spPr/>
        <p:txBody>
          <a:bodyPr/>
          <a:lstStyle/>
          <a:p>
            <a:fld id="{7FEEEA1A-CB49-3744-AA40-B896987410F9}" type="slidenum">
              <a:rPr lang="en-US" smtClean="0"/>
              <a:pPr/>
              <a:t>7</a:t>
            </a:fld>
            <a:endParaRPr lang="en-US" dirty="0"/>
          </a:p>
        </p:txBody>
      </p:sp>
      <p:graphicFrame>
        <p:nvGraphicFramePr>
          <p:cNvPr id="7" name="Table 6">
            <a:extLst>
              <a:ext uri="{FF2B5EF4-FFF2-40B4-BE49-F238E27FC236}">
                <a16:creationId xmlns:a16="http://schemas.microsoft.com/office/drawing/2014/main" id="{004538B5-5B9B-4DA5-928D-270C490E8A1D}"/>
              </a:ext>
            </a:extLst>
          </p:cNvPr>
          <p:cNvGraphicFramePr>
            <a:graphicFrameLocks noGrp="1"/>
          </p:cNvGraphicFramePr>
          <p:nvPr>
            <p:extLst>
              <p:ext uri="{D42A27DB-BD31-4B8C-83A1-F6EECF244321}">
                <p14:modId xmlns:p14="http://schemas.microsoft.com/office/powerpoint/2010/main" val="12664609"/>
              </p:ext>
            </p:extLst>
          </p:nvPr>
        </p:nvGraphicFramePr>
        <p:xfrm>
          <a:off x="248644" y="669084"/>
          <a:ext cx="8646714" cy="3803458"/>
        </p:xfrm>
        <a:graphic>
          <a:graphicData uri="http://schemas.openxmlformats.org/drawingml/2006/table">
            <a:tbl>
              <a:tblPr firstRow="1" bandRow="1">
                <a:tableStyleId>{5C22544A-7EE6-4342-B048-85BDC9FD1C3A}</a:tableStyleId>
              </a:tblPr>
              <a:tblGrid>
                <a:gridCol w="1801831">
                  <a:extLst>
                    <a:ext uri="{9D8B030D-6E8A-4147-A177-3AD203B41FA5}">
                      <a16:colId xmlns:a16="http://schemas.microsoft.com/office/drawing/2014/main" val="2184071576"/>
                    </a:ext>
                  </a:extLst>
                </a:gridCol>
                <a:gridCol w="1704109">
                  <a:extLst>
                    <a:ext uri="{9D8B030D-6E8A-4147-A177-3AD203B41FA5}">
                      <a16:colId xmlns:a16="http://schemas.microsoft.com/office/drawing/2014/main" val="3112964314"/>
                    </a:ext>
                  </a:extLst>
                </a:gridCol>
                <a:gridCol w="1696099">
                  <a:extLst>
                    <a:ext uri="{9D8B030D-6E8A-4147-A177-3AD203B41FA5}">
                      <a16:colId xmlns:a16="http://schemas.microsoft.com/office/drawing/2014/main" val="1829064701"/>
                    </a:ext>
                  </a:extLst>
                </a:gridCol>
                <a:gridCol w="1268773">
                  <a:extLst>
                    <a:ext uri="{9D8B030D-6E8A-4147-A177-3AD203B41FA5}">
                      <a16:colId xmlns:a16="http://schemas.microsoft.com/office/drawing/2014/main" val="3466912001"/>
                    </a:ext>
                  </a:extLst>
                </a:gridCol>
                <a:gridCol w="2175902">
                  <a:extLst>
                    <a:ext uri="{9D8B030D-6E8A-4147-A177-3AD203B41FA5}">
                      <a16:colId xmlns:a16="http://schemas.microsoft.com/office/drawing/2014/main" val="268627151"/>
                    </a:ext>
                  </a:extLst>
                </a:gridCol>
              </a:tblGrid>
              <a:tr h="119967">
                <a:tc>
                  <a:txBody>
                    <a:bodyPr/>
                    <a:lstStyle/>
                    <a:p>
                      <a:r>
                        <a:rPr lang="en-US" sz="1100" dirty="0"/>
                        <a:t>Input</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Measure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Point est. (range)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Study/source type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Reference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44146167"/>
                  </a:ext>
                </a:extLst>
              </a:tr>
              <a:tr h="437953">
                <a:tc>
                  <a:txBody>
                    <a:bodyPr/>
                    <a:lstStyle/>
                    <a:p>
                      <a:r>
                        <a:rPr lang="en-US" sz="1100" dirty="0">
                          <a:solidFill>
                            <a:srgbClr val="000000"/>
                          </a:solidFill>
                          <a:latin typeface="+mn-lt"/>
                        </a:rPr>
                        <a:t>Annual probability of receiving kit from machine*</a:t>
                      </a:r>
                    </a:p>
                  </a:txBody>
                  <a:tcPr anchor="ctr">
                    <a:lnT w="12700" cap="flat" cmpd="sng" algn="ctr">
                      <a:noFill/>
                      <a:prstDash val="solid"/>
                      <a:round/>
                      <a:headEnd type="none" w="med" len="med"/>
                      <a:tailEnd type="none" w="med" len="med"/>
                    </a:lnT>
                  </a:tcPr>
                </a:tc>
                <a:tc>
                  <a:txBody>
                    <a:bodyPr/>
                    <a:lstStyle/>
                    <a:p>
                      <a:r>
                        <a:rPr lang="en-US" sz="1100" dirty="0">
                          <a:solidFill>
                            <a:srgbClr val="000000"/>
                          </a:solidFill>
                          <a:latin typeface="+mn-lt"/>
                        </a:rPr>
                        <a:t>Probability</a:t>
                      </a:r>
                    </a:p>
                  </a:txBody>
                  <a:tcPr anchor="ctr">
                    <a:lnT w="12700" cap="flat" cmpd="sng" algn="ctr">
                      <a:noFill/>
                      <a:prstDash val="solid"/>
                      <a:round/>
                      <a:headEnd type="none" w="med" len="med"/>
                      <a:tailEnd type="none" w="med" len="med"/>
                    </a:lnT>
                  </a:tcPr>
                </a:tc>
                <a:tc>
                  <a:txBody>
                    <a:bodyPr/>
                    <a:lstStyle/>
                    <a:p>
                      <a:r>
                        <a:rPr lang="en-US" sz="1100" b="0" dirty="0">
                          <a:solidFill>
                            <a:srgbClr val="000000"/>
                          </a:solidFill>
                          <a:latin typeface="+mn-lt"/>
                        </a:rPr>
                        <a:t>0.22 (0.07, 0.22)</a:t>
                      </a:r>
                    </a:p>
                  </a:txBody>
                  <a:tcPr anchor="ctr">
                    <a:lnT w="12700" cmpd="sng">
                      <a:noFill/>
                    </a:lnT>
                  </a:tcPr>
                </a:tc>
                <a:tc>
                  <a:txBody>
                    <a:bodyPr/>
                    <a:lstStyle/>
                    <a:p>
                      <a:r>
                        <a:rPr lang="en-US" sz="1100" dirty="0">
                          <a:solidFill>
                            <a:srgbClr val="000000"/>
                          </a:solidFill>
                          <a:latin typeface="+mn-lt"/>
                        </a:rPr>
                        <a:t>Observational; evaluation</a:t>
                      </a:r>
                    </a:p>
                  </a:txBody>
                  <a:tcPr anchor="ctr">
                    <a:lnT w="38100" cmpd="sng">
                      <a:noFill/>
                    </a:lnT>
                  </a:tcPr>
                </a:tc>
                <a:tc>
                  <a:txBody>
                    <a:bodyPr/>
                    <a:lstStyle/>
                    <a:p>
                      <a:pPr marL="285750" marR="0" lvl="0" indent="-285750" algn="l" defTabSz="342900" rtl="0" eaLnBrk="1" fontAlgn="auto" latinLnBrk="0" hangingPunct="1">
                        <a:lnSpc>
                          <a:spcPct val="100000"/>
                        </a:lnSpc>
                        <a:spcBef>
                          <a:spcPts val="0"/>
                        </a:spcBef>
                        <a:spcAft>
                          <a:spcPts val="0"/>
                        </a:spcAft>
                        <a:buClrTx/>
                        <a:buSzTx/>
                        <a:buFontTx/>
                        <a:buAutoNum type="romanUcParenR"/>
                        <a:tabLst/>
                        <a:defRPr/>
                      </a:pPr>
                      <a:r>
                        <a:rPr lang="en-US" sz="1100" kern="1200" dirty="0">
                          <a:solidFill>
                            <a:srgbClr val="000000"/>
                          </a:solidFill>
                          <a:effectLst/>
                          <a:latin typeface="+mn-lt"/>
                          <a:ea typeface="+mn-ea"/>
                          <a:cs typeface="+mn-cs"/>
                        </a:rPr>
                        <a:t>Arendt et al. J Am. Pharm. Assoc. 2022</a:t>
                      </a:r>
                    </a:p>
                    <a:p>
                      <a:pPr marL="285750" marR="0" lvl="0" indent="-285750" algn="l" defTabSz="342900" rtl="0" eaLnBrk="1" fontAlgn="auto" latinLnBrk="0" hangingPunct="1">
                        <a:lnSpc>
                          <a:spcPct val="100000"/>
                        </a:lnSpc>
                        <a:spcBef>
                          <a:spcPts val="0"/>
                        </a:spcBef>
                        <a:spcAft>
                          <a:spcPts val="0"/>
                        </a:spcAft>
                        <a:buClrTx/>
                        <a:buSzTx/>
                        <a:buFontTx/>
                        <a:buAutoNum type="romanUcParenR"/>
                        <a:tabLst/>
                        <a:defRPr/>
                      </a:pPr>
                      <a:r>
                        <a:rPr lang="en-US" sz="1100" kern="1200" dirty="0">
                          <a:solidFill>
                            <a:srgbClr val="000000"/>
                          </a:solidFill>
                          <a:effectLst/>
                          <a:latin typeface="+mn-lt"/>
                          <a:ea typeface="+mn-ea"/>
                          <a:cs typeface="+mn-cs"/>
                        </a:rPr>
                        <a:t>Allen et al. Ann. Med. 2022.</a:t>
                      </a:r>
                    </a:p>
                    <a:p>
                      <a:pPr marL="285750" marR="0" lvl="0" indent="-285750" algn="l" defTabSz="342900" rtl="0" eaLnBrk="1" fontAlgn="auto" latinLnBrk="0" hangingPunct="1">
                        <a:lnSpc>
                          <a:spcPct val="100000"/>
                        </a:lnSpc>
                        <a:spcBef>
                          <a:spcPts val="0"/>
                        </a:spcBef>
                        <a:spcAft>
                          <a:spcPts val="0"/>
                        </a:spcAft>
                        <a:buClrTx/>
                        <a:buSzTx/>
                        <a:buFontTx/>
                        <a:buAutoNum type="romanUcParenR"/>
                        <a:tabLst/>
                        <a:defRPr/>
                      </a:pPr>
                      <a:r>
                        <a:rPr lang="en-US" sz="1100" kern="1200" dirty="0">
                          <a:solidFill>
                            <a:srgbClr val="000000"/>
                          </a:solidFill>
                          <a:effectLst/>
                          <a:latin typeface="+mn-lt"/>
                          <a:ea typeface="+mn-ea"/>
                          <a:cs typeface="+mn-cs"/>
                        </a:rPr>
                        <a:t>BJA Comprehensive Opioid, Stimulant, and Substance Abuse Program 2022</a:t>
                      </a:r>
                    </a:p>
                  </a:txBody>
                  <a:tcPr anchor="ctr">
                    <a:lnT w="12700" cap="flat" cmpd="sng" algn="ctr">
                      <a:noFill/>
                      <a:prstDash val="solid"/>
                      <a:round/>
                      <a:headEnd type="none" w="med" len="med"/>
                      <a:tailEnd type="none" w="med" len="med"/>
                    </a:lnT>
                  </a:tcPr>
                </a:tc>
                <a:extLst>
                  <a:ext uri="{0D108BD9-81ED-4DB2-BD59-A6C34878D82A}">
                    <a16:rowId xmlns:a16="http://schemas.microsoft.com/office/drawing/2014/main" val="3615540018"/>
                  </a:ext>
                </a:extLst>
              </a:tr>
              <a:tr h="267874">
                <a:tc>
                  <a:txBody>
                    <a:bodyPr/>
                    <a:lstStyle/>
                    <a:p>
                      <a:r>
                        <a:rPr lang="en-US" sz="1100" b="0" dirty="0">
                          <a:solidFill>
                            <a:srgbClr val="000000"/>
                          </a:solidFill>
                          <a:latin typeface="+mn-lt"/>
                        </a:rPr>
                        <a:t>Annual software cost per machine</a:t>
                      </a:r>
                    </a:p>
                  </a:txBody>
                  <a:tcPr anchor="ctr"/>
                </a:tc>
                <a:tc>
                  <a:txBody>
                    <a:bodyPr/>
                    <a:lstStyle/>
                    <a:p>
                      <a:r>
                        <a:rPr lang="en-US" sz="1100" b="0" dirty="0">
                          <a:solidFill>
                            <a:srgbClr val="000000"/>
                          </a:solidFill>
                          <a:latin typeface="+mn-lt"/>
                        </a:rPr>
                        <a:t>Annual cost (2021 USD)</a:t>
                      </a:r>
                    </a:p>
                  </a:txBody>
                  <a:tcPr anchor="ctr"/>
                </a:tc>
                <a:tc>
                  <a:txBody>
                    <a:bodyPr/>
                    <a:lstStyle/>
                    <a:p>
                      <a:r>
                        <a:rPr lang="en-US" sz="1100" b="0" dirty="0">
                          <a:solidFill>
                            <a:srgbClr val="000000"/>
                          </a:solidFill>
                          <a:latin typeface="+mn-lt"/>
                        </a:rPr>
                        <a:t>$6480 ($600-$6480)</a:t>
                      </a:r>
                    </a:p>
                  </a:txBody>
                  <a:tcPr anchor="ctr"/>
                </a:tc>
                <a:tc>
                  <a:txBody>
                    <a:bodyPr/>
                    <a:lstStyle/>
                    <a:p>
                      <a:r>
                        <a:rPr lang="en-US" sz="1100" b="0" dirty="0">
                          <a:solidFill>
                            <a:srgbClr val="000000"/>
                          </a:solidFill>
                          <a:latin typeface="+mn-lt"/>
                        </a:rPr>
                        <a:t>Observational; evaluation</a:t>
                      </a:r>
                    </a:p>
                  </a:txBody>
                  <a:tcPr anchor="ctr"/>
                </a:tc>
                <a:tc>
                  <a:txBody>
                    <a:bodyPr/>
                    <a:lstStyle/>
                    <a:p>
                      <a:pPr marL="285750" indent="-285750">
                        <a:buAutoNum type="romanUcParenR"/>
                      </a:pPr>
                      <a:r>
                        <a:rPr lang="en-US" sz="1100" kern="1200" dirty="0">
                          <a:solidFill>
                            <a:srgbClr val="000000"/>
                          </a:solidFill>
                          <a:effectLst/>
                          <a:latin typeface="+mn-lt"/>
                          <a:ea typeface="+mn-ea"/>
                          <a:cs typeface="+mn-cs"/>
                        </a:rPr>
                        <a:t>Caracole 2022</a:t>
                      </a:r>
                    </a:p>
                    <a:p>
                      <a:pPr marL="285750" indent="-285750">
                        <a:buAutoNum type="romanUcParenR"/>
                      </a:pPr>
                      <a:r>
                        <a:rPr lang="en-US" sz="1100" kern="1200" dirty="0">
                          <a:solidFill>
                            <a:srgbClr val="000000"/>
                          </a:solidFill>
                          <a:effectLst/>
                          <a:latin typeface="+mn-lt"/>
                          <a:ea typeface="+mn-ea"/>
                          <a:cs typeface="+mn-cs"/>
                        </a:rPr>
                        <a:t>National Counsel for Mental Wellbeing 2022</a:t>
                      </a:r>
                    </a:p>
                    <a:p>
                      <a:r>
                        <a:rPr lang="en-US" sz="900" kern="1200" dirty="0">
                          <a:solidFill>
                            <a:srgbClr val="000000"/>
                          </a:solidFill>
                          <a:effectLst/>
                          <a:latin typeface="+mn-lt"/>
                          <a:ea typeface="+mn-ea"/>
                          <a:cs typeface="+mn-cs"/>
                        </a:rPr>
                        <a:t>(harm reduction vending machine budget)</a:t>
                      </a:r>
                    </a:p>
                  </a:txBody>
                  <a:tcPr anchor="ctr"/>
                </a:tc>
                <a:extLst>
                  <a:ext uri="{0D108BD9-81ED-4DB2-BD59-A6C34878D82A}">
                    <a16:rowId xmlns:a16="http://schemas.microsoft.com/office/drawing/2014/main" val="3417923281"/>
                  </a:ext>
                </a:extLst>
              </a:tr>
              <a:tr h="526858">
                <a:tc>
                  <a:txBody>
                    <a:bodyPr/>
                    <a:lstStyle/>
                    <a:p>
                      <a:r>
                        <a:rPr lang="en-US" sz="1100" b="0" dirty="0">
                          <a:solidFill>
                            <a:srgbClr val="000000"/>
                          </a:solidFill>
                          <a:latin typeface="+mn-lt"/>
                        </a:rPr>
                        <a:t>Device cost per machine</a:t>
                      </a:r>
                    </a:p>
                  </a:txBody>
                  <a:tcPr anchor="ctr"/>
                </a:tc>
                <a:tc>
                  <a:txBody>
                    <a:bodyPr/>
                    <a:lstStyle/>
                    <a:p>
                      <a:r>
                        <a:rPr lang="en-US" sz="1100" b="0" dirty="0">
                          <a:solidFill>
                            <a:srgbClr val="000000"/>
                          </a:solidFill>
                          <a:latin typeface="+mn-lt"/>
                        </a:rPr>
                        <a:t>Cost (2021 USD), every 10 years**</a:t>
                      </a:r>
                    </a:p>
                  </a:txBody>
                  <a:tcPr anchor="ctr"/>
                </a:tc>
                <a:tc>
                  <a:txBody>
                    <a:bodyPr/>
                    <a:lstStyle/>
                    <a:p>
                      <a:r>
                        <a:rPr lang="en-US" sz="1100" b="0" dirty="0">
                          <a:solidFill>
                            <a:srgbClr val="000000"/>
                          </a:solidFill>
                          <a:latin typeface="+mn-lt"/>
                        </a:rPr>
                        <a:t>$10000 ($8000-$12000)</a:t>
                      </a:r>
                    </a:p>
                  </a:txBody>
                  <a:tcPr anchor="ctr"/>
                </a:tc>
                <a:tc gridSpan="2">
                  <a:txBody>
                    <a:bodyPr/>
                    <a:lstStyle/>
                    <a:p>
                      <a:r>
                        <a:rPr lang="en-US" sz="1100" b="0" dirty="0">
                          <a:solidFill>
                            <a:srgbClr val="000000"/>
                          </a:solidFill>
                          <a:latin typeface="+mn-lt"/>
                        </a:rPr>
                        <a:t>Assumed; various industry sources</a:t>
                      </a:r>
                    </a:p>
                  </a:txBody>
                  <a:tcPr anchor="ctr"/>
                </a:tc>
                <a:tc hMerge="1">
                  <a:txBody>
                    <a:bodyPr/>
                    <a:lstStyle/>
                    <a:p>
                      <a:endParaRPr lang="en-US"/>
                    </a:p>
                  </a:txBody>
                  <a:tcPr/>
                </a:tc>
                <a:extLst>
                  <a:ext uri="{0D108BD9-81ED-4DB2-BD59-A6C34878D82A}">
                    <a16:rowId xmlns:a16="http://schemas.microsoft.com/office/drawing/2014/main" val="3547367908"/>
                  </a:ext>
                </a:extLst>
              </a:tr>
              <a:tr h="548640">
                <a:tc>
                  <a:txBody>
                    <a:bodyPr/>
                    <a:lstStyle/>
                    <a:p>
                      <a:r>
                        <a:rPr lang="en-US" sz="1100" b="0" dirty="0">
                          <a:solidFill>
                            <a:srgbClr val="000000"/>
                          </a:solidFill>
                          <a:latin typeface="+mn-lt"/>
                        </a:rPr>
                        <a:t>Annual maintenance cost per machine</a:t>
                      </a:r>
                    </a:p>
                  </a:txBody>
                  <a:tcPr anchor="ctr"/>
                </a:tc>
                <a:tc>
                  <a:txBody>
                    <a:bodyPr/>
                    <a:lstStyle/>
                    <a:p>
                      <a:r>
                        <a:rPr lang="en-US" sz="1100" b="0" dirty="0">
                          <a:solidFill>
                            <a:srgbClr val="000000"/>
                          </a:solidFill>
                          <a:latin typeface="+mn-lt"/>
                        </a:rPr>
                        <a:t>Annual cost (2021 USD)</a:t>
                      </a:r>
                    </a:p>
                  </a:txBody>
                  <a:tcPr anchor="ctr"/>
                </a:tc>
                <a:tc>
                  <a:txBody>
                    <a:bodyPr/>
                    <a:lstStyle/>
                    <a:p>
                      <a:r>
                        <a:rPr lang="en-US" sz="1100" b="0" dirty="0">
                          <a:solidFill>
                            <a:srgbClr val="000000"/>
                          </a:solidFill>
                          <a:latin typeface="+mn-lt"/>
                        </a:rPr>
                        <a:t>$1350 ($900-$1350)</a:t>
                      </a:r>
                    </a:p>
                  </a:txBody>
                  <a:tcPr anchor="ctr"/>
                </a:tc>
                <a:tc gridSpan="2">
                  <a:txBody>
                    <a:bodyPr/>
                    <a:lstStyle/>
                    <a:p>
                      <a:r>
                        <a:rPr lang="en-US" sz="1100" b="0" dirty="0">
                          <a:solidFill>
                            <a:srgbClr val="000000"/>
                          </a:solidFill>
                          <a:latin typeface="+mn-lt"/>
                        </a:rPr>
                        <a:t>Assumed; various industry sources</a:t>
                      </a:r>
                    </a:p>
                  </a:txBody>
                  <a:tcPr anchor="ctr"/>
                </a:tc>
                <a:tc hMerge="1">
                  <a:txBody>
                    <a:bodyPr/>
                    <a:lstStyle/>
                    <a:p>
                      <a:endParaRPr lang="en-US" sz="1100" kern="1200" dirty="0">
                        <a:solidFill>
                          <a:srgbClr val="000000"/>
                        </a:solidFill>
                        <a:effectLst/>
                        <a:latin typeface="+mn-lt"/>
                        <a:ea typeface="+mn-ea"/>
                        <a:cs typeface="+mn-cs"/>
                      </a:endParaRPr>
                    </a:p>
                  </a:txBody>
                  <a:tcPr anchor="ctr"/>
                </a:tc>
                <a:extLst>
                  <a:ext uri="{0D108BD9-81ED-4DB2-BD59-A6C34878D82A}">
                    <a16:rowId xmlns:a16="http://schemas.microsoft.com/office/drawing/2014/main" val="3451695291"/>
                  </a:ext>
                </a:extLst>
              </a:tr>
            </a:tbl>
          </a:graphicData>
        </a:graphic>
      </p:graphicFrame>
      <p:sp>
        <p:nvSpPr>
          <p:cNvPr id="6" name="TextBox 5">
            <a:extLst>
              <a:ext uri="{FF2B5EF4-FFF2-40B4-BE49-F238E27FC236}">
                <a16:creationId xmlns:a16="http://schemas.microsoft.com/office/drawing/2014/main" id="{6389C56E-1D5E-40C5-851C-224D8580B672}"/>
              </a:ext>
            </a:extLst>
          </p:cNvPr>
          <p:cNvSpPr txBox="1"/>
          <p:nvPr/>
        </p:nvSpPr>
        <p:spPr>
          <a:xfrm>
            <a:off x="248642" y="4472542"/>
            <a:ext cx="3724096" cy="507831"/>
          </a:xfrm>
          <a:prstGeom prst="rect">
            <a:avLst/>
          </a:prstGeom>
          <a:noFill/>
        </p:spPr>
        <p:txBody>
          <a:bodyPr wrap="none" rtlCol="0">
            <a:spAutoFit/>
          </a:bodyPr>
          <a:lstStyle/>
          <a:p>
            <a:r>
              <a:rPr lang="en-US" sz="900" dirty="0">
                <a:solidFill>
                  <a:schemeClr val="tx1">
                    <a:lumMod val="75000"/>
                  </a:schemeClr>
                </a:solidFill>
              </a:rPr>
              <a:t>* Based on 6 machines dispensing 3,360 annual doses </a:t>
            </a:r>
          </a:p>
          <a:p>
            <a:r>
              <a:rPr lang="en-US" sz="900" dirty="0">
                <a:solidFill>
                  <a:schemeClr val="tx1">
                    <a:lumMod val="75000"/>
                  </a:schemeClr>
                </a:solidFill>
              </a:rPr>
              <a:t>** Estimated time needed before replacing based on industry sources</a:t>
            </a:r>
          </a:p>
          <a:p>
            <a:endParaRPr lang="en-US" sz="900" dirty="0">
              <a:solidFill>
                <a:schemeClr val="tx1">
                  <a:lumMod val="75000"/>
                </a:schemeClr>
              </a:solidFill>
            </a:endParaRPr>
          </a:p>
        </p:txBody>
      </p:sp>
    </p:spTree>
    <p:extLst>
      <p:ext uri="{BB962C8B-B14F-4D97-AF65-F5344CB8AC3E}">
        <p14:creationId xmlns:p14="http://schemas.microsoft.com/office/powerpoint/2010/main" val="2976341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26EB6-4B8F-4900-A04D-9374A89111EA}"/>
              </a:ext>
            </a:extLst>
          </p:cNvPr>
          <p:cNvSpPr>
            <a:spLocks noGrp="1"/>
          </p:cNvSpPr>
          <p:nvPr>
            <p:ph type="title"/>
          </p:nvPr>
        </p:nvSpPr>
        <p:spPr>
          <a:xfrm>
            <a:off x="1539121" y="536520"/>
            <a:ext cx="6065753" cy="389180"/>
          </a:xfrm>
        </p:spPr>
        <p:txBody>
          <a:bodyPr/>
          <a:lstStyle/>
          <a:p>
            <a:pPr algn="ctr"/>
            <a:r>
              <a:rPr lang="en-US" sz="2200" dirty="0"/>
              <a:t>Model inputs: Harm reduction center (HRC) </a:t>
            </a:r>
          </a:p>
        </p:txBody>
      </p:sp>
      <p:sp>
        <p:nvSpPr>
          <p:cNvPr id="3" name="Footer Placeholder 2">
            <a:extLst>
              <a:ext uri="{FF2B5EF4-FFF2-40B4-BE49-F238E27FC236}">
                <a16:creationId xmlns:a16="http://schemas.microsoft.com/office/drawing/2014/main" id="{1F10E849-A38D-42FE-B028-688559665C78}"/>
              </a:ext>
            </a:extLst>
          </p:cNvPr>
          <p:cNvSpPr>
            <a:spLocks noGrp="1"/>
          </p:cNvSpPr>
          <p:nvPr>
            <p:ph type="ftr" sz="quarter" idx="3"/>
          </p:nvPr>
        </p:nvSpPr>
        <p:spPr/>
        <p:txBody>
          <a:bodyPr/>
          <a:lstStyle/>
          <a:p>
            <a:r>
              <a:rPr lang="en-US"/>
              <a:t>NYU Grossman School of Medicine</a:t>
            </a:r>
            <a:endParaRPr lang="en-US" dirty="0"/>
          </a:p>
        </p:txBody>
      </p:sp>
      <p:sp>
        <p:nvSpPr>
          <p:cNvPr id="4" name="Slide Number Placeholder 3">
            <a:extLst>
              <a:ext uri="{FF2B5EF4-FFF2-40B4-BE49-F238E27FC236}">
                <a16:creationId xmlns:a16="http://schemas.microsoft.com/office/drawing/2014/main" id="{10107B72-A44A-4DD3-A278-B363390AACA7}"/>
              </a:ext>
            </a:extLst>
          </p:cNvPr>
          <p:cNvSpPr>
            <a:spLocks noGrp="1"/>
          </p:cNvSpPr>
          <p:nvPr>
            <p:ph type="sldNum" sz="quarter" idx="4"/>
          </p:nvPr>
        </p:nvSpPr>
        <p:spPr/>
        <p:txBody>
          <a:bodyPr/>
          <a:lstStyle/>
          <a:p>
            <a:fld id="{7FEEEA1A-CB49-3744-AA40-B896987410F9}" type="slidenum">
              <a:rPr lang="en-US" smtClean="0"/>
              <a:pPr/>
              <a:t>8</a:t>
            </a:fld>
            <a:endParaRPr lang="en-US" dirty="0"/>
          </a:p>
        </p:txBody>
      </p:sp>
      <p:graphicFrame>
        <p:nvGraphicFramePr>
          <p:cNvPr id="7" name="Table 6">
            <a:extLst>
              <a:ext uri="{FF2B5EF4-FFF2-40B4-BE49-F238E27FC236}">
                <a16:creationId xmlns:a16="http://schemas.microsoft.com/office/drawing/2014/main" id="{004538B5-5B9B-4DA5-928D-270C490E8A1D}"/>
              </a:ext>
            </a:extLst>
          </p:cNvPr>
          <p:cNvGraphicFramePr>
            <a:graphicFrameLocks noGrp="1"/>
          </p:cNvGraphicFramePr>
          <p:nvPr>
            <p:extLst>
              <p:ext uri="{D42A27DB-BD31-4B8C-83A1-F6EECF244321}">
                <p14:modId xmlns:p14="http://schemas.microsoft.com/office/powerpoint/2010/main" val="261576467"/>
              </p:ext>
            </p:extLst>
          </p:nvPr>
        </p:nvGraphicFramePr>
        <p:xfrm>
          <a:off x="248641" y="1153671"/>
          <a:ext cx="8646714" cy="2836157"/>
        </p:xfrm>
        <a:graphic>
          <a:graphicData uri="http://schemas.openxmlformats.org/drawingml/2006/table">
            <a:tbl>
              <a:tblPr firstRow="1" bandRow="1">
                <a:tableStyleId>{5C22544A-7EE6-4342-B048-85BDC9FD1C3A}</a:tableStyleId>
              </a:tblPr>
              <a:tblGrid>
                <a:gridCol w="1310249">
                  <a:extLst>
                    <a:ext uri="{9D8B030D-6E8A-4147-A177-3AD203B41FA5}">
                      <a16:colId xmlns:a16="http://schemas.microsoft.com/office/drawing/2014/main" val="2184071576"/>
                    </a:ext>
                  </a:extLst>
                </a:gridCol>
                <a:gridCol w="1857153">
                  <a:extLst>
                    <a:ext uri="{9D8B030D-6E8A-4147-A177-3AD203B41FA5}">
                      <a16:colId xmlns:a16="http://schemas.microsoft.com/office/drawing/2014/main" val="3112964314"/>
                    </a:ext>
                  </a:extLst>
                </a:gridCol>
                <a:gridCol w="1467293">
                  <a:extLst>
                    <a:ext uri="{9D8B030D-6E8A-4147-A177-3AD203B41FA5}">
                      <a16:colId xmlns:a16="http://schemas.microsoft.com/office/drawing/2014/main" val="1829064701"/>
                    </a:ext>
                  </a:extLst>
                </a:gridCol>
                <a:gridCol w="1601972">
                  <a:extLst>
                    <a:ext uri="{9D8B030D-6E8A-4147-A177-3AD203B41FA5}">
                      <a16:colId xmlns:a16="http://schemas.microsoft.com/office/drawing/2014/main" val="3466912001"/>
                    </a:ext>
                  </a:extLst>
                </a:gridCol>
                <a:gridCol w="2410047">
                  <a:extLst>
                    <a:ext uri="{9D8B030D-6E8A-4147-A177-3AD203B41FA5}">
                      <a16:colId xmlns:a16="http://schemas.microsoft.com/office/drawing/2014/main" val="268627151"/>
                    </a:ext>
                  </a:extLst>
                </a:gridCol>
              </a:tblGrid>
              <a:tr h="419860">
                <a:tc>
                  <a:txBody>
                    <a:bodyPr/>
                    <a:lstStyle/>
                    <a:p>
                      <a:r>
                        <a:rPr lang="en-US" sz="1100" dirty="0"/>
                        <a:t>Input</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Measure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Point est. (range)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Study design</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t>Reference</a:t>
                      </a: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44146167"/>
                  </a:ext>
                </a:extLst>
              </a:tr>
              <a:tr h="963208">
                <a:tc>
                  <a:txBody>
                    <a:bodyPr/>
                    <a:lstStyle/>
                    <a:p>
                      <a:r>
                        <a:rPr lang="en-US" sz="1100" dirty="0">
                          <a:solidFill>
                            <a:srgbClr val="000000"/>
                          </a:solidFill>
                          <a:latin typeface="+mn-lt"/>
                        </a:rPr>
                        <a:t>Overdose death rate in HRC, annual</a:t>
                      </a:r>
                    </a:p>
                  </a:txBody>
                  <a:tcPr anchor="ctr">
                    <a:lnT w="12700" cmpd="sng">
                      <a:noFill/>
                    </a:lnT>
                  </a:tcPr>
                </a:tc>
                <a:tc>
                  <a:txBody>
                    <a:bodyPr/>
                    <a:lstStyle/>
                    <a:p>
                      <a:r>
                        <a:rPr lang="en-US" sz="1100" dirty="0">
                          <a:solidFill>
                            <a:srgbClr val="000000"/>
                          </a:solidFill>
                          <a:latin typeface="+mn-lt"/>
                        </a:rPr>
                        <a:t>Annual per-person rate</a:t>
                      </a:r>
                    </a:p>
                  </a:txBody>
                  <a:tcPr anchor="ctr">
                    <a:lnT w="38100" cmpd="sng">
                      <a:noFill/>
                    </a:lnT>
                  </a:tcPr>
                </a:tc>
                <a:tc>
                  <a:txBody>
                    <a:bodyPr/>
                    <a:lstStyle/>
                    <a:p>
                      <a:r>
                        <a:rPr lang="en-US" sz="1100" dirty="0">
                          <a:solidFill>
                            <a:srgbClr val="000000"/>
                          </a:solidFill>
                          <a:latin typeface="+mn-lt"/>
                        </a:rPr>
                        <a:t>0.00 (0.00-0.03)</a:t>
                      </a:r>
                    </a:p>
                  </a:txBody>
                  <a:tcPr anchor="ctr">
                    <a:lnT w="38100" cmpd="sng">
                      <a:noFill/>
                    </a:lnT>
                  </a:tcPr>
                </a:tc>
                <a:tc>
                  <a:txBody>
                    <a:bodyPr/>
                    <a:lstStyle/>
                    <a:p>
                      <a:pPr marL="0" indent="0">
                        <a:buNone/>
                      </a:pPr>
                      <a:r>
                        <a:rPr lang="en-US" sz="1100" dirty="0">
                          <a:solidFill>
                            <a:srgbClr val="000000"/>
                          </a:solidFill>
                          <a:latin typeface="+mn-lt"/>
                        </a:rPr>
                        <a:t>Multiple; </a:t>
                      </a:r>
                    </a:p>
                    <a:p>
                      <a:pPr marL="0" indent="0">
                        <a:buNone/>
                      </a:pPr>
                      <a:r>
                        <a:rPr lang="en-US" sz="1100" dirty="0">
                          <a:solidFill>
                            <a:srgbClr val="000000"/>
                          </a:solidFill>
                          <a:latin typeface="+mn-lt"/>
                        </a:rPr>
                        <a:t>Retrospective cohort</a:t>
                      </a:r>
                    </a:p>
                  </a:txBody>
                  <a:tcPr anchor="ctr">
                    <a:lnT w="38100" cmpd="sng">
                      <a:noFill/>
                    </a:lnT>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en-US" sz="1100" kern="1200" dirty="0">
                          <a:solidFill>
                            <a:srgbClr val="000000"/>
                          </a:solidFill>
                          <a:effectLst/>
                          <a:latin typeface="+mn-lt"/>
                          <a:ea typeface="+mn-ea"/>
                          <a:cs typeface="+mn-cs"/>
                        </a:rPr>
                        <a:t>Assumed; </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100" kern="1200" dirty="0">
                          <a:solidFill>
                            <a:srgbClr val="000000"/>
                          </a:solidFill>
                          <a:effectLst/>
                          <a:latin typeface="+mn-lt"/>
                          <a:ea typeface="+mn-ea"/>
                          <a:cs typeface="+mn-cs"/>
                        </a:rPr>
                        <a:t>Rowe A, et al. CJEM, 2022 </a:t>
                      </a:r>
                    </a:p>
                  </a:txBody>
                  <a:tcPr anchor="ctr">
                    <a:lnT w="38100" cmpd="sng">
                      <a:noFill/>
                    </a:lnT>
                  </a:tcPr>
                </a:tc>
                <a:extLst>
                  <a:ext uri="{0D108BD9-81ED-4DB2-BD59-A6C34878D82A}">
                    <a16:rowId xmlns:a16="http://schemas.microsoft.com/office/drawing/2014/main" val="3103091097"/>
                  </a:ext>
                </a:extLst>
              </a:tr>
              <a:tr h="775655">
                <a:tc>
                  <a:txBody>
                    <a:bodyPr/>
                    <a:lstStyle/>
                    <a:p>
                      <a:r>
                        <a:rPr lang="en-US" sz="1100" b="0" dirty="0">
                          <a:solidFill>
                            <a:srgbClr val="000000"/>
                          </a:solidFill>
                          <a:latin typeface="+mn-lt"/>
                        </a:rPr>
                        <a:t>HRC visits per client, annual</a:t>
                      </a:r>
                    </a:p>
                  </a:txBody>
                  <a:tcPr anchor="ctr"/>
                </a:tc>
                <a:tc>
                  <a:txBody>
                    <a:bodyPr/>
                    <a:lstStyle/>
                    <a:p>
                      <a:r>
                        <a:rPr lang="en-US" sz="1100" b="0" dirty="0">
                          <a:solidFill>
                            <a:srgbClr val="000000"/>
                          </a:solidFill>
                          <a:latin typeface="+mn-lt"/>
                        </a:rPr>
                        <a:t>Annual days per person</a:t>
                      </a:r>
                    </a:p>
                  </a:txBody>
                  <a:tcPr anchor="ctr"/>
                </a:tc>
                <a:tc>
                  <a:txBody>
                    <a:bodyPr/>
                    <a:lstStyle/>
                    <a:p>
                      <a:r>
                        <a:rPr lang="en-US" sz="1100" b="0" dirty="0">
                          <a:solidFill>
                            <a:srgbClr val="000000"/>
                          </a:solidFill>
                          <a:latin typeface="+mn-lt"/>
                        </a:rPr>
                        <a:t>60 (60-365)</a:t>
                      </a:r>
                    </a:p>
                  </a:txBody>
                  <a:tcPr anchor="ctr"/>
                </a:tc>
                <a:tc>
                  <a:txBody>
                    <a:bodyPr/>
                    <a:lstStyle/>
                    <a:p>
                      <a:r>
                        <a:rPr lang="en-US" sz="1100" b="0" dirty="0">
                          <a:solidFill>
                            <a:srgbClr val="000000"/>
                          </a:solidFill>
                          <a:latin typeface="+mn-lt"/>
                        </a:rPr>
                        <a:t>Observational</a:t>
                      </a:r>
                    </a:p>
                  </a:txBody>
                  <a:tcPr anchor="ctr"/>
                </a:tc>
                <a:tc>
                  <a:txBody>
                    <a:bodyPr/>
                    <a:lstStyle/>
                    <a:p>
                      <a:r>
                        <a:rPr lang="en-US" sz="1100" kern="1200" dirty="0" err="1">
                          <a:solidFill>
                            <a:srgbClr val="000000"/>
                          </a:solidFill>
                          <a:effectLst/>
                          <a:latin typeface="+mn-lt"/>
                          <a:ea typeface="+mn-ea"/>
                          <a:cs typeface="+mn-cs"/>
                        </a:rPr>
                        <a:t>Harocopos</a:t>
                      </a:r>
                      <a:r>
                        <a:rPr lang="en-US" sz="1100" kern="1200" dirty="0">
                          <a:solidFill>
                            <a:srgbClr val="000000"/>
                          </a:solidFill>
                          <a:effectLst/>
                          <a:latin typeface="+mn-lt"/>
                          <a:ea typeface="+mn-ea"/>
                          <a:cs typeface="+mn-cs"/>
                        </a:rPr>
                        <a:t> et al. JAMA </a:t>
                      </a:r>
                      <a:r>
                        <a:rPr lang="en-US" sz="1100" kern="1200" dirty="0" err="1">
                          <a:solidFill>
                            <a:srgbClr val="000000"/>
                          </a:solidFill>
                          <a:effectLst/>
                          <a:latin typeface="+mn-lt"/>
                          <a:ea typeface="+mn-ea"/>
                          <a:cs typeface="+mn-cs"/>
                        </a:rPr>
                        <a:t>Netw</a:t>
                      </a:r>
                      <a:r>
                        <a:rPr lang="en-US" sz="1100" kern="1200" dirty="0">
                          <a:solidFill>
                            <a:srgbClr val="000000"/>
                          </a:solidFill>
                          <a:effectLst/>
                          <a:latin typeface="+mn-lt"/>
                          <a:ea typeface="+mn-ea"/>
                          <a:cs typeface="+mn-cs"/>
                        </a:rPr>
                        <a:t> Open, 2022</a:t>
                      </a:r>
                    </a:p>
                  </a:txBody>
                  <a:tcPr anchor="ctr"/>
                </a:tc>
                <a:extLst>
                  <a:ext uri="{0D108BD9-81ED-4DB2-BD59-A6C34878D82A}">
                    <a16:rowId xmlns:a16="http://schemas.microsoft.com/office/drawing/2014/main" val="3417923281"/>
                  </a:ext>
                </a:extLst>
              </a:tr>
              <a:tr h="677434">
                <a:tc>
                  <a:txBody>
                    <a:bodyPr/>
                    <a:lstStyle/>
                    <a:p>
                      <a:r>
                        <a:rPr lang="en-US" sz="1100" b="0" dirty="0">
                          <a:solidFill>
                            <a:srgbClr val="000000"/>
                          </a:solidFill>
                          <a:latin typeface="+mn-lt"/>
                        </a:rPr>
                        <a:t>HRCs</a:t>
                      </a:r>
                    </a:p>
                  </a:txBody>
                  <a:tcPr anchor="ctr"/>
                </a:tc>
                <a:tc>
                  <a:txBody>
                    <a:bodyPr/>
                    <a:lstStyle/>
                    <a:p>
                      <a:r>
                        <a:rPr lang="en-US" sz="1100" b="0" dirty="0">
                          <a:solidFill>
                            <a:srgbClr val="000000"/>
                          </a:solidFill>
                          <a:latin typeface="+mn-lt"/>
                        </a:rPr>
                        <a:t>Number of HRC</a:t>
                      </a:r>
                    </a:p>
                  </a:txBody>
                  <a:tcPr anchor="ctr"/>
                </a:tc>
                <a:tc>
                  <a:txBody>
                    <a:bodyPr/>
                    <a:lstStyle/>
                    <a:p>
                      <a:r>
                        <a:rPr lang="en-US" sz="1100" b="0" dirty="0">
                          <a:solidFill>
                            <a:srgbClr val="000000"/>
                          </a:solidFill>
                          <a:latin typeface="+mn-lt"/>
                        </a:rPr>
                        <a:t>8** (1-8)</a:t>
                      </a:r>
                    </a:p>
                  </a:txBody>
                  <a:tcPr anchor="ctr"/>
                </a:tc>
                <a:tc>
                  <a:txBody>
                    <a:bodyPr/>
                    <a:lstStyle/>
                    <a:p>
                      <a:r>
                        <a:rPr lang="en-US" sz="1100" b="0" dirty="0">
                          <a:solidFill>
                            <a:srgbClr val="000000"/>
                          </a:solidFill>
                          <a:latin typeface="+mn-lt"/>
                        </a:rPr>
                        <a:t>Observational</a:t>
                      </a:r>
                    </a:p>
                  </a:txBody>
                  <a:tcPr anchor="ctr"/>
                </a:tc>
                <a:tc>
                  <a:txBody>
                    <a:bodyPr/>
                    <a:lstStyle/>
                    <a:p>
                      <a:r>
                        <a:rPr lang="en-US" sz="1100" kern="1200" dirty="0" err="1">
                          <a:solidFill>
                            <a:srgbClr val="000000"/>
                          </a:solidFill>
                          <a:effectLst/>
                          <a:latin typeface="+mn-lt"/>
                          <a:ea typeface="+mn-ea"/>
                          <a:cs typeface="+mn-cs"/>
                        </a:rPr>
                        <a:t>Haracopos</a:t>
                      </a:r>
                      <a:r>
                        <a:rPr lang="en-US" sz="1100" kern="1200" dirty="0">
                          <a:solidFill>
                            <a:srgbClr val="000000"/>
                          </a:solidFill>
                          <a:effectLst/>
                          <a:latin typeface="+mn-lt"/>
                          <a:ea typeface="+mn-ea"/>
                          <a:cs typeface="+mn-cs"/>
                        </a:rPr>
                        <a:t> et al. JAMA </a:t>
                      </a:r>
                      <a:r>
                        <a:rPr lang="en-US" sz="1100" kern="1200" dirty="0" err="1">
                          <a:solidFill>
                            <a:srgbClr val="000000"/>
                          </a:solidFill>
                          <a:effectLst/>
                          <a:latin typeface="+mn-lt"/>
                          <a:ea typeface="+mn-ea"/>
                          <a:cs typeface="+mn-cs"/>
                        </a:rPr>
                        <a:t>Netw</a:t>
                      </a:r>
                      <a:r>
                        <a:rPr lang="en-US" sz="1100" kern="1200" dirty="0">
                          <a:solidFill>
                            <a:srgbClr val="000000"/>
                          </a:solidFill>
                          <a:effectLst/>
                          <a:latin typeface="+mn-lt"/>
                          <a:ea typeface="+mn-ea"/>
                          <a:cs typeface="+mn-cs"/>
                        </a:rPr>
                        <a:t> Open, 2022</a:t>
                      </a:r>
                    </a:p>
                  </a:txBody>
                  <a:tcPr anchor="ctr"/>
                </a:tc>
                <a:extLst>
                  <a:ext uri="{0D108BD9-81ED-4DB2-BD59-A6C34878D82A}">
                    <a16:rowId xmlns:a16="http://schemas.microsoft.com/office/drawing/2014/main" val="475377198"/>
                  </a:ext>
                </a:extLst>
              </a:tr>
            </a:tbl>
          </a:graphicData>
        </a:graphic>
      </p:graphicFrame>
      <p:sp>
        <p:nvSpPr>
          <p:cNvPr id="5" name="TextBox 4">
            <a:extLst>
              <a:ext uri="{FF2B5EF4-FFF2-40B4-BE49-F238E27FC236}">
                <a16:creationId xmlns:a16="http://schemas.microsoft.com/office/drawing/2014/main" id="{798AA595-7D86-43D6-8B2A-AC02606D20B2}"/>
              </a:ext>
            </a:extLst>
          </p:cNvPr>
          <p:cNvSpPr txBox="1"/>
          <p:nvPr/>
        </p:nvSpPr>
        <p:spPr>
          <a:xfrm>
            <a:off x="248641" y="4412389"/>
            <a:ext cx="5907853" cy="553998"/>
          </a:xfrm>
          <a:prstGeom prst="rect">
            <a:avLst/>
          </a:prstGeom>
          <a:noFill/>
        </p:spPr>
        <p:txBody>
          <a:bodyPr wrap="square" rtlCol="0">
            <a:spAutoFit/>
          </a:bodyPr>
          <a:lstStyle/>
          <a:p>
            <a:r>
              <a:rPr lang="en-US" sz="800" dirty="0">
                <a:solidFill>
                  <a:srgbClr val="000000"/>
                </a:solidFill>
              </a:rPr>
              <a:t>*Upper bound if transported to hospital</a:t>
            </a:r>
          </a:p>
          <a:p>
            <a:r>
              <a:rPr lang="en-US" sz="800" dirty="0">
                <a:solidFill>
                  <a:srgbClr val="000000"/>
                </a:solidFill>
              </a:rPr>
              <a:t>**Based on calculated probability of using HRC (60% of POUD) and lower bound estimated capacity of 613 annual clients </a:t>
            </a:r>
          </a:p>
          <a:p>
            <a:endParaRPr lang="en-US" sz="1400" dirty="0" err="1">
              <a:solidFill>
                <a:schemeClr val="tx1"/>
              </a:solidFill>
            </a:endParaRPr>
          </a:p>
        </p:txBody>
      </p:sp>
    </p:spTree>
    <p:extLst>
      <p:ext uri="{BB962C8B-B14F-4D97-AF65-F5344CB8AC3E}">
        <p14:creationId xmlns:p14="http://schemas.microsoft.com/office/powerpoint/2010/main" val="1629462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371218" y="447364"/>
            <a:ext cx="2522271" cy="260889"/>
          </a:xfrm>
        </p:spPr>
        <p:txBody>
          <a:bodyPr/>
          <a:lstStyle/>
          <a:p>
            <a:r>
              <a:rPr lang="en-US" dirty="0"/>
              <a:t>Model scenarios</a:t>
            </a:r>
          </a:p>
        </p:txBody>
      </p:sp>
      <p:graphicFrame>
        <p:nvGraphicFramePr>
          <p:cNvPr id="2" name="Table 1">
            <a:extLst>
              <a:ext uri="{FF2B5EF4-FFF2-40B4-BE49-F238E27FC236}">
                <a16:creationId xmlns:a16="http://schemas.microsoft.com/office/drawing/2014/main" id="{09FD77E4-87C0-438D-989F-6638355C6379}"/>
              </a:ext>
            </a:extLst>
          </p:cNvPr>
          <p:cNvGraphicFramePr>
            <a:graphicFrameLocks noGrp="1"/>
          </p:cNvGraphicFramePr>
          <p:nvPr>
            <p:extLst>
              <p:ext uri="{D42A27DB-BD31-4B8C-83A1-F6EECF244321}">
                <p14:modId xmlns:p14="http://schemas.microsoft.com/office/powerpoint/2010/main" val="3014842428"/>
              </p:ext>
            </p:extLst>
          </p:nvPr>
        </p:nvGraphicFramePr>
        <p:xfrm>
          <a:off x="290828" y="701521"/>
          <a:ext cx="8683050" cy="3994615"/>
        </p:xfrm>
        <a:graphic>
          <a:graphicData uri="http://schemas.openxmlformats.org/drawingml/2006/table">
            <a:tbl>
              <a:tblPr firstRow="1" bandRow="1">
                <a:tableStyleId>{5C22544A-7EE6-4342-B048-85BDC9FD1C3A}</a:tableStyleId>
              </a:tblPr>
              <a:tblGrid>
                <a:gridCol w="1365451">
                  <a:extLst>
                    <a:ext uri="{9D8B030D-6E8A-4147-A177-3AD203B41FA5}">
                      <a16:colId xmlns:a16="http://schemas.microsoft.com/office/drawing/2014/main" val="541086590"/>
                    </a:ext>
                  </a:extLst>
                </a:gridCol>
                <a:gridCol w="3875440">
                  <a:extLst>
                    <a:ext uri="{9D8B030D-6E8A-4147-A177-3AD203B41FA5}">
                      <a16:colId xmlns:a16="http://schemas.microsoft.com/office/drawing/2014/main" val="2401240173"/>
                    </a:ext>
                  </a:extLst>
                </a:gridCol>
                <a:gridCol w="3442159">
                  <a:extLst>
                    <a:ext uri="{9D8B030D-6E8A-4147-A177-3AD203B41FA5}">
                      <a16:colId xmlns:a16="http://schemas.microsoft.com/office/drawing/2014/main" val="206877884"/>
                    </a:ext>
                  </a:extLst>
                </a:gridCol>
              </a:tblGrid>
              <a:tr h="308187">
                <a:tc>
                  <a:txBody>
                    <a:bodyPr/>
                    <a:lstStyle/>
                    <a:p>
                      <a:r>
                        <a:rPr lang="en-US" dirty="0">
                          <a:latin typeface="+mj-lt"/>
                        </a:rPr>
                        <a:t>Intervention maximized</a:t>
                      </a:r>
                    </a:p>
                  </a:txBody>
                  <a:tcPr anchor="ctr"/>
                </a:tc>
                <a:tc>
                  <a:txBody>
                    <a:bodyPr/>
                    <a:lstStyle/>
                    <a:p>
                      <a:r>
                        <a:rPr lang="en-US" dirty="0"/>
                        <a:t>Effect in model</a:t>
                      </a:r>
                      <a:endParaRPr lang="en-US" dirty="0">
                        <a:latin typeface="+mj-lt"/>
                      </a:endParaRPr>
                    </a:p>
                  </a:txBody>
                  <a:tcPr anchor="ctr"/>
                </a:tc>
                <a:tc>
                  <a:txBody>
                    <a:bodyPr/>
                    <a:lstStyle/>
                    <a:p>
                      <a:r>
                        <a:rPr lang="en-US" dirty="0"/>
                        <a:t>Saturation level at maximization</a:t>
                      </a:r>
                      <a:endParaRPr lang="en-US" b="1" dirty="0">
                        <a:latin typeface="+mj-lt"/>
                      </a:endParaRPr>
                    </a:p>
                  </a:txBody>
                  <a:tcPr anchor="ctr"/>
                </a:tc>
                <a:extLst>
                  <a:ext uri="{0D108BD9-81ED-4DB2-BD59-A6C34878D82A}">
                    <a16:rowId xmlns:a16="http://schemas.microsoft.com/office/drawing/2014/main" val="3177280642"/>
                  </a:ext>
                </a:extLst>
              </a:tr>
              <a:tr h="447181">
                <a:tc rowSpan="3">
                  <a:txBody>
                    <a:bodyPr/>
                    <a:lstStyle/>
                    <a:p>
                      <a:r>
                        <a:rPr lang="en-US" sz="1400" dirty="0">
                          <a:solidFill>
                            <a:srgbClr val="000000"/>
                          </a:solidFill>
                        </a:rPr>
                        <a:t>Naloxone, community</a:t>
                      </a:r>
                      <a:endParaRPr lang="en-US" sz="1400" b="1" dirty="0">
                        <a:solidFill>
                          <a:srgbClr val="000000"/>
                        </a:solidFill>
                        <a:latin typeface="+mj-lt"/>
                      </a:endParaRPr>
                    </a:p>
                  </a:txBody>
                  <a:tcPr anchor="ctr"/>
                </a:tc>
                <a:tc rowSpan="3">
                  <a:txBody>
                    <a:bodyPr/>
                    <a:lstStyle/>
                    <a:p>
                      <a:r>
                        <a:rPr lang="en-US" sz="1400" dirty="0">
                          <a:solidFill>
                            <a:srgbClr val="000000"/>
                          </a:solidFill>
                        </a:rPr>
                        <a:t>Annual probability of receiving kit in community</a:t>
                      </a:r>
                      <a:endParaRPr lang="en-US" sz="1400" dirty="0">
                        <a:solidFill>
                          <a:srgbClr val="000000"/>
                        </a:solidFill>
                        <a:latin typeface="+mj-lt"/>
                      </a:endParaRPr>
                    </a:p>
                  </a:txBody>
                  <a:tcPr anchor="ctr"/>
                </a:tc>
                <a:tc>
                  <a:txBody>
                    <a:bodyPr/>
                    <a:lstStyle/>
                    <a:p>
                      <a:r>
                        <a:rPr lang="en-US" sz="1400" dirty="0">
                          <a:solidFill>
                            <a:srgbClr val="000000"/>
                          </a:solidFill>
                        </a:rPr>
                        <a:t>PWID in SSP: 40% </a:t>
                      </a:r>
                      <a:r>
                        <a:rPr lang="en-US" sz="1400" dirty="0">
                          <a:solidFill>
                            <a:srgbClr val="000000"/>
                          </a:solidFill>
                          <a:sym typeface="Wingdings" panose="05000000000000000000" pitchFamily="2" charset="2"/>
                        </a:rPr>
                        <a:t> </a:t>
                      </a:r>
                      <a:r>
                        <a:rPr lang="en-US" sz="1400" u="sng" dirty="0">
                          <a:solidFill>
                            <a:srgbClr val="000000"/>
                          </a:solidFill>
                          <a:sym typeface="Wingdings" panose="05000000000000000000" pitchFamily="2" charset="2"/>
                        </a:rPr>
                        <a:t>99%</a:t>
                      </a:r>
                      <a:endParaRPr lang="en-US" sz="1400" dirty="0">
                        <a:solidFill>
                          <a:srgbClr val="000000"/>
                        </a:solidFill>
                        <a:latin typeface="+mj-lt"/>
                      </a:endParaRPr>
                    </a:p>
                  </a:txBody>
                  <a:tcPr anchor="ctr"/>
                </a:tc>
                <a:extLst>
                  <a:ext uri="{0D108BD9-81ED-4DB2-BD59-A6C34878D82A}">
                    <a16:rowId xmlns:a16="http://schemas.microsoft.com/office/drawing/2014/main" val="1630530402"/>
                  </a:ext>
                </a:extLst>
              </a:tr>
              <a:tr h="447181">
                <a:tc vMerge="1">
                  <a:txBody>
                    <a:bodyPr/>
                    <a:lstStyle/>
                    <a:p>
                      <a:endParaRPr lang="en-US"/>
                    </a:p>
                  </a:txBody>
                  <a:tcPr/>
                </a:tc>
                <a:tc vMerge="1">
                  <a:txBody>
                    <a:bodyPr/>
                    <a:lstStyle/>
                    <a:p>
                      <a:endParaRPr lang="en-US"/>
                    </a:p>
                  </a:txBody>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en-US" sz="1400" dirty="0">
                          <a:solidFill>
                            <a:srgbClr val="000000"/>
                          </a:solidFill>
                        </a:rPr>
                        <a:t>Non-PWID &amp; PWID SSP: 10%</a:t>
                      </a:r>
                      <a:r>
                        <a:rPr lang="en-US" sz="1400" dirty="0">
                          <a:solidFill>
                            <a:srgbClr val="000000"/>
                          </a:solidFill>
                          <a:sym typeface="Wingdings" panose="05000000000000000000" pitchFamily="2" charset="2"/>
                        </a:rPr>
                        <a:t> </a:t>
                      </a:r>
                      <a:r>
                        <a:rPr lang="en-US" sz="1400" u="sng" dirty="0">
                          <a:solidFill>
                            <a:srgbClr val="000000"/>
                          </a:solidFill>
                          <a:sym typeface="Wingdings" panose="05000000000000000000" pitchFamily="2" charset="2"/>
                        </a:rPr>
                        <a:t>58%</a:t>
                      </a:r>
                      <a:endParaRPr lang="en-US" sz="1400" u="sng" dirty="0">
                        <a:solidFill>
                          <a:srgbClr val="000000"/>
                        </a:solidFill>
                        <a:latin typeface="+mj-lt"/>
                      </a:endParaRPr>
                    </a:p>
                  </a:txBody>
                  <a:tcPr anchor="ctr"/>
                </a:tc>
                <a:extLst>
                  <a:ext uri="{0D108BD9-81ED-4DB2-BD59-A6C34878D82A}">
                    <a16:rowId xmlns:a16="http://schemas.microsoft.com/office/drawing/2014/main" val="4141758589"/>
                  </a:ext>
                </a:extLst>
              </a:tr>
              <a:tr h="447181">
                <a:tc vMerge="1">
                  <a:txBody>
                    <a:bodyPr/>
                    <a:lstStyle/>
                    <a:p>
                      <a:endParaRPr lang="en-US" sz="1400" b="1" dirty="0">
                        <a:solidFill>
                          <a:srgbClr val="000000"/>
                        </a:solidFill>
                        <a:latin typeface="+mj-lt"/>
                      </a:endParaRPr>
                    </a:p>
                  </a:txBody>
                  <a:tcPr anchor="ctr">
                    <a:solidFill>
                      <a:srgbClr val="EAE7EE"/>
                    </a:solidFill>
                  </a:tcPr>
                </a:tc>
                <a:tc vMerge="1">
                  <a:txBody>
                    <a:bodyPr/>
                    <a:lstStyle/>
                    <a:p>
                      <a:endParaRPr lang="en-US" sz="1400" dirty="0">
                        <a:solidFill>
                          <a:srgbClr val="000000"/>
                        </a:solidFill>
                        <a:latin typeface="+mj-lt"/>
                      </a:endParaRPr>
                    </a:p>
                  </a:txBody>
                  <a:tcPr anchor="ctr">
                    <a:solidFill>
                      <a:srgbClr val="EAE7EE"/>
                    </a:solidFill>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en-US" sz="1400" b="0" u="none" dirty="0">
                          <a:solidFill>
                            <a:srgbClr val="000000"/>
                          </a:solidFill>
                        </a:rPr>
                        <a:t>POUD via vending machine: 0 </a:t>
                      </a:r>
                      <a:r>
                        <a:rPr lang="en-US" sz="1400" b="0" u="none" dirty="0">
                          <a:solidFill>
                            <a:srgbClr val="000000"/>
                          </a:solidFill>
                          <a:sym typeface="Wingdings" panose="05000000000000000000" pitchFamily="2" charset="2"/>
                        </a:rPr>
                        <a:t> </a:t>
                      </a:r>
                      <a:r>
                        <a:rPr lang="en-US" sz="1400" b="0" u="sng" dirty="0">
                          <a:solidFill>
                            <a:srgbClr val="000000"/>
                          </a:solidFill>
                          <a:sym typeface="Wingdings" panose="05000000000000000000" pitchFamily="2" charset="2"/>
                        </a:rPr>
                        <a:t>22%</a:t>
                      </a:r>
                      <a:endParaRPr lang="en-US" sz="1400" b="0" u="sng" dirty="0">
                        <a:solidFill>
                          <a:srgbClr val="000000"/>
                        </a:solidFill>
                        <a:latin typeface="+mj-lt"/>
                      </a:endParaRPr>
                    </a:p>
                  </a:txBody>
                  <a:tcPr anchor="ctr"/>
                </a:tc>
                <a:extLst>
                  <a:ext uri="{0D108BD9-81ED-4DB2-BD59-A6C34878D82A}">
                    <a16:rowId xmlns:a16="http://schemas.microsoft.com/office/drawing/2014/main" val="3787950145"/>
                  </a:ext>
                </a:extLst>
              </a:tr>
              <a:tr h="537538">
                <a:tc>
                  <a:txBody>
                    <a:bodyPr/>
                    <a:lstStyle/>
                    <a:p>
                      <a:pPr>
                        <a:lnSpc>
                          <a:spcPct val="100000"/>
                        </a:lnSpc>
                      </a:pPr>
                      <a:r>
                        <a:rPr lang="en-US" sz="1400" dirty="0">
                          <a:solidFill>
                            <a:srgbClr val="000000"/>
                          </a:solidFill>
                        </a:rPr>
                        <a:t>MOUD, community</a:t>
                      </a:r>
                      <a:endParaRPr lang="en-US" sz="1400" b="1" dirty="0">
                        <a:solidFill>
                          <a:srgbClr val="000000"/>
                        </a:solidFill>
                        <a:latin typeface="+mj-lt"/>
                      </a:endParaRPr>
                    </a:p>
                  </a:txBody>
                  <a:tcPr anchor="ctr"/>
                </a:tc>
                <a:tc>
                  <a:txBody>
                    <a:bodyPr/>
                    <a:lstStyle/>
                    <a:p>
                      <a:pPr>
                        <a:lnSpc>
                          <a:spcPct val="100000"/>
                        </a:lnSpc>
                      </a:pPr>
                      <a:r>
                        <a:rPr lang="en-US" sz="1400" dirty="0">
                          <a:solidFill>
                            <a:srgbClr val="000000"/>
                          </a:solidFill>
                        </a:rPr>
                        <a:t>Percent on MOUD (abstinent or</a:t>
                      </a:r>
                      <a:r>
                        <a:rPr lang="en-US" sz="1400" baseline="0" dirty="0">
                          <a:solidFill>
                            <a:srgbClr val="000000"/>
                          </a:solidFill>
                        </a:rPr>
                        <a:t> active)</a:t>
                      </a:r>
                    </a:p>
                    <a:p>
                      <a:pPr>
                        <a:lnSpc>
                          <a:spcPct val="100000"/>
                        </a:lnSpc>
                      </a:pPr>
                      <a:r>
                        <a:rPr lang="en-US" sz="1400" baseline="0" dirty="0">
                          <a:solidFill>
                            <a:srgbClr val="000000"/>
                          </a:solidFill>
                        </a:rPr>
                        <a:t>(before aging out)</a:t>
                      </a:r>
                      <a:endParaRPr lang="en-US" sz="1400" i="1" dirty="0">
                        <a:solidFill>
                          <a:srgbClr val="000000"/>
                        </a:solidFill>
                        <a:latin typeface="+mj-lt"/>
                      </a:endParaRPr>
                    </a:p>
                  </a:txBody>
                  <a:tcPr anchor="ctr"/>
                </a:tc>
                <a:tc>
                  <a:txBody>
                    <a:bodyPr/>
                    <a:lstStyle/>
                    <a:p>
                      <a:pPr>
                        <a:lnSpc>
                          <a:spcPct val="100000"/>
                        </a:lnSpc>
                      </a:pPr>
                      <a:r>
                        <a:rPr lang="en-US" sz="1400" dirty="0">
                          <a:solidFill>
                            <a:srgbClr val="000000"/>
                          </a:solidFill>
                        </a:rPr>
                        <a:t>30% </a:t>
                      </a:r>
                      <a:r>
                        <a:rPr lang="en-US" sz="1400" dirty="0">
                          <a:solidFill>
                            <a:srgbClr val="000000"/>
                          </a:solidFill>
                          <a:sym typeface="Wingdings" panose="05000000000000000000" pitchFamily="2" charset="2"/>
                        </a:rPr>
                        <a:t> </a:t>
                      </a:r>
                      <a:r>
                        <a:rPr lang="en-US" sz="1400" u="sng" dirty="0">
                          <a:solidFill>
                            <a:srgbClr val="000000"/>
                          </a:solidFill>
                          <a:sym typeface="Wingdings" panose="05000000000000000000" pitchFamily="2" charset="2"/>
                        </a:rPr>
                        <a:t>48%</a:t>
                      </a:r>
                      <a:endParaRPr lang="en-US" sz="1400" dirty="0">
                        <a:solidFill>
                          <a:srgbClr val="000000"/>
                        </a:solidFill>
                        <a:latin typeface="+mj-lt"/>
                      </a:endParaRPr>
                    </a:p>
                  </a:txBody>
                  <a:tcPr anchor="ctr"/>
                </a:tc>
                <a:extLst>
                  <a:ext uri="{0D108BD9-81ED-4DB2-BD59-A6C34878D82A}">
                    <a16:rowId xmlns:a16="http://schemas.microsoft.com/office/drawing/2014/main" val="1088168310"/>
                  </a:ext>
                </a:extLst>
              </a:tr>
              <a:tr h="537538">
                <a:tc rowSpan="3">
                  <a:txBody>
                    <a:bodyPr/>
                    <a:lstStyle/>
                    <a:p>
                      <a:r>
                        <a:rPr lang="en-US" sz="1400" dirty="0">
                          <a:solidFill>
                            <a:srgbClr val="000000"/>
                          </a:solidFill>
                        </a:rPr>
                        <a:t>MOUD, incarceration</a:t>
                      </a:r>
                      <a:endParaRPr lang="en-US" sz="1400" b="1" dirty="0">
                        <a:solidFill>
                          <a:srgbClr val="000000"/>
                        </a:solidFill>
                        <a:latin typeface="+mj-lt"/>
                      </a:endParaRPr>
                    </a:p>
                  </a:txBody>
                  <a:tcPr anchor="ctr"/>
                </a:tc>
                <a:tc>
                  <a:txBody>
                    <a:bodyPr/>
                    <a:lstStyle/>
                    <a:p>
                      <a:pPr marL="91440" algn="l" fontAlgn="b"/>
                      <a:r>
                        <a:rPr lang="en-US" sz="1400" u="none" strike="noStrike" dirty="0">
                          <a:solidFill>
                            <a:srgbClr val="000000"/>
                          </a:solidFill>
                          <a:effectLst/>
                        </a:rPr>
                        <a:t>MOUD when incarcerated, given community abstinence prior to incarceration</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tc>
                  <a:txBody>
                    <a:bodyPr/>
                    <a:lstStyle/>
                    <a:p>
                      <a:pPr marL="91440" algn="l" fontAlgn="b"/>
                      <a:r>
                        <a:rPr lang="en-US" sz="1400" u="none" strike="noStrike" dirty="0">
                          <a:solidFill>
                            <a:srgbClr val="000000"/>
                          </a:solidFill>
                          <a:effectLst/>
                        </a:rPr>
                        <a:t>1% </a:t>
                      </a:r>
                      <a:r>
                        <a:rPr lang="en-US" sz="1400" u="none" strike="noStrike" dirty="0">
                          <a:solidFill>
                            <a:srgbClr val="000000"/>
                          </a:solidFill>
                          <a:effectLst/>
                          <a:sym typeface="Wingdings" panose="05000000000000000000" pitchFamily="2" charset="2"/>
                        </a:rPr>
                        <a:t> </a:t>
                      </a:r>
                      <a:r>
                        <a:rPr lang="en-US" sz="1400" u="sng" strike="noStrike" dirty="0">
                          <a:solidFill>
                            <a:srgbClr val="000000"/>
                          </a:solidFill>
                          <a:effectLst/>
                          <a:sym typeface="Wingdings" panose="05000000000000000000" pitchFamily="2" charset="2"/>
                        </a:rPr>
                        <a:t>100%</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extLst>
                  <a:ext uri="{0D108BD9-81ED-4DB2-BD59-A6C34878D82A}">
                    <a16:rowId xmlns:a16="http://schemas.microsoft.com/office/drawing/2014/main" val="3667810030"/>
                  </a:ext>
                </a:extLst>
              </a:tr>
              <a:tr h="537538">
                <a:tc vMerge="1">
                  <a:txBody>
                    <a:bodyPr/>
                    <a:lstStyle/>
                    <a:p>
                      <a:endParaRPr lang="en-US"/>
                    </a:p>
                  </a:txBody>
                  <a:tcPr/>
                </a:tc>
                <a:tc>
                  <a:txBody>
                    <a:bodyPr/>
                    <a:lstStyle/>
                    <a:p>
                      <a:pPr marL="91440" algn="l" fontAlgn="b"/>
                      <a:r>
                        <a:rPr lang="en-US" sz="1400" u="none" strike="noStrike" dirty="0">
                          <a:solidFill>
                            <a:srgbClr val="000000"/>
                          </a:solidFill>
                          <a:effectLst/>
                        </a:rPr>
                        <a:t>MOUD when incarcerated, given active use in community prior to incarceration</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tc>
                  <a:txBody>
                    <a:bodyPr/>
                    <a:lstStyle/>
                    <a:p>
                      <a:pPr marL="91440" algn="l" fontAlgn="b"/>
                      <a:r>
                        <a:rPr lang="en-US" sz="1400" u="none" strike="noStrike" dirty="0">
                          <a:solidFill>
                            <a:srgbClr val="000000"/>
                          </a:solidFill>
                          <a:effectLst/>
                        </a:rPr>
                        <a:t>30% </a:t>
                      </a:r>
                      <a:r>
                        <a:rPr lang="en-US" sz="1400" u="none" strike="noStrike" dirty="0">
                          <a:solidFill>
                            <a:srgbClr val="000000"/>
                          </a:solidFill>
                          <a:effectLst/>
                          <a:sym typeface="Wingdings" panose="05000000000000000000" pitchFamily="2" charset="2"/>
                        </a:rPr>
                        <a:t> </a:t>
                      </a:r>
                      <a:r>
                        <a:rPr lang="en-US" sz="1400" u="sng" strike="noStrike" dirty="0">
                          <a:solidFill>
                            <a:srgbClr val="000000"/>
                          </a:solidFill>
                          <a:effectLst/>
                          <a:sym typeface="Wingdings" panose="05000000000000000000" pitchFamily="2" charset="2"/>
                        </a:rPr>
                        <a:t>100%</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extLst>
                  <a:ext uri="{0D108BD9-81ED-4DB2-BD59-A6C34878D82A}">
                    <a16:rowId xmlns:a16="http://schemas.microsoft.com/office/drawing/2014/main" val="2334469067"/>
                  </a:ext>
                </a:extLst>
              </a:tr>
              <a:tr h="537538">
                <a:tc vMerge="1">
                  <a:txBody>
                    <a:bodyPr/>
                    <a:lstStyle/>
                    <a:p>
                      <a:endParaRPr lang="en-US"/>
                    </a:p>
                  </a:txBody>
                  <a:tcPr/>
                </a:tc>
                <a:tc>
                  <a:txBody>
                    <a:bodyPr/>
                    <a:lstStyle/>
                    <a:p>
                      <a:pPr marL="91440" algn="l" fontAlgn="b"/>
                      <a:r>
                        <a:rPr lang="en-US" sz="1400" u="none" strike="noStrike" dirty="0">
                          <a:solidFill>
                            <a:srgbClr val="000000"/>
                          </a:solidFill>
                          <a:effectLst/>
                        </a:rPr>
                        <a:t>Abstinent when incarcerated, given MOUD in the community prior to incarceration </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tc>
                  <a:txBody>
                    <a:bodyPr/>
                    <a:lstStyle/>
                    <a:p>
                      <a:pPr marL="91440" algn="l" fontAlgn="b"/>
                      <a:r>
                        <a:rPr lang="en-US" sz="1400" u="none" strike="noStrike" dirty="0">
                          <a:solidFill>
                            <a:srgbClr val="000000"/>
                          </a:solidFill>
                          <a:effectLst/>
                        </a:rPr>
                        <a:t>57% </a:t>
                      </a:r>
                      <a:r>
                        <a:rPr lang="en-US" sz="1400" u="none" strike="noStrike" dirty="0">
                          <a:solidFill>
                            <a:srgbClr val="000000"/>
                          </a:solidFill>
                          <a:effectLst/>
                          <a:sym typeface="Wingdings" panose="05000000000000000000" pitchFamily="2" charset="2"/>
                        </a:rPr>
                        <a:t> </a:t>
                      </a:r>
                      <a:r>
                        <a:rPr lang="en-US" sz="1400" u="sng" strike="noStrike" dirty="0">
                          <a:solidFill>
                            <a:srgbClr val="000000"/>
                          </a:solidFill>
                          <a:effectLst/>
                          <a:sym typeface="Wingdings" panose="05000000000000000000" pitchFamily="2" charset="2"/>
                        </a:rPr>
                        <a:t>0%</a:t>
                      </a:r>
                      <a:endParaRPr lang="en-US" sz="1400" b="0" i="0" u="none" strike="noStrike" dirty="0">
                        <a:solidFill>
                          <a:srgbClr val="000000"/>
                        </a:solidFill>
                        <a:effectLst/>
                        <a:latin typeface="+mj-lt"/>
                        <a:cs typeface="Arial" panose="020B0604020202020204" pitchFamily="34" charset="0"/>
                      </a:endParaRPr>
                    </a:p>
                  </a:txBody>
                  <a:tcPr marL="3175" marR="3175" marT="3175" marB="0" anchor="ctr"/>
                </a:tc>
                <a:extLst>
                  <a:ext uri="{0D108BD9-81ED-4DB2-BD59-A6C34878D82A}">
                    <a16:rowId xmlns:a16="http://schemas.microsoft.com/office/drawing/2014/main" val="2645190752"/>
                  </a:ext>
                </a:extLst>
              </a:tr>
            </a:tbl>
          </a:graphicData>
        </a:graphic>
      </p:graphicFrame>
      <p:sp>
        <p:nvSpPr>
          <p:cNvPr id="3" name="TextBox 2">
            <a:extLst>
              <a:ext uri="{FF2B5EF4-FFF2-40B4-BE49-F238E27FC236}">
                <a16:creationId xmlns:a16="http://schemas.microsoft.com/office/drawing/2014/main" id="{21521C89-E8A4-49DE-AC75-DA452748B2DF}"/>
              </a:ext>
            </a:extLst>
          </p:cNvPr>
          <p:cNvSpPr txBox="1"/>
          <p:nvPr/>
        </p:nvSpPr>
        <p:spPr>
          <a:xfrm>
            <a:off x="232467" y="4634659"/>
            <a:ext cx="2457724" cy="553998"/>
          </a:xfrm>
          <a:prstGeom prst="rect">
            <a:avLst/>
          </a:prstGeom>
          <a:noFill/>
        </p:spPr>
        <p:txBody>
          <a:bodyPr wrap="none" rtlCol="0">
            <a:spAutoFit/>
          </a:bodyPr>
          <a:lstStyle/>
          <a:p>
            <a:r>
              <a:rPr lang="en-US" sz="1000" i="1" dirty="0">
                <a:solidFill>
                  <a:srgbClr val="000000"/>
                </a:solidFill>
              </a:rPr>
              <a:t>PWID = people who use injection drugs</a:t>
            </a:r>
          </a:p>
          <a:p>
            <a:r>
              <a:rPr lang="en-US" sz="1000" i="1" dirty="0">
                <a:solidFill>
                  <a:srgbClr val="000000"/>
                </a:solidFill>
              </a:rPr>
              <a:t>POUD = people with opioid use disorder</a:t>
            </a:r>
          </a:p>
          <a:p>
            <a:r>
              <a:rPr lang="en-US" sz="1000" i="1" dirty="0">
                <a:solidFill>
                  <a:srgbClr val="000000"/>
                </a:solidFill>
              </a:rPr>
              <a:t>SSP = syringe service program</a:t>
            </a:r>
          </a:p>
        </p:txBody>
      </p:sp>
    </p:spTree>
    <p:extLst>
      <p:ext uri="{BB962C8B-B14F-4D97-AF65-F5344CB8AC3E}">
        <p14:creationId xmlns:p14="http://schemas.microsoft.com/office/powerpoint/2010/main" val="3902380805"/>
      </p:ext>
    </p:extLst>
  </p:cSld>
  <p:clrMapOvr>
    <a:masterClrMapping/>
  </p:clrMapOvr>
</p:sld>
</file>

<file path=ppt/theme/theme1.xml><?xml version="1.0" encoding="utf-8"?>
<a:theme xmlns:a="http://schemas.openxmlformats.org/drawingml/2006/main" name="NYU School of Medicine Theme 3 White Cover White Interior">
  <a:themeElements>
    <a:clrScheme name="NYU Langone Muted Office Colors">
      <a:dk1>
        <a:srgbClr val="53565A"/>
      </a:dk1>
      <a:lt1>
        <a:srgbClr val="FFFFFF"/>
      </a:lt1>
      <a:dk2>
        <a:srgbClr val="580F8B"/>
      </a:dk2>
      <a:lt2>
        <a:srgbClr val="D9D9D6"/>
      </a:lt2>
      <a:accent1>
        <a:srgbClr val="580F8B"/>
      </a:accent1>
      <a:accent2>
        <a:srgbClr val="BD9B60"/>
      </a:accent2>
      <a:accent3>
        <a:srgbClr val="007398"/>
      </a:accent3>
      <a:accent4>
        <a:srgbClr val="E8927C"/>
      </a:accent4>
      <a:accent5>
        <a:srgbClr val="006C5B"/>
      </a:accent5>
      <a:accent6>
        <a:srgbClr val="688197"/>
      </a:accent6>
      <a:hlink>
        <a:srgbClr val="0000FF"/>
      </a:hlink>
      <a:folHlink>
        <a:srgbClr val="00EBFF"/>
      </a:folHlink>
    </a:clrScheme>
    <a:fontScheme name="NYU Langone Offic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952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1400" dirty="0" err="1" smtClean="0">
            <a:solidFill>
              <a:schemeClr val="tx1"/>
            </a:solidFill>
          </a:defRPr>
        </a:defPPr>
      </a:lstStyle>
    </a:txDef>
  </a:objectDefaults>
  <a:extraClrSchemeLst/>
  <a:extLst>
    <a:ext uri="{05A4C25C-085E-4340-85A3-A5531E510DB2}">
      <thm15:themeFamily xmlns:thm15="http://schemas.microsoft.com/office/thememl/2012/main" name="NYU-G-SOM_Theme3_WhiteCoverWhiteInterior_16x9" id="{5E2D20F7-7401-E046-8CDE-694DA98F1899}" vid="{5C545364-0873-FE4C-8AB1-91D53BE2A0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NYU-G-SOM_Theme3_WhiteCoverWhiteInterior_16x9</Template>
  <TotalTime>48166</TotalTime>
  <Words>2587</Words>
  <Application>Microsoft Office PowerPoint</Application>
  <PresentationFormat>On-screen Show (16:9)</PresentationFormat>
  <Paragraphs>375</Paragraphs>
  <Slides>28</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Wingdings</vt:lpstr>
      <vt:lpstr>NYU School of Medicine Theme 3 White Cover White Interior</vt:lpstr>
      <vt:lpstr>Optimizing policy to reduce overdose deaths  Reducing morbidity and mortality from overdose, HIV, and hepatitis C in opioid-using persons (NIDA R01)             </vt:lpstr>
      <vt:lpstr>Background</vt:lpstr>
      <vt:lpstr>Model Development Process</vt:lpstr>
      <vt:lpstr>Model Schematic</vt:lpstr>
      <vt:lpstr>Model Development Process</vt:lpstr>
      <vt:lpstr>Model inputs: Intervention effectiveness </vt:lpstr>
      <vt:lpstr>Model inputs: Vending machine</vt:lpstr>
      <vt:lpstr>Model inputs: Harm reduction center (HRC) </vt:lpstr>
      <vt:lpstr>Model scenarios</vt:lpstr>
      <vt:lpstr>Model Development Process</vt:lpstr>
      <vt:lpstr>Calibration</vt:lpstr>
      <vt:lpstr>Calibration inputs</vt:lpstr>
      <vt:lpstr>Calibration results</vt:lpstr>
      <vt:lpstr>Model Development Process</vt:lpstr>
      <vt:lpstr>Simulated Cohort: All OUD</vt:lpstr>
      <vt:lpstr>PowerPoint Presentation</vt:lpstr>
      <vt:lpstr>Outcome variables</vt:lpstr>
      <vt:lpstr>Preliminary results</vt:lpstr>
      <vt:lpstr>Projections: Status Quo</vt:lpstr>
      <vt:lpstr>Preliminary results: Overdose deaths averted, Costs (health sector and societal)  </vt:lpstr>
      <vt:lpstr>PowerPoint Presentation</vt:lpstr>
      <vt:lpstr>PowerPoint Presentation</vt:lpstr>
      <vt:lpstr>PowerPoint Presentation</vt:lpstr>
      <vt:lpstr>PowerPoint Presentation</vt:lpstr>
      <vt:lpstr>PowerPoint Presentation</vt:lpstr>
      <vt:lpstr>Conclusion: Maximizing NLX through vending and other</vt:lpstr>
      <vt:lpstr>Conclusion: Maximizing MOUD in incarceration and community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in This Area</dc:title>
  <dc:creator>Velez, Dariana</dc:creator>
  <cp:lastModifiedBy>Dyanna Charles</cp:lastModifiedBy>
  <cp:revision>530</cp:revision>
  <dcterms:created xsi:type="dcterms:W3CDTF">2021-01-26T22:26:42Z</dcterms:created>
  <dcterms:modified xsi:type="dcterms:W3CDTF">2024-05-24T15:49:44Z</dcterms:modified>
</cp:coreProperties>
</file>