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2" r:id="rId2"/>
    <p:sldId id="272" r:id="rId3"/>
    <p:sldId id="275" r:id="rId4"/>
    <p:sldId id="27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3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C43C2E-3BA0-4F4A-8416-B58DFA424CFD}" type="datetimeFigureOut">
              <a:rPr lang="en-US" smtClean="0"/>
              <a:t>7/2/2024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24CE39-CF7C-4FD5-8CB3-FF4FED6F7C44}" type="slidenum">
              <a:rPr lang="en-US" smtClean="0"/>
              <a:t>‹#›</a:t>
            </a:fld>
            <a:endParaRPr lang="en-US"/>
          </a:p>
        </p:txBody>
      </p:sp>
    </p:spTree>
    <p:extLst>
      <p:ext uri="{BB962C8B-B14F-4D97-AF65-F5344CB8AC3E}">
        <p14:creationId xmlns:p14="http://schemas.microsoft.com/office/powerpoint/2010/main" val="1882521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24CE39-CF7C-4FD5-8CB3-FF4FED6F7C44}" type="slidenum">
              <a:rPr lang="en-US" smtClean="0"/>
              <a:t>1</a:t>
            </a:fld>
            <a:endParaRPr lang="en-US"/>
          </a:p>
        </p:txBody>
      </p:sp>
    </p:spTree>
    <p:extLst>
      <p:ext uri="{BB962C8B-B14F-4D97-AF65-F5344CB8AC3E}">
        <p14:creationId xmlns:p14="http://schemas.microsoft.com/office/powerpoint/2010/main" val="1137593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81E01-6109-B863-0709-CACE41269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6A896-B259-77D2-8574-BA4DD1B1A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E9FC4A-3A20-66B2-A99B-DDAFBD85CC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104EE-6551-C18B-1736-E48E40F26C12}"/>
              </a:ext>
            </a:extLst>
          </p:cNvPr>
          <p:cNvSpPr>
            <a:spLocks noGrp="1"/>
          </p:cNvSpPr>
          <p:nvPr>
            <p:ph type="sldNum" sz="quarter" idx="5"/>
          </p:nvPr>
        </p:nvSpPr>
        <p:spPr/>
        <p:txBody>
          <a:bodyPr/>
          <a:lstStyle/>
          <a:p>
            <a:fld id="{DC24CE39-CF7C-4FD5-8CB3-FF4FED6F7C44}" type="slidenum">
              <a:rPr lang="en-US" smtClean="0"/>
              <a:t>3</a:t>
            </a:fld>
            <a:endParaRPr lang="en-US"/>
          </a:p>
        </p:txBody>
      </p:sp>
    </p:spTree>
    <p:extLst>
      <p:ext uri="{BB962C8B-B14F-4D97-AF65-F5344CB8AC3E}">
        <p14:creationId xmlns:p14="http://schemas.microsoft.com/office/powerpoint/2010/main" val="3034535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81E01-6109-B863-0709-CACE41269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6A896-B259-77D2-8574-BA4DD1B1A8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E9FC4A-3A20-66B2-A99B-DDAFBD85CC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3104EE-6551-C18B-1736-E48E40F26C12}"/>
              </a:ext>
            </a:extLst>
          </p:cNvPr>
          <p:cNvSpPr>
            <a:spLocks noGrp="1"/>
          </p:cNvSpPr>
          <p:nvPr>
            <p:ph type="sldNum" sz="quarter" idx="5"/>
          </p:nvPr>
        </p:nvSpPr>
        <p:spPr/>
        <p:txBody>
          <a:bodyPr/>
          <a:lstStyle/>
          <a:p>
            <a:fld id="{DC24CE39-CF7C-4FD5-8CB3-FF4FED6F7C44}" type="slidenum">
              <a:rPr lang="en-US" smtClean="0"/>
              <a:t>4</a:t>
            </a:fld>
            <a:endParaRPr lang="en-US"/>
          </a:p>
        </p:txBody>
      </p:sp>
    </p:spTree>
    <p:extLst>
      <p:ext uri="{BB962C8B-B14F-4D97-AF65-F5344CB8AC3E}">
        <p14:creationId xmlns:p14="http://schemas.microsoft.com/office/powerpoint/2010/main" val="779145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68D42-B7A0-EC02-D586-3CE34FE682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8FAD37-C223-0271-655B-8FE3FEEEB0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7D8807-DD52-FD1A-8A33-854319BCD325}"/>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5" name="Footer Placeholder 4">
            <a:extLst>
              <a:ext uri="{FF2B5EF4-FFF2-40B4-BE49-F238E27FC236}">
                <a16:creationId xmlns:a16="http://schemas.microsoft.com/office/drawing/2014/main" id="{702BB27E-0D79-0979-C147-3C58E2D1EE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FE958C-147D-72C2-26E5-3DEB1588058D}"/>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155871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E0BD2-3213-E1F2-F6BF-1DADFCC3C3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1F7C89-83B3-72B6-6A30-AFA26D325E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463EB3-08DC-6D26-2632-1DD95BBD3872}"/>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5" name="Footer Placeholder 4">
            <a:extLst>
              <a:ext uri="{FF2B5EF4-FFF2-40B4-BE49-F238E27FC236}">
                <a16:creationId xmlns:a16="http://schemas.microsoft.com/office/drawing/2014/main" id="{137040B6-7E4E-3A24-8B89-C688BEF11E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11CF36-E45C-9D60-BB14-ABCCC762007C}"/>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2940805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D472D0-E8FC-4911-7C4E-29EE62C741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EAD76F-0D40-69BB-832E-B63649F16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590152-1D43-06E1-F9F1-B9871D1FC8BD}"/>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5" name="Footer Placeholder 4">
            <a:extLst>
              <a:ext uri="{FF2B5EF4-FFF2-40B4-BE49-F238E27FC236}">
                <a16:creationId xmlns:a16="http://schemas.microsoft.com/office/drawing/2014/main" id="{FF504199-E9C7-5D54-CC67-8DFB47B557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061F9E-3482-992C-AF36-6362109B025F}"/>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809553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9FB3E-09AB-5FAA-5A92-A4956FCDBC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793A13-EB0D-059A-6E74-5D59ACD391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61C13A-F2BB-138F-4A15-8A24748DD8F8}"/>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5" name="Footer Placeholder 4">
            <a:extLst>
              <a:ext uri="{FF2B5EF4-FFF2-40B4-BE49-F238E27FC236}">
                <a16:creationId xmlns:a16="http://schemas.microsoft.com/office/drawing/2014/main" id="{3E2F1B4E-2859-3749-4D56-7459DE2952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32D6F8-62F6-AD72-0ED9-F3DE019E1919}"/>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2438655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D62D1-2E8B-95F9-F21F-3E4E86E510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C8EC41-B3D1-1F18-221E-4708DD63FD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98C908-5101-B268-F7BD-181A3B67754F}"/>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5" name="Footer Placeholder 4">
            <a:extLst>
              <a:ext uri="{FF2B5EF4-FFF2-40B4-BE49-F238E27FC236}">
                <a16:creationId xmlns:a16="http://schemas.microsoft.com/office/drawing/2014/main" id="{3E50F596-AC49-8E1A-AA2A-F8875696C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206277-1E6D-6B8D-B431-2C2884EDCBCD}"/>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897257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EEFA2-960E-889B-6899-FA140969BB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EDA63B-8FAA-36F6-A815-28352A632B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980E8D-FB52-45FD-742B-D1939D542E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266C9F-4688-16AA-4125-742EE62FEB07}"/>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6" name="Footer Placeholder 5">
            <a:extLst>
              <a:ext uri="{FF2B5EF4-FFF2-40B4-BE49-F238E27FC236}">
                <a16:creationId xmlns:a16="http://schemas.microsoft.com/office/drawing/2014/main" id="{C39878F6-2691-8F49-09C3-AD105CB9C5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0CB7CB-F578-CB8D-5C8A-2E631FCECFB0}"/>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196231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94A5C-6407-35FB-2073-1A762155F6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5B976A-42C1-48ED-B090-BDCDAE2A8D4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32CC45-016F-57A3-0EB0-B1D8E12F86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6B8867-BFEC-E9E1-D8A5-58A1D2F02B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837D87-370C-70FD-26F1-969D41AD838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6EEDE0-C55F-D698-6716-D01C7097B7F1}"/>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8" name="Footer Placeholder 7">
            <a:extLst>
              <a:ext uri="{FF2B5EF4-FFF2-40B4-BE49-F238E27FC236}">
                <a16:creationId xmlns:a16="http://schemas.microsoft.com/office/drawing/2014/main" id="{D51F3F63-165A-8696-0649-2131275D13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F9D528-4122-FDAC-D408-4797B375900B}"/>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978104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972A-C42C-8FB1-3BA6-693EED5D1B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500753E-F4E2-5A87-E842-279CAC0056E6}"/>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4" name="Footer Placeholder 3">
            <a:extLst>
              <a:ext uri="{FF2B5EF4-FFF2-40B4-BE49-F238E27FC236}">
                <a16:creationId xmlns:a16="http://schemas.microsoft.com/office/drawing/2014/main" id="{29F29EB9-8C0C-16C1-75E3-1531BEF284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C908D4-9D13-31F0-21C6-2423F80E3F0D}"/>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735148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9A2724-50D8-9335-23B3-91C470D7C5B6}"/>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3" name="Footer Placeholder 2">
            <a:extLst>
              <a:ext uri="{FF2B5EF4-FFF2-40B4-BE49-F238E27FC236}">
                <a16:creationId xmlns:a16="http://schemas.microsoft.com/office/drawing/2014/main" id="{8303CAC8-8769-CAFF-28E7-6AF910675C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34CC069-24D8-978E-AAB5-E01BAFF42016}"/>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623428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DDA11-7181-4B30-3A54-4A1DEF28EC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088CADD-5907-17A2-77D0-D6373C34EA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00F536-1717-C1AA-DE5A-255F3AAD3E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1D900D-336A-2DF1-C5A9-F3D2E6D18350}"/>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6" name="Footer Placeholder 5">
            <a:extLst>
              <a:ext uri="{FF2B5EF4-FFF2-40B4-BE49-F238E27FC236}">
                <a16:creationId xmlns:a16="http://schemas.microsoft.com/office/drawing/2014/main" id="{6AB19B91-8C34-BDB7-8BC9-7A9775692C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6E1587-7E96-BBE3-F71B-692CC3C8D109}"/>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42101257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148AD-66D7-E1EB-4911-F854C0A79F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127379-24A4-9F5B-CE42-F328DB6008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B6F155-C824-8C68-1E80-956B03ECD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713E5A-C529-2539-1285-912A0C207BDA}"/>
              </a:ext>
            </a:extLst>
          </p:cNvPr>
          <p:cNvSpPr>
            <a:spLocks noGrp="1"/>
          </p:cNvSpPr>
          <p:nvPr>
            <p:ph type="dt" sz="half" idx="10"/>
          </p:nvPr>
        </p:nvSpPr>
        <p:spPr/>
        <p:txBody>
          <a:bodyPr/>
          <a:lstStyle/>
          <a:p>
            <a:fld id="{1ACAF790-1BC2-496D-8941-93EE2997EF6A}" type="datetimeFigureOut">
              <a:rPr lang="en-US" smtClean="0"/>
              <a:t>7/2/2024</a:t>
            </a:fld>
            <a:endParaRPr lang="en-US"/>
          </a:p>
        </p:txBody>
      </p:sp>
      <p:sp>
        <p:nvSpPr>
          <p:cNvPr id="6" name="Footer Placeholder 5">
            <a:extLst>
              <a:ext uri="{FF2B5EF4-FFF2-40B4-BE49-F238E27FC236}">
                <a16:creationId xmlns:a16="http://schemas.microsoft.com/office/drawing/2014/main" id="{197C335D-52F5-B58F-15A2-0996A76450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2FD7EE-973F-31DF-C3FB-D4B330583036}"/>
              </a:ext>
            </a:extLst>
          </p:cNvPr>
          <p:cNvSpPr>
            <a:spLocks noGrp="1"/>
          </p:cNvSpPr>
          <p:nvPr>
            <p:ph type="sldNum" sz="quarter" idx="12"/>
          </p:nvPr>
        </p:nvSpPr>
        <p:spPr/>
        <p:txBody>
          <a:bodyPr/>
          <a:lstStyle/>
          <a:p>
            <a:fld id="{7036C326-20DC-44BA-988E-CED0489FE200}" type="slidenum">
              <a:rPr lang="en-US" smtClean="0"/>
              <a:t>‹#›</a:t>
            </a:fld>
            <a:endParaRPr lang="en-US"/>
          </a:p>
        </p:txBody>
      </p:sp>
    </p:spTree>
    <p:extLst>
      <p:ext uri="{BB962C8B-B14F-4D97-AF65-F5344CB8AC3E}">
        <p14:creationId xmlns:p14="http://schemas.microsoft.com/office/powerpoint/2010/main" val="3392826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AC0D49-D247-DE0A-2FC9-AC1AA0F6A0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785037F-B158-346D-6D62-A94442A52C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91D40E-F23F-DF0A-BCC5-E37F65EAE4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AF790-1BC2-496D-8941-93EE2997EF6A}" type="datetimeFigureOut">
              <a:rPr lang="en-US" smtClean="0"/>
              <a:t>7/2/2024</a:t>
            </a:fld>
            <a:endParaRPr lang="en-US"/>
          </a:p>
        </p:txBody>
      </p:sp>
      <p:sp>
        <p:nvSpPr>
          <p:cNvPr id="5" name="Footer Placeholder 4">
            <a:extLst>
              <a:ext uri="{FF2B5EF4-FFF2-40B4-BE49-F238E27FC236}">
                <a16:creationId xmlns:a16="http://schemas.microsoft.com/office/drawing/2014/main" id="{76626CD7-D3A7-E66D-CA77-DDAC4F89DE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5AE0D3-D4F5-10D7-E187-A9BBF79AF5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36C326-20DC-44BA-988E-CED0489FE200}" type="slidenum">
              <a:rPr lang="en-US" smtClean="0"/>
              <a:t>‹#›</a:t>
            </a:fld>
            <a:endParaRPr lang="en-US"/>
          </a:p>
        </p:txBody>
      </p:sp>
    </p:spTree>
    <p:extLst>
      <p:ext uri="{BB962C8B-B14F-4D97-AF65-F5344CB8AC3E}">
        <p14:creationId xmlns:p14="http://schemas.microsoft.com/office/powerpoint/2010/main" val="670860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2" name="Title 1"/>
          <p:cNvSpPr>
            <a:spLocks noGrp="1"/>
          </p:cNvSpPr>
          <p:nvPr>
            <p:ph type="ctrTitle"/>
          </p:nvPr>
        </p:nvSpPr>
        <p:spPr/>
        <p:txBody>
          <a:bodyPr>
            <a:normAutofit/>
          </a:bodyPr>
          <a:lstStyle/>
          <a:p>
            <a:r>
              <a:rPr lang="en-US" sz="4400" dirty="0">
                <a:solidFill>
                  <a:schemeClr val="accent5"/>
                </a:solidFill>
                <a:latin typeface="Arial" panose="020B0604020202020204" pitchFamily="34" charset="0"/>
                <a:cs typeface="Arial" panose="020B0604020202020204" pitchFamily="34" charset="0"/>
              </a:rPr>
              <a:t>Connecticut Opioid Settlement Advisory Committee </a:t>
            </a:r>
          </a:p>
        </p:txBody>
      </p:sp>
      <p:sp>
        <p:nvSpPr>
          <p:cNvPr id="3" name="Subtitle 2"/>
          <p:cNvSpPr>
            <a:spLocks noGrp="1"/>
          </p:cNvSpPr>
          <p:nvPr>
            <p:ph type="subTitle" idx="1"/>
          </p:nvPr>
        </p:nvSpPr>
        <p:spPr/>
        <p:txBody>
          <a:bodyPr>
            <a:normAutofit/>
          </a:bodyPr>
          <a:lstStyle/>
          <a:p>
            <a:r>
              <a:rPr lang="en-US" sz="2800" dirty="0">
                <a:solidFill>
                  <a:schemeClr val="accent5"/>
                </a:solidFill>
                <a:latin typeface="Arial" panose="020B0604020202020204" pitchFamily="34" charset="0"/>
                <a:cs typeface="Arial" panose="020B0604020202020204" pitchFamily="34" charset="0"/>
              </a:rPr>
              <a:t>Updates </a:t>
            </a:r>
          </a:p>
          <a:p>
            <a:r>
              <a:rPr lang="en-US" sz="2800" dirty="0">
                <a:solidFill>
                  <a:schemeClr val="accent5"/>
                </a:solidFill>
                <a:latin typeface="Arial" panose="020B0604020202020204" pitchFamily="34" charset="0"/>
                <a:cs typeface="Arial" panose="020B0604020202020204" pitchFamily="34" charset="0"/>
              </a:rPr>
              <a:t>July 9, 2024 </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1</a:t>
            </a:fld>
            <a:endParaRPr lang="en-US"/>
          </a:p>
        </p:txBody>
      </p:sp>
    </p:spTree>
    <p:extLst>
      <p:ext uri="{BB962C8B-B14F-4D97-AF65-F5344CB8AC3E}">
        <p14:creationId xmlns:p14="http://schemas.microsoft.com/office/powerpoint/2010/main" val="3730826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2" name="Title 11">
            <a:extLst>
              <a:ext uri="{FF2B5EF4-FFF2-40B4-BE49-F238E27FC236}">
                <a16:creationId xmlns:a16="http://schemas.microsoft.com/office/drawing/2014/main" id="{F659EA49-E7B7-07B0-87F8-73E56177BC60}"/>
              </a:ext>
            </a:extLst>
          </p:cNvPr>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 </a:t>
            </a:r>
            <a:r>
              <a:rPr lang="en-US" dirty="0">
                <a:solidFill>
                  <a:schemeClr val="accent1">
                    <a:lumMod val="60000"/>
                    <a:lumOff val="40000"/>
                  </a:schemeClr>
                </a:solidFill>
                <a:latin typeface="Arial" panose="020B0604020202020204" pitchFamily="34" charset="0"/>
                <a:cs typeface="Arial" panose="020B0604020202020204" pitchFamily="34" charset="0"/>
              </a:rPr>
              <a:t>OSAC Updates- Membership</a:t>
            </a:r>
            <a:endParaRPr lang="en-US" dirty="0">
              <a:latin typeface="Arial" panose="020B0604020202020204" pitchFamily="34" charset="0"/>
              <a:cs typeface="Arial" panose="020B0604020202020204" pitchFamily="34" charset="0"/>
            </a:endParaRPr>
          </a:p>
        </p:txBody>
      </p:sp>
      <p:sp>
        <p:nvSpPr>
          <p:cNvPr id="13" name="Content Placeholder 12">
            <a:extLst>
              <a:ext uri="{FF2B5EF4-FFF2-40B4-BE49-F238E27FC236}">
                <a16:creationId xmlns:a16="http://schemas.microsoft.com/office/drawing/2014/main" id="{06DAF631-26C0-7DBE-9A6C-4B79A774D584}"/>
              </a:ext>
            </a:extLst>
          </p:cNvPr>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Public Act 24-150 (H.B. 5511) passed both chambers of the Connecticut General Assembly unanimously and was signed by the Governor on June 6.  </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legislation adds six new voting members to the OSAC; the Ranking Members of the Appropriations and Public Health committees and two municipal representatives. </a:t>
            </a:r>
          </a:p>
          <a:p>
            <a:pPr marL="0" indent="0">
              <a:buNone/>
            </a:pPr>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This brings the total number of members of OSAC </a:t>
            </a:r>
            <a:r>
              <a:rPr lang="en-US" sz="2400">
                <a:latin typeface="Arial" panose="020B0604020202020204" pitchFamily="34" charset="0"/>
                <a:cs typeface="Arial" panose="020B0604020202020204" pitchFamily="34" charset="0"/>
              </a:rPr>
              <a:t>to 51, with 44 </a:t>
            </a:r>
            <a:r>
              <a:rPr lang="en-US" sz="2400" dirty="0">
                <a:latin typeface="Arial" panose="020B0604020202020204" pitchFamily="34" charset="0"/>
                <a:cs typeface="Arial" panose="020B0604020202020204" pitchFamily="34" charset="0"/>
              </a:rPr>
              <a:t>serving as voting members.</a:t>
            </a:r>
          </a:p>
          <a:p>
            <a:pPr marL="0" indent="0">
              <a:buNone/>
            </a:pPr>
            <a:r>
              <a:rPr lang="en-US" sz="2400" dirty="0">
                <a:latin typeface="Arial" panose="020B0604020202020204" pitchFamily="34" charset="0"/>
                <a:cs typeface="Arial" panose="020B0604020202020204" pitchFamily="34" charset="0"/>
              </a:rPr>
              <a:t> </a:t>
            </a:r>
          </a:p>
          <a:p>
            <a:endParaRPr lang="en-US" sz="2400" dirty="0">
              <a:latin typeface="Arial" panose="020B0604020202020204" pitchFamily="34" charset="0"/>
              <a:cs typeface="Arial" panose="020B0604020202020204" pitchFamily="34" charset="0"/>
            </a:endParaRPr>
          </a:p>
          <a:p>
            <a:endParaRPr lang="en-US" sz="24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marR="0" indent="0">
              <a:buNone/>
            </a:pPr>
            <a:endParaRPr lang="en-US" dirty="0"/>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2</a:t>
            </a:fld>
            <a:endParaRPr lang="en-US"/>
          </a:p>
        </p:txBody>
      </p:sp>
    </p:spTree>
    <p:extLst>
      <p:ext uri="{BB962C8B-B14F-4D97-AF65-F5344CB8AC3E}">
        <p14:creationId xmlns:p14="http://schemas.microsoft.com/office/powerpoint/2010/main" val="3430718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4CEEE-3D99-E1B4-B12E-89AE858308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111146-00A0-45C1-4C31-EB0DA6135A17}"/>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7699FDE-D731-6E13-F025-6ECA3196EE22}"/>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92981A25-5AA9-9C9D-B1A2-41E0FE44E3B7}"/>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4457D66D-7DE8-A9CD-66D3-5CCC56B5CFD4}"/>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E08570-CC18-1455-C801-93FFFEBFFFF9}"/>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4C04CCEE-B46A-39A3-134D-A9A31BC51EF8}"/>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297008FF-16A4-820A-4A67-2AE8FFF9300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D132F902-10B3-5E8F-07BF-8049E764BEDB}"/>
              </a:ext>
            </a:extLst>
          </p:cNvPr>
          <p:cNvSpPr>
            <a:spLocks noGrp="1"/>
          </p:cNvSpPr>
          <p:nvPr>
            <p:ph type="title"/>
          </p:nvPr>
        </p:nvSpPr>
        <p:spPr/>
        <p:txBody>
          <a:bodyPr>
            <a:noAutofit/>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 Funding Disbursements</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56C758A5-B53E-F69F-3E37-5171282EC146}"/>
              </a:ext>
            </a:extLst>
          </p:cNvPr>
          <p:cNvSpPr>
            <a:spLocks noGrp="1"/>
          </p:cNvSpPr>
          <p:nvPr>
            <p:ph idx="1"/>
          </p:nvPr>
        </p:nvSpPr>
        <p:spPr>
          <a:xfrm>
            <a:off x="823770" y="1500991"/>
            <a:ext cx="10515600" cy="4351338"/>
          </a:xfrm>
        </p:spPr>
        <p:txBody>
          <a:bodyPr>
            <a:normAutofit/>
          </a:bodyPr>
          <a:lstStyle/>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To date, the state has received a total of $132,463,545 and the OSAC has thus far obligated $10,256,650, with another $5,843,434 up for consideration today. </a:t>
            </a:r>
          </a:p>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Additionally, in late June, the United States Supreme court overturned the Purdue Pharma bankruptcy order. </a:t>
            </a: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FA23294F-F813-E7F5-09E9-B927A8C7C740}"/>
              </a:ext>
            </a:extLst>
          </p:cNvPr>
          <p:cNvSpPr>
            <a:spLocks noGrp="1"/>
          </p:cNvSpPr>
          <p:nvPr>
            <p:ph type="sldNum" sz="quarter" idx="12"/>
          </p:nvPr>
        </p:nvSpPr>
        <p:spPr/>
        <p:txBody>
          <a:bodyPr/>
          <a:lstStyle/>
          <a:p>
            <a:fld id="{82A84467-BEE8-4369-9D7A-1C7E11BEFFC7}" type="slidenum">
              <a:rPr lang="en-US" smtClean="0"/>
              <a:t>3</a:t>
            </a:fld>
            <a:endParaRPr lang="en-US"/>
          </a:p>
        </p:txBody>
      </p:sp>
    </p:spTree>
    <p:extLst>
      <p:ext uri="{BB962C8B-B14F-4D97-AF65-F5344CB8AC3E}">
        <p14:creationId xmlns:p14="http://schemas.microsoft.com/office/powerpoint/2010/main" val="1998551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4CEEE-3D99-E1B4-B12E-89AE858308C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2111146-00A0-45C1-4C31-EB0DA6135A17}"/>
              </a:ext>
            </a:extLst>
          </p:cNvPr>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7699FDE-D731-6E13-F025-6ECA3196EE22}"/>
              </a:ext>
            </a:extLst>
          </p:cNvPr>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92981A25-5AA9-9C9D-B1A2-41E0FE44E3B7}"/>
              </a:ext>
            </a:extLst>
          </p:cNvPr>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a:extLst>
              <a:ext uri="{FF2B5EF4-FFF2-40B4-BE49-F238E27FC236}">
                <a16:creationId xmlns:a16="http://schemas.microsoft.com/office/drawing/2014/main" id="{4457D66D-7DE8-A9CD-66D3-5CCC56B5CFD4}"/>
              </a:ext>
            </a:extLst>
          </p:cNvPr>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E08570-CC18-1455-C801-93FFFEBFFFF9}"/>
              </a:ext>
            </a:extLst>
          </p:cNvPr>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4C04CCEE-B46A-39A3-134D-A9A31BC51EF8}"/>
              </a:ext>
            </a:extLst>
          </p:cNvPr>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a:extLst>
              <a:ext uri="{FF2B5EF4-FFF2-40B4-BE49-F238E27FC236}">
                <a16:creationId xmlns:a16="http://schemas.microsoft.com/office/drawing/2014/main" id="{297008FF-16A4-820A-4A67-2AE8FFF9300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4" name="Title 13">
            <a:extLst>
              <a:ext uri="{FF2B5EF4-FFF2-40B4-BE49-F238E27FC236}">
                <a16:creationId xmlns:a16="http://schemas.microsoft.com/office/drawing/2014/main" id="{D132F902-10B3-5E8F-07BF-8049E764BEDB}"/>
              </a:ext>
            </a:extLst>
          </p:cNvPr>
          <p:cNvSpPr>
            <a:spLocks noGrp="1"/>
          </p:cNvSpPr>
          <p:nvPr>
            <p:ph type="title"/>
          </p:nvPr>
        </p:nvSpPr>
        <p:spPr/>
        <p:txBody>
          <a:bodyPr>
            <a:noAutofit/>
          </a:bodyPr>
          <a:lstStyle/>
          <a:p>
            <a:pPr algn="ctr"/>
            <a:br>
              <a:rPr lang="en-US" dirty="0">
                <a:solidFill>
                  <a:schemeClr val="accent1">
                    <a:lumMod val="60000"/>
                    <a:lumOff val="40000"/>
                  </a:schemeClr>
                </a:solidFill>
                <a:latin typeface="Arial" panose="020B0604020202020204" pitchFamily="34" charset="0"/>
                <a:cs typeface="Arial" panose="020B0604020202020204" pitchFamily="34" charset="0"/>
              </a:rPr>
            </a:br>
            <a:r>
              <a:rPr lang="en-US" dirty="0">
                <a:solidFill>
                  <a:schemeClr val="accent1">
                    <a:lumMod val="60000"/>
                    <a:lumOff val="40000"/>
                  </a:schemeClr>
                </a:solidFill>
                <a:latin typeface="Arial" panose="020B0604020202020204" pitchFamily="34" charset="0"/>
                <a:cs typeface="Arial" panose="020B0604020202020204" pitchFamily="34" charset="0"/>
              </a:rPr>
              <a:t>OSAC Updates – Municipal Reporting</a:t>
            </a:r>
            <a:br>
              <a:rPr lang="en-US" dirty="0">
                <a:solidFill>
                  <a:schemeClr val="accent1">
                    <a:lumMod val="60000"/>
                    <a:lumOff val="40000"/>
                  </a:schemeClr>
                </a:solidFill>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56C758A5-B53E-F69F-3E37-5171282EC146}"/>
              </a:ext>
            </a:extLst>
          </p:cNvPr>
          <p:cNvSpPr>
            <a:spLocks noGrp="1"/>
          </p:cNvSpPr>
          <p:nvPr>
            <p:ph idx="1"/>
          </p:nvPr>
        </p:nvSpPr>
        <p:spPr>
          <a:xfrm>
            <a:off x="823770" y="1500991"/>
            <a:ext cx="10515600" cy="4351338"/>
          </a:xfrm>
        </p:spPr>
        <p:txBody>
          <a:bodyPr>
            <a:normAutofit/>
          </a:bodyPr>
          <a:lstStyle/>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As part of Public Act 23-92, all municipalities must report the details of their opioid settlement expenditures from the preceding year to the state by October 1. </a:t>
            </a:r>
          </a:p>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r>
              <a:rPr lang="en-US" sz="2400" dirty="0">
                <a:latin typeface="Arial" panose="020B0604020202020204" pitchFamily="34" charset="0"/>
                <a:ea typeface="Calibri" panose="020F0502020204030204" pitchFamily="34" charset="0"/>
                <a:cs typeface="Arial" panose="020B0604020202020204" pitchFamily="34" charset="0"/>
              </a:rPr>
              <a:t>DMHAS will be sending out information to the municipal leaders about this requirement and the process for reporting the expenditures, as there may be new officials in place from last year. </a:t>
            </a: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a:lnSpc>
                <a:spcPct val="107000"/>
              </a:lnSpc>
              <a:spcBef>
                <a:spcPts val="0"/>
              </a:spcBef>
            </a:pPr>
            <a:endParaRPr lang="en-US" sz="2400" dirty="0">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Bef>
                <a:spcPts val="0"/>
              </a:spcBef>
              <a:buNone/>
            </a:pPr>
            <a:endParaRPr lang="en-US" sz="2400" dirty="0">
              <a:latin typeface="Arial" panose="020B0604020202020204" pitchFamily="34" charset="0"/>
              <a:ea typeface="Calibri" panose="020F050202020403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FA23294F-F813-E7F5-09E9-B927A8C7C740}"/>
              </a:ext>
            </a:extLst>
          </p:cNvPr>
          <p:cNvSpPr>
            <a:spLocks noGrp="1"/>
          </p:cNvSpPr>
          <p:nvPr>
            <p:ph type="sldNum" sz="quarter" idx="12"/>
          </p:nvPr>
        </p:nvSpPr>
        <p:spPr/>
        <p:txBody>
          <a:bodyPr/>
          <a:lstStyle/>
          <a:p>
            <a:fld id="{82A84467-BEE8-4369-9D7A-1C7E11BEFFC7}" type="slidenum">
              <a:rPr lang="en-US" smtClean="0"/>
              <a:t>4</a:t>
            </a:fld>
            <a:endParaRPr lang="en-US"/>
          </a:p>
        </p:txBody>
      </p:sp>
    </p:spTree>
    <p:extLst>
      <p:ext uri="{BB962C8B-B14F-4D97-AF65-F5344CB8AC3E}">
        <p14:creationId xmlns:p14="http://schemas.microsoft.com/office/powerpoint/2010/main" val="964012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25709</TotalTime>
  <Words>221</Words>
  <Application>Microsoft Office PowerPoint</Application>
  <PresentationFormat>Widescreen</PresentationFormat>
  <Paragraphs>31</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Connecticut Opioid Settlement Advisory Committee </vt:lpstr>
      <vt:lpstr> OSAC Updates- Membership</vt:lpstr>
      <vt:lpstr> OSAC Updates - Funding Disbursements </vt:lpstr>
      <vt:lpstr> OSAC Updates – Municipal Reporting </vt:lpstr>
    </vt:vector>
  </TitlesOfParts>
  <Company>DMHAS-State of Connecticut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Opioid Settlement Advisory Committee</dc:title>
  <dc:creator>Ramos, Katherine</dc:creator>
  <cp:lastModifiedBy>McClure, Christopher</cp:lastModifiedBy>
  <cp:revision>37</cp:revision>
  <dcterms:created xsi:type="dcterms:W3CDTF">2023-10-11T12:54:35Z</dcterms:created>
  <dcterms:modified xsi:type="dcterms:W3CDTF">2024-07-09T13:50:51Z</dcterms:modified>
</cp:coreProperties>
</file>