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78"/>
  </p:notesMasterIdLst>
  <p:handoutMasterIdLst>
    <p:handoutMasterId r:id="rId79"/>
  </p:handoutMasterIdLst>
  <p:sldIdLst>
    <p:sldId id="256" r:id="rId5"/>
    <p:sldId id="257" r:id="rId6"/>
    <p:sldId id="258" r:id="rId7"/>
    <p:sldId id="298" r:id="rId8"/>
    <p:sldId id="299" r:id="rId9"/>
    <p:sldId id="259" r:id="rId10"/>
    <p:sldId id="260" r:id="rId11"/>
    <p:sldId id="261" r:id="rId12"/>
    <p:sldId id="263" r:id="rId13"/>
    <p:sldId id="262" r:id="rId14"/>
    <p:sldId id="300"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1" r:id="rId31"/>
    <p:sldId id="282" r:id="rId32"/>
    <p:sldId id="279" r:id="rId33"/>
    <p:sldId id="280" r:id="rId34"/>
    <p:sldId id="283" r:id="rId35"/>
    <p:sldId id="328" r:id="rId36"/>
    <p:sldId id="284" r:id="rId37"/>
    <p:sldId id="285"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286" r:id="rId51"/>
    <p:sldId id="287" r:id="rId52"/>
    <p:sldId id="288" r:id="rId53"/>
    <p:sldId id="301" r:id="rId54"/>
    <p:sldId id="302" r:id="rId55"/>
    <p:sldId id="289" r:id="rId56"/>
    <p:sldId id="290" r:id="rId57"/>
    <p:sldId id="291" r:id="rId58"/>
    <p:sldId id="292" r:id="rId59"/>
    <p:sldId id="293" r:id="rId60"/>
    <p:sldId id="303" r:id="rId61"/>
    <p:sldId id="304" r:id="rId62"/>
    <p:sldId id="305" r:id="rId63"/>
    <p:sldId id="306" r:id="rId64"/>
    <p:sldId id="321" r:id="rId65"/>
    <p:sldId id="322" r:id="rId66"/>
    <p:sldId id="323" r:id="rId67"/>
    <p:sldId id="324" r:id="rId68"/>
    <p:sldId id="326" r:id="rId69"/>
    <p:sldId id="325" r:id="rId70"/>
    <p:sldId id="307" r:id="rId71"/>
    <p:sldId id="308" r:id="rId72"/>
    <p:sldId id="294" r:id="rId73"/>
    <p:sldId id="295" r:id="rId74"/>
    <p:sldId id="327" r:id="rId75"/>
    <p:sldId id="296" r:id="rId76"/>
    <p:sldId id="297"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6" autoAdjust="0"/>
  </p:normalViewPr>
  <p:slideViewPr>
    <p:cSldViewPr>
      <p:cViewPr varScale="1">
        <p:scale>
          <a:sx n="121" d="100"/>
          <a:sy n="121" d="100"/>
        </p:scale>
        <p:origin x="1314" y="102"/>
      </p:cViewPr>
      <p:guideLst>
        <p:guide orient="horz" pos="2160"/>
        <p:guide pos="2880"/>
      </p:guideLst>
    </p:cSldViewPr>
  </p:slideViewPr>
  <p:notesTextViewPr>
    <p:cViewPr>
      <p:scale>
        <a:sx n="1" d="1"/>
        <a:sy n="1" d="1"/>
      </p:scale>
      <p:origin x="0" y="0"/>
    </p:cViewPr>
  </p:notesTextViewPr>
  <p:sorterViewPr>
    <p:cViewPr>
      <p:scale>
        <a:sx n="100" d="100"/>
        <a:sy n="100" d="100"/>
      </p:scale>
      <p:origin x="0" y="6336"/>
    </p:cViewPr>
  </p:sorterViewPr>
  <p:notesViewPr>
    <p:cSldViewPr>
      <p:cViewPr varScale="1">
        <p:scale>
          <a:sx n="92" d="100"/>
          <a:sy n="92" d="100"/>
        </p:scale>
        <p:origin x="-101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2EF9B4-EDB0-43E6-AD99-38E310CC83A5}" type="datetimeFigureOut">
              <a:rPr lang="en-US" smtClean="0"/>
              <a:t>4/15/2021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0C9BE4-72B6-49DC-A938-877F509235A6}" type="slidenum">
              <a:rPr lang="en-US" smtClean="0"/>
              <a:t>‹#›</a:t>
            </a:fld>
            <a:endParaRPr lang="en-US"/>
          </a:p>
        </p:txBody>
      </p:sp>
    </p:spTree>
    <p:extLst>
      <p:ext uri="{BB962C8B-B14F-4D97-AF65-F5344CB8AC3E}">
        <p14:creationId xmlns:p14="http://schemas.microsoft.com/office/powerpoint/2010/main" val="305425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EB8240-214C-4A3C-B6F1-4558DF6E840A}" type="datetimeFigureOut">
              <a:rPr lang="en-US" smtClean="0"/>
              <a:t>4/15/2021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98944F-D7E0-45A9-8E70-9BFDFE1702CB}" type="slidenum">
              <a:rPr lang="en-US" smtClean="0"/>
              <a:t>‹#›</a:t>
            </a:fld>
            <a:endParaRPr lang="en-US"/>
          </a:p>
        </p:txBody>
      </p:sp>
    </p:spTree>
    <p:extLst>
      <p:ext uri="{BB962C8B-B14F-4D97-AF65-F5344CB8AC3E}">
        <p14:creationId xmlns:p14="http://schemas.microsoft.com/office/powerpoint/2010/main" val="84562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8944F-D7E0-45A9-8E70-9BFDFE1702CB}" type="slidenum">
              <a:rPr lang="en-US" smtClean="0"/>
              <a:t>28</a:t>
            </a:fld>
            <a:endParaRPr lang="en-US"/>
          </a:p>
        </p:txBody>
      </p:sp>
    </p:spTree>
    <p:extLst>
      <p:ext uri="{BB962C8B-B14F-4D97-AF65-F5344CB8AC3E}">
        <p14:creationId xmlns:p14="http://schemas.microsoft.com/office/powerpoint/2010/main" val="122429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22945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30849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44502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73568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148014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15819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54505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226571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34568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36548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3D1C7-E166-4678-B690-90301CB9F953}"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0FA34D-FB9A-4B1A-B46B-4E6F6A00ED59}" type="slidenum">
              <a:rPr lang="en-US" smtClean="0"/>
              <a:t>‹#›</a:t>
            </a:fld>
            <a:endParaRPr lang="en-US" dirty="0"/>
          </a:p>
        </p:txBody>
      </p:sp>
    </p:spTree>
    <p:extLst>
      <p:ext uri="{BB962C8B-B14F-4D97-AF65-F5344CB8AC3E}">
        <p14:creationId xmlns:p14="http://schemas.microsoft.com/office/powerpoint/2010/main" val="404245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3D1C7-E166-4678-B690-90301CB9F953}" type="datetimeFigureOut">
              <a:rPr lang="en-US" smtClean="0"/>
              <a:t>4/15/2021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FA34D-FB9A-4B1A-B46B-4E6F6A00ED59}" type="slidenum">
              <a:rPr lang="en-US" smtClean="0"/>
              <a:t>‹#›</a:t>
            </a:fld>
            <a:endParaRPr lang="en-US" dirty="0"/>
          </a:p>
        </p:txBody>
      </p:sp>
    </p:spTree>
    <p:extLst>
      <p:ext uri="{BB962C8B-B14F-4D97-AF65-F5344CB8AC3E}">
        <p14:creationId xmlns:p14="http://schemas.microsoft.com/office/powerpoint/2010/main" val="317242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tdssmap.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tdssmap.com/CTPortal/Portals/o/StaticContent/Publications/Fee%20Schedule%20Instruction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Lauren.Staiger@ct.gov" TargetMode="External"/><Relationship Id="rId2" Type="http://schemas.openxmlformats.org/officeDocument/2006/relationships/hyperlink" Target="mailto:Carleen.Zambetti@ct.gov" TargetMode="External"/><Relationship Id="rId1" Type="http://schemas.openxmlformats.org/officeDocument/2006/relationships/slideLayout" Target="../slideLayouts/slideLayout2.xml"/><Relationship Id="rId5" Type="http://schemas.openxmlformats.org/officeDocument/2006/relationships/hyperlink" Target="mailto:Vanessa.Oneal-Campbell@ct.gov" TargetMode="External"/><Relationship Id="rId4" Type="http://schemas.openxmlformats.org/officeDocument/2006/relationships/hyperlink" Target="mailto:Faaiza.Manzoor@ct.gov"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676399"/>
          </a:xfrm>
        </p:spPr>
        <p:txBody>
          <a:bodyPr/>
          <a:lstStyle/>
          <a:p>
            <a:r>
              <a:rPr lang="en-US" dirty="0" smtClean="0">
                <a:latin typeface="Book Antiqua" panose="02040602050305030304" pitchFamily="18" charset="0"/>
              </a:rPr>
              <a:t>Targeted Case Management </a:t>
            </a:r>
            <a:endParaRPr lang="en-US" dirty="0">
              <a:latin typeface="Book Antiqua" panose="02040602050305030304" pitchFamily="18" charset="0"/>
            </a:endParaRPr>
          </a:p>
        </p:txBody>
      </p:sp>
      <p:sp>
        <p:nvSpPr>
          <p:cNvPr id="3" name="Subtitle 2"/>
          <p:cNvSpPr>
            <a:spLocks noGrp="1"/>
          </p:cNvSpPr>
          <p:nvPr>
            <p:ph type="subTitle" idx="1"/>
          </p:nvPr>
        </p:nvSpPr>
        <p:spPr>
          <a:xfrm>
            <a:off x="2819400" y="2895600"/>
            <a:ext cx="4191000" cy="2819400"/>
          </a:xfrm>
        </p:spPr>
        <p:txBody>
          <a:bodyPr/>
          <a:lstStyle/>
          <a:p>
            <a:r>
              <a:rPr lang="en-US" dirty="0" smtClean="0"/>
              <a:t>TCM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5" y="5972175"/>
            <a:ext cx="13049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2200" y="2472018"/>
            <a:ext cx="4495800" cy="3437963"/>
          </a:xfrm>
          <a:prstGeom prst="rect">
            <a:avLst/>
          </a:prstGeom>
          <a:noFill/>
          <a:ln>
            <a:solidFill>
              <a:srgbClr val="002060"/>
            </a:solid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3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a:t>
            </a:r>
            <a:r>
              <a:rPr lang="en-US" dirty="0" smtClean="0">
                <a:latin typeface="Book Antiqua" panose="02040602050305030304" pitchFamily="18" charset="0"/>
              </a:rPr>
              <a:t>Levels of Care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Book Antiqua" panose="02040602050305030304" pitchFamily="18" charset="0"/>
              </a:rPr>
              <a:t>DMHAS has identified the following levels of care (LOC) for which TCM is expected:</a:t>
            </a:r>
          </a:p>
          <a:p>
            <a:r>
              <a:rPr lang="en-US" dirty="0" smtClean="0">
                <a:latin typeface="Book Antiqua" panose="02040602050305030304" pitchFamily="18" charset="0"/>
              </a:rPr>
              <a:t>Assertive Community Treatment</a:t>
            </a:r>
          </a:p>
          <a:p>
            <a:r>
              <a:rPr lang="en-US" dirty="0" smtClean="0">
                <a:latin typeface="Book Antiqua" panose="02040602050305030304" pitchFamily="18" charset="0"/>
              </a:rPr>
              <a:t>Community Support Programs</a:t>
            </a:r>
          </a:p>
          <a:p>
            <a:r>
              <a:rPr lang="en-US" dirty="0" smtClean="0">
                <a:latin typeface="Book Antiqua" panose="02040602050305030304" pitchFamily="18" charset="0"/>
              </a:rPr>
              <a:t>Employment Services</a:t>
            </a:r>
          </a:p>
          <a:p>
            <a:r>
              <a:rPr lang="en-US" dirty="0" smtClean="0">
                <a:latin typeface="Book Antiqua" panose="02040602050305030304" pitchFamily="18" charset="0"/>
              </a:rPr>
              <a:t>MH Case Management</a:t>
            </a:r>
          </a:p>
          <a:p>
            <a:r>
              <a:rPr lang="en-US" dirty="0" smtClean="0">
                <a:latin typeface="Book Antiqua" panose="02040602050305030304" pitchFamily="18" charset="0"/>
              </a:rPr>
              <a:t>MH Intensive Residential</a:t>
            </a:r>
          </a:p>
          <a:p>
            <a:r>
              <a:rPr lang="en-US" dirty="0" smtClean="0">
                <a:latin typeface="Book Antiqua" panose="02040602050305030304" pitchFamily="18" charset="0"/>
              </a:rPr>
              <a:t>MH Residential Support</a:t>
            </a:r>
            <a:endParaRPr lang="en-US" dirty="0">
              <a:latin typeface="Book Antiqua" panose="02040602050305030304" pitchFamily="18" charset="0"/>
            </a:endParaRPr>
          </a:p>
          <a:p>
            <a:r>
              <a:rPr lang="en-US" dirty="0" smtClean="0">
                <a:latin typeface="Book Antiqua" panose="02040602050305030304" pitchFamily="18" charset="0"/>
              </a:rPr>
              <a:t>MH Supervised Apartments</a:t>
            </a:r>
          </a:p>
          <a:p>
            <a:r>
              <a:rPr lang="en-US" dirty="0" smtClean="0">
                <a:latin typeface="Book Antiqua" panose="02040602050305030304" pitchFamily="18" charset="0"/>
              </a:rPr>
              <a:t>MH Supportive Housing</a:t>
            </a:r>
          </a:p>
          <a:p>
            <a:r>
              <a:rPr lang="en-US" dirty="0" smtClean="0">
                <a:latin typeface="Book Antiqua" panose="02040602050305030304" pitchFamily="18" charset="0"/>
              </a:rPr>
              <a:t>MH Transitional Residential</a:t>
            </a:r>
            <a:endParaRPr lang="en-US" dirty="0">
              <a:latin typeface="Book Antiqua" panose="02040602050305030304" pitchFamily="18" charset="0"/>
            </a:endParaRPr>
          </a:p>
        </p:txBody>
      </p:sp>
    </p:spTree>
    <p:extLst>
      <p:ext uri="{BB962C8B-B14F-4D97-AF65-F5344CB8AC3E}">
        <p14:creationId xmlns:p14="http://schemas.microsoft.com/office/powerpoint/2010/main" val="283512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Service Codes </a:t>
            </a: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 </a:t>
            </a:r>
            <a:r>
              <a:rPr lang="en-US" dirty="0">
                <a:latin typeface="Book Antiqua" panose="02040602050305030304" pitchFamily="18" charset="0"/>
              </a:rPr>
              <a:t>DDAP TCM Codes</a:t>
            </a:r>
            <a:r>
              <a:rPr lang="en-US" dirty="0" smtClean="0">
                <a:latin typeface="Book Antiqua" panose="02040602050305030304" pitchFamily="18" charset="0"/>
              </a:rPr>
              <a:t>:</a:t>
            </a:r>
          </a:p>
          <a:p>
            <a:r>
              <a:rPr lang="en-US" dirty="0" smtClean="0">
                <a:latin typeface="Book Antiqua" panose="02040602050305030304" pitchFamily="18" charset="0"/>
              </a:rPr>
              <a:t> TCM01 </a:t>
            </a:r>
            <a:r>
              <a:rPr lang="en-US" dirty="0">
                <a:latin typeface="Book Antiqua" panose="02040602050305030304" pitchFamily="18" charset="0"/>
              </a:rPr>
              <a:t>– face to face with </a:t>
            </a:r>
            <a:r>
              <a:rPr lang="en-US" dirty="0" smtClean="0">
                <a:latin typeface="Book Antiqua" panose="02040602050305030304" pitchFamily="18" charset="0"/>
              </a:rPr>
              <a:t>client</a:t>
            </a:r>
          </a:p>
          <a:p>
            <a:r>
              <a:rPr lang="en-US" dirty="0" smtClean="0">
                <a:latin typeface="Book Antiqua" panose="02040602050305030304" pitchFamily="18" charset="0"/>
              </a:rPr>
              <a:t> TCM02 </a:t>
            </a:r>
            <a:r>
              <a:rPr lang="en-US" dirty="0">
                <a:latin typeface="Book Antiqua" panose="02040602050305030304" pitchFamily="18" charset="0"/>
              </a:rPr>
              <a:t>– on the phone with client </a:t>
            </a:r>
            <a:endParaRPr lang="en-US" dirty="0" smtClean="0">
              <a:latin typeface="Book Antiqua" panose="02040602050305030304" pitchFamily="18" charset="0"/>
            </a:endParaRPr>
          </a:p>
          <a:p>
            <a:r>
              <a:rPr lang="en-US" dirty="0" smtClean="0">
                <a:latin typeface="Book Antiqua" panose="02040602050305030304" pitchFamily="18" charset="0"/>
              </a:rPr>
              <a:t>TCM03 </a:t>
            </a:r>
            <a:r>
              <a:rPr lang="en-US" dirty="0">
                <a:latin typeface="Book Antiqua" panose="02040602050305030304" pitchFamily="18" charset="0"/>
              </a:rPr>
              <a:t>– with collateral </a:t>
            </a:r>
            <a:endParaRPr lang="en-US" dirty="0" smtClean="0">
              <a:latin typeface="Book Antiqua" panose="02040602050305030304" pitchFamily="18" charset="0"/>
            </a:endParaRPr>
          </a:p>
          <a:p>
            <a:r>
              <a:rPr lang="en-US" dirty="0" smtClean="0">
                <a:latin typeface="Book Antiqua" panose="02040602050305030304" pitchFamily="18" charset="0"/>
              </a:rPr>
              <a:t>TCM04- Audio </a:t>
            </a:r>
            <a:r>
              <a:rPr lang="en-US" b="1" dirty="0" smtClean="0">
                <a:latin typeface="Book Antiqua" panose="02040602050305030304" pitchFamily="18" charset="0"/>
              </a:rPr>
              <a:t>and</a:t>
            </a:r>
            <a:r>
              <a:rPr lang="en-US" dirty="0" smtClean="0">
                <a:latin typeface="Book Antiqua" panose="02040602050305030304" pitchFamily="18" charset="0"/>
              </a:rPr>
              <a:t> Visual with the client (Effective November 1, 2020; can be used for dates of services beginning 3/18 to the present)</a:t>
            </a:r>
          </a:p>
          <a:p>
            <a:r>
              <a:rPr lang="en-US" dirty="0" smtClean="0">
                <a:latin typeface="Book Antiqua" panose="02040602050305030304" pitchFamily="18" charset="0"/>
              </a:rPr>
              <a:t>All TCM services can occur in the context of these 4 codes</a:t>
            </a:r>
            <a:endParaRPr lang="en-US" dirty="0">
              <a:latin typeface="Book Antiqua" panose="02040602050305030304" pitchFamily="18" charset="0"/>
            </a:endParaRPr>
          </a:p>
        </p:txBody>
      </p:sp>
    </p:spTree>
    <p:extLst>
      <p:ext uri="{BB962C8B-B14F-4D97-AF65-F5344CB8AC3E}">
        <p14:creationId xmlns:p14="http://schemas.microsoft.com/office/powerpoint/2010/main" val="229709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What are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4800" b="1" dirty="0" smtClean="0">
                <a:latin typeface="Book Antiqua" panose="02040602050305030304" pitchFamily="18" charset="0"/>
              </a:rPr>
              <a:t>C L A M P</a:t>
            </a:r>
          </a:p>
          <a:p>
            <a:r>
              <a:rPr lang="en-US" b="1" dirty="0" smtClean="0">
                <a:latin typeface="Book Antiqua" panose="02040602050305030304" pitchFamily="18" charset="0"/>
              </a:rPr>
              <a:t>C</a:t>
            </a:r>
            <a:r>
              <a:rPr lang="en-US" dirty="0" smtClean="0">
                <a:latin typeface="Book Antiqua" panose="02040602050305030304" pitchFamily="18" charset="0"/>
              </a:rPr>
              <a:t>oordination</a:t>
            </a:r>
          </a:p>
          <a:p>
            <a:r>
              <a:rPr lang="en-US" b="1" dirty="0" smtClean="0">
                <a:latin typeface="Book Antiqua" panose="02040602050305030304" pitchFamily="18" charset="0"/>
              </a:rPr>
              <a:t>L</a:t>
            </a:r>
            <a:r>
              <a:rPr lang="en-US" dirty="0" smtClean="0">
                <a:latin typeface="Book Antiqua" panose="02040602050305030304" pitchFamily="18" charset="0"/>
              </a:rPr>
              <a:t>inking</a:t>
            </a:r>
          </a:p>
          <a:p>
            <a:r>
              <a:rPr lang="en-US" b="1" dirty="0" smtClean="0">
                <a:latin typeface="Book Antiqua" panose="02040602050305030304" pitchFamily="18" charset="0"/>
              </a:rPr>
              <a:t>A</a:t>
            </a:r>
            <a:r>
              <a:rPr lang="en-US" dirty="0" smtClean="0">
                <a:latin typeface="Book Antiqua" panose="02040602050305030304" pitchFamily="18" charset="0"/>
              </a:rPr>
              <a:t>ccessing, </a:t>
            </a:r>
            <a:r>
              <a:rPr lang="en-US" b="1" dirty="0" smtClean="0">
                <a:latin typeface="Book Antiqua" panose="02040602050305030304" pitchFamily="18" charset="0"/>
              </a:rPr>
              <a:t>A</a:t>
            </a:r>
            <a:r>
              <a:rPr lang="en-US" dirty="0" smtClean="0">
                <a:latin typeface="Book Antiqua" panose="02040602050305030304" pitchFamily="18" charset="0"/>
              </a:rPr>
              <a:t>ssessing and </a:t>
            </a:r>
            <a:r>
              <a:rPr lang="en-US" b="1" dirty="0" smtClean="0">
                <a:latin typeface="Book Antiqua" panose="02040602050305030304" pitchFamily="18" charset="0"/>
              </a:rPr>
              <a:t>A</a:t>
            </a:r>
            <a:r>
              <a:rPr lang="en-US" dirty="0" smtClean="0">
                <a:latin typeface="Book Antiqua" panose="02040602050305030304" pitchFamily="18" charset="0"/>
              </a:rPr>
              <a:t>dvocacy</a:t>
            </a:r>
          </a:p>
          <a:p>
            <a:r>
              <a:rPr lang="en-US" b="1" dirty="0" smtClean="0">
                <a:latin typeface="Book Antiqua" panose="02040602050305030304" pitchFamily="18" charset="0"/>
              </a:rPr>
              <a:t>M</a:t>
            </a:r>
            <a:r>
              <a:rPr lang="en-US" dirty="0" smtClean="0">
                <a:latin typeface="Book Antiqua" panose="02040602050305030304" pitchFamily="18" charset="0"/>
              </a:rPr>
              <a:t>onitoring</a:t>
            </a:r>
          </a:p>
          <a:p>
            <a:r>
              <a:rPr lang="en-US" b="1" dirty="0" smtClean="0">
                <a:latin typeface="Book Antiqua" panose="02040602050305030304" pitchFamily="18" charset="0"/>
              </a:rPr>
              <a:t>P</a:t>
            </a:r>
            <a:r>
              <a:rPr lang="en-US" dirty="0" smtClean="0">
                <a:latin typeface="Book Antiqua" panose="02040602050305030304" pitchFamily="18" charset="0"/>
              </a:rPr>
              <a:t>lanning</a:t>
            </a:r>
          </a:p>
          <a:p>
            <a:r>
              <a:rPr lang="en-US" dirty="0" smtClean="0">
                <a:latin typeface="Book Antiqua" panose="02040602050305030304" pitchFamily="18" charset="0"/>
              </a:rPr>
              <a:t>When this set of services is included in the Treatment Plan, they should be documented and coded as TCM.</a:t>
            </a:r>
            <a:endParaRPr lang="en-US" dirty="0">
              <a:latin typeface="Book Antiqua" panose="02040602050305030304" pitchFamily="18" charset="0"/>
            </a:endParaRPr>
          </a:p>
        </p:txBody>
      </p:sp>
    </p:spTree>
    <p:extLst>
      <p:ext uri="{BB962C8B-B14F-4D97-AF65-F5344CB8AC3E}">
        <p14:creationId xmlns:p14="http://schemas.microsoft.com/office/powerpoint/2010/main" val="79624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COORDINATING</a:t>
            </a:r>
            <a:br>
              <a:rPr lang="en-US" dirty="0" smtClean="0">
                <a:latin typeface="Book Antiqua" panose="02040602050305030304" pitchFamily="18" charset="0"/>
              </a:rPr>
            </a:br>
            <a:r>
              <a:rPr lang="en-US" sz="3200" dirty="0" smtClean="0">
                <a:latin typeface="Book Antiqua" panose="02040602050305030304" pitchFamily="18" charset="0"/>
              </a:rPr>
              <a:t>Coordinating Services, Resources &amp;Plans </a:t>
            </a:r>
            <a:endParaRPr lang="en-US" sz="3200" dirty="0">
              <a:latin typeface="Book Antiqua" panose="02040602050305030304"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Book Antiqua" panose="02040602050305030304" pitchFamily="18" charset="0"/>
              </a:rPr>
              <a:t>Coordination of care that involves a person interacting with </a:t>
            </a:r>
            <a:r>
              <a:rPr lang="en-US" b="1" dirty="0" smtClean="0">
                <a:latin typeface="Book Antiqua" panose="02040602050305030304" pitchFamily="18" charset="0"/>
              </a:rPr>
              <a:t>external</a:t>
            </a:r>
            <a:r>
              <a:rPr lang="en-US" dirty="0" smtClean="0">
                <a:latin typeface="Book Antiqua" panose="02040602050305030304" pitchFamily="18" charset="0"/>
              </a:rPr>
              <a:t> resources.</a:t>
            </a:r>
          </a:p>
          <a:p>
            <a:r>
              <a:rPr lang="en-US" dirty="0" smtClean="0">
                <a:latin typeface="Book Antiqua" panose="02040602050305030304" pitchFamily="18" charset="0"/>
              </a:rPr>
              <a:t>Coordinating referral or supports</a:t>
            </a:r>
          </a:p>
          <a:p>
            <a:r>
              <a:rPr lang="en-US" dirty="0" smtClean="0">
                <a:latin typeface="Book Antiqua" panose="02040602050305030304" pitchFamily="18" charset="0"/>
              </a:rPr>
              <a:t>Coordinating schedules and appointments with outside agencies for or with the client.</a:t>
            </a:r>
          </a:p>
          <a:p>
            <a:r>
              <a:rPr lang="en-US" dirty="0" smtClean="0">
                <a:latin typeface="Book Antiqua" panose="02040602050305030304" pitchFamily="18" charset="0"/>
              </a:rPr>
              <a:t>Coordinating a plan of services, reviewing services and activities to ensure that the plan continues to meet the wants and needs of the client.</a:t>
            </a:r>
            <a:endParaRPr lang="en-US" dirty="0">
              <a:latin typeface="Book Antiqua" panose="02040602050305030304" pitchFamily="18" charset="0"/>
            </a:endParaRPr>
          </a:p>
        </p:txBody>
      </p:sp>
    </p:spTree>
    <p:extLst>
      <p:ext uri="{BB962C8B-B14F-4D97-AF65-F5344CB8AC3E}">
        <p14:creationId xmlns:p14="http://schemas.microsoft.com/office/powerpoint/2010/main" val="420107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COORDINATING </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sz="2400" b="1" dirty="0" smtClean="0">
                <a:latin typeface="Book Antiqua" panose="02040602050305030304" pitchFamily="18" charset="0"/>
              </a:rPr>
              <a:t>Example: </a:t>
            </a:r>
            <a:r>
              <a:rPr lang="en-US" sz="2400" dirty="0" smtClean="0">
                <a:latin typeface="Book Antiqua" panose="02040602050305030304" pitchFamily="18" charset="0"/>
              </a:rPr>
              <a:t>A </a:t>
            </a:r>
            <a:r>
              <a:rPr lang="en-US" sz="2400" dirty="0">
                <a:latin typeface="Book Antiqua" panose="02040602050305030304" pitchFamily="18" charset="0"/>
              </a:rPr>
              <a:t>client calls you complaining of a toothache and states his sister made an appointment with the family dentist 5 days from now. However, no one in the family is available to take the client to the dentist’s office which is approximately 20 miles away.  You call VEYO, a non-emergency medical transportation service.  You provide VEYO with the necessary information and arrange for your client to get to and home from their dental appointment.</a:t>
            </a:r>
          </a:p>
          <a:p>
            <a:pPr marL="0" indent="0">
              <a:buNone/>
            </a:pPr>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p:txBody>
      </p:sp>
      <p:pic>
        <p:nvPicPr>
          <p:cNvPr id="3075" name="Picture 3"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zambettic\AppData\Local\Microsoft\Windows\INetCache\IE\K3ORB0WI\b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7" y="3424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zambettic\AppData\Local\Microsoft\Windows\INetCache\IE\K3ORB0WI\referra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648200"/>
            <a:ext cx="4343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09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LINKING</a:t>
            </a:r>
            <a:br>
              <a:rPr lang="en-US" dirty="0" smtClean="0">
                <a:latin typeface="Book Antiqua" panose="02040602050305030304" pitchFamily="18" charset="0"/>
              </a:rPr>
            </a:br>
            <a:r>
              <a:rPr lang="en-US" dirty="0" smtClean="0">
                <a:latin typeface="Book Antiqua" panose="02040602050305030304" pitchFamily="18" charset="0"/>
              </a:rPr>
              <a:t>Linking to Services &amp; Resources</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Linking a client to </a:t>
            </a:r>
            <a:r>
              <a:rPr lang="en-US" b="1" dirty="0" smtClean="0">
                <a:latin typeface="Book Antiqua" panose="02040602050305030304" pitchFamily="18" charset="0"/>
              </a:rPr>
              <a:t>outside </a:t>
            </a:r>
            <a:r>
              <a:rPr lang="en-US" dirty="0" smtClean="0">
                <a:latin typeface="Book Antiqua" panose="02040602050305030304" pitchFamily="18" charset="0"/>
              </a:rPr>
              <a:t>resources.</a:t>
            </a:r>
          </a:p>
          <a:p>
            <a:r>
              <a:rPr lang="en-US" dirty="0" smtClean="0">
                <a:latin typeface="Book Antiqua" panose="02040602050305030304" pitchFamily="18" charset="0"/>
              </a:rPr>
              <a:t>Linking the client with providers and other agencies to obtain services which addresses the client’s needs and helps them achieve the goals documented in their recovery plan.</a:t>
            </a:r>
            <a:endParaRPr lang="en-US" dirty="0">
              <a:latin typeface="Book Antiqua" panose="02040602050305030304" pitchFamily="18" charset="0"/>
            </a:endParaRPr>
          </a:p>
        </p:txBody>
      </p:sp>
      <p:pic>
        <p:nvPicPr>
          <p:cNvPr id="4098" name="Picture 2" descr="C:\Users\zambettic\AppData\Local\Microsoft\Windows\INetCache\IE\K3ORB0WI\lin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48200"/>
            <a:ext cx="4114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7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LINKING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 </a:t>
            </a:r>
            <a:r>
              <a:rPr lang="en-US" dirty="0">
                <a:latin typeface="Book Antiqua" panose="02040602050305030304" pitchFamily="18" charset="0"/>
              </a:rPr>
              <a:t>A client comes to your office stating </a:t>
            </a:r>
            <a:r>
              <a:rPr lang="en-US" dirty="0" smtClean="0">
                <a:latin typeface="Book Antiqua" panose="02040602050305030304" pitchFamily="18" charset="0"/>
              </a:rPr>
              <a:t>he has been </a:t>
            </a:r>
            <a:r>
              <a:rPr lang="en-US" dirty="0">
                <a:latin typeface="Book Antiqua" panose="02040602050305030304" pitchFamily="18" charset="0"/>
              </a:rPr>
              <a:t>feeling </a:t>
            </a:r>
            <a:r>
              <a:rPr lang="en-US" dirty="0" smtClean="0">
                <a:latin typeface="Book Antiqua" panose="02040602050305030304" pitchFamily="18" charset="0"/>
              </a:rPr>
              <a:t>bored </a:t>
            </a:r>
            <a:r>
              <a:rPr lang="en-US" dirty="0">
                <a:latin typeface="Book Antiqua" panose="02040602050305030304" pitchFamily="18" charset="0"/>
              </a:rPr>
              <a:t>and would like to get out into the community.  You suggest volunteering.  The client likes the idea and states he likes working with animals.  You link him to the town‘s animal shelter after calling and speaking to the </a:t>
            </a:r>
            <a:r>
              <a:rPr lang="en-US" dirty="0" smtClean="0">
                <a:latin typeface="Book Antiqua" panose="02040602050305030304" pitchFamily="18" charset="0"/>
              </a:rPr>
              <a:t>Director, who states they are currently looking for volunteers.</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2596041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Book Antiqua" panose="02040602050305030304" pitchFamily="18" charset="0"/>
              </a:rPr>
              <a:t>ACCESSING</a:t>
            </a:r>
            <a:br>
              <a:rPr lang="en-US" dirty="0" smtClean="0">
                <a:latin typeface="Book Antiqua" panose="02040602050305030304" pitchFamily="18" charset="0"/>
              </a:rPr>
            </a:br>
            <a:r>
              <a:rPr lang="en-US" sz="3600" dirty="0" smtClean="0">
                <a:latin typeface="Book Antiqua" panose="02040602050305030304" pitchFamily="18" charset="0"/>
              </a:rPr>
              <a:t>Linking and Referring to Needed Services</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Services that assist and enable the client to gain access and maintain needed medical, clinical</a:t>
            </a:r>
            <a:r>
              <a:rPr lang="en-US" dirty="0">
                <a:latin typeface="Book Antiqua" panose="02040602050305030304" pitchFamily="18" charset="0"/>
              </a:rPr>
              <a:t>, social, educational </a:t>
            </a:r>
            <a:r>
              <a:rPr lang="en-US" dirty="0" smtClean="0">
                <a:latin typeface="Book Antiqua" panose="02040602050305030304" pitchFamily="18" charset="0"/>
              </a:rPr>
              <a:t>or </a:t>
            </a:r>
            <a:r>
              <a:rPr lang="en-US" dirty="0">
                <a:latin typeface="Book Antiqua" panose="02040602050305030304" pitchFamily="18" charset="0"/>
              </a:rPr>
              <a:t>other </a:t>
            </a:r>
            <a:r>
              <a:rPr lang="en-US" dirty="0" smtClean="0">
                <a:latin typeface="Book Antiqua" panose="02040602050305030304" pitchFamily="18" charset="0"/>
              </a:rPr>
              <a:t>services</a:t>
            </a:r>
            <a:r>
              <a:rPr lang="en-US" dirty="0" smtClean="0"/>
              <a:t>.</a:t>
            </a:r>
            <a:endParaRPr lang="en-US" dirty="0"/>
          </a:p>
        </p:txBody>
      </p:sp>
      <p:pic>
        <p:nvPicPr>
          <p:cNvPr id="2052" name="Picture 4" descr="C:\Users\zambettic\AppData\Local\Microsoft\Windows\INetCache\IE\K3ORB0WI\key-1013662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52800"/>
            <a:ext cx="3657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6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ACCESSING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b="1" dirty="0" smtClean="0">
                <a:latin typeface="Book Antiqua" panose="02040602050305030304" pitchFamily="18" charset="0"/>
              </a:rPr>
              <a:t>Example: </a:t>
            </a:r>
            <a:r>
              <a:rPr lang="en-US" dirty="0" smtClean="0">
                <a:latin typeface="Book Antiqua" panose="02040602050305030304" pitchFamily="18" charset="0"/>
              </a:rPr>
              <a:t>Your client calls you upset after talking to his landlord. The landlord is threatening to evict your client because he found out he has a cat.  Your client has the cat as an emotional support animal for his anxiety around living alone. You help the client access legal help through Connecticut Legal Rights Project (CLRP) to discuss an accommodation to the landlord’s “no pets” rule.</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534331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ASSESSING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Comprehensive assessments at admission.</a:t>
            </a:r>
          </a:p>
          <a:p>
            <a:r>
              <a:rPr lang="en-US" dirty="0" smtClean="0">
                <a:latin typeface="Book Antiqua" panose="02040602050305030304" pitchFamily="18" charset="0"/>
              </a:rPr>
              <a:t>Reassessments performed at least annually.</a:t>
            </a:r>
          </a:p>
          <a:p>
            <a:r>
              <a:rPr lang="en-US" dirty="0" smtClean="0">
                <a:latin typeface="Book Antiqua" panose="02040602050305030304" pitchFamily="18" charset="0"/>
              </a:rPr>
              <a:t>Assessments and reassessments completed for the purposes of developing a treatment plan or a treatment plan update.</a:t>
            </a:r>
            <a:endParaRPr lang="en-US" dirty="0">
              <a:latin typeface="Book Antiqua" panose="02040602050305030304" pitchFamily="18" charset="0"/>
            </a:endParaRPr>
          </a:p>
        </p:txBody>
      </p:sp>
      <p:pic>
        <p:nvPicPr>
          <p:cNvPr id="5132" name="Picture 12" descr="C:\Users\zambettic\AppData\Local\Microsoft\Windows\INetCache\IE\K3ORB0WI\Self_analysi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
            <a:ext cx="2319337"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Book Antiqua" panose="02040602050305030304" pitchFamily="18" charset="0"/>
              </a:rPr>
              <a:t>What We </a:t>
            </a:r>
            <a:r>
              <a:rPr lang="en-US" sz="4000" dirty="0">
                <a:latin typeface="Book Antiqua" panose="02040602050305030304" pitchFamily="18" charset="0"/>
              </a:rPr>
              <a:t>W</a:t>
            </a:r>
            <a:r>
              <a:rPr lang="en-US" sz="4000" dirty="0" smtClean="0">
                <a:latin typeface="Book Antiqua" panose="02040602050305030304" pitchFamily="18" charset="0"/>
              </a:rPr>
              <a:t>ill </a:t>
            </a:r>
            <a:r>
              <a:rPr lang="en-US" sz="4000" dirty="0">
                <a:latin typeface="Book Antiqua" panose="02040602050305030304" pitchFamily="18" charset="0"/>
              </a:rPr>
              <a:t>C</a:t>
            </a:r>
            <a:r>
              <a:rPr lang="en-US" sz="4000" dirty="0" smtClean="0">
                <a:latin typeface="Book Antiqua" panose="02040602050305030304" pitchFamily="18" charset="0"/>
              </a:rPr>
              <a:t>over in This </a:t>
            </a:r>
            <a:r>
              <a:rPr lang="en-US" sz="4000" dirty="0">
                <a:latin typeface="Book Antiqua" panose="02040602050305030304" pitchFamily="18" charset="0"/>
              </a:rPr>
              <a:t>T</a:t>
            </a:r>
            <a:r>
              <a:rPr lang="en-US" sz="4000" dirty="0" smtClean="0">
                <a:latin typeface="Book Antiqua" panose="02040602050305030304" pitchFamily="18" charset="0"/>
              </a:rPr>
              <a:t>raining</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Book Antiqua" panose="02040602050305030304" pitchFamily="18" charset="0"/>
              </a:rPr>
              <a:t>Definition of TCM</a:t>
            </a:r>
          </a:p>
          <a:p>
            <a:r>
              <a:rPr lang="en-US" dirty="0" smtClean="0">
                <a:latin typeface="Book Antiqua" panose="02040602050305030304" pitchFamily="18" charset="0"/>
              </a:rPr>
              <a:t>The Targeted Population</a:t>
            </a:r>
          </a:p>
          <a:p>
            <a:r>
              <a:rPr lang="en-US" dirty="0" smtClean="0">
                <a:latin typeface="Book Antiqua" panose="02040602050305030304" pitchFamily="18" charset="0"/>
              </a:rPr>
              <a:t>TCM providers</a:t>
            </a:r>
          </a:p>
          <a:p>
            <a:r>
              <a:rPr lang="en-US" dirty="0" smtClean="0">
                <a:latin typeface="Book Antiqua" panose="02040602050305030304" pitchFamily="18" charset="0"/>
              </a:rPr>
              <a:t>TCM levels of Care</a:t>
            </a:r>
          </a:p>
          <a:p>
            <a:r>
              <a:rPr lang="en-US" dirty="0" smtClean="0">
                <a:latin typeface="Book Antiqua" panose="02040602050305030304" pitchFamily="18" charset="0"/>
              </a:rPr>
              <a:t>TCM Service Codes</a:t>
            </a:r>
          </a:p>
          <a:p>
            <a:r>
              <a:rPr lang="en-US" dirty="0" smtClean="0">
                <a:latin typeface="Book Antiqua" panose="02040602050305030304" pitchFamily="18" charset="0"/>
              </a:rPr>
              <a:t>CLAMP</a:t>
            </a:r>
          </a:p>
          <a:p>
            <a:r>
              <a:rPr lang="en-US" dirty="0" smtClean="0">
                <a:latin typeface="Book Antiqua" panose="02040602050305030304" pitchFamily="18" charset="0"/>
              </a:rPr>
              <a:t>TCM Documentation</a:t>
            </a:r>
          </a:p>
          <a:p>
            <a:r>
              <a:rPr lang="en-US" dirty="0" smtClean="0">
                <a:latin typeface="Book Antiqua" panose="02040602050305030304" pitchFamily="18" charset="0"/>
              </a:rPr>
              <a:t>Record Retention</a:t>
            </a:r>
          </a:p>
          <a:p>
            <a:r>
              <a:rPr lang="en-US" dirty="0" smtClean="0">
                <a:latin typeface="Book Antiqua" panose="02040602050305030304" pitchFamily="18" charset="0"/>
              </a:rPr>
              <a:t>Fiscal Overview</a:t>
            </a:r>
          </a:p>
          <a:p>
            <a:r>
              <a:rPr lang="en-US" dirty="0" smtClean="0">
                <a:latin typeface="Book Antiqua" panose="02040602050305030304" pitchFamily="18" charset="0"/>
              </a:rPr>
              <a:t>RMTS</a:t>
            </a:r>
          </a:p>
          <a:p>
            <a:endParaRPr lang="en-US" dirty="0"/>
          </a:p>
        </p:txBody>
      </p:sp>
      <p:pic>
        <p:nvPicPr>
          <p:cNvPr id="8195" name="Picture 3" descr="C:\Users\zambettic\AppData\Local\Microsoft\Windows\INetCache\IE\YPEOK2ZY\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1"/>
            <a:ext cx="3124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5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ASSESSING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b="1" dirty="0" smtClean="0">
                <a:latin typeface="Book Antiqua" panose="02040602050305030304" pitchFamily="18" charset="0"/>
              </a:rPr>
              <a:t>EXAMPLE: </a:t>
            </a:r>
            <a:r>
              <a:rPr lang="en-US" dirty="0" smtClean="0">
                <a:latin typeface="Book Antiqua" panose="02040602050305030304" pitchFamily="18" charset="0"/>
              </a:rPr>
              <a:t>You conduct an annual reassessment of your client using the CASIG to determine which areas of need will be addressed in his upcoming IRP update.</a:t>
            </a:r>
          </a:p>
          <a:p>
            <a:pPr marL="0" indent="0">
              <a:buNone/>
            </a:pPr>
            <a:endParaRPr lang="en-US" dirty="0" smtClean="0">
              <a:latin typeface="Book Antiqua" panose="02040602050305030304" pitchFamily="18" charset="0"/>
            </a:endParaRPr>
          </a:p>
        </p:txBody>
      </p:sp>
    </p:spTree>
    <p:extLst>
      <p:ext uri="{BB962C8B-B14F-4D97-AF65-F5344CB8AC3E}">
        <p14:creationId xmlns:p14="http://schemas.microsoft.com/office/powerpoint/2010/main" val="297255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ADVOCACY</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dirty="0" smtClean="0">
                <a:latin typeface="Book Antiqua" panose="02040602050305030304" pitchFamily="18" charset="0"/>
              </a:rPr>
              <a:t>Helping </a:t>
            </a:r>
            <a:r>
              <a:rPr lang="en-US" dirty="0">
                <a:latin typeface="Book Antiqua" panose="02040602050305030304" pitchFamily="18" charset="0"/>
              </a:rPr>
              <a:t>a</a:t>
            </a:r>
            <a:r>
              <a:rPr lang="en-US" dirty="0" smtClean="0">
                <a:latin typeface="Book Antiqua" panose="02040602050305030304" pitchFamily="18" charset="0"/>
              </a:rPr>
              <a:t> client obtain something they desire; eliminating a barrier.</a:t>
            </a:r>
          </a:p>
          <a:p>
            <a:pPr marL="0" indent="0">
              <a:buNone/>
            </a:pPr>
            <a:endParaRPr lang="en-US" dirty="0" smtClean="0"/>
          </a:p>
          <a:p>
            <a:endParaRPr lang="en-US" b="1" dirty="0"/>
          </a:p>
        </p:txBody>
      </p:sp>
      <p:pic>
        <p:nvPicPr>
          <p:cNvPr id="1029" name="Picture 5" descr="C:\Users\zambettic\AppData\Local\Microsoft\Windows\INetCache\IE\TS7ZQUKV\freedom_breaking_through_wall_400_cl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4876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74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ADVOCACY</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b="1" dirty="0" smtClean="0">
                <a:latin typeface="Book Antiqua" panose="02040602050305030304" pitchFamily="18" charset="0"/>
              </a:rPr>
              <a:t>Example: </a:t>
            </a:r>
            <a:r>
              <a:rPr lang="en-US" dirty="0">
                <a:latin typeface="Book Antiqua" panose="02040602050305030304" pitchFamily="18" charset="0"/>
              </a:rPr>
              <a:t>Your client’s landlord calls you stating he doesn’t like the friends your client has- they are known in the housing community as having a reputation for damaging property and says your client is not allowed to have them at the apartment or he will evict your client</a:t>
            </a:r>
            <a:r>
              <a:rPr lang="en-US" dirty="0" smtClean="0">
                <a:latin typeface="Book Antiqua" panose="02040602050305030304" pitchFamily="18" charset="0"/>
              </a:rPr>
              <a:t>. You advocate for his rights as a tenant.</a:t>
            </a:r>
            <a:endParaRPr lang="en-US" dirty="0">
              <a:latin typeface="Book Antiqua" panose="02040602050305030304" pitchFamily="18" charset="0"/>
            </a:endParaRPr>
          </a:p>
          <a:p>
            <a:pPr marL="0" indent="0">
              <a:buNone/>
            </a:pPr>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a:p>
            <a:endParaRPr lang="en-US" dirty="0"/>
          </a:p>
          <a:p>
            <a:endParaRPr lang="en-US" dirty="0"/>
          </a:p>
        </p:txBody>
      </p:sp>
    </p:spTree>
    <p:extLst>
      <p:ext uri="{BB962C8B-B14F-4D97-AF65-F5344CB8AC3E}">
        <p14:creationId xmlns:p14="http://schemas.microsoft.com/office/powerpoint/2010/main" val="427241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MONITORING</a:t>
            </a:r>
            <a:br>
              <a:rPr lang="en-US" dirty="0" smtClean="0">
                <a:latin typeface="Book Antiqua" panose="02040602050305030304" pitchFamily="18" charset="0"/>
              </a:rPr>
            </a:b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Monitoring progress of a treatment plan objective, clearly identified in the intervention as a monitoring activity, not routine follow-up.</a:t>
            </a:r>
          </a:p>
          <a:p>
            <a:r>
              <a:rPr lang="en-US" dirty="0" smtClean="0">
                <a:latin typeface="Book Antiqua" panose="02040602050305030304" pitchFamily="18" charset="0"/>
              </a:rPr>
              <a:t>Activities are necessary to ensure the plan is implemented and adequately </a:t>
            </a:r>
            <a:r>
              <a:rPr lang="en-US" dirty="0">
                <a:latin typeface="Book Antiqua" panose="02040602050305030304" pitchFamily="18" charset="0"/>
              </a:rPr>
              <a:t>a</a:t>
            </a:r>
            <a:r>
              <a:rPr lang="en-US" dirty="0" smtClean="0">
                <a:latin typeface="Book Antiqua" panose="02040602050305030304" pitchFamily="18" charset="0"/>
              </a:rPr>
              <a:t>ddresses the client’s needs.</a:t>
            </a:r>
          </a:p>
          <a:p>
            <a:r>
              <a:rPr lang="en-US" dirty="0" smtClean="0">
                <a:latin typeface="Book Antiqua" panose="02040602050305030304" pitchFamily="18" charset="0"/>
              </a:rPr>
              <a:t>Services in the recovery plan are adequate.</a:t>
            </a:r>
          </a:p>
          <a:p>
            <a:endParaRPr lang="en-US" dirty="0"/>
          </a:p>
        </p:txBody>
      </p:sp>
    </p:spTree>
    <p:extLst>
      <p:ext uri="{BB962C8B-B14F-4D97-AF65-F5344CB8AC3E}">
        <p14:creationId xmlns:p14="http://schemas.microsoft.com/office/powerpoint/2010/main" val="3258291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MONITORING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Changes in the needs or status of the individual are reflected in the service plan.</a:t>
            </a:r>
          </a:p>
          <a:p>
            <a:r>
              <a:rPr lang="en-US" dirty="0" smtClean="0">
                <a:latin typeface="Book Antiqua" panose="02040602050305030304" pitchFamily="18" charset="0"/>
              </a:rPr>
              <a:t>Adjustments in the plan and service arrangements with providers are made as necessary and as situations change with the client.</a:t>
            </a:r>
            <a:endParaRPr lang="en-US" dirty="0">
              <a:latin typeface="Book Antiqua" panose="02040602050305030304" pitchFamily="18" charset="0"/>
            </a:endParaRPr>
          </a:p>
        </p:txBody>
      </p:sp>
      <p:pic>
        <p:nvPicPr>
          <p:cNvPr id="6146" name="Picture 2" descr="C:\Users\zambettic\AppData\Local\Microsoft\Windows\INetCache\IE\K3ORB0WI\mise-en-situation-chercher-un-travail-en-fr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267200"/>
            <a:ext cx="5562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82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MONITORING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Book Antiqua" panose="02040602050305030304" pitchFamily="18" charset="0"/>
              </a:rPr>
              <a:t>Monitoring can be provided:</a:t>
            </a:r>
          </a:p>
          <a:p>
            <a:r>
              <a:rPr lang="en-US" dirty="0" smtClean="0">
                <a:latin typeface="Book Antiqua" panose="02040602050305030304" pitchFamily="18" charset="0"/>
              </a:rPr>
              <a:t>Face to face or by telephone</a:t>
            </a:r>
          </a:p>
          <a:p>
            <a:r>
              <a:rPr lang="en-US" dirty="0" smtClean="0">
                <a:latin typeface="Book Antiqua" panose="02040602050305030304" pitchFamily="18" charset="0"/>
              </a:rPr>
              <a:t>In a case conference with the client present</a:t>
            </a:r>
          </a:p>
          <a:p>
            <a:r>
              <a:rPr lang="en-US" dirty="0" smtClean="0">
                <a:latin typeface="Book Antiqua" panose="02040602050305030304" pitchFamily="18" charset="0"/>
              </a:rPr>
              <a:t>Through collateral contact with family, friends, providers and others</a:t>
            </a:r>
          </a:p>
          <a:p>
            <a:r>
              <a:rPr lang="en-US" dirty="0" smtClean="0">
                <a:latin typeface="Book Antiqua" panose="02040602050305030304" pitchFamily="18" charset="0"/>
              </a:rPr>
              <a:t>Conducted as frequently as prescribed in the recovery plan.</a:t>
            </a:r>
            <a:endParaRPr lang="en-US" dirty="0">
              <a:latin typeface="Book Antiqua" panose="02040602050305030304" pitchFamily="18" charset="0"/>
            </a:endParaRPr>
          </a:p>
        </p:txBody>
      </p:sp>
    </p:spTree>
    <p:extLst>
      <p:ext uri="{BB962C8B-B14F-4D97-AF65-F5344CB8AC3E}">
        <p14:creationId xmlns:p14="http://schemas.microsoft.com/office/powerpoint/2010/main" val="241476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ook Antiqua" panose="02040602050305030304" pitchFamily="18" charset="0"/>
              </a:rPr>
              <a:t>Monitoring</a:t>
            </a:r>
            <a:endParaRPr lang="en-US" sz="6000"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b="1" dirty="0" smtClean="0">
                <a:latin typeface="Book Antiqua" panose="02040602050305030304" pitchFamily="18" charset="0"/>
              </a:rPr>
              <a:t>Example: </a:t>
            </a:r>
            <a:r>
              <a:rPr lang="en-US" dirty="0" smtClean="0">
                <a:latin typeface="Book Antiqua" panose="02040602050305030304" pitchFamily="18" charset="0"/>
              </a:rPr>
              <a:t>The case manager, as part of the treatment plan, is going to monitor his client’s nutritional plan for his newly diagnosed diabetes on a bi-monthly basis.  The case manager will monitor through client self-report and by reviewing grocery store receipts.</a:t>
            </a:r>
            <a:endParaRPr lang="en-US" dirty="0">
              <a:latin typeface="Book Antiqua" panose="02040602050305030304" pitchFamily="18" charset="0"/>
            </a:endParaRPr>
          </a:p>
          <a:p>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a:p>
            <a:endParaRPr lang="en-US" dirty="0"/>
          </a:p>
        </p:txBody>
      </p:sp>
    </p:spTree>
    <p:extLst>
      <p:ext uri="{BB962C8B-B14F-4D97-AF65-F5344CB8AC3E}">
        <p14:creationId xmlns:p14="http://schemas.microsoft.com/office/powerpoint/2010/main" val="1898642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CONFUSION ABOUT MONITORING</a:t>
            </a:r>
            <a:br>
              <a:rPr lang="en-US" sz="3600" dirty="0" smtClean="0">
                <a:latin typeface="Book Antiqua" panose="02040602050305030304" pitchFamily="18" charset="0"/>
              </a:rPr>
            </a:br>
            <a:r>
              <a:rPr lang="en-US" sz="3600" dirty="0" smtClean="0">
                <a:latin typeface="Book Antiqua" panose="02040602050305030304" pitchFamily="18" charset="0"/>
              </a:rPr>
              <a:t>What it is &amp; What it is not</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Book Antiqua" panose="02040602050305030304" pitchFamily="18" charset="0"/>
              </a:rPr>
              <a:t>Monitoring involves active observation of the service plan to make sure it is being properly implemented and meets the needs of the client. </a:t>
            </a:r>
          </a:p>
          <a:p>
            <a:r>
              <a:rPr lang="en-US" dirty="0" smtClean="0">
                <a:latin typeface="Book Antiqua" panose="02040602050305030304" pitchFamily="18" charset="0"/>
              </a:rPr>
              <a:t>Monitoring also involves consistent help in identifying problems, modifying plans, ensuring resources are available to achieve goals and/or the objective has been achieved, and monitoring the client’s participation in the plan. </a:t>
            </a:r>
          </a:p>
          <a:p>
            <a:r>
              <a:rPr lang="en-US" dirty="0" smtClean="0">
                <a:latin typeface="Book Antiqua" panose="02040602050305030304" pitchFamily="18" charset="0"/>
              </a:rPr>
              <a:t>Monitoring assures services are delivered as documented in the service plan, services in the plan are adequate for the client and that necessary adjustments are made in the service plan when changes are needed.</a:t>
            </a:r>
          </a:p>
          <a:p>
            <a:endParaRPr lang="en-US" dirty="0"/>
          </a:p>
        </p:txBody>
      </p:sp>
    </p:spTree>
    <p:extLst>
      <p:ext uri="{BB962C8B-B14F-4D97-AF65-F5344CB8AC3E}">
        <p14:creationId xmlns:p14="http://schemas.microsoft.com/office/powerpoint/2010/main" val="130658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Book Antiqua" panose="02040602050305030304" pitchFamily="18" charset="0"/>
              </a:rPr>
              <a:t>CONFUSION ABOUT MONITORING</a:t>
            </a:r>
            <a:br>
              <a:rPr lang="en-US" sz="3600" dirty="0">
                <a:latin typeface="Book Antiqua" panose="02040602050305030304" pitchFamily="18" charset="0"/>
              </a:rPr>
            </a:br>
            <a:r>
              <a:rPr lang="en-US" sz="3600" dirty="0">
                <a:latin typeface="Book Antiqua" panose="02040602050305030304" pitchFamily="18" charset="0"/>
              </a:rPr>
              <a:t>What it is &amp; What it is not</a:t>
            </a:r>
          </a:p>
        </p:txBody>
      </p:sp>
      <p:sp>
        <p:nvSpPr>
          <p:cNvPr id="3" name="Content Placeholder 2"/>
          <p:cNvSpPr>
            <a:spLocks noGrp="1"/>
          </p:cNvSpPr>
          <p:nvPr>
            <p:ph idx="1"/>
          </p:nvPr>
        </p:nvSpPr>
        <p:spPr/>
        <p:txBody>
          <a:bodyPr>
            <a:normAutofit fontScale="70000" lnSpcReduction="20000"/>
          </a:bodyPr>
          <a:lstStyle/>
          <a:p>
            <a:r>
              <a:rPr lang="en-US" sz="3600" dirty="0" smtClean="0">
                <a:latin typeface="Book Antiqua" panose="02040602050305030304" pitchFamily="18" charset="0"/>
              </a:rPr>
              <a:t>Confusion about the  </a:t>
            </a:r>
            <a:r>
              <a:rPr lang="en-US" sz="3600" dirty="0">
                <a:latin typeface="Book Antiqua" panose="02040602050305030304" pitchFamily="18" charset="0"/>
              </a:rPr>
              <a:t>self administration of medication. Medication delivery is not a TCM activity. Nor is supervising/observing clients take their </a:t>
            </a:r>
            <a:r>
              <a:rPr lang="en-US" sz="3600" dirty="0" smtClean="0">
                <a:latin typeface="Book Antiqua" panose="02040602050305030304" pitchFamily="18" charset="0"/>
              </a:rPr>
              <a:t>medication</a:t>
            </a:r>
            <a:r>
              <a:rPr lang="en-US" sz="3600" dirty="0">
                <a:latin typeface="Book Antiqua" panose="02040602050305030304" pitchFamily="18" charset="0"/>
              </a:rPr>
              <a:t>. </a:t>
            </a:r>
            <a:endParaRPr lang="en-US" sz="3600" dirty="0" smtClean="0">
              <a:latin typeface="Book Antiqua" panose="02040602050305030304" pitchFamily="18" charset="0"/>
            </a:endParaRPr>
          </a:p>
          <a:p>
            <a:r>
              <a:rPr lang="en-US" sz="3600" dirty="0" smtClean="0">
                <a:latin typeface="Book Antiqua" panose="02040602050305030304" pitchFamily="18" charset="0"/>
              </a:rPr>
              <a:t>The </a:t>
            </a:r>
            <a:r>
              <a:rPr lang="en-US" sz="3600" dirty="0">
                <a:latin typeface="Book Antiqua" panose="02040602050305030304" pitchFamily="18" charset="0"/>
              </a:rPr>
              <a:t>client needs to have full access to their medications and make a choice to take or not take them.  The monitoring occurs when in the service plan it is written that the staff will monitor that client has taken their medication in a specific time frame (example; weekly) and that the staff person monitors via looking in the pill box or counting pills in a pill bottle.</a:t>
            </a:r>
          </a:p>
          <a:p>
            <a:pPr marL="0" indent="0">
              <a:buNone/>
            </a:pPr>
            <a:r>
              <a:rPr lang="en-US" sz="3600" dirty="0">
                <a:latin typeface="Book Antiqua" panose="02040602050305030304" pitchFamily="18" charset="0"/>
              </a:rPr>
              <a:t> </a:t>
            </a:r>
          </a:p>
          <a:p>
            <a:endParaRPr lang="en-US" dirty="0"/>
          </a:p>
        </p:txBody>
      </p:sp>
    </p:spTree>
    <p:extLst>
      <p:ext uri="{BB962C8B-B14F-4D97-AF65-F5344CB8AC3E}">
        <p14:creationId xmlns:p14="http://schemas.microsoft.com/office/powerpoint/2010/main" val="122465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PLANNING</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Planning with a client on any specific aspect of their goals and needs, or by participating in a treatment planning conference with a client, the client’s other providers and any natural supports.</a:t>
            </a:r>
            <a:endParaRPr lang="en-US" dirty="0">
              <a:latin typeface="Book Antiqua" panose="02040602050305030304" pitchFamily="18" charset="0"/>
            </a:endParaRPr>
          </a:p>
        </p:txBody>
      </p:sp>
      <p:pic>
        <p:nvPicPr>
          <p:cNvPr id="7170" name="Picture 2" descr="C:\Users\zambettic\AppData\Local\Microsoft\Windows\INetCache\IE\K3ORB0WI\emprender-en-tiempos-de-cris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267200"/>
            <a:ext cx="4648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0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 Antiqua" panose="02040602050305030304" pitchFamily="18" charset="0"/>
              </a:rPr>
              <a:t>What is Targeted Case Management?</a:t>
            </a:r>
            <a:endParaRPr lang="en-US" dirty="0">
              <a:latin typeface="Book Antiqua" panose="02040602050305030304" pitchFamily="18" charset="0"/>
            </a:endParaRPr>
          </a:p>
        </p:txBody>
      </p:sp>
      <p:sp>
        <p:nvSpPr>
          <p:cNvPr id="3" name="Content Placeholder 2"/>
          <p:cNvSpPr>
            <a:spLocks noGrp="1"/>
          </p:cNvSpPr>
          <p:nvPr>
            <p:ph idx="1"/>
          </p:nvPr>
        </p:nvSpPr>
        <p:spPr/>
        <p:txBody>
          <a:bodyPr>
            <a:noAutofit/>
          </a:bodyPr>
          <a:lstStyle/>
          <a:p>
            <a:r>
              <a:rPr lang="en-US" sz="3200" dirty="0" smtClean="0">
                <a:latin typeface="Book Antiqua" panose="02040602050305030304" pitchFamily="18" charset="0"/>
              </a:rPr>
              <a:t>Targeted Case Management (TCM) is a set of services provided to a Target Population that helps our clients gain access to needed medical, clinical, social and educational services to improve the quality of their lives.</a:t>
            </a:r>
          </a:p>
          <a:p>
            <a:r>
              <a:rPr lang="en-US" sz="3200" dirty="0" smtClean="0">
                <a:latin typeface="Book Antiqua" panose="02040602050305030304" pitchFamily="18" charset="0"/>
              </a:rPr>
              <a:t>TCM services are reimbursable through Medicaid.</a:t>
            </a:r>
            <a:endParaRPr lang="en-US" sz="3200" dirty="0">
              <a:latin typeface="Book Antiqua" panose="02040602050305030304" pitchFamily="18" charset="0"/>
            </a:endParaRPr>
          </a:p>
        </p:txBody>
      </p:sp>
    </p:spTree>
    <p:extLst>
      <p:ext uri="{BB962C8B-B14F-4D97-AF65-F5344CB8AC3E}">
        <p14:creationId xmlns:p14="http://schemas.microsoft.com/office/powerpoint/2010/main" val="259419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PLANNING</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latin typeface="Book Antiqua" panose="02040602050305030304" pitchFamily="18" charset="0"/>
              </a:rPr>
              <a:t>Example:</a:t>
            </a:r>
            <a:r>
              <a:rPr lang="en-US" dirty="0" smtClean="0">
                <a:latin typeface="Book Antiqua" panose="02040602050305030304" pitchFamily="18" charset="0"/>
              </a:rPr>
              <a:t>  </a:t>
            </a:r>
          </a:p>
          <a:p>
            <a:pPr marL="0" indent="0">
              <a:buNone/>
            </a:pPr>
            <a:r>
              <a:rPr lang="en-US" dirty="0">
                <a:latin typeface="Book Antiqua" panose="02040602050305030304" pitchFamily="18" charset="0"/>
              </a:rPr>
              <a:t>Your client tells you he would like to start working on a plan to get a job so he can have some extra money to do things with his kids during a comprehensive assessment. Your client has stated that he has been unable to keep a job in the past due to absenteeism. Specifically not having a routine and irregular sleep habits which makes it difficult to go to work and be productive. You discuss possible interventions to include on the plan including regulating caffeine and alcohol intake, developing a sleep routine to get up on time.</a:t>
            </a:r>
          </a:p>
          <a:p>
            <a:pPr marL="0" indent="0">
              <a:buNone/>
            </a:pPr>
            <a:endParaRPr lang="en-US" dirty="0" smtClean="0">
              <a:latin typeface="Book Antiqua" panose="02040602050305030304" pitchFamily="18" charset="0"/>
            </a:endParaRPr>
          </a:p>
        </p:txBody>
      </p:sp>
    </p:spTree>
    <p:extLst>
      <p:ext uri="{BB962C8B-B14F-4D97-AF65-F5344CB8AC3E}">
        <p14:creationId xmlns:p14="http://schemas.microsoft.com/office/powerpoint/2010/main" val="2363776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a:t>
            </a:r>
            <a:r>
              <a:rPr lang="en-US" dirty="0" smtClean="0">
                <a:latin typeface="Book Antiqua" panose="02040602050305030304" pitchFamily="18" charset="0"/>
              </a:rPr>
              <a:t>DOCUMENTATION</a:t>
            </a:r>
            <a:r>
              <a:rPr lang="en-US" dirty="0">
                <a:latin typeface="Book Antiqua" panose="02040602050305030304" pitchFamily="18" charset="0"/>
              </a:rPr>
              <a:t/>
            </a:r>
            <a:br>
              <a:rPr lang="en-US" dirty="0">
                <a:latin typeface="Book Antiqua" panose="02040602050305030304" pitchFamily="18" charset="0"/>
              </a:rPr>
            </a:br>
            <a:r>
              <a:rPr lang="en-US" sz="2400" dirty="0">
                <a:latin typeface="Book Antiqua" panose="02040602050305030304" pitchFamily="18" charset="0"/>
              </a:rPr>
              <a:t>In order to use a TCM code there must be the following items</a:t>
            </a:r>
            <a:r>
              <a:rPr lang="en-US" sz="2400" dirty="0" smtClean="0">
                <a:latin typeface="Book Antiqua" panose="02040602050305030304" pitchFamily="18" charset="0"/>
              </a:rPr>
              <a:t>;</a:t>
            </a:r>
            <a:endParaRPr lang="en-US" sz="2400"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latin typeface="Book Antiqua" panose="02040602050305030304" pitchFamily="18" charset="0"/>
            </a:endParaRPr>
          </a:p>
          <a:p>
            <a:pPr marL="514350" indent="-514350">
              <a:buFont typeface="+mj-lt"/>
              <a:buAutoNum type="arabicPeriod"/>
            </a:pPr>
            <a:r>
              <a:rPr lang="en-US" b="1" dirty="0" smtClean="0">
                <a:latin typeface="Book Antiqua" panose="02040602050305030304" pitchFamily="18" charset="0"/>
              </a:rPr>
              <a:t>Initial and </a:t>
            </a:r>
            <a:r>
              <a:rPr lang="en-US" b="1" dirty="0">
                <a:latin typeface="Book Antiqua" panose="02040602050305030304" pitchFamily="18" charset="0"/>
              </a:rPr>
              <a:t>O</a:t>
            </a:r>
            <a:r>
              <a:rPr lang="en-US" b="1" dirty="0" smtClean="0">
                <a:latin typeface="Book Antiqua" panose="02040602050305030304" pitchFamily="18" charset="0"/>
              </a:rPr>
              <a:t>ngoing Assessments- </a:t>
            </a:r>
            <a:r>
              <a:rPr lang="en-US" dirty="0" smtClean="0">
                <a:latin typeface="Book Antiqua" panose="02040602050305030304" pitchFamily="18" charset="0"/>
              </a:rPr>
              <a:t>these determine the need for any medical, social, educational and other services.</a:t>
            </a:r>
          </a:p>
          <a:p>
            <a:r>
              <a:rPr lang="en-US" dirty="0" smtClean="0">
                <a:latin typeface="Book Antiqua" panose="02040602050305030304" pitchFamily="18" charset="0"/>
              </a:rPr>
              <a:t>Assessment activities include taking a client history, identifying needs, completing related documentation and gathering information from other sources.</a:t>
            </a:r>
          </a:p>
          <a:p>
            <a:r>
              <a:rPr lang="en-US" dirty="0" smtClean="0">
                <a:latin typeface="Book Antiqua" panose="02040602050305030304" pitchFamily="18" charset="0"/>
              </a:rPr>
              <a:t>Reassessments occur at least annually but may be done more frequently.</a:t>
            </a:r>
          </a:p>
          <a:p>
            <a:r>
              <a:rPr lang="en-US" dirty="0" smtClean="0">
                <a:latin typeface="Book Antiqua" panose="02040602050305030304" pitchFamily="18" charset="0"/>
              </a:rPr>
              <a:t>Includes a diagnosis. Have the client sign a release of information (ROI) for record reporting and DDaP.</a:t>
            </a:r>
            <a:endParaRPr lang="en-US" dirty="0">
              <a:latin typeface="Book Antiqua" panose="02040602050305030304" pitchFamily="18" charset="0"/>
            </a:endParaRPr>
          </a:p>
        </p:txBody>
      </p:sp>
    </p:spTree>
    <p:extLst>
      <p:ext uri="{BB962C8B-B14F-4D97-AF65-F5344CB8AC3E}">
        <p14:creationId xmlns:p14="http://schemas.microsoft.com/office/powerpoint/2010/main" val="187322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The Assessment</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sz="2100" dirty="0">
                <a:latin typeface="Book Antiqua" panose="02040602050305030304" pitchFamily="18" charset="0"/>
              </a:rPr>
              <a:t>An analysis of the information gathered- it is a </a:t>
            </a:r>
            <a:r>
              <a:rPr lang="en-US" sz="2100" b="1" dirty="0">
                <a:latin typeface="Book Antiqua" panose="02040602050305030304" pitchFamily="18" charset="0"/>
              </a:rPr>
              <a:t>“</a:t>
            </a:r>
            <a:r>
              <a:rPr lang="en-US" sz="2100" b="1" i="1" dirty="0">
                <a:latin typeface="Book Antiqua" panose="02040602050305030304" pitchFamily="18" charset="0"/>
              </a:rPr>
              <a:t>best practice</a:t>
            </a:r>
            <a:r>
              <a:rPr lang="en-US" sz="2100" b="1" dirty="0">
                <a:latin typeface="Book Antiqua" panose="02040602050305030304" pitchFamily="18" charset="0"/>
              </a:rPr>
              <a:t>”</a:t>
            </a:r>
            <a:r>
              <a:rPr lang="en-US" sz="2100" dirty="0">
                <a:latin typeface="Book Antiqua" panose="02040602050305030304" pitchFamily="18" charset="0"/>
              </a:rPr>
              <a:t> to provide and analysis or formulation of the client’s issues that are currently impacting their level of functioning in various Life Domains and recommendations for treatment and level of care based on the assessment information.</a:t>
            </a:r>
          </a:p>
          <a:p>
            <a:r>
              <a:rPr lang="en-US" sz="2100" dirty="0">
                <a:latin typeface="Book Antiqua" panose="02040602050305030304" pitchFamily="18" charset="0"/>
              </a:rPr>
              <a:t>Moves from the </a:t>
            </a:r>
            <a:r>
              <a:rPr lang="en-US" sz="2100" b="1" dirty="0">
                <a:latin typeface="Book Antiqua" panose="02040602050305030304" pitchFamily="18" charset="0"/>
              </a:rPr>
              <a:t>“what” </a:t>
            </a:r>
            <a:r>
              <a:rPr lang="en-US" sz="2100" dirty="0">
                <a:latin typeface="Book Antiqua" panose="02040602050305030304" pitchFamily="18" charset="0"/>
              </a:rPr>
              <a:t>(facts only) to the </a:t>
            </a:r>
            <a:r>
              <a:rPr lang="en-US" sz="2100" b="1" dirty="0">
                <a:latin typeface="Book Antiqua" panose="02040602050305030304" pitchFamily="18" charset="0"/>
              </a:rPr>
              <a:t>“why” </a:t>
            </a:r>
            <a:r>
              <a:rPr lang="en-US" sz="2100" dirty="0">
                <a:latin typeface="Book Antiqua" panose="02040602050305030304" pitchFamily="18" charset="0"/>
              </a:rPr>
              <a:t>(i.e., how you make sense of the data.)  </a:t>
            </a:r>
          </a:p>
          <a:p>
            <a:pPr lvl="1"/>
            <a:r>
              <a:rPr lang="en-US" sz="2100" dirty="0">
                <a:latin typeface="Book Antiqua" panose="02040602050305030304" pitchFamily="18" charset="0"/>
              </a:rPr>
              <a:t>“Hypothesis” or best-guess as to what is going on</a:t>
            </a:r>
          </a:p>
          <a:p>
            <a:pPr lvl="1"/>
            <a:r>
              <a:rPr lang="en-US" sz="2100" dirty="0">
                <a:latin typeface="Book Antiqua" panose="02040602050305030304" pitchFamily="18" charset="0"/>
              </a:rPr>
              <a:t>Informed by both the person’s understanding as well as by your professional opinion </a:t>
            </a:r>
          </a:p>
          <a:p>
            <a:pPr lvl="1"/>
            <a:r>
              <a:rPr lang="en-US" sz="2100" dirty="0">
                <a:latin typeface="Book Antiqua" panose="02040602050305030304" pitchFamily="18" charset="0"/>
              </a:rPr>
              <a:t>Information in summary should have a direct impact on the plan</a:t>
            </a:r>
          </a:p>
          <a:p>
            <a:r>
              <a:rPr lang="en-US" sz="2100" b="1" dirty="0">
                <a:solidFill>
                  <a:srgbClr val="FF0000"/>
                </a:solidFill>
                <a:latin typeface="Book Antiqua" panose="02040602050305030304" pitchFamily="18" charset="0"/>
              </a:rPr>
              <a:t> A well-written integrated summary is the BRIDGE between the data/assessment and the </a:t>
            </a:r>
            <a:r>
              <a:rPr lang="en-US" sz="2100" b="1" dirty="0" smtClean="0">
                <a:solidFill>
                  <a:srgbClr val="FF0000"/>
                </a:solidFill>
                <a:latin typeface="Book Antiqua" panose="02040602050305030304" pitchFamily="18" charset="0"/>
              </a:rPr>
              <a:t>recovery plan</a:t>
            </a:r>
            <a:r>
              <a:rPr lang="en-US" sz="2100" b="1" dirty="0">
                <a:solidFill>
                  <a:srgbClr val="FF0000"/>
                </a:solidFill>
                <a:latin typeface="Book Antiqua" panose="02040602050305030304" pitchFamily="18" charset="0"/>
              </a:rPr>
              <a:t>! </a:t>
            </a:r>
          </a:p>
          <a:p>
            <a:endParaRPr lang="en-US" dirty="0"/>
          </a:p>
        </p:txBody>
      </p:sp>
    </p:spTree>
    <p:extLst>
      <p:ext uri="{BB962C8B-B14F-4D97-AF65-F5344CB8AC3E}">
        <p14:creationId xmlns:p14="http://schemas.microsoft.com/office/powerpoint/2010/main" val="136026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DOCUMENTATION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2</a:t>
            </a:r>
            <a:r>
              <a:rPr lang="en-US" dirty="0" smtClean="0">
                <a:latin typeface="Book Antiqua" panose="02040602050305030304" pitchFamily="18" charset="0"/>
              </a:rPr>
              <a:t>. An </a:t>
            </a:r>
            <a:r>
              <a:rPr lang="en-US" b="1" dirty="0" smtClean="0">
                <a:latin typeface="Book Antiqua" panose="02040602050305030304" pitchFamily="18" charset="0"/>
              </a:rPr>
              <a:t>Active</a:t>
            </a:r>
            <a:r>
              <a:rPr lang="en-US" dirty="0" smtClean="0">
                <a:latin typeface="Book Antiqua" panose="02040602050305030304" pitchFamily="18" charset="0"/>
              </a:rPr>
              <a:t> Recovery Plan is developed from the assessment and substantiates ongoing necessity for the services that are the focus of your work with the client.</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Identifies areas of need</a:t>
            </a:r>
          </a:p>
          <a:p>
            <a:r>
              <a:rPr lang="en-US" dirty="0" smtClean="0">
                <a:latin typeface="Book Antiqua" panose="02040602050305030304" pitchFamily="18" charset="0"/>
              </a:rPr>
              <a:t>Has TCM goals and objectives</a:t>
            </a:r>
          </a:p>
          <a:p>
            <a:r>
              <a:rPr lang="en-US" dirty="0" smtClean="0">
                <a:latin typeface="Book Antiqua" panose="02040602050305030304" pitchFamily="18" charset="0"/>
              </a:rPr>
              <a:t>Has TCM interventions with anticipated duration, frequency, target dates and person(s) responsible.</a:t>
            </a:r>
          </a:p>
          <a:p>
            <a:r>
              <a:rPr lang="en-US" dirty="0" smtClean="0">
                <a:latin typeface="Book Antiqua" panose="02040602050305030304" pitchFamily="18" charset="0"/>
              </a:rPr>
              <a:t>Client signature or evidence of client participation-Use quotes- Document </a:t>
            </a:r>
            <a:r>
              <a:rPr lang="en-US" b="1" dirty="0" smtClean="0">
                <a:latin typeface="Book Antiqua" panose="02040602050305030304" pitchFamily="18" charset="0"/>
              </a:rPr>
              <a:t>why</a:t>
            </a:r>
            <a:r>
              <a:rPr lang="en-US" dirty="0" smtClean="0">
                <a:latin typeface="Book Antiqua" panose="02040602050305030304" pitchFamily="18" charset="0"/>
              </a:rPr>
              <a:t> the client refuses to sign or refuses to participate if that is the case.</a:t>
            </a:r>
          </a:p>
          <a:p>
            <a:endParaRPr lang="en-US" dirty="0" smtClean="0"/>
          </a:p>
          <a:p>
            <a:endParaRPr lang="en-US" dirty="0"/>
          </a:p>
        </p:txBody>
      </p:sp>
    </p:spTree>
    <p:extLst>
      <p:ext uri="{BB962C8B-B14F-4D97-AF65-F5344CB8AC3E}">
        <p14:creationId xmlns:p14="http://schemas.microsoft.com/office/powerpoint/2010/main" val="482102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DOCUMENTATION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t>3</a:t>
            </a:r>
            <a:r>
              <a:rPr lang="en-US" dirty="0" smtClean="0">
                <a:latin typeface="Book Antiqua" panose="02040602050305030304" pitchFamily="18" charset="0"/>
              </a:rPr>
              <a:t>. </a:t>
            </a:r>
            <a:r>
              <a:rPr lang="en-US" sz="2000" dirty="0" smtClean="0">
                <a:latin typeface="Book Antiqua" panose="02040602050305030304" pitchFamily="18" charset="0"/>
              </a:rPr>
              <a:t>The </a:t>
            </a:r>
            <a:r>
              <a:rPr lang="en-US" sz="2000" b="1" dirty="0" smtClean="0">
                <a:latin typeface="Book Antiqua" panose="02040602050305030304" pitchFamily="18" charset="0"/>
              </a:rPr>
              <a:t>Progress Note</a:t>
            </a:r>
            <a:r>
              <a:rPr lang="en-US" sz="2000" dirty="0" smtClean="0">
                <a:latin typeface="Book Antiqua" panose="02040602050305030304" pitchFamily="18" charset="0"/>
              </a:rPr>
              <a:t> provides an ongoing narrative of the interventions that you have utilized in your service delivery with the client.</a:t>
            </a:r>
          </a:p>
          <a:p>
            <a:r>
              <a:rPr lang="en-US" sz="2000" dirty="0" smtClean="0">
                <a:latin typeface="Book Antiqua" panose="02040602050305030304" pitchFamily="18" charset="0"/>
              </a:rPr>
              <a:t>The activity provided must reference a </a:t>
            </a:r>
            <a:r>
              <a:rPr lang="en-US" sz="2000" b="1" dirty="0" smtClean="0">
                <a:latin typeface="Book Antiqua" panose="02040602050305030304" pitchFamily="18" charset="0"/>
              </a:rPr>
              <a:t>Goal</a:t>
            </a:r>
            <a:r>
              <a:rPr lang="en-US" sz="2000" dirty="0" smtClean="0">
                <a:latin typeface="Book Antiqua" panose="02040602050305030304" pitchFamily="18" charset="0"/>
              </a:rPr>
              <a:t> in the recovery plan.</a:t>
            </a:r>
            <a:r>
              <a:rPr lang="en-US" sz="2000" dirty="0">
                <a:latin typeface="Book Antiqua" panose="02040602050305030304" pitchFamily="18" charset="0"/>
              </a:rPr>
              <a:t> The services you provide should be reasonably expected to improve an aspect of the client’s condition.</a:t>
            </a:r>
          </a:p>
          <a:p>
            <a:pPr lvl="1"/>
            <a:r>
              <a:rPr lang="en-US" sz="1600" dirty="0"/>
              <a:t>Designed to reduce or control symptoms</a:t>
            </a:r>
          </a:p>
          <a:p>
            <a:pPr lvl="1"/>
            <a:r>
              <a:rPr lang="en-US" sz="1600" dirty="0"/>
              <a:t>Prevent relapse or hospitalization</a:t>
            </a:r>
          </a:p>
          <a:p>
            <a:pPr lvl="1"/>
            <a:r>
              <a:rPr lang="en-US" sz="1600" dirty="0"/>
              <a:t>Improve or maintain current level of functioning</a:t>
            </a:r>
            <a:r>
              <a:rPr lang="en-US" sz="1600" dirty="0" smtClean="0"/>
              <a:t>.</a:t>
            </a:r>
            <a:endParaRPr lang="en-US" sz="1600" dirty="0" smtClean="0">
              <a:latin typeface="Book Antiqua" panose="02040602050305030304" pitchFamily="18" charset="0"/>
            </a:endParaRPr>
          </a:p>
          <a:p>
            <a:r>
              <a:rPr lang="en-US" sz="2000" dirty="0" smtClean="0">
                <a:latin typeface="Book Antiqua" panose="02040602050305030304" pitchFamily="18" charset="0"/>
              </a:rPr>
              <a:t>The </a:t>
            </a:r>
            <a:r>
              <a:rPr lang="en-US" sz="2000" b="1" dirty="0" smtClean="0">
                <a:latin typeface="Book Antiqua" panose="02040602050305030304" pitchFamily="18" charset="0"/>
              </a:rPr>
              <a:t>Intervention</a:t>
            </a:r>
            <a:r>
              <a:rPr lang="en-US" sz="2000" dirty="0" smtClean="0">
                <a:latin typeface="Book Antiqua" panose="02040602050305030304" pitchFamily="18" charset="0"/>
              </a:rPr>
              <a:t> (What you did) and the client’s </a:t>
            </a:r>
            <a:r>
              <a:rPr lang="en-US" sz="2000" b="1" dirty="0" smtClean="0">
                <a:latin typeface="Book Antiqua" panose="02040602050305030304" pitchFamily="18" charset="0"/>
              </a:rPr>
              <a:t>Response</a:t>
            </a:r>
            <a:r>
              <a:rPr lang="en-US" sz="2000" dirty="0" smtClean="0">
                <a:latin typeface="Book Antiqua" panose="02040602050305030304" pitchFamily="18" charset="0"/>
              </a:rPr>
              <a:t> to the intervention must be documented.</a:t>
            </a:r>
          </a:p>
          <a:p>
            <a:r>
              <a:rPr lang="en-US" sz="2000" dirty="0" smtClean="0">
                <a:latin typeface="Book Antiqua" panose="02040602050305030304" pitchFamily="18" charset="0"/>
              </a:rPr>
              <a:t>The </a:t>
            </a:r>
            <a:r>
              <a:rPr lang="en-US" sz="2000" b="1" dirty="0" smtClean="0">
                <a:latin typeface="Book Antiqua" panose="02040602050305030304" pitchFamily="18" charset="0"/>
              </a:rPr>
              <a:t>Plan</a:t>
            </a:r>
            <a:r>
              <a:rPr lang="en-US" sz="2000" dirty="0" smtClean="0">
                <a:latin typeface="Book Antiqua" panose="02040602050305030304" pitchFamily="18" charset="0"/>
              </a:rPr>
              <a:t> for the next encounter must be documented.</a:t>
            </a:r>
          </a:p>
          <a:p>
            <a:endParaRPr lang="en-US" sz="2000" dirty="0"/>
          </a:p>
        </p:txBody>
      </p:sp>
    </p:spTree>
    <p:extLst>
      <p:ext uri="{BB962C8B-B14F-4D97-AF65-F5344CB8AC3E}">
        <p14:creationId xmlns:p14="http://schemas.microsoft.com/office/powerpoint/2010/main" val="282927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endParaRPr lang="en-US" dirty="0">
              <a:latin typeface="Book Antiqua" panose="02040602050305030304" pitchFamily="18" charset="0"/>
            </a:endParaRPr>
          </a:p>
          <a:p>
            <a:endParaRPr lang="en-US" dirty="0"/>
          </a:p>
        </p:txBody>
      </p:sp>
      <p:sp>
        <p:nvSpPr>
          <p:cNvPr id="5" name="Rectangle 4"/>
          <p:cNvSpPr/>
          <p:nvPr/>
        </p:nvSpPr>
        <p:spPr>
          <a:xfrm>
            <a:off x="762000" y="1720840"/>
            <a:ext cx="7391400" cy="3416320"/>
          </a:xfrm>
          <a:prstGeom prst="rect">
            <a:avLst/>
          </a:prstGeom>
        </p:spPr>
        <p:txBody>
          <a:bodyPr wrap="square">
            <a:spAutoFit/>
          </a:bodyPr>
          <a:lstStyle/>
          <a:p>
            <a:r>
              <a:rPr lang="en-US" sz="2400" dirty="0">
                <a:latin typeface="Book Antiqua" panose="02040602050305030304" pitchFamily="18" charset="0"/>
              </a:rPr>
              <a:t>A client calls you complaining of a toothache and states his sister made an appointment with the family dentist 5 days from now. However, no one in the family is available to take the client to the dentist’s office which is approximately 20 miles away.  You call VEYO, a non-emergency medical transportation service.  You provide VEYO with the necessary information and arrange for your client to get to and home from their dental appointment.</a:t>
            </a:r>
            <a:endParaRPr lang="en-US" sz="2400" dirty="0"/>
          </a:p>
        </p:txBody>
      </p:sp>
    </p:spTree>
    <p:extLst>
      <p:ext uri="{BB962C8B-B14F-4D97-AF65-F5344CB8AC3E}">
        <p14:creationId xmlns:p14="http://schemas.microsoft.com/office/powerpoint/2010/main" val="209135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Autofit/>
          </a:bodyPr>
          <a:lstStyle/>
          <a:p>
            <a:r>
              <a:rPr lang="en-US" sz="1800" b="1" dirty="0">
                <a:latin typeface="Book Antiqua" panose="02040602050305030304" pitchFamily="18" charset="0"/>
              </a:rPr>
              <a:t>Goal</a:t>
            </a:r>
            <a:r>
              <a:rPr lang="en-US" sz="1800" dirty="0">
                <a:latin typeface="Book Antiqua" panose="02040602050305030304" pitchFamily="18" charset="0"/>
              </a:rPr>
              <a:t> “I want to </a:t>
            </a:r>
            <a:r>
              <a:rPr lang="en-US" sz="1800">
                <a:latin typeface="Book Antiqua" panose="02040602050305030304" pitchFamily="18" charset="0"/>
              </a:rPr>
              <a:t>feel </a:t>
            </a:r>
            <a:r>
              <a:rPr lang="en-US" sz="1800" smtClean="0">
                <a:latin typeface="Book Antiqua" panose="02040602050305030304" pitchFamily="18" charset="0"/>
              </a:rPr>
              <a:t>better </a:t>
            </a:r>
            <a:r>
              <a:rPr lang="en-US" sz="1800" dirty="0">
                <a:latin typeface="Book Antiqua" panose="02040602050305030304" pitchFamily="18" charset="0"/>
              </a:rPr>
              <a:t>so I can </a:t>
            </a:r>
            <a:r>
              <a:rPr lang="en-US" sz="1800" dirty="0" smtClean="0">
                <a:latin typeface="Book Antiqua" panose="02040602050305030304" pitchFamily="18" charset="0"/>
              </a:rPr>
              <a:t>do things with my kids”</a:t>
            </a:r>
            <a:endParaRPr lang="en-US" sz="1800" dirty="0">
              <a:latin typeface="Book Antiqua" panose="02040602050305030304" pitchFamily="18" charset="0"/>
            </a:endParaRPr>
          </a:p>
          <a:p>
            <a:r>
              <a:rPr lang="en-US" sz="1800" dirty="0">
                <a:latin typeface="Book Antiqua" panose="02040602050305030304" pitchFamily="18" charset="0"/>
              </a:rPr>
              <a:t>Ronald </a:t>
            </a:r>
            <a:r>
              <a:rPr lang="en-US" sz="1800" b="1" dirty="0">
                <a:latin typeface="Book Antiqua" panose="02040602050305030304" pitchFamily="18" charset="0"/>
              </a:rPr>
              <a:t>(name of client</a:t>
            </a:r>
            <a:r>
              <a:rPr lang="en-US" sz="1800" dirty="0">
                <a:latin typeface="Book Antiqua" panose="02040602050305030304" pitchFamily="18" charset="0"/>
              </a:rPr>
              <a:t>) called this counselor (</a:t>
            </a:r>
            <a:r>
              <a:rPr lang="en-US" sz="1800" b="1" dirty="0">
                <a:latin typeface="Book Antiqua" panose="02040602050305030304" pitchFamily="18" charset="0"/>
              </a:rPr>
              <a:t>job title</a:t>
            </a:r>
            <a:r>
              <a:rPr lang="en-US" sz="1800" dirty="0">
                <a:latin typeface="Book Antiqua" panose="02040602050305030304" pitchFamily="18" charset="0"/>
              </a:rPr>
              <a:t>) saying that the pain in his mouth has gotten worse.  His sister made an appointment with Ron’s family dentist but is unable to take him.  This counselor let Ron know that because the appointment </a:t>
            </a:r>
            <a:r>
              <a:rPr lang="en-US" sz="1800" dirty="0" smtClean="0">
                <a:latin typeface="Book Antiqua" panose="02040602050305030304" pitchFamily="18" charset="0"/>
              </a:rPr>
              <a:t>was </a:t>
            </a:r>
            <a:r>
              <a:rPr lang="en-US" sz="1800" dirty="0">
                <a:latin typeface="Book Antiqua" panose="02040602050305030304" pitchFamily="18" charset="0"/>
              </a:rPr>
              <a:t>so far out of town she would be unable to transport him but would call VEYO and see if they had the availability to provide the ride.  This counselor called and was able to</a:t>
            </a:r>
            <a:r>
              <a:rPr lang="en-US" sz="1800" b="1" dirty="0">
                <a:latin typeface="Book Antiqua" panose="02040602050305030304" pitchFamily="18" charset="0"/>
              </a:rPr>
              <a:t> coordinate</a:t>
            </a:r>
            <a:r>
              <a:rPr lang="en-US" sz="1800" dirty="0">
                <a:latin typeface="Book Antiqua" panose="02040602050305030304" pitchFamily="18" charset="0"/>
              </a:rPr>
              <a:t> (</a:t>
            </a:r>
            <a:r>
              <a:rPr lang="en-US" sz="1800" b="1" dirty="0">
                <a:latin typeface="Book Antiqua" panose="02040602050305030304" pitchFamily="18" charset="0"/>
              </a:rPr>
              <a:t>TCM Service</a:t>
            </a:r>
            <a:r>
              <a:rPr lang="en-US" sz="1800" dirty="0">
                <a:latin typeface="Book Antiqua" panose="02040602050305030304" pitchFamily="18" charset="0"/>
              </a:rPr>
              <a:t>) the appointment. (</a:t>
            </a:r>
            <a:r>
              <a:rPr lang="en-US" sz="1800" b="1" dirty="0">
                <a:latin typeface="Book Antiqua" panose="02040602050305030304" pitchFamily="18" charset="0"/>
              </a:rPr>
              <a:t>Intervention</a:t>
            </a:r>
            <a:r>
              <a:rPr lang="en-US" sz="1800" dirty="0">
                <a:latin typeface="Book Antiqua" panose="02040602050305030304" pitchFamily="18" charset="0"/>
              </a:rPr>
              <a:t>)  When this counselor called Ron back, he seemed relieved to be getting this taken care of but stated that he would have preferred that this counselor take him since he gets anxious at the dentist</a:t>
            </a:r>
            <a:r>
              <a:rPr lang="en-US" sz="1800" b="1" dirty="0">
                <a:latin typeface="Book Antiqua" panose="02040602050305030304" pitchFamily="18" charset="0"/>
              </a:rPr>
              <a:t>.(Response</a:t>
            </a:r>
            <a:r>
              <a:rPr lang="en-US" sz="1800" dirty="0">
                <a:latin typeface="Book Antiqua" panose="02040602050305030304" pitchFamily="18" charset="0"/>
              </a:rPr>
              <a:t>)  I let Ron know I would come by his apartment when he gets back from his appointment to make sure he has everything he needs to be comfortable. </a:t>
            </a:r>
            <a:r>
              <a:rPr lang="en-US" sz="1800" b="1" dirty="0">
                <a:latin typeface="Book Antiqua" panose="02040602050305030304" pitchFamily="18" charset="0"/>
              </a:rPr>
              <a:t>(Plan for the next session</a:t>
            </a:r>
            <a:r>
              <a:rPr lang="en-US" sz="1800" dirty="0">
                <a:latin typeface="Book Antiqua" panose="02040602050305030304" pitchFamily="18" charset="0"/>
              </a:rPr>
              <a:t>)</a:t>
            </a:r>
          </a:p>
          <a:p>
            <a:r>
              <a:rPr lang="en-US" sz="1800" dirty="0">
                <a:latin typeface="Book Antiqua" panose="02040602050305030304" pitchFamily="18" charset="0"/>
              </a:rPr>
              <a:t>Sally Shine, MSW </a:t>
            </a:r>
            <a:r>
              <a:rPr lang="en-US" sz="1800" b="1" dirty="0">
                <a:latin typeface="Book Antiqua" panose="02040602050305030304" pitchFamily="18" charset="0"/>
              </a:rPr>
              <a:t>(name of person providing the service and job title/credentials</a:t>
            </a:r>
            <a:r>
              <a:rPr lang="en-US" sz="1800" dirty="0">
                <a:latin typeface="Book Antiqua" panose="02040602050305030304" pitchFamily="18" charset="0"/>
              </a:rPr>
              <a:t>) 2/25/2021 </a:t>
            </a:r>
            <a:r>
              <a:rPr lang="en-US" sz="1800" b="1" dirty="0">
                <a:latin typeface="Book Antiqua" panose="02040602050305030304" pitchFamily="18" charset="0"/>
              </a:rPr>
              <a:t>(Date) </a:t>
            </a:r>
            <a:r>
              <a:rPr lang="en-US" sz="1800" dirty="0">
                <a:latin typeface="Book Antiqua" panose="02040602050305030304" pitchFamily="18" charset="0"/>
              </a:rPr>
              <a:t>Start 9:32-End 10:04</a:t>
            </a:r>
            <a:r>
              <a:rPr lang="en-US" sz="1800" b="1" dirty="0">
                <a:latin typeface="Book Antiqua" panose="02040602050305030304" pitchFamily="18" charset="0"/>
              </a:rPr>
              <a:t> (Units) </a:t>
            </a:r>
            <a:r>
              <a:rPr lang="en-US" sz="1800" dirty="0">
                <a:latin typeface="Book Antiqua" panose="02040602050305030304" pitchFamily="18" charset="0"/>
              </a:rPr>
              <a:t>Total 32 minutes</a:t>
            </a:r>
            <a:r>
              <a:rPr lang="en-US" sz="1800" b="1" dirty="0">
                <a:latin typeface="Book Antiqua" panose="02040602050305030304" pitchFamily="18" charset="0"/>
              </a:rPr>
              <a:t> (Duration) </a:t>
            </a:r>
            <a:r>
              <a:rPr lang="en-US" sz="1800" dirty="0">
                <a:latin typeface="Book Antiqua" panose="02040602050305030304" pitchFamily="18" charset="0"/>
              </a:rPr>
              <a:t>collateral in staff office TCM03</a:t>
            </a:r>
            <a:r>
              <a:rPr lang="en-US" sz="1800" b="1" dirty="0">
                <a:latin typeface="Book Antiqua" panose="02040602050305030304" pitchFamily="18" charset="0"/>
              </a:rPr>
              <a:t> (Location and code)</a:t>
            </a:r>
            <a:endParaRPr lang="en-US" sz="1800" dirty="0">
              <a:latin typeface="Book Antiqua" panose="02040602050305030304" pitchFamily="18" charset="0"/>
            </a:endParaRPr>
          </a:p>
        </p:txBody>
      </p:sp>
    </p:spTree>
    <p:extLst>
      <p:ext uri="{BB962C8B-B14F-4D97-AF65-F5344CB8AC3E}">
        <p14:creationId xmlns:p14="http://schemas.microsoft.com/office/powerpoint/2010/main" val="315124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a:t>
            </a:r>
            <a:r>
              <a:rPr lang="en-US" dirty="0" smtClean="0">
                <a:latin typeface="Book Antiqua" panose="02040602050305030304" pitchFamily="18" charset="0"/>
              </a:rPr>
              <a:t>example</a:t>
            </a:r>
            <a:endParaRPr lang="en-US" dirty="0"/>
          </a:p>
        </p:txBody>
      </p:sp>
      <p:sp>
        <p:nvSpPr>
          <p:cNvPr id="3" name="Content Placeholder 2"/>
          <p:cNvSpPr>
            <a:spLocks noGrp="1"/>
          </p:cNvSpPr>
          <p:nvPr>
            <p:ph idx="1"/>
          </p:nvPr>
        </p:nvSpPr>
        <p:spPr/>
        <p:txBody>
          <a:bodyPr/>
          <a:lstStyle/>
          <a:p>
            <a:pPr marL="0" indent="0">
              <a:buNone/>
            </a:pPr>
            <a:endParaRPr lang="en-US" dirty="0">
              <a:latin typeface="Book Antiqua" panose="02040602050305030304" pitchFamily="18" charset="0"/>
            </a:endParaRPr>
          </a:p>
          <a:p>
            <a:endParaRPr lang="en-US" dirty="0"/>
          </a:p>
        </p:txBody>
      </p:sp>
      <p:sp>
        <p:nvSpPr>
          <p:cNvPr id="4" name="Rectangle 3"/>
          <p:cNvSpPr/>
          <p:nvPr/>
        </p:nvSpPr>
        <p:spPr>
          <a:xfrm>
            <a:off x="533400" y="1600200"/>
            <a:ext cx="7924800" cy="4524315"/>
          </a:xfrm>
          <a:prstGeom prst="rect">
            <a:avLst/>
          </a:prstGeom>
        </p:spPr>
        <p:txBody>
          <a:bodyPr wrap="square">
            <a:spAutoFit/>
          </a:bodyPr>
          <a:lstStyle/>
          <a:p>
            <a:r>
              <a:rPr lang="en-US" b="1" dirty="0" smtClean="0">
                <a:latin typeface="Book Antiqua" panose="02040602050305030304" pitchFamily="18" charset="0"/>
              </a:rPr>
              <a:t> </a:t>
            </a:r>
            <a:r>
              <a:rPr lang="en-US" sz="3200" dirty="0">
                <a:latin typeface="Book Antiqua" panose="02040602050305030304" pitchFamily="18" charset="0"/>
              </a:rPr>
              <a:t>A client comes to your office stating he has been feeling bored and would like to get out into the community.  You suggest volunteering.  The client likes the idea and states he likes working with animals.  You link him to the town‘s animal shelter after calling and speaking to the Director, who states they are currently looking for volunteers.</a:t>
            </a:r>
          </a:p>
        </p:txBody>
      </p:sp>
    </p:spTree>
    <p:extLst>
      <p:ext uri="{BB962C8B-B14F-4D97-AF65-F5344CB8AC3E}">
        <p14:creationId xmlns:p14="http://schemas.microsoft.com/office/powerpoint/2010/main" val="4195742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Goal</a:t>
            </a:r>
            <a:r>
              <a:rPr lang="en-US" dirty="0"/>
              <a:t> “I want to make friends and </a:t>
            </a:r>
            <a:r>
              <a:rPr lang="en-US" dirty="0" smtClean="0"/>
              <a:t>get out more”</a:t>
            </a:r>
            <a:endParaRPr lang="en-US" dirty="0"/>
          </a:p>
          <a:p>
            <a:r>
              <a:rPr lang="en-US" dirty="0"/>
              <a:t>Brian (</a:t>
            </a:r>
            <a:r>
              <a:rPr lang="en-US" b="1" dirty="0"/>
              <a:t>name of client</a:t>
            </a:r>
            <a:r>
              <a:rPr lang="en-US" dirty="0"/>
              <a:t>) came to this case manager’s (</a:t>
            </a:r>
            <a:r>
              <a:rPr lang="en-US" b="1" dirty="0"/>
              <a:t>job title</a:t>
            </a:r>
            <a:r>
              <a:rPr lang="en-US" dirty="0"/>
              <a:t>) office </a:t>
            </a:r>
            <a:r>
              <a:rPr lang="en-US" dirty="0" smtClean="0"/>
              <a:t>appearing </a:t>
            </a:r>
            <a:r>
              <a:rPr lang="en-US" dirty="0"/>
              <a:t>depressed, stating he has been feeling anxious and isolated since he doesn’t have many opportunities to get out of the house.  This case manager </a:t>
            </a:r>
            <a:r>
              <a:rPr lang="en-US" dirty="0" smtClean="0"/>
              <a:t>discussed </a:t>
            </a:r>
            <a:r>
              <a:rPr lang="en-US" b="1" dirty="0"/>
              <a:t>linking</a:t>
            </a:r>
            <a:r>
              <a:rPr lang="en-US" dirty="0"/>
              <a:t> (</a:t>
            </a:r>
            <a:r>
              <a:rPr lang="en-US" b="1" dirty="0"/>
              <a:t>TCM Service</a:t>
            </a:r>
            <a:r>
              <a:rPr lang="en-US" dirty="0"/>
              <a:t>) him to the Town Animal Shelter to volunteer since he likes animals. You let him know </a:t>
            </a:r>
            <a:r>
              <a:rPr lang="en-US" dirty="0" smtClean="0"/>
              <a:t>you spoke with them and they </a:t>
            </a:r>
            <a:r>
              <a:rPr lang="en-US" dirty="0"/>
              <a:t>especially need help on the weekends. (</a:t>
            </a:r>
            <a:r>
              <a:rPr lang="en-US" b="1" dirty="0"/>
              <a:t>Intervention</a:t>
            </a:r>
            <a:r>
              <a:rPr lang="en-US" dirty="0"/>
              <a:t>)  Brian was interested and happy that he could still attend his outpatient appointments during the week without interference. He was concerned that his allergies might be a problem. (</a:t>
            </a:r>
            <a:r>
              <a:rPr lang="en-US" b="1" dirty="0"/>
              <a:t>Response</a:t>
            </a:r>
            <a:r>
              <a:rPr lang="en-US" dirty="0"/>
              <a:t>) Plan is meet with Brian Thursday to set up an appointment to view the shelter and meet the Director. (</a:t>
            </a:r>
            <a:r>
              <a:rPr lang="en-US" b="1" dirty="0"/>
              <a:t>Pan for next session)</a:t>
            </a:r>
            <a:endParaRPr lang="en-US" dirty="0"/>
          </a:p>
          <a:p>
            <a:r>
              <a:rPr lang="en-US" dirty="0"/>
              <a:t>Deb Downy, Case Manager</a:t>
            </a:r>
            <a:r>
              <a:rPr lang="en-US" b="1" dirty="0"/>
              <a:t> (Name of person providing the service and job title/credentials</a:t>
            </a:r>
            <a:r>
              <a:rPr lang="en-US" dirty="0"/>
              <a:t>) 1/10/2021</a:t>
            </a:r>
            <a:r>
              <a:rPr lang="en-US" b="1" dirty="0"/>
              <a:t> (Date</a:t>
            </a:r>
            <a:r>
              <a:rPr lang="en-US" dirty="0"/>
              <a:t>) Start 10:05- End 10:48</a:t>
            </a:r>
            <a:r>
              <a:rPr lang="en-US" b="1" dirty="0"/>
              <a:t> (Units) </a:t>
            </a:r>
            <a:r>
              <a:rPr lang="en-US" dirty="0"/>
              <a:t>Total 33 minutes</a:t>
            </a:r>
            <a:r>
              <a:rPr lang="en-US" b="1" dirty="0"/>
              <a:t> (Duration</a:t>
            </a:r>
            <a:r>
              <a:rPr lang="en-US" dirty="0"/>
              <a:t>) Face to Face in staff office TCM01</a:t>
            </a:r>
            <a:r>
              <a:rPr lang="en-US" b="1" dirty="0"/>
              <a:t> (Location and code)</a:t>
            </a:r>
            <a:endParaRPr lang="en-US" dirty="0"/>
          </a:p>
          <a:p>
            <a:pPr marL="0" indent="0">
              <a:buNone/>
            </a:pPr>
            <a:endParaRPr lang="en-US" dirty="0">
              <a:latin typeface="Book Antiqua" panose="02040602050305030304" pitchFamily="18" charset="0"/>
            </a:endParaRPr>
          </a:p>
          <a:p>
            <a:endParaRPr lang="en-US" dirty="0" smtClean="0">
              <a:latin typeface="Book Antiqua" panose="02040602050305030304" pitchFamily="18" charset="0"/>
            </a:endParaRPr>
          </a:p>
          <a:p>
            <a:endParaRPr lang="en-US" dirty="0"/>
          </a:p>
        </p:txBody>
      </p:sp>
    </p:spTree>
    <p:extLst>
      <p:ext uri="{BB962C8B-B14F-4D97-AF65-F5344CB8AC3E}">
        <p14:creationId xmlns:p14="http://schemas.microsoft.com/office/powerpoint/2010/main" val="351618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Book Antiqua" panose="02040602050305030304" pitchFamily="18" charset="0"/>
              </a:rPr>
              <a:t> </a:t>
            </a:r>
            <a:r>
              <a:rPr lang="en-US" dirty="0">
                <a:latin typeface="Book Antiqua" panose="02040602050305030304" pitchFamily="18" charset="0"/>
              </a:rPr>
              <a:t>Your client calls you upset after talking to his landlord. The landlord is threatening to evict your client because he found out he has a cat.  Your client has the cat as an emotional support animal for his anxiety around living alone. You help the client access legal help through Connecticut Legal Rights Project (CLRP) to discuss an accommodation to the landlord’s “no pets” rule.</a:t>
            </a:r>
          </a:p>
        </p:txBody>
      </p:sp>
    </p:spTree>
    <p:extLst>
      <p:ext uri="{BB962C8B-B14F-4D97-AF65-F5344CB8AC3E}">
        <p14:creationId xmlns:p14="http://schemas.microsoft.com/office/powerpoint/2010/main" val="49122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Book Antiqua" panose="02040602050305030304" pitchFamily="18" charset="0"/>
              </a:rPr>
              <a:t>What is Targeted Case Management?</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TCM in Connecticut is defined within the Medicaid State Plan Amendment (SPA) which has been approved by the Centers for Medicare and Medicaid (CMS). In Ct. The Department of Social Services is the agency responsible for oversight of Medicaid and the SPA.</a:t>
            </a:r>
            <a:endParaRPr lang="en-US" dirty="0">
              <a:latin typeface="Book Antiqua" panose="02040602050305030304" pitchFamily="18" charset="0"/>
            </a:endParaRPr>
          </a:p>
        </p:txBody>
      </p:sp>
    </p:spTree>
    <p:extLst>
      <p:ext uri="{BB962C8B-B14F-4D97-AF65-F5344CB8AC3E}">
        <p14:creationId xmlns:p14="http://schemas.microsoft.com/office/powerpoint/2010/main" val="116970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latin typeface="Book Antiqua" panose="02040602050305030304" pitchFamily="18" charset="0"/>
              </a:rPr>
              <a:t>GOAL</a:t>
            </a:r>
            <a:r>
              <a:rPr lang="en-US" dirty="0">
                <a:latin typeface="Book Antiqua" panose="02040602050305030304" pitchFamily="18" charset="0"/>
              </a:rPr>
              <a:t> “I want to live on my own in an apartment and not have roommates”</a:t>
            </a:r>
          </a:p>
          <a:p>
            <a:r>
              <a:rPr lang="en-US" dirty="0">
                <a:latin typeface="Book Antiqua" panose="02040602050305030304" pitchFamily="18" charset="0"/>
              </a:rPr>
              <a:t>Charlie (</a:t>
            </a:r>
            <a:r>
              <a:rPr lang="en-US" b="1" dirty="0">
                <a:latin typeface="Book Antiqua" panose="02040602050305030304" pitchFamily="18" charset="0"/>
              </a:rPr>
              <a:t>name of client</a:t>
            </a:r>
            <a:r>
              <a:rPr lang="en-US" dirty="0">
                <a:latin typeface="Book Antiqua" panose="02040602050305030304" pitchFamily="18" charset="0"/>
              </a:rPr>
              <a:t>) appeared upset during our telehealth appointment.  The landlord came into the apartment to fix a window and discovered that he has a cat.  The landlord stated that animals were not allowed and he would evict Charlie if he didn’t get rid of the cat.  Charlie explained that he needs the cat to help manage his anxiety and has documentation from his doctor that the cat is essential to his emotional support.  This clinician </a:t>
            </a:r>
            <a:r>
              <a:rPr lang="en-US" b="1" dirty="0">
                <a:latin typeface="Book Antiqua" panose="02040602050305030304" pitchFamily="18" charset="0"/>
              </a:rPr>
              <a:t>(job title)</a:t>
            </a:r>
            <a:r>
              <a:rPr lang="en-US" dirty="0">
                <a:latin typeface="Book Antiqua" panose="02040602050305030304" pitchFamily="18" charset="0"/>
              </a:rPr>
              <a:t> assured him that he has rights to a reasonable accommodation as a person with a disability.  This clinician informed him about CLRP and how they help people with landlord issues around their housing. (</a:t>
            </a:r>
            <a:r>
              <a:rPr lang="en-US" b="1" dirty="0">
                <a:latin typeface="Book Antiqua" panose="02040602050305030304" pitchFamily="18" charset="0"/>
              </a:rPr>
              <a:t>Intervention</a:t>
            </a:r>
            <a:r>
              <a:rPr lang="en-US" dirty="0">
                <a:latin typeface="Book Antiqua" panose="02040602050305030304" pitchFamily="18" charset="0"/>
              </a:rPr>
              <a:t>)  Charlie appeared to calm down when he heard he has a right to ask the landlord to waive the “no Pets” rule due to his disability. </a:t>
            </a:r>
            <a:r>
              <a:rPr lang="en-US" b="1" dirty="0">
                <a:latin typeface="Book Antiqua" panose="02040602050305030304" pitchFamily="18" charset="0"/>
              </a:rPr>
              <a:t>(Response</a:t>
            </a:r>
            <a:r>
              <a:rPr lang="en-US" dirty="0">
                <a:latin typeface="Book Antiqua" panose="02040602050305030304" pitchFamily="18" charset="0"/>
              </a:rPr>
              <a:t>)  Appointment at 3pm today to help </a:t>
            </a:r>
            <a:r>
              <a:rPr lang="en-US" b="1" dirty="0">
                <a:latin typeface="Book Antiqua" panose="02040602050305030304" pitchFamily="18" charset="0"/>
              </a:rPr>
              <a:t>access</a:t>
            </a:r>
            <a:r>
              <a:rPr lang="en-US" dirty="0">
                <a:latin typeface="Book Antiqua" panose="02040602050305030304" pitchFamily="18" charset="0"/>
              </a:rPr>
              <a:t> (</a:t>
            </a:r>
            <a:r>
              <a:rPr lang="en-US" b="1" dirty="0">
                <a:latin typeface="Book Antiqua" panose="02040602050305030304" pitchFamily="18" charset="0"/>
              </a:rPr>
              <a:t>TCM Service</a:t>
            </a:r>
            <a:r>
              <a:rPr lang="en-US" dirty="0">
                <a:latin typeface="Book Antiqua" panose="02040602050305030304" pitchFamily="18" charset="0"/>
              </a:rPr>
              <a:t>) CLRP regarding his accommodation issue. </a:t>
            </a:r>
            <a:r>
              <a:rPr lang="en-US" b="1" dirty="0">
                <a:latin typeface="Book Antiqua" panose="02040602050305030304" pitchFamily="18" charset="0"/>
              </a:rPr>
              <a:t>(Plan for next session)</a:t>
            </a:r>
            <a:endParaRPr lang="en-US" dirty="0">
              <a:latin typeface="Book Antiqua" panose="02040602050305030304" pitchFamily="18" charset="0"/>
            </a:endParaRPr>
          </a:p>
          <a:p>
            <a:r>
              <a:rPr lang="en-US" dirty="0">
                <a:latin typeface="Book Antiqua" panose="02040602050305030304" pitchFamily="18" charset="0"/>
              </a:rPr>
              <a:t>Zoe Zoolander, LPC Primary Clinician</a:t>
            </a:r>
            <a:r>
              <a:rPr lang="en-US" b="1" dirty="0">
                <a:latin typeface="Book Antiqua" panose="02040602050305030304" pitchFamily="18" charset="0"/>
              </a:rPr>
              <a:t> (Name of person providing the service and job title/credentials) 3/28/2021 (Date) </a:t>
            </a:r>
            <a:r>
              <a:rPr lang="en-US" dirty="0">
                <a:latin typeface="Book Antiqua" panose="02040602050305030304" pitchFamily="18" charset="0"/>
              </a:rPr>
              <a:t>start 1:04-1:22</a:t>
            </a:r>
            <a:r>
              <a:rPr lang="en-US" b="1" dirty="0">
                <a:latin typeface="Book Antiqua" panose="02040602050305030304" pitchFamily="18" charset="0"/>
              </a:rPr>
              <a:t> (Units) </a:t>
            </a:r>
            <a:r>
              <a:rPr lang="en-US" dirty="0">
                <a:latin typeface="Book Antiqua" panose="02040602050305030304" pitchFamily="18" charset="0"/>
              </a:rPr>
              <a:t>total 18 minutes</a:t>
            </a:r>
            <a:r>
              <a:rPr lang="en-US" b="1" dirty="0">
                <a:latin typeface="Book Antiqua" panose="02040602050305030304" pitchFamily="18" charset="0"/>
              </a:rPr>
              <a:t> (Duration</a:t>
            </a:r>
            <a:r>
              <a:rPr lang="en-US" dirty="0">
                <a:latin typeface="Book Antiqua" panose="02040602050305030304" pitchFamily="18" charset="0"/>
              </a:rPr>
              <a:t>) Audio and Visual staff office</a:t>
            </a:r>
            <a:r>
              <a:rPr lang="en-US" b="1" dirty="0">
                <a:latin typeface="Book Antiqua" panose="02040602050305030304" pitchFamily="18" charset="0"/>
              </a:rPr>
              <a:t> </a:t>
            </a:r>
            <a:r>
              <a:rPr lang="en-US" dirty="0">
                <a:latin typeface="Book Antiqua" panose="02040602050305030304" pitchFamily="18" charset="0"/>
              </a:rPr>
              <a:t>TCM04 </a:t>
            </a:r>
            <a:r>
              <a:rPr lang="en-US" b="1" dirty="0">
                <a:latin typeface="Book Antiqua" panose="02040602050305030304" pitchFamily="18" charset="0"/>
              </a:rPr>
              <a:t>(location and code)</a:t>
            </a:r>
            <a:endParaRPr lang="en-US" dirty="0">
              <a:latin typeface="Book Antiqua" panose="0204060205030503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627030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Book Antiqua" panose="02040602050305030304" pitchFamily="18" charset="0"/>
              </a:rPr>
              <a:t> </a:t>
            </a:r>
            <a:r>
              <a:rPr lang="en-US" dirty="0">
                <a:latin typeface="Book Antiqua" panose="02040602050305030304" pitchFamily="18" charset="0"/>
              </a:rPr>
              <a:t>You conduct an annual </a:t>
            </a:r>
            <a:r>
              <a:rPr lang="en-US" dirty="0" smtClean="0">
                <a:latin typeface="Book Antiqua" panose="02040602050305030304" pitchFamily="18" charset="0"/>
              </a:rPr>
              <a:t>re-assessment </a:t>
            </a:r>
            <a:r>
              <a:rPr lang="en-US" dirty="0">
                <a:latin typeface="Book Antiqua" panose="02040602050305030304" pitchFamily="18" charset="0"/>
              </a:rPr>
              <a:t>of your client using the CASIG to determine which areas of need will be addressed in his upcoming IRP update.</a:t>
            </a:r>
          </a:p>
        </p:txBody>
      </p:sp>
    </p:spTree>
    <p:extLst>
      <p:ext uri="{BB962C8B-B14F-4D97-AF65-F5344CB8AC3E}">
        <p14:creationId xmlns:p14="http://schemas.microsoft.com/office/powerpoint/2010/main" val="1466611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latin typeface="Book Antiqua" panose="02040602050305030304" pitchFamily="18" charset="0"/>
            </a:endParaRPr>
          </a:p>
          <a:p>
            <a:r>
              <a:rPr lang="en-US" b="1" dirty="0"/>
              <a:t>Goal </a:t>
            </a:r>
            <a:r>
              <a:rPr lang="en-US" dirty="0"/>
              <a:t>“I want to feel better and not feel so tired all the time”</a:t>
            </a:r>
          </a:p>
          <a:p>
            <a:r>
              <a:rPr lang="en-US" dirty="0"/>
              <a:t>This clinician</a:t>
            </a:r>
            <a:r>
              <a:rPr lang="en-US" b="1" dirty="0"/>
              <a:t> ( Job title) </a:t>
            </a:r>
            <a:r>
              <a:rPr lang="en-US" dirty="0"/>
              <a:t>administered the CASIG to assess Mary’s</a:t>
            </a:r>
            <a:r>
              <a:rPr lang="en-US" b="1" dirty="0"/>
              <a:t> (client name)</a:t>
            </a:r>
            <a:r>
              <a:rPr lang="en-US" dirty="0"/>
              <a:t> health status and</a:t>
            </a:r>
            <a:r>
              <a:rPr lang="en-US" b="1" dirty="0"/>
              <a:t> assess(TCM Service) </a:t>
            </a:r>
            <a:r>
              <a:rPr lang="en-US" dirty="0"/>
              <a:t>any changes that need to be addressed in her IRP</a:t>
            </a:r>
            <a:r>
              <a:rPr lang="en-US" b="1" dirty="0"/>
              <a:t>.(Intervention) </a:t>
            </a:r>
            <a:r>
              <a:rPr lang="en-US" dirty="0"/>
              <a:t>Mary reluctantly admitted that she has</a:t>
            </a:r>
            <a:r>
              <a:rPr lang="en-US" b="1" dirty="0"/>
              <a:t> </a:t>
            </a:r>
            <a:r>
              <a:rPr lang="en-US" dirty="0"/>
              <a:t>had an increase in her anxiety and depression.  She has not been sleeping well for a few months but</a:t>
            </a:r>
            <a:r>
              <a:rPr lang="en-US" b="1" dirty="0"/>
              <a:t> </a:t>
            </a:r>
            <a:r>
              <a:rPr lang="en-US" dirty="0"/>
              <a:t>does not want to take any more medications</a:t>
            </a:r>
            <a:r>
              <a:rPr lang="en-US" b="1" dirty="0"/>
              <a:t>.  </a:t>
            </a:r>
            <a:r>
              <a:rPr lang="en-US" dirty="0"/>
              <a:t>Due to not being able to get out of the house much and not seeing her daughter, Mary worries about her family and has increased</a:t>
            </a:r>
            <a:r>
              <a:rPr lang="en-US" b="1" dirty="0"/>
              <a:t> </a:t>
            </a:r>
            <a:r>
              <a:rPr lang="en-US" dirty="0"/>
              <a:t>her smoking and drinking</a:t>
            </a:r>
            <a:r>
              <a:rPr lang="en-US" b="1" dirty="0"/>
              <a:t> </a:t>
            </a:r>
            <a:r>
              <a:rPr lang="en-US" dirty="0"/>
              <a:t>and other bad habits. She appeared interested in some alternatives to medication to manage her symptoms and develop better sleep habits.</a:t>
            </a:r>
            <a:r>
              <a:rPr lang="en-US" b="1" dirty="0"/>
              <a:t> (Response) </a:t>
            </a:r>
            <a:r>
              <a:rPr lang="en-US" dirty="0"/>
              <a:t>Meet next Wednesday to develop her treatment plan in these areas.</a:t>
            </a:r>
            <a:r>
              <a:rPr lang="en-US" b="1" dirty="0"/>
              <a:t> (Plan for next session)</a:t>
            </a:r>
            <a:endParaRPr lang="en-US" dirty="0"/>
          </a:p>
          <a:p>
            <a:r>
              <a:rPr lang="en-US" dirty="0"/>
              <a:t>Addie Arlington, MSW</a:t>
            </a:r>
            <a:r>
              <a:rPr lang="en-US" b="1" dirty="0"/>
              <a:t> (Name </a:t>
            </a:r>
            <a:r>
              <a:rPr lang="en-US" dirty="0"/>
              <a:t>of person providing the service and</a:t>
            </a:r>
            <a:r>
              <a:rPr lang="en-US" b="1" dirty="0"/>
              <a:t> Job Title/Credentials) </a:t>
            </a:r>
            <a:r>
              <a:rPr lang="en-US" dirty="0"/>
              <a:t>3/28/21</a:t>
            </a:r>
            <a:r>
              <a:rPr lang="en-US" b="1" dirty="0"/>
              <a:t> (Date) </a:t>
            </a:r>
            <a:r>
              <a:rPr lang="en-US" dirty="0"/>
              <a:t>Start 10:15-10:47</a:t>
            </a:r>
            <a:r>
              <a:rPr lang="en-US" b="1" dirty="0"/>
              <a:t> (Units) </a:t>
            </a:r>
            <a:r>
              <a:rPr lang="en-US" dirty="0"/>
              <a:t>Total 32 minutes</a:t>
            </a:r>
            <a:r>
              <a:rPr lang="en-US" b="1" dirty="0"/>
              <a:t> (Duration) </a:t>
            </a:r>
            <a:r>
              <a:rPr lang="en-US" dirty="0"/>
              <a:t>Face to Face staff office TCM01</a:t>
            </a:r>
            <a:r>
              <a:rPr lang="en-US" b="1" dirty="0"/>
              <a:t>. (Location and code)</a:t>
            </a:r>
            <a:endParaRPr lang="en-US" dirty="0"/>
          </a:p>
          <a:p>
            <a:endParaRPr lang="en-US" dirty="0">
              <a:latin typeface="Book Antiqua" panose="02040602050305030304" pitchFamily="18" charset="0"/>
            </a:endParaRPr>
          </a:p>
        </p:txBody>
      </p:sp>
    </p:spTree>
    <p:extLst>
      <p:ext uri="{BB962C8B-B14F-4D97-AF65-F5344CB8AC3E}">
        <p14:creationId xmlns:p14="http://schemas.microsoft.com/office/powerpoint/2010/main" val="1329947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normAutofit/>
          </a:bodyPr>
          <a:lstStyle/>
          <a:p>
            <a:pPr marL="457200" lvl="1" indent="0">
              <a:buNone/>
            </a:pPr>
            <a:endParaRPr lang="en-US" dirty="0">
              <a:latin typeface="Book Antiqua" panose="02040602050305030304" pitchFamily="18" charset="0"/>
            </a:endParaRPr>
          </a:p>
          <a:p>
            <a:pPr marL="0" indent="0">
              <a:buNone/>
            </a:pPr>
            <a:r>
              <a:rPr lang="en-US" b="1" dirty="0" smtClean="0">
                <a:latin typeface="Book Antiqua" panose="02040602050305030304" pitchFamily="18" charset="0"/>
              </a:rPr>
              <a:t> </a:t>
            </a:r>
            <a:r>
              <a:rPr lang="en-US" dirty="0">
                <a:latin typeface="Book Antiqua" panose="02040602050305030304" pitchFamily="18" charset="0"/>
              </a:rPr>
              <a:t>Your client’s landlord calls you stating he doesn’t like the friends your client has- they are known in the housing community as having a reputation for damaging property and says your client is not allowed to have them at the apartment or he will evict your client</a:t>
            </a:r>
            <a:r>
              <a:rPr lang="en-US" dirty="0" smtClean="0">
                <a:latin typeface="Book Antiqua" panose="02040602050305030304" pitchFamily="18" charset="0"/>
              </a:rPr>
              <a:t>. You advocate for the client’s rights as a tenant.</a:t>
            </a:r>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3262911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47500" lnSpcReduction="20000"/>
          </a:bodyPr>
          <a:lstStyle/>
          <a:p>
            <a:r>
              <a:rPr lang="en-US" sz="3800" dirty="0" smtClean="0">
                <a:latin typeface="Book Antiqua" panose="02040602050305030304" pitchFamily="18" charset="0"/>
              </a:rPr>
              <a:t> </a:t>
            </a:r>
            <a:r>
              <a:rPr lang="en-US" sz="3800" b="1" dirty="0">
                <a:latin typeface="Book Antiqua" panose="02040602050305030304" pitchFamily="18" charset="0"/>
              </a:rPr>
              <a:t>Goal </a:t>
            </a:r>
            <a:r>
              <a:rPr lang="en-US" sz="3800" dirty="0">
                <a:latin typeface="Book Antiqua" panose="02040602050305030304" pitchFamily="18" charset="0"/>
              </a:rPr>
              <a:t>“I want to make some new friends and have a girlfriend to do things with”</a:t>
            </a:r>
          </a:p>
          <a:p>
            <a:r>
              <a:rPr lang="en-US" sz="3800" dirty="0">
                <a:latin typeface="Book Antiqua" panose="02040602050305030304" pitchFamily="18" charset="0"/>
              </a:rPr>
              <a:t>This Counselor</a:t>
            </a:r>
            <a:r>
              <a:rPr lang="en-US" sz="3800" b="1" dirty="0">
                <a:latin typeface="Book Antiqua" panose="02040602050305030304" pitchFamily="18" charset="0"/>
              </a:rPr>
              <a:t> (Job Title) </a:t>
            </a:r>
            <a:r>
              <a:rPr lang="en-US" sz="3800" dirty="0">
                <a:latin typeface="Book Antiqua" panose="02040602050305030304" pitchFamily="18" charset="0"/>
              </a:rPr>
              <a:t>received a call from Jimmy’s </a:t>
            </a:r>
            <a:r>
              <a:rPr lang="en-US" sz="3800" b="1" dirty="0">
                <a:latin typeface="Book Antiqua" panose="02040602050305030304" pitchFamily="18" charset="0"/>
              </a:rPr>
              <a:t>(client name)</a:t>
            </a:r>
            <a:r>
              <a:rPr lang="en-US" sz="3800" dirty="0">
                <a:latin typeface="Book Antiqua" panose="02040602050305030304" pitchFamily="18" charset="0"/>
              </a:rPr>
              <a:t> landlord stating he saw some people in his apartment that are known to take advantage of people with a permanent place to live and trash the apartment until the police get involved and that if he sees them there again he will evict Jimmy.  This</a:t>
            </a:r>
            <a:r>
              <a:rPr lang="en-US" sz="3800" b="1" dirty="0">
                <a:latin typeface="Book Antiqua" panose="02040602050305030304" pitchFamily="18" charset="0"/>
              </a:rPr>
              <a:t> </a:t>
            </a:r>
            <a:r>
              <a:rPr lang="en-US" sz="3800" dirty="0">
                <a:latin typeface="Book Antiqua" panose="02040602050305030304" pitchFamily="18" charset="0"/>
              </a:rPr>
              <a:t>counselor </a:t>
            </a:r>
            <a:r>
              <a:rPr lang="en-US" sz="3800" b="1" dirty="0">
                <a:latin typeface="Book Antiqua" panose="02040602050305030304" pitchFamily="18" charset="0"/>
              </a:rPr>
              <a:t>advocated (TCM Service) </a:t>
            </a:r>
            <a:r>
              <a:rPr lang="en-US" sz="3800" dirty="0">
                <a:latin typeface="Book Antiqua" panose="02040602050305030304" pitchFamily="18" charset="0"/>
              </a:rPr>
              <a:t>for Jimmy’s rights as a tenant to have visitors of his choosing to his</a:t>
            </a:r>
            <a:r>
              <a:rPr lang="en-US" sz="3800" b="1" dirty="0">
                <a:latin typeface="Book Antiqua" panose="02040602050305030304" pitchFamily="18" charset="0"/>
              </a:rPr>
              <a:t> </a:t>
            </a:r>
            <a:r>
              <a:rPr lang="en-US" sz="3800" dirty="0">
                <a:latin typeface="Book Antiqua" panose="02040602050305030304" pitchFamily="18" charset="0"/>
              </a:rPr>
              <a:t>place.  This counselor did agree to remind Jimmy that he needs to be responsible for the actions of his guests and to make him aware that there have been issues with other landlords in the past and that any issues may put his housing in jeopardy</a:t>
            </a:r>
            <a:r>
              <a:rPr lang="en-US" sz="3800" b="1" dirty="0">
                <a:latin typeface="Book Antiqua" panose="02040602050305030304" pitchFamily="18" charset="0"/>
              </a:rPr>
              <a:t>. (Intervention</a:t>
            </a:r>
            <a:r>
              <a:rPr lang="en-US" sz="3800" dirty="0">
                <a:latin typeface="Book Antiqua" panose="02040602050305030304" pitchFamily="18" charset="0"/>
              </a:rPr>
              <a:t>)  The landlord seemed satisfied that his concerns were heard and that this counselor would address that issue with him.</a:t>
            </a:r>
            <a:r>
              <a:rPr lang="en-US" sz="3800" b="1" dirty="0">
                <a:latin typeface="Book Antiqua" panose="02040602050305030304" pitchFamily="18" charset="0"/>
              </a:rPr>
              <a:t> (Response) </a:t>
            </a:r>
            <a:r>
              <a:rPr lang="en-US" sz="3800" dirty="0">
                <a:latin typeface="Book Antiqua" panose="02040602050305030304" pitchFamily="18" charset="0"/>
              </a:rPr>
              <a:t>Will call </a:t>
            </a:r>
            <a:r>
              <a:rPr lang="en-US" sz="3800" dirty="0" smtClean="0">
                <a:latin typeface="Book Antiqua" panose="02040602050305030304" pitchFamily="18" charset="0"/>
              </a:rPr>
              <a:t>client </a:t>
            </a:r>
            <a:r>
              <a:rPr lang="en-US" sz="3800" dirty="0">
                <a:latin typeface="Book Antiqua" panose="02040602050305030304" pitchFamily="18" charset="0"/>
              </a:rPr>
              <a:t>tomorrow to discuss the landlord’s issue and possible interventions</a:t>
            </a:r>
            <a:r>
              <a:rPr lang="en-US" sz="3800" b="1" dirty="0">
                <a:latin typeface="Book Antiqua" panose="02040602050305030304" pitchFamily="18" charset="0"/>
              </a:rPr>
              <a:t>. (Plan for the next session)</a:t>
            </a:r>
            <a:endParaRPr lang="en-US" sz="3800" dirty="0">
              <a:latin typeface="Book Antiqua" panose="02040602050305030304" pitchFamily="18" charset="0"/>
            </a:endParaRPr>
          </a:p>
          <a:p>
            <a:r>
              <a:rPr lang="en-US" sz="3800" dirty="0">
                <a:latin typeface="Book Antiqua" panose="02040602050305030304" pitchFamily="18" charset="0"/>
              </a:rPr>
              <a:t>Gail Anderson, Rehabilitation Counselor</a:t>
            </a:r>
            <a:r>
              <a:rPr lang="en-US" sz="3800" b="1" dirty="0">
                <a:latin typeface="Book Antiqua" panose="02040602050305030304" pitchFamily="18" charset="0"/>
              </a:rPr>
              <a:t> (Name of person providing the service and Job Title/Credentials) </a:t>
            </a:r>
            <a:r>
              <a:rPr lang="en-US" sz="3800" dirty="0">
                <a:latin typeface="Book Antiqua" panose="02040602050305030304" pitchFamily="18" charset="0"/>
              </a:rPr>
              <a:t>2/25/21</a:t>
            </a:r>
            <a:r>
              <a:rPr lang="en-US" sz="3800" b="1" dirty="0">
                <a:latin typeface="Book Antiqua" panose="02040602050305030304" pitchFamily="18" charset="0"/>
              </a:rPr>
              <a:t>(Date) </a:t>
            </a:r>
            <a:r>
              <a:rPr lang="en-US" sz="3800" dirty="0">
                <a:latin typeface="Book Antiqua" panose="02040602050305030304" pitchFamily="18" charset="0"/>
              </a:rPr>
              <a:t>Start 9:42-9:57</a:t>
            </a:r>
            <a:r>
              <a:rPr lang="en-US" sz="3800" b="1" dirty="0">
                <a:latin typeface="Book Antiqua" panose="02040602050305030304" pitchFamily="18" charset="0"/>
              </a:rPr>
              <a:t> (Units) </a:t>
            </a:r>
            <a:r>
              <a:rPr lang="en-US" sz="3800" dirty="0">
                <a:latin typeface="Book Antiqua" panose="02040602050305030304" pitchFamily="18" charset="0"/>
              </a:rPr>
              <a:t>Total 14 minutes</a:t>
            </a:r>
            <a:r>
              <a:rPr lang="en-US" sz="3800" b="1" dirty="0">
                <a:latin typeface="Book Antiqua" panose="02040602050305030304" pitchFamily="18" charset="0"/>
              </a:rPr>
              <a:t> (Duration) </a:t>
            </a:r>
            <a:r>
              <a:rPr lang="en-US" sz="3800" dirty="0">
                <a:latin typeface="Book Antiqua" panose="02040602050305030304" pitchFamily="18" charset="0"/>
              </a:rPr>
              <a:t>collateral phone call in office</a:t>
            </a:r>
            <a:r>
              <a:rPr lang="en-US" sz="3800" b="1" dirty="0">
                <a:latin typeface="Book Antiqua" panose="02040602050305030304" pitchFamily="18" charset="0"/>
              </a:rPr>
              <a:t>TCM03</a:t>
            </a:r>
            <a:r>
              <a:rPr lang="en-US" sz="3800" dirty="0">
                <a:latin typeface="Book Antiqua" panose="02040602050305030304" pitchFamily="18" charset="0"/>
              </a:rPr>
              <a:t> </a:t>
            </a:r>
            <a:r>
              <a:rPr lang="en-US" sz="3800" b="1" dirty="0">
                <a:latin typeface="Book Antiqua" panose="02040602050305030304" pitchFamily="18" charset="0"/>
              </a:rPr>
              <a:t>(location and code)</a:t>
            </a:r>
            <a:endParaRPr lang="en-US" sz="3800" dirty="0">
              <a:latin typeface="Book Antiqua" panose="02040602050305030304" pitchFamily="18" charset="0"/>
            </a:endParaRPr>
          </a:p>
          <a:p>
            <a:pPr marL="0" indent="0">
              <a:buNone/>
            </a:pPr>
            <a:endParaRPr lang="en-US" sz="8000" dirty="0">
              <a:latin typeface="Book Antiqua" panose="02040602050305030304" pitchFamily="18" charset="0"/>
            </a:endParaRPr>
          </a:p>
          <a:p>
            <a:pPr marL="0" indent="0">
              <a:buNone/>
            </a:pPr>
            <a:endParaRPr lang="en-US" sz="8000" dirty="0">
              <a:latin typeface="Book Antiqua" panose="02040602050305030304" pitchFamily="18" charset="0"/>
            </a:endParaRPr>
          </a:p>
          <a:p>
            <a:endParaRPr lang="en-US" dirty="0"/>
          </a:p>
        </p:txBody>
      </p:sp>
    </p:spTree>
    <p:extLst>
      <p:ext uri="{BB962C8B-B14F-4D97-AF65-F5344CB8AC3E}">
        <p14:creationId xmlns:p14="http://schemas.microsoft.com/office/powerpoint/2010/main" val="1856808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Lets go back to the examples</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Book Antiqua" panose="02040602050305030304" pitchFamily="18" charset="0"/>
              </a:rPr>
              <a:t> </a:t>
            </a:r>
            <a:r>
              <a:rPr lang="en-US" dirty="0">
                <a:latin typeface="Book Antiqua" panose="02040602050305030304" pitchFamily="18" charset="0"/>
              </a:rPr>
              <a:t>The case manager, as part of the treatment plan, is going to monitor his client’s nutritional plan for his newly diagnosed diabetes on a bi-monthly basis.  The case manager will monitor through client self-report and by reviewing grocery store receipts.</a:t>
            </a:r>
          </a:p>
        </p:txBody>
      </p:sp>
    </p:spTree>
    <p:extLst>
      <p:ext uri="{BB962C8B-B14F-4D97-AF65-F5344CB8AC3E}">
        <p14:creationId xmlns:p14="http://schemas.microsoft.com/office/powerpoint/2010/main" val="880899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latin typeface="Book Antiqua" panose="02040602050305030304" pitchFamily="18" charset="0"/>
            </a:endParaRPr>
          </a:p>
          <a:p>
            <a:r>
              <a:rPr lang="en-US" b="1" dirty="0">
                <a:latin typeface="Book Antiqua" panose="02040602050305030304" pitchFamily="18" charset="0"/>
              </a:rPr>
              <a:t>Goal </a:t>
            </a:r>
            <a:r>
              <a:rPr lang="en-US" dirty="0">
                <a:latin typeface="Book Antiqua" panose="02040602050305030304" pitchFamily="18" charset="0"/>
              </a:rPr>
              <a:t>“I want to get off this medication and control my diabetes through my diet and exercise.”</a:t>
            </a:r>
          </a:p>
          <a:p>
            <a:r>
              <a:rPr lang="en-US" dirty="0">
                <a:latin typeface="Book Antiqua" panose="02040602050305030304" pitchFamily="18" charset="0"/>
              </a:rPr>
              <a:t>This case manager</a:t>
            </a:r>
            <a:r>
              <a:rPr lang="en-US" b="1" dirty="0">
                <a:latin typeface="Book Antiqua" panose="02040602050305030304" pitchFamily="18" charset="0"/>
              </a:rPr>
              <a:t> (Job Title) </a:t>
            </a:r>
            <a:r>
              <a:rPr lang="en-US" dirty="0">
                <a:latin typeface="Book Antiqua" panose="02040602050305030304" pitchFamily="18" charset="0"/>
              </a:rPr>
              <a:t>met with Bob</a:t>
            </a:r>
            <a:r>
              <a:rPr lang="en-US" b="1" dirty="0">
                <a:latin typeface="Book Antiqua" panose="02040602050305030304" pitchFamily="18" charset="0"/>
              </a:rPr>
              <a:t> (client name) </a:t>
            </a:r>
            <a:r>
              <a:rPr lang="en-US" dirty="0">
                <a:latin typeface="Book Antiqua" panose="02040602050305030304" pitchFamily="18" charset="0"/>
              </a:rPr>
              <a:t>to</a:t>
            </a:r>
            <a:r>
              <a:rPr lang="en-US" b="1" dirty="0">
                <a:latin typeface="Book Antiqua" panose="02040602050305030304" pitchFamily="18" charset="0"/>
              </a:rPr>
              <a:t> monitor (TCM Service) </a:t>
            </a:r>
            <a:r>
              <a:rPr lang="en-US" dirty="0">
                <a:latin typeface="Book Antiqua" panose="02040602050305030304" pitchFamily="18" charset="0"/>
              </a:rPr>
              <a:t>his adherence to his new diet after one month.  Reviewed what meals the client was cooking and looked over his grocery receipts to monitor what foods were being purchased.</a:t>
            </a:r>
            <a:r>
              <a:rPr lang="en-US" b="1" dirty="0">
                <a:latin typeface="Book Antiqua" panose="02040602050305030304" pitchFamily="18" charset="0"/>
              </a:rPr>
              <a:t> (Intervention) </a:t>
            </a:r>
            <a:r>
              <a:rPr lang="en-US" dirty="0">
                <a:latin typeface="Book Antiqua" panose="02040602050305030304" pitchFamily="18" charset="0"/>
              </a:rPr>
              <a:t>Bob expressed that he doesn’t like cooking breakfast in the morning and is still eating cereal. He also said he is still hungry after dinner and has been snacking more</a:t>
            </a:r>
            <a:r>
              <a:rPr lang="en-US" b="1" dirty="0">
                <a:latin typeface="Book Antiqua" panose="02040602050305030304" pitchFamily="18" charset="0"/>
              </a:rPr>
              <a:t>.  (Response) </a:t>
            </a:r>
            <a:r>
              <a:rPr lang="en-US" dirty="0">
                <a:latin typeface="Book Antiqua" panose="02040602050305030304" pitchFamily="18" charset="0"/>
              </a:rPr>
              <a:t>This case manager suggested taking a walk after dinner to get some exercise.</a:t>
            </a:r>
            <a:r>
              <a:rPr lang="en-US" b="1" dirty="0">
                <a:latin typeface="Book Antiqua" panose="02040602050305030304" pitchFamily="18" charset="0"/>
              </a:rPr>
              <a:t> </a:t>
            </a:r>
            <a:r>
              <a:rPr lang="en-US" dirty="0">
                <a:latin typeface="Book Antiqua" panose="02040602050305030304" pitchFamily="18" charset="0"/>
              </a:rPr>
              <a:t>Meet next week to look at alternative breakfast foods and activities to keep from</a:t>
            </a:r>
            <a:r>
              <a:rPr lang="en-US" b="1" dirty="0">
                <a:latin typeface="Book Antiqua" panose="02040602050305030304" pitchFamily="18" charset="0"/>
              </a:rPr>
              <a:t> </a:t>
            </a:r>
            <a:r>
              <a:rPr lang="en-US" dirty="0">
                <a:latin typeface="Book Antiqua" panose="02040602050305030304" pitchFamily="18" charset="0"/>
              </a:rPr>
              <a:t>snacking</a:t>
            </a:r>
            <a:r>
              <a:rPr lang="en-US" b="1" dirty="0">
                <a:latin typeface="Book Antiqua" panose="02040602050305030304" pitchFamily="18" charset="0"/>
              </a:rPr>
              <a:t>. (Plan for next session)</a:t>
            </a:r>
            <a:endParaRPr lang="en-US" dirty="0">
              <a:latin typeface="Book Antiqua" panose="02040602050305030304" pitchFamily="18" charset="0"/>
            </a:endParaRPr>
          </a:p>
          <a:p>
            <a:r>
              <a:rPr lang="en-US" dirty="0">
                <a:latin typeface="Book Antiqua" panose="02040602050305030304" pitchFamily="18" charset="0"/>
              </a:rPr>
              <a:t>Tom Hawke, Case Manager</a:t>
            </a:r>
            <a:r>
              <a:rPr lang="en-US" b="1" dirty="0">
                <a:latin typeface="Book Antiqua" panose="02040602050305030304" pitchFamily="18" charset="0"/>
              </a:rPr>
              <a:t> (Name of person providing the service and Job Title/credentials) </a:t>
            </a:r>
            <a:r>
              <a:rPr lang="en-US" dirty="0">
                <a:latin typeface="Book Antiqua" panose="02040602050305030304" pitchFamily="18" charset="0"/>
              </a:rPr>
              <a:t>Feb. 12,</a:t>
            </a:r>
            <a:r>
              <a:rPr lang="en-US" b="1" dirty="0">
                <a:latin typeface="Book Antiqua" panose="02040602050305030304" pitchFamily="18" charset="0"/>
              </a:rPr>
              <a:t> </a:t>
            </a:r>
            <a:r>
              <a:rPr lang="en-US" dirty="0">
                <a:latin typeface="Book Antiqua" panose="02040602050305030304" pitchFamily="18" charset="0"/>
              </a:rPr>
              <a:t>2021 </a:t>
            </a:r>
            <a:r>
              <a:rPr lang="en-US" b="1" dirty="0">
                <a:latin typeface="Book Antiqua" panose="02040602050305030304" pitchFamily="18" charset="0"/>
              </a:rPr>
              <a:t>(Date) </a:t>
            </a:r>
            <a:r>
              <a:rPr lang="en-US" dirty="0">
                <a:latin typeface="Book Antiqua" panose="02040602050305030304" pitchFamily="18" charset="0"/>
              </a:rPr>
              <a:t>Start 1:54-2:46</a:t>
            </a:r>
            <a:r>
              <a:rPr lang="en-US" b="1" dirty="0">
                <a:latin typeface="Book Antiqua" panose="02040602050305030304" pitchFamily="18" charset="0"/>
              </a:rPr>
              <a:t> (Units) </a:t>
            </a:r>
            <a:r>
              <a:rPr lang="en-US" dirty="0">
                <a:latin typeface="Book Antiqua" panose="02040602050305030304" pitchFamily="18" charset="0"/>
              </a:rPr>
              <a:t>Total 52 minutes</a:t>
            </a:r>
            <a:r>
              <a:rPr lang="en-US" b="1" dirty="0">
                <a:latin typeface="Book Antiqua" panose="02040602050305030304" pitchFamily="18" charset="0"/>
              </a:rPr>
              <a:t> (Duration) </a:t>
            </a:r>
            <a:r>
              <a:rPr lang="en-US" dirty="0">
                <a:latin typeface="Book Antiqua" panose="02040602050305030304" pitchFamily="18" charset="0"/>
              </a:rPr>
              <a:t>face to face in client’s apartment</a:t>
            </a:r>
            <a:r>
              <a:rPr lang="en-US" b="1" dirty="0">
                <a:latin typeface="Book Antiqua" panose="02040602050305030304" pitchFamily="18" charset="0"/>
              </a:rPr>
              <a:t> TCM01 (location and code)</a:t>
            </a: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endParaRPr lang="en-US" dirty="0"/>
          </a:p>
        </p:txBody>
      </p:sp>
    </p:spTree>
    <p:extLst>
      <p:ext uri="{BB962C8B-B14F-4D97-AF65-F5344CB8AC3E}">
        <p14:creationId xmlns:p14="http://schemas.microsoft.com/office/powerpoint/2010/main" val="213426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Lets go back to the examples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Book Antiqua" panose="02040602050305030304" pitchFamily="18" charset="0"/>
              </a:rPr>
              <a:t> Your client tells you he would like to start working on a plan to get a job so he can have some extra money to do things with his kids during a comprehensive assessment. Your client has stated that he has been unable to keep a job in the past due to absenteeism. Specifically not having a routine and irregular sleep habits which makes it difficult to go to work and be productive. You discuss possible interventions to include on the plan including regulating caffeine and alcohol </a:t>
            </a:r>
            <a:r>
              <a:rPr lang="en-US" dirty="0" smtClean="0">
                <a:latin typeface="Book Antiqua" panose="02040602050305030304" pitchFamily="18" charset="0"/>
              </a:rPr>
              <a:t>intake and developing </a:t>
            </a:r>
            <a:r>
              <a:rPr lang="en-US" dirty="0">
                <a:latin typeface="Book Antiqua" panose="02040602050305030304" pitchFamily="18" charset="0"/>
              </a:rPr>
              <a:t>a sleep routine to get up on time.</a:t>
            </a:r>
          </a:p>
          <a:p>
            <a:pPr marL="0" indent="0">
              <a:buNone/>
            </a:pPr>
            <a:endParaRPr lang="en-US" dirty="0" smtClean="0">
              <a:latin typeface="Book Antiqua" panose="02040602050305030304" pitchFamily="18" charset="0"/>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531142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TCM DOCUMENTATION</a:t>
            </a:r>
            <a:br>
              <a:rPr lang="en-US" sz="3600" dirty="0" smtClean="0">
                <a:latin typeface="Book Antiqua" panose="02040602050305030304" pitchFamily="18" charset="0"/>
              </a:rPr>
            </a:br>
            <a:r>
              <a:rPr lang="en-US" sz="3600" dirty="0" smtClean="0">
                <a:latin typeface="Book Antiqua" panose="02040602050305030304" pitchFamily="18" charset="0"/>
              </a:rPr>
              <a:t>Writing the Note</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32500" lnSpcReduction="20000"/>
          </a:bodyPr>
          <a:lstStyle/>
          <a:p>
            <a:r>
              <a:rPr lang="en-US" sz="6000" b="1" dirty="0">
                <a:latin typeface="Book Antiqua" panose="02040602050305030304" pitchFamily="18" charset="0"/>
              </a:rPr>
              <a:t>Goal </a:t>
            </a:r>
            <a:r>
              <a:rPr lang="en-US" sz="6000" dirty="0">
                <a:latin typeface="Book Antiqua" panose="02040602050305030304" pitchFamily="18" charset="0"/>
              </a:rPr>
              <a:t>“I need money so I can give my kids the things they need”</a:t>
            </a:r>
          </a:p>
          <a:p>
            <a:r>
              <a:rPr lang="en-US" sz="6000" dirty="0">
                <a:latin typeface="Book Antiqua" panose="02040602050305030304" pitchFamily="18" charset="0"/>
              </a:rPr>
              <a:t>This social worker</a:t>
            </a:r>
            <a:r>
              <a:rPr lang="en-US" sz="6000" b="1" dirty="0">
                <a:latin typeface="Book Antiqua" panose="02040602050305030304" pitchFamily="18" charset="0"/>
              </a:rPr>
              <a:t> (job title) </a:t>
            </a:r>
            <a:r>
              <a:rPr lang="en-US" sz="6000" dirty="0">
                <a:latin typeface="Book Antiqua" panose="02040602050305030304" pitchFamily="18" charset="0"/>
              </a:rPr>
              <a:t>met with Kevin</a:t>
            </a:r>
            <a:r>
              <a:rPr lang="en-US" sz="6000" b="1" dirty="0">
                <a:latin typeface="Book Antiqua" panose="02040602050305030304" pitchFamily="18" charset="0"/>
              </a:rPr>
              <a:t> (Name of client) </a:t>
            </a:r>
            <a:r>
              <a:rPr lang="en-US" sz="6000" dirty="0">
                <a:latin typeface="Book Antiqua" panose="02040602050305030304" pitchFamily="18" charset="0"/>
              </a:rPr>
              <a:t>following his vocational assessment. After reviewing Kevin’s job readiness, it was determined Kevin had several areas to work on to be successful at maintaining employment.  Kevin was willing to look at a</a:t>
            </a:r>
            <a:r>
              <a:rPr lang="en-US" sz="6000" b="1" dirty="0">
                <a:latin typeface="Book Antiqua" panose="02040602050305030304" pitchFamily="18" charset="0"/>
              </a:rPr>
              <a:t> plan (TCM Service) </a:t>
            </a:r>
            <a:r>
              <a:rPr lang="en-US" sz="6000" dirty="0">
                <a:latin typeface="Book Antiqua" panose="02040602050305030304" pitchFamily="18" charset="0"/>
              </a:rPr>
              <a:t>to make some changes</a:t>
            </a:r>
            <a:r>
              <a:rPr lang="en-US" sz="6000" b="1" dirty="0">
                <a:latin typeface="Book Antiqua" panose="02040602050305030304" pitchFamily="18" charset="0"/>
              </a:rPr>
              <a:t> </a:t>
            </a:r>
            <a:r>
              <a:rPr lang="en-US" sz="6000" dirty="0">
                <a:latin typeface="Book Antiqua" panose="02040602050305030304" pitchFamily="18" charset="0"/>
              </a:rPr>
              <a:t>regarding his sleep routine  We came up with a plan eliminate caffeine after 10am, reduce his alcohol to 2 beers per night during the week and to consistently go to bed by 11pm and set an alarm clock to wake up by 7am</a:t>
            </a:r>
            <a:r>
              <a:rPr lang="en-US" sz="6000" b="1" dirty="0">
                <a:latin typeface="Book Antiqua" panose="02040602050305030304" pitchFamily="18" charset="0"/>
              </a:rPr>
              <a:t> (Intervention</a:t>
            </a:r>
            <a:r>
              <a:rPr lang="en-US" sz="6000" dirty="0">
                <a:latin typeface="Book Antiqua" panose="02040602050305030304" pitchFamily="18" charset="0"/>
              </a:rPr>
              <a:t>). Kevin was reluctant to getting up so early but was willing to try this for one</a:t>
            </a:r>
            <a:r>
              <a:rPr lang="en-US" sz="6000" b="1" dirty="0">
                <a:latin typeface="Book Antiqua" panose="02040602050305030304" pitchFamily="18" charset="0"/>
              </a:rPr>
              <a:t> </a:t>
            </a:r>
            <a:r>
              <a:rPr lang="en-US" sz="6000" dirty="0">
                <a:latin typeface="Book Antiqua" panose="02040602050305030304" pitchFamily="18" charset="0"/>
              </a:rPr>
              <a:t>month while he looks for a job</a:t>
            </a:r>
            <a:r>
              <a:rPr lang="en-US" sz="6000" b="1" dirty="0">
                <a:latin typeface="Book Antiqua" panose="02040602050305030304" pitchFamily="18" charset="0"/>
              </a:rPr>
              <a:t>. (Response)  </a:t>
            </a:r>
            <a:r>
              <a:rPr lang="en-US" sz="6000" dirty="0">
                <a:latin typeface="Book Antiqua" panose="02040602050305030304" pitchFamily="18" charset="0"/>
              </a:rPr>
              <a:t>Will meet next Wednesday and review adherence to the plan and make any adjustments.</a:t>
            </a:r>
            <a:r>
              <a:rPr lang="en-US" sz="6000" b="1" dirty="0">
                <a:latin typeface="Book Antiqua" panose="02040602050305030304" pitchFamily="18" charset="0"/>
              </a:rPr>
              <a:t> (Plan for the next session)</a:t>
            </a:r>
            <a:endParaRPr lang="en-US" sz="6000" dirty="0">
              <a:latin typeface="Book Antiqua" panose="02040602050305030304" pitchFamily="18" charset="0"/>
            </a:endParaRPr>
          </a:p>
          <a:p>
            <a:r>
              <a:rPr lang="en-US" sz="6000" dirty="0">
                <a:latin typeface="Book Antiqua" panose="02040602050305030304" pitchFamily="18" charset="0"/>
              </a:rPr>
              <a:t>Brenda Reddington, LMSW</a:t>
            </a:r>
            <a:r>
              <a:rPr lang="en-US" sz="6000" b="1" dirty="0">
                <a:latin typeface="Book Antiqua" panose="02040602050305030304" pitchFamily="18" charset="0"/>
              </a:rPr>
              <a:t> (Name of person providing the service and job title/credentials) </a:t>
            </a:r>
            <a:r>
              <a:rPr lang="en-US" sz="6000" dirty="0">
                <a:latin typeface="Book Antiqua" panose="02040602050305030304" pitchFamily="18" charset="0"/>
              </a:rPr>
              <a:t>3/02/21 (Date)</a:t>
            </a:r>
            <a:r>
              <a:rPr lang="en-US" sz="6000" b="1" dirty="0">
                <a:latin typeface="Book Antiqua" panose="02040602050305030304" pitchFamily="18" charset="0"/>
              </a:rPr>
              <a:t> </a:t>
            </a:r>
            <a:r>
              <a:rPr lang="en-US" sz="6000" dirty="0">
                <a:latin typeface="Book Antiqua" panose="02040602050305030304" pitchFamily="18" charset="0"/>
              </a:rPr>
              <a:t>10:05- 10:55</a:t>
            </a:r>
            <a:r>
              <a:rPr lang="en-US" sz="6000" b="1" dirty="0">
                <a:latin typeface="Book Antiqua" panose="02040602050305030304" pitchFamily="18" charset="0"/>
              </a:rPr>
              <a:t>(Units) </a:t>
            </a:r>
            <a:r>
              <a:rPr lang="en-US" sz="6000" dirty="0">
                <a:latin typeface="Book Antiqua" panose="02040602050305030304" pitchFamily="18" charset="0"/>
              </a:rPr>
              <a:t>50 minutes</a:t>
            </a:r>
            <a:r>
              <a:rPr lang="en-US" sz="6000" b="1" dirty="0">
                <a:latin typeface="Book Antiqua" panose="02040602050305030304" pitchFamily="18" charset="0"/>
              </a:rPr>
              <a:t> (Duration) </a:t>
            </a:r>
            <a:r>
              <a:rPr lang="en-US" sz="6000" dirty="0">
                <a:latin typeface="Book Antiqua" panose="02040602050305030304" pitchFamily="18" charset="0"/>
              </a:rPr>
              <a:t>Face to Face staff office</a:t>
            </a:r>
            <a:r>
              <a:rPr lang="en-US" sz="6000" b="1" dirty="0">
                <a:latin typeface="Book Antiqua" panose="02040602050305030304" pitchFamily="18" charset="0"/>
              </a:rPr>
              <a:t> TCM01 (location and code)</a:t>
            </a:r>
            <a:endParaRPr lang="en-US" sz="6000" dirty="0">
              <a:latin typeface="Book Antiqua" panose="02040602050305030304" pitchFamily="18" charset="0"/>
            </a:endParaRPr>
          </a:p>
          <a:p>
            <a:r>
              <a:rPr lang="en-US" b="1" dirty="0"/>
              <a:t> </a:t>
            </a:r>
            <a:endParaRPr lang="en-US" dirty="0"/>
          </a:p>
          <a:p>
            <a:pPr marL="0" indent="0">
              <a:buNone/>
            </a:pPr>
            <a:endParaRPr lang="en-US" dirty="0" smtClean="0">
              <a:latin typeface="Book Antiqua" panose="02040602050305030304" pitchFamily="18" charset="0"/>
            </a:endParaRPr>
          </a:p>
          <a:p>
            <a:pPr marL="0" indent="0">
              <a:buNone/>
            </a:pPr>
            <a:endParaRPr lang="en-US" dirty="0" smtClean="0">
              <a:latin typeface="Book Antiqua" panose="02040602050305030304" pitchFamily="18" charset="0"/>
            </a:endParaRP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3023379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Book Antiqua" panose="02040602050305030304" pitchFamily="18" charset="0"/>
              </a:rPr>
              <a:t>TCM DOCUMENTATION</a:t>
            </a:r>
            <a:br>
              <a:rPr lang="en-US" sz="3600" dirty="0" smtClean="0">
                <a:latin typeface="Book Antiqua" panose="02040602050305030304" pitchFamily="18" charset="0"/>
              </a:rPr>
            </a:br>
            <a:r>
              <a:rPr lang="en-US" sz="3600" dirty="0" smtClean="0">
                <a:latin typeface="Book Antiqua" panose="02040602050305030304" pitchFamily="18" charset="0"/>
              </a:rPr>
              <a:t>Writing the Note</a:t>
            </a:r>
            <a:endParaRPr lang="en-US" sz="3600"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Progress Notes:</a:t>
            </a:r>
          </a:p>
          <a:p>
            <a:pPr marL="514350" indent="-514350">
              <a:buAutoNum type="arabicPeriod"/>
            </a:pPr>
            <a:r>
              <a:rPr lang="en-US" dirty="0" smtClean="0">
                <a:latin typeface="Book Antiqua" panose="02040602050305030304" pitchFamily="18" charset="0"/>
              </a:rPr>
              <a:t>Tell a story- a good story has a beginning, middle and end.</a:t>
            </a:r>
          </a:p>
          <a:p>
            <a:pPr marL="514350" indent="-514350">
              <a:buAutoNum type="arabicPeriod"/>
            </a:pPr>
            <a:r>
              <a:rPr lang="en-US" dirty="0" smtClean="0">
                <a:latin typeface="Book Antiqua" panose="02040602050305030304" pitchFamily="18" charset="0"/>
              </a:rPr>
              <a:t>Provide a narrative of the objectives and interventions that have been worked on.</a:t>
            </a:r>
          </a:p>
          <a:p>
            <a:pPr marL="514350" indent="-514350">
              <a:buAutoNum type="arabicPeriod"/>
            </a:pPr>
            <a:r>
              <a:rPr lang="en-US" dirty="0" smtClean="0">
                <a:latin typeface="Book Antiqua" panose="02040602050305030304" pitchFamily="18" charset="0"/>
              </a:rPr>
              <a:t>Details the client’s progress in taking small steps to achieve life goals that are important to them.</a:t>
            </a:r>
          </a:p>
          <a:p>
            <a:pPr marL="514350" indent="-514350">
              <a:buAutoNum type="arabicPeriod"/>
            </a:pPr>
            <a:r>
              <a:rPr lang="en-US" dirty="0" smtClean="0">
                <a:latin typeface="Book Antiqua" panose="02040602050305030304" pitchFamily="18" charset="0"/>
              </a:rPr>
              <a:t>Provides a summary of the work and progress that has been made for the next Recovery Plan update.</a:t>
            </a:r>
            <a:endParaRPr lang="en-US" dirty="0">
              <a:latin typeface="Book Antiqua" panose="02040602050305030304" pitchFamily="18" charset="0"/>
            </a:endParaRPr>
          </a:p>
        </p:txBody>
      </p:sp>
    </p:spTree>
    <p:extLst>
      <p:ext uri="{BB962C8B-B14F-4D97-AF65-F5344CB8AC3E}">
        <p14:creationId xmlns:p14="http://schemas.microsoft.com/office/powerpoint/2010/main" val="283205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a:latin typeface="Book Antiqua" panose="02040602050305030304" pitchFamily="18" charset="0"/>
              </a:rPr>
              <a:t>What is Targeted Case Management?</a:t>
            </a:r>
          </a:p>
        </p:txBody>
      </p:sp>
      <p:sp>
        <p:nvSpPr>
          <p:cNvPr id="3" name="Content Placeholder 2"/>
          <p:cNvSpPr>
            <a:spLocks noGrp="1"/>
          </p:cNvSpPr>
          <p:nvPr>
            <p:ph idx="1"/>
          </p:nvPr>
        </p:nvSpPr>
        <p:spPr/>
        <p:txBody>
          <a:bodyPr>
            <a:noAutofit/>
          </a:bodyPr>
          <a:lstStyle/>
          <a:p>
            <a:r>
              <a:rPr lang="en-US" sz="1800" dirty="0">
                <a:latin typeface="Book Antiqua" panose="02040602050305030304" pitchFamily="18" charset="0"/>
              </a:rPr>
              <a:t>The Medicaid State Plan Amendment (SPA) defines TCM services as: “services furnished to assist individuals eligible under the State Plan in gaining access to needed medical, social, educational, and other services</a:t>
            </a:r>
            <a:r>
              <a:rPr lang="en-US" sz="1800" dirty="0" smtClean="0">
                <a:latin typeface="Book Antiqua" panose="02040602050305030304" pitchFamily="18" charset="0"/>
              </a:rPr>
              <a:t>.”</a:t>
            </a:r>
            <a:endParaRPr lang="en-US" sz="1800" dirty="0">
              <a:latin typeface="Book Antiqua" panose="02040602050305030304" pitchFamily="18" charset="0"/>
            </a:endParaRPr>
          </a:p>
          <a:p>
            <a:pPr marL="0" indent="0">
              <a:buNone/>
            </a:pPr>
            <a:r>
              <a:rPr lang="en-US" sz="1800" dirty="0">
                <a:latin typeface="Book Antiqua" panose="02040602050305030304" pitchFamily="18" charset="0"/>
              </a:rPr>
              <a:t> </a:t>
            </a:r>
          </a:p>
          <a:p>
            <a:r>
              <a:rPr lang="en-US" sz="1800" dirty="0" smtClean="0">
                <a:latin typeface="Book Antiqua" panose="02040602050305030304" pitchFamily="18" charset="0"/>
              </a:rPr>
              <a:t> </a:t>
            </a:r>
            <a:r>
              <a:rPr lang="en-US" sz="1800" dirty="0">
                <a:latin typeface="Book Antiqua" panose="02040602050305030304" pitchFamily="18" charset="0"/>
              </a:rPr>
              <a:t>The Medicaid Provider Manual defines case management services as “the continuum of assessment, planning, linkage, support and advocacy activities systematically carried out by an individual case manager that are available to assist and enable an individual to gain access to needed medical, clinical, social, educational or other </a:t>
            </a:r>
            <a:r>
              <a:rPr lang="en-US" sz="1800">
                <a:latin typeface="Book Antiqua" panose="02040602050305030304" pitchFamily="18" charset="0"/>
              </a:rPr>
              <a:t>services</a:t>
            </a:r>
            <a:r>
              <a:rPr lang="en-US" sz="1800" smtClean="0">
                <a:latin typeface="Book Antiqua" panose="02040602050305030304" pitchFamily="18" charset="0"/>
              </a:rPr>
              <a:t>.”</a:t>
            </a:r>
          </a:p>
          <a:p>
            <a:pPr marL="0" indent="0">
              <a:buNone/>
            </a:pPr>
            <a:endParaRPr lang="en-US" sz="1800" dirty="0" smtClean="0">
              <a:latin typeface="Book Antiqua" panose="02040602050305030304" pitchFamily="18" charset="0"/>
            </a:endParaRPr>
          </a:p>
          <a:p>
            <a:r>
              <a:rPr lang="en-US" sz="1800" b="1" dirty="0" smtClean="0">
                <a:latin typeface="Book Antiqua" panose="02040602050305030304" pitchFamily="18" charset="0"/>
              </a:rPr>
              <a:t> </a:t>
            </a:r>
            <a:r>
              <a:rPr lang="en-US" sz="1800" b="1" dirty="0">
                <a:latin typeface="Book Antiqua" panose="02040602050305030304" pitchFamily="18" charset="0"/>
              </a:rPr>
              <a:t>Medicaid pays to keep people from going to the hospital by continually assessing their needs, writing a plan to address those needs and keeping them linked and engaged in services designed to reduce symptoms and maximize participation in community life.</a:t>
            </a:r>
          </a:p>
          <a:p>
            <a:pPr marL="0" indent="0">
              <a:buNone/>
            </a:pPr>
            <a:endParaRPr lang="en-US" sz="1800" dirty="0">
              <a:latin typeface="Book Antiqua" panose="02040602050305030304" pitchFamily="18" charset="0"/>
            </a:endParaRPr>
          </a:p>
        </p:txBody>
      </p:sp>
    </p:spTree>
    <p:extLst>
      <p:ext uri="{BB962C8B-B14F-4D97-AF65-F5344CB8AC3E}">
        <p14:creationId xmlns:p14="http://schemas.microsoft.com/office/powerpoint/2010/main" val="2318255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Book Antiqua" panose="02040602050305030304" pitchFamily="18" charset="0"/>
              </a:rPr>
              <a:t>TCM DOCUMENTATION</a:t>
            </a:r>
            <a:br>
              <a:rPr lang="en-US" sz="4000" dirty="0" smtClean="0">
                <a:latin typeface="Book Antiqua" panose="02040602050305030304" pitchFamily="18" charset="0"/>
              </a:rPr>
            </a:br>
            <a:r>
              <a:rPr lang="en-US" sz="4000" dirty="0" smtClean="0">
                <a:latin typeface="Book Antiqua" panose="02040602050305030304" pitchFamily="18" charset="0"/>
              </a:rPr>
              <a:t>Writing the Note</a:t>
            </a:r>
            <a:endParaRPr lang="en-US" sz="4000"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a:t> </a:t>
            </a:r>
            <a:r>
              <a:rPr lang="en-US" dirty="0">
                <a:latin typeface="Book Antiqua" panose="02040602050305030304" pitchFamily="18" charset="0"/>
              </a:rPr>
              <a:t>Services to clients who have no assessment, no treatment plan, or an expired treatment </a:t>
            </a:r>
            <a:r>
              <a:rPr lang="en-US" dirty="0" smtClean="0">
                <a:latin typeface="Book Antiqua" panose="02040602050305030304" pitchFamily="18" charset="0"/>
              </a:rPr>
              <a:t>plan cannot be billed. </a:t>
            </a:r>
          </a:p>
          <a:p>
            <a:r>
              <a:rPr lang="en-US" dirty="0" smtClean="0">
                <a:latin typeface="Book Antiqua" panose="02040602050305030304" pitchFamily="18" charset="0"/>
              </a:rPr>
              <a:t> </a:t>
            </a:r>
            <a:r>
              <a:rPr lang="en-US" dirty="0">
                <a:latin typeface="Book Antiqua" panose="02040602050305030304" pitchFamily="18" charset="0"/>
              </a:rPr>
              <a:t>Services to clients in an inpatient setting, nursing home, or </a:t>
            </a:r>
            <a:r>
              <a:rPr lang="en-US" dirty="0" smtClean="0">
                <a:latin typeface="Book Antiqua" panose="02040602050305030304" pitchFamily="18" charset="0"/>
              </a:rPr>
              <a:t>jail cannot be billed. Double billing is prohibited.  </a:t>
            </a:r>
            <a:r>
              <a:rPr lang="en-US" dirty="0">
                <a:latin typeface="Book Antiqua" panose="02040602050305030304" pitchFamily="18" charset="0"/>
              </a:rPr>
              <a:t>Please ensure that the service location is input into </a:t>
            </a:r>
            <a:r>
              <a:rPr lang="en-US" dirty="0" err="1" smtClean="0">
                <a:latin typeface="Book Antiqua" panose="02040602050305030304" pitchFamily="18" charset="0"/>
              </a:rPr>
              <a:t>DDaP</a:t>
            </a:r>
            <a:r>
              <a:rPr lang="en-US" dirty="0" smtClean="0">
                <a:latin typeface="Book Antiqua" panose="02040602050305030304" pitchFamily="18" charset="0"/>
              </a:rPr>
              <a:t>.</a:t>
            </a:r>
            <a:endParaRPr lang="en-US" dirty="0"/>
          </a:p>
        </p:txBody>
      </p:sp>
    </p:spTree>
    <p:extLst>
      <p:ext uri="{BB962C8B-B14F-4D97-AF65-F5344CB8AC3E}">
        <p14:creationId xmlns:p14="http://schemas.microsoft.com/office/powerpoint/2010/main" val="1591974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DOCUMENTATION</a:t>
            </a:r>
            <a:br>
              <a:rPr lang="en-US" dirty="0">
                <a:latin typeface="Book Antiqua" panose="02040602050305030304" pitchFamily="18" charset="0"/>
              </a:rPr>
            </a:br>
            <a:r>
              <a:rPr lang="en-US" dirty="0">
                <a:latin typeface="Book Antiqua" panose="02040602050305030304" pitchFamily="18" charset="0"/>
              </a:rPr>
              <a:t>Writing the Note</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TCM codes cannot be used for conducting collateral services </a:t>
            </a:r>
            <a:r>
              <a:rPr lang="en-US" b="1" dirty="0" smtClean="0">
                <a:latin typeface="Book Antiqua" panose="02040602050305030304" pitchFamily="18" charset="0"/>
              </a:rPr>
              <a:t>within </a:t>
            </a:r>
            <a:r>
              <a:rPr lang="en-US" dirty="0" smtClean="0">
                <a:latin typeface="Book Antiqua" panose="02040602050305030304" pitchFamily="18" charset="0"/>
              </a:rPr>
              <a:t>your organization.</a:t>
            </a:r>
          </a:p>
          <a:p>
            <a:r>
              <a:rPr lang="en-US" dirty="0" smtClean="0">
                <a:latin typeface="Book Antiqua" panose="02040602050305030304" pitchFamily="18" charset="0"/>
              </a:rPr>
              <a:t>TCM codes cannot be used for medical, educational, social or skill building services.</a:t>
            </a:r>
            <a:endParaRPr lang="en-US" dirty="0">
              <a:latin typeface="Book Antiqua" panose="02040602050305030304" pitchFamily="18" charset="0"/>
            </a:endParaRPr>
          </a:p>
        </p:txBody>
      </p:sp>
    </p:spTree>
    <p:extLst>
      <p:ext uri="{BB962C8B-B14F-4D97-AF65-F5344CB8AC3E}">
        <p14:creationId xmlns:p14="http://schemas.microsoft.com/office/powerpoint/2010/main" val="2630434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 Antiqua" panose="02040602050305030304" pitchFamily="18" charset="0"/>
              </a:rPr>
              <a:t>TCM Services actively involve </a:t>
            </a:r>
            <a:r>
              <a:rPr lang="en-US" b="1" dirty="0" smtClean="0">
                <a:latin typeface="Book Antiqua" panose="02040602050305030304" pitchFamily="18" charset="0"/>
              </a:rPr>
              <a:t>care coordination </a:t>
            </a:r>
            <a:r>
              <a:rPr lang="en-US" dirty="0" smtClean="0">
                <a:latin typeface="Book Antiqua" panose="02040602050305030304" pitchFamily="18" charset="0"/>
              </a:rPr>
              <a:t>where staff interacts with an </a:t>
            </a:r>
            <a:r>
              <a:rPr lang="en-US" b="1" dirty="0" smtClean="0">
                <a:latin typeface="Book Antiqua" panose="02040602050305030304" pitchFamily="18" charset="0"/>
              </a:rPr>
              <a:t>external</a:t>
            </a:r>
            <a:r>
              <a:rPr lang="en-US" dirty="0" smtClean="0">
                <a:latin typeface="Book Antiqua" panose="02040602050305030304" pitchFamily="18" charset="0"/>
              </a:rPr>
              <a:t> resource (provider, family, friends, community members) to your own agency.</a:t>
            </a:r>
          </a:p>
          <a:p>
            <a:r>
              <a:rPr lang="en-US" dirty="0" smtClean="0">
                <a:latin typeface="Book Antiqua" panose="02040602050305030304" pitchFamily="18" charset="0"/>
              </a:rPr>
              <a:t>TCM can also be any service that involves </a:t>
            </a:r>
            <a:r>
              <a:rPr lang="en-US" b="1" dirty="0" smtClean="0">
                <a:latin typeface="Book Antiqua" panose="02040602050305030304" pitchFamily="18" charset="0"/>
              </a:rPr>
              <a:t>assessment, recovery planning </a:t>
            </a:r>
            <a:r>
              <a:rPr lang="en-US" dirty="0" smtClean="0">
                <a:latin typeface="Book Antiqua" panose="02040602050305030304" pitchFamily="18" charset="0"/>
              </a:rPr>
              <a:t>or </a:t>
            </a:r>
            <a:r>
              <a:rPr lang="en-US" b="1" dirty="0" smtClean="0">
                <a:latin typeface="Book Antiqua" panose="02040602050305030304" pitchFamily="18" charset="0"/>
              </a:rPr>
              <a:t>monitoring</a:t>
            </a:r>
            <a:r>
              <a:rPr lang="en-US" dirty="0" smtClean="0">
                <a:latin typeface="Book Antiqua" panose="02040602050305030304" pitchFamily="18" charset="0"/>
              </a:rPr>
              <a:t> </a:t>
            </a:r>
            <a:r>
              <a:rPr lang="en-US" b="1" dirty="0" smtClean="0">
                <a:latin typeface="Book Antiqua" panose="02040602050305030304" pitchFamily="18" charset="0"/>
              </a:rPr>
              <a:t>progress</a:t>
            </a:r>
            <a:r>
              <a:rPr lang="en-US" dirty="0" smtClean="0">
                <a:latin typeface="Book Antiqua" panose="02040602050305030304" pitchFamily="18" charset="0"/>
              </a:rPr>
              <a:t> toward a Recovery Plan objective</a:t>
            </a:r>
            <a:r>
              <a:rPr lang="en-US" dirty="0" smtClean="0"/>
              <a:t>.</a:t>
            </a:r>
            <a:endParaRPr lang="en-US" dirty="0"/>
          </a:p>
        </p:txBody>
      </p:sp>
    </p:spTree>
    <p:extLst>
      <p:ext uri="{BB962C8B-B14F-4D97-AF65-F5344CB8AC3E}">
        <p14:creationId xmlns:p14="http://schemas.microsoft.com/office/powerpoint/2010/main" val="2626121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Examples of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Coordinating dental or medical care.</a:t>
            </a:r>
          </a:p>
          <a:p>
            <a:r>
              <a:rPr lang="en-US" dirty="0" smtClean="0">
                <a:latin typeface="Book Antiqua" panose="02040602050305030304" pitchFamily="18" charset="0"/>
              </a:rPr>
              <a:t>Coordinating transportation.</a:t>
            </a:r>
          </a:p>
          <a:p>
            <a:r>
              <a:rPr lang="en-US" dirty="0" smtClean="0">
                <a:latin typeface="Book Antiqua" panose="02040602050305030304" pitchFamily="18" charset="0"/>
              </a:rPr>
              <a:t>Helping a client enroll to get his GED.</a:t>
            </a:r>
          </a:p>
          <a:p>
            <a:r>
              <a:rPr lang="en-US" dirty="0" smtClean="0">
                <a:latin typeface="Book Antiqua" panose="02040602050305030304" pitchFamily="18" charset="0"/>
              </a:rPr>
              <a:t>Monitoring client’s adherence to their budget.</a:t>
            </a:r>
          </a:p>
          <a:p>
            <a:r>
              <a:rPr lang="en-US" dirty="0" smtClean="0">
                <a:latin typeface="Book Antiqua" panose="02040602050305030304" pitchFamily="18" charset="0"/>
              </a:rPr>
              <a:t>Helping a client connect to a new church.</a:t>
            </a:r>
          </a:p>
          <a:p>
            <a:r>
              <a:rPr lang="en-US" dirty="0" smtClean="0">
                <a:latin typeface="Book Antiqua" panose="02040602050305030304" pitchFamily="18" charset="0"/>
              </a:rPr>
              <a:t>Monitoring a client’s adherence to medication.</a:t>
            </a:r>
          </a:p>
          <a:p>
            <a:r>
              <a:rPr lang="en-US" dirty="0" smtClean="0">
                <a:latin typeface="Book Antiqua" panose="02040602050305030304" pitchFamily="18" charset="0"/>
              </a:rPr>
              <a:t>Assisting a client to find new housing.</a:t>
            </a:r>
            <a:endParaRPr lang="en-US" dirty="0">
              <a:latin typeface="Book Antiqua" panose="02040602050305030304" pitchFamily="18" charset="0"/>
            </a:endParaRPr>
          </a:p>
        </p:txBody>
      </p:sp>
    </p:spTree>
    <p:extLst>
      <p:ext uri="{BB962C8B-B14F-4D97-AF65-F5344CB8AC3E}">
        <p14:creationId xmlns:p14="http://schemas.microsoft.com/office/powerpoint/2010/main" val="18078332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Non- 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All other types of services that involve teaching, explaining, counseling, transporting, psycho-education, coaching, researching, etc.</a:t>
            </a:r>
          </a:p>
          <a:p>
            <a:r>
              <a:rPr lang="en-US" dirty="0" smtClean="0">
                <a:latin typeface="Book Antiqua" panose="02040602050305030304" pitchFamily="18" charset="0"/>
              </a:rPr>
              <a:t>Many of the services provided in your programs are not TCM but </a:t>
            </a:r>
            <a:r>
              <a:rPr lang="en-US" b="1" dirty="0" smtClean="0">
                <a:latin typeface="Book Antiqua" panose="02040602050305030304" pitchFamily="18" charset="0"/>
              </a:rPr>
              <a:t>skill building </a:t>
            </a:r>
            <a:r>
              <a:rPr lang="en-US" dirty="0" smtClean="0">
                <a:latin typeface="Book Antiqua" panose="02040602050305030304" pitchFamily="18" charset="0"/>
              </a:rPr>
              <a:t>or </a:t>
            </a:r>
            <a:r>
              <a:rPr lang="en-US" b="1" dirty="0" smtClean="0">
                <a:latin typeface="Book Antiqua" panose="02040602050305030304" pitchFamily="18" charset="0"/>
              </a:rPr>
              <a:t>case management</a:t>
            </a:r>
            <a:r>
              <a:rPr lang="en-US" dirty="0" smtClean="0">
                <a:latin typeface="Book Antiqua" panose="02040602050305030304" pitchFamily="18" charset="0"/>
              </a:rPr>
              <a:t>.</a:t>
            </a:r>
            <a:endParaRPr lang="en-US" dirty="0">
              <a:latin typeface="Book Antiqua" panose="02040602050305030304" pitchFamily="18" charset="0"/>
            </a:endParaRPr>
          </a:p>
        </p:txBody>
      </p:sp>
    </p:spTree>
    <p:extLst>
      <p:ext uri="{BB962C8B-B14F-4D97-AF65-F5344CB8AC3E}">
        <p14:creationId xmlns:p14="http://schemas.microsoft.com/office/powerpoint/2010/main" val="4166494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Examples of Non-TCM services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Transportation</a:t>
            </a:r>
          </a:p>
          <a:p>
            <a:r>
              <a:rPr lang="en-US" dirty="0" smtClean="0">
                <a:latin typeface="Book Antiqua" panose="02040602050305030304" pitchFamily="18" charset="0"/>
              </a:rPr>
              <a:t>All skill building activities</a:t>
            </a:r>
          </a:p>
          <a:p>
            <a:r>
              <a:rPr lang="en-US" dirty="0" smtClean="0">
                <a:latin typeface="Book Antiqua" panose="02040602050305030304" pitchFamily="18" charset="0"/>
              </a:rPr>
              <a:t>Providing ADL’s</a:t>
            </a:r>
          </a:p>
          <a:p>
            <a:r>
              <a:rPr lang="en-US" dirty="0" smtClean="0">
                <a:latin typeface="Book Antiqua" panose="02040602050305030304" pitchFamily="18" charset="0"/>
              </a:rPr>
              <a:t>Medication delivery</a:t>
            </a:r>
          </a:p>
          <a:p>
            <a:r>
              <a:rPr lang="en-US" dirty="0" smtClean="0">
                <a:latin typeface="Book Antiqua" panose="02040602050305030304" pitchFamily="18" charset="0"/>
              </a:rPr>
              <a:t>Medication supervision/observation</a:t>
            </a:r>
          </a:p>
          <a:p>
            <a:r>
              <a:rPr lang="en-US" dirty="0" smtClean="0">
                <a:latin typeface="Book Antiqua" panose="02040602050305030304" pitchFamily="18" charset="0"/>
              </a:rPr>
              <a:t>Paying bills for a client</a:t>
            </a:r>
          </a:p>
          <a:p>
            <a:r>
              <a:rPr lang="en-US" dirty="0" smtClean="0">
                <a:latin typeface="Book Antiqua" panose="02040602050305030304" pitchFamily="18" charset="0"/>
              </a:rPr>
              <a:t>Helping a client move to a new apartment</a:t>
            </a:r>
          </a:p>
          <a:p>
            <a:r>
              <a:rPr lang="en-US" dirty="0" smtClean="0">
                <a:latin typeface="Book Antiqua" panose="02040602050305030304" pitchFamily="18" charset="0"/>
              </a:rPr>
              <a:t>Unsuccessful attempts at services- no shows, calling and leaving messages, cancellations</a:t>
            </a:r>
          </a:p>
          <a:p>
            <a:r>
              <a:rPr lang="en-US" dirty="0" smtClean="0">
                <a:latin typeface="Book Antiqua" panose="02040602050305030304" pitchFamily="18" charset="0"/>
              </a:rPr>
              <a:t> Texts and emails are not TCM services.</a:t>
            </a:r>
            <a:endParaRPr lang="en-US" dirty="0"/>
          </a:p>
        </p:txBody>
      </p:sp>
    </p:spTree>
    <p:extLst>
      <p:ext uri="{BB962C8B-B14F-4D97-AF65-F5344CB8AC3E}">
        <p14:creationId xmlns:p14="http://schemas.microsoft.com/office/powerpoint/2010/main" val="2365915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Use Language as a Signal</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Book Antiqua" panose="02040602050305030304" pitchFamily="18" charset="0"/>
              </a:rPr>
              <a:t>What you did </a:t>
            </a:r>
            <a:r>
              <a:rPr lang="en-US" dirty="0" smtClean="0">
                <a:latin typeface="Book Antiqua" panose="02040602050305030304" pitchFamily="18" charset="0"/>
              </a:rPr>
              <a:t>determines the type of intervention …</a:t>
            </a:r>
            <a:r>
              <a:rPr lang="en-US" b="1" dirty="0" smtClean="0">
                <a:latin typeface="Book Antiqua" panose="02040602050305030304" pitchFamily="18" charset="0"/>
              </a:rPr>
              <a:t>NOT the verb </a:t>
            </a:r>
            <a:r>
              <a:rPr lang="en-US" dirty="0" smtClean="0">
                <a:latin typeface="Book Antiqua" panose="02040602050305030304" pitchFamily="18" charset="0"/>
              </a:rPr>
              <a:t>you use in the note to describe the intervention.</a:t>
            </a:r>
          </a:p>
          <a:p>
            <a:r>
              <a:rPr lang="en-US" b="1" dirty="0" smtClean="0">
                <a:latin typeface="Book Antiqua" panose="02040602050305030304" pitchFamily="18" charset="0"/>
              </a:rPr>
              <a:t>TCM</a:t>
            </a:r>
            <a:r>
              <a:rPr lang="en-US" dirty="0" smtClean="0">
                <a:latin typeface="Book Antiqua" panose="02040602050305030304" pitchFamily="18" charset="0"/>
              </a:rPr>
              <a:t>: Coordinated care with…, attended a treatment planning meeting for.., assessed progress on..</a:t>
            </a:r>
          </a:p>
          <a:p>
            <a:r>
              <a:rPr lang="en-US" b="1" dirty="0" smtClean="0">
                <a:latin typeface="Book Antiqua" panose="02040602050305030304" pitchFamily="18" charset="0"/>
              </a:rPr>
              <a:t>Skill Building: </a:t>
            </a:r>
            <a:r>
              <a:rPr lang="en-US" dirty="0" smtClean="0">
                <a:latin typeface="Book Antiqua" panose="02040602050305030304" pitchFamily="18" charset="0"/>
              </a:rPr>
              <a:t>Taught, prompted, coached, role played, demonstrated, cued, practiced</a:t>
            </a:r>
          </a:p>
          <a:p>
            <a:r>
              <a:rPr lang="en-US" b="1" dirty="0" smtClean="0">
                <a:latin typeface="Book Antiqua" panose="02040602050305030304" pitchFamily="18" charset="0"/>
              </a:rPr>
              <a:t>Case Management</a:t>
            </a:r>
            <a:r>
              <a:rPr lang="en-US" dirty="0" smtClean="0">
                <a:latin typeface="Book Antiqua" panose="02040602050305030304" pitchFamily="18" charset="0"/>
              </a:rPr>
              <a:t>: Counseled, transported, supervised, assisted with, practiced</a:t>
            </a:r>
            <a:endParaRPr lang="en-US" dirty="0">
              <a:latin typeface="Book Antiqua" panose="02040602050305030304" pitchFamily="18" charset="0"/>
            </a:endParaRPr>
          </a:p>
        </p:txBody>
      </p:sp>
    </p:spTree>
    <p:extLst>
      <p:ext uri="{BB962C8B-B14F-4D97-AF65-F5344CB8AC3E}">
        <p14:creationId xmlns:p14="http://schemas.microsoft.com/office/powerpoint/2010/main" val="33472437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Audits / Record Retention </a:t>
            </a:r>
          </a:p>
        </p:txBody>
      </p:sp>
      <p:sp>
        <p:nvSpPr>
          <p:cNvPr id="3" name="Content Placeholder 2"/>
          <p:cNvSpPr>
            <a:spLocks noGrp="1"/>
          </p:cNvSpPr>
          <p:nvPr>
            <p:ph idx="1"/>
          </p:nvPr>
        </p:nvSpPr>
        <p:spPr/>
        <p:txBody>
          <a:bodyPr>
            <a:normAutofit fontScale="25000" lnSpcReduction="20000"/>
          </a:bodyPr>
          <a:lstStyle/>
          <a:p>
            <a:r>
              <a:rPr lang="en-US" dirty="0"/>
              <a:t> </a:t>
            </a:r>
            <a:r>
              <a:rPr lang="en-US" sz="7200" dirty="0">
                <a:latin typeface="Book Antiqua" panose="02040602050305030304" pitchFamily="18" charset="0"/>
              </a:rPr>
              <a:t>Each provider agency is responsible for internal TCM audits and accurate reporting of services into DDAP or WITS</a:t>
            </a:r>
            <a:r>
              <a:rPr lang="en-US" sz="7200" dirty="0" smtClean="0">
                <a:latin typeface="Book Antiqua" panose="02040602050305030304" pitchFamily="18" charset="0"/>
              </a:rPr>
              <a:t>.</a:t>
            </a:r>
          </a:p>
          <a:p>
            <a:r>
              <a:rPr lang="en-US" sz="7200" dirty="0"/>
              <a:t>All documentation is open to scrutiny by employers, accreditation bodies, and federal and state reviewers and auditors</a:t>
            </a:r>
            <a:r>
              <a:rPr lang="en-US" sz="7200" dirty="0" smtClean="0"/>
              <a:t>.</a:t>
            </a:r>
          </a:p>
          <a:p>
            <a:r>
              <a:rPr lang="en-US" sz="7200" dirty="0"/>
              <a:t>Progress notes should be written as if an attorney and/or client/family will read it.  You should be able to explain or defend every statement that is made. Use quotes stating what other people said</a:t>
            </a:r>
            <a:r>
              <a:rPr lang="en-US" sz="7200" dirty="0" smtClean="0"/>
              <a:t>.</a:t>
            </a:r>
            <a:endParaRPr lang="en-US" sz="7200" dirty="0"/>
          </a:p>
          <a:p>
            <a:pPr marL="0" indent="0">
              <a:buNone/>
            </a:pPr>
            <a:r>
              <a:rPr lang="en-US" sz="7200" dirty="0"/>
              <a:t>It is a </a:t>
            </a:r>
            <a:r>
              <a:rPr lang="en-US" sz="7200" b="1" i="1" dirty="0"/>
              <a:t>“best practice” </a:t>
            </a:r>
            <a:r>
              <a:rPr lang="en-US" sz="7200" dirty="0"/>
              <a:t>to conduct a self-audit.            </a:t>
            </a:r>
          </a:p>
          <a:p>
            <a:r>
              <a:rPr lang="en-US" sz="7200" dirty="0"/>
              <a:t>Select a random sample for a specific amount of time( ex.10% of all charts </a:t>
            </a:r>
            <a:r>
              <a:rPr lang="en-US" sz="7200" dirty="0" smtClean="0"/>
              <a:t>every month)</a:t>
            </a:r>
            <a:endParaRPr lang="en-US" sz="7200" dirty="0"/>
          </a:p>
          <a:p>
            <a:r>
              <a:rPr lang="en-US" sz="7200" dirty="0"/>
              <a:t>Do not audit your own charts to remove bias</a:t>
            </a:r>
          </a:p>
          <a:p>
            <a:r>
              <a:rPr lang="en-US" sz="7200" dirty="0"/>
              <a:t>Use the results you find for improving compliance. There is no real value in conducting a self-audit unless discovered issues are resolved</a:t>
            </a:r>
            <a:r>
              <a:rPr lang="en-US" sz="7200" dirty="0" smtClean="0"/>
              <a:t>.</a:t>
            </a:r>
            <a:endParaRPr lang="en-US" sz="7200" dirty="0" smtClean="0">
              <a:latin typeface="Book Antiqua" panose="02040602050305030304" pitchFamily="18" charset="0"/>
            </a:endParaRPr>
          </a:p>
          <a:p>
            <a:r>
              <a:rPr lang="en-US" sz="7200" dirty="0" smtClean="0">
                <a:latin typeface="Book Antiqua" panose="02040602050305030304" pitchFamily="18" charset="0"/>
              </a:rPr>
              <a:t>  </a:t>
            </a:r>
            <a:r>
              <a:rPr lang="en-US" sz="7200" dirty="0">
                <a:latin typeface="Book Antiqua" panose="02040602050305030304" pitchFamily="18" charset="0"/>
              </a:rPr>
              <a:t>You can use the DDAP “TCM Missing Data” report to check the accuracy of your </a:t>
            </a:r>
            <a:r>
              <a:rPr lang="en-US" sz="7200" dirty="0" smtClean="0">
                <a:latin typeface="Book Antiqua" panose="02040602050305030304" pitchFamily="18" charset="0"/>
              </a:rPr>
              <a:t>data</a:t>
            </a:r>
          </a:p>
          <a:p>
            <a:r>
              <a:rPr lang="en-US" sz="7200" dirty="0" smtClean="0">
                <a:latin typeface="Book Antiqua" panose="02040602050305030304" pitchFamily="18" charset="0"/>
              </a:rPr>
              <a:t> </a:t>
            </a:r>
            <a:r>
              <a:rPr lang="en-US" sz="7200" dirty="0">
                <a:latin typeface="Book Antiqua" panose="02040602050305030304" pitchFamily="18" charset="0"/>
              </a:rPr>
              <a:t>Providers should retain records for a minimum of 7 years from date of </a:t>
            </a:r>
            <a:r>
              <a:rPr lang="en-US" sz="7200" dirty="0" smtClean="0">
                <a:latin typeface="Book Antiqua" panose="02040602050305030304" pitchFamily="18" charset="0"/>
              </a:rPr>
              <a:t>discharge.</a:t>
            </a:r>
          </a:p>
          <a:p>
            <a:pPr marL="0" indent="0">
              <a:buNone/>
            </a:pPr>
            <a:endParaRPr lang="en-US" sz="7200" dirty="0">
              <a:latin typeface="Book Antiqua" panose="02040602050305030304" pitchFamily="18" charset="0"/>
            </a:endParaRPr>
          </a:p>
          <a:p>
            <a:pPr marL="0" indent="0">
              <a:buNone/>
            </a:pPr>
            <a:r>
              <a:rPr lang="en-US" sz="7200" dirty="0">
                <a:latin typeface="Book Antiqua" panose="02040602050305030304" pitchFamily="18" charset="0"/>
              </a:rPr>
              <a:t> </a:t>
            </a:r>
          </a:p>
        </p:txBody>
      </p:sp>
    </p:spTree>
    <p:extLst>
      <p:ext uri="{BB962C8B-B14F-4D97-AF65-F5344CB8AC3E}">
        <p14:creationId xmlns:p14="http://schemas.microsoft.com/office/powerpoint/2010/main" val="1823277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Book Antiqua" panose="02040602050305030304" pitchFamily="18" charset="0"/>
              </a:rPr>
              <a:t>TCM Billing </a:t>
            </a:r>
            <a:r>
              <a:rPr lang="en-US" sz="3600" dirty="0" smtClean="0">
                <a:latin typeface="Book Antiqua" panose="02040602050305030304" pitchFamily="18" charset="0"/>
              </a:rPr>
              <a:t>Overview</a:t>
            </a:r>
            <a:br>
              <a:rPr lang="en-US" sz="3600" dirty="0" smtClean="0">
                <a:latin typeface="Book Antiqua" panose="02040602050305030304" pitchFamily="18" charset="0"/>
              </a:rPr>
            </a:br>
            <a:r>
              <a:rPr lang="en-US" sz="2200" dirty="0" smtClean="0">
                <a:latin typeface="Book Antiqua" panose="02040602050305030304" pitchFamily="18" charset="0"/>
              </a:rPr>
              <a:t> </a:t>
            </a:r>
            <a:r>
              <a:rPr lang="en-US" sz="2000" dirty="0">
                <a:latin typeface="Book Antiqua" panose="02040602050305030304" pitchFamily="18" charset="0"/>
              </a:rPr>
              <a:t>Maintaining TCM revenue is critical for DMHAS operated and contracted providers in mitigating potential service reductions. </a:t>
            </a:r>
            <a:br>
              <a:rPr lang="en-US" sz="2000" dirty="0">
                <a:latin typeface="Book Antiqua" panose="02040602050305030304" pitchFamily="18" charset="0"/>
              </a:rPr>
            </a:br>
            <a:endParaRPr lang="en-US" sz="2000" dirty="0">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dirty="0"/>
              <a:t> </a:t>
            </a:r>
            <a:r>
              <a:rPr lang="en-US" dirty="0">
                <a:latin typeface="Book Antiqua" panose="02040602050305030304" pitchFamily="18" charset="0"/>
              </a:rPr>
              <a:t>The general fund allocates money to fund DMHAS services.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Providers enter TCM services (including service location) into DMHAS data systems (</a:t>
            </a:r>
            <a:r>
              <a:rPr lang="en-US" dirty="0" err="1">
                <a:latin typeface="Book Antiqua" panose="02040602050305030304" pitchFamily="18" charset="0"/>
              </a:rPr>
              <a:t>DDaP</a:t>
            </a:r>
            <a:r>
              <a:rPr lang="en-US" dirty="0">
                <a:latin typeface="Book Antiqua" panose="02040602050305030304" pitchFamily="18" charset="0"/>
              </a:rPr>
              <a:t>).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DMHAS Fiscal extracts TCM services from the data system and screens data for client Medicaid eligibility and covered diagnosis. </a:t>
            </a:r>
          </a:p>
        </p:txBody>
      </p:sp>
    </p:spTree>
    <p:extLst>
      <p:ext uri="{BB962C8B-B14F-4D97-AF65-F5344CB8AC3E}">
        <p14:creationId xmlns:p14="http://schemas.microsoft.com/office/powerpoint/2010/main" val="3447531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Book Antiqua" panose="02040602050305030304" pitchFamily="18" charset="0"/>
              </a:rPr>
              <a:t>TCM Billing </a:t>
            </a:r>
            <a:r>
              <a:rPr lang="en-US" sz="4800" dirty="0" smtClean="0">
                <a:latin typeface="Book Antiqua" panose="02040602050305030304" pitchFamily="18" charset="0"/>
              </a:rPr>
              <a:t>Overview(Cont.)</a:t>
            </a:r>
            <a:r>
              <a:rPr lang="en-US" sz="4800" dirty="0">
                <a:latin typeface="Book Antiqua" panose="02040602050305030304" pitchFamily="18" charset="0"/>
              </a:rPr>
              <a:t/>
            </a:r>
            <a:br>
              <a:rPr lang="en-US" sz="4800" dirty="0">
                <a:latin typeface="Book Antiqua" panose="02040602050305030304" pitchFamily="18" charset="0"/>
              </a:rPr>
            </a:br>
            <a:endParaRPr lang="en-US" sz="4800" dirty="0"/>
          </a:p>
        </p:txBody>
      </p:sp>
      <p:sp>
        <p:nvSpPr>
          <p:cNvPr id="3" name="Content Placeholder 2"/>
          <p:cNvSpPr>
            <a:spLocks noGrp="1"/>
          </p:cNvSpPr>
          <p:nvPr>
            <p:ph idx="1"/>
          </p:nvPr>
        </p:nvSpPr>
        <p:spPr/>
        <p:txBody>
          <a:bodyPr/>
          <a:lstStyle/>
          <a:p>
            <a:r>
              <a:rPr lang="en-US" dirty="0">
                <a:latin typeface="Book Antiqua" panose="02040602050305030304" pitchFamily="18" charset="0"/>
              </a:rPr>
              <a:t> Medicaid payment for TCM is a statewide weekly rate.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DMHAS submits eligible services to Department of Administrative Services (DAS), the billing agent.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DAS submits claims to the CT DSS Medicaid claims processing vendor. </a:t>
            </a:r>
          </a:p>
          <a:p>
            <a:pPr marL="0" indent="0">
              <a:buNone/>
            </a:pPr>
            <a:r>
              <a:rPr lang="en-US" dirty="0"/>
              <a:t> </a:t>
            </a:r>
          </a:p>
        </p:txBody>
      </p:sp>
    </p:spTree>
    <p:extLst>
      <p:ext uri="{BB962C8B-B14F-4D97-AF65-F5344CB8AC3E}">
        <p14:creationId xmlns:p14="http://schemas.microsoft.com/office/powerpoint/2010/main" val="271117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Book Antiqua" panose="02040602050305030304" pitchFamily="18" charset="0"/>
              </a:rPr>
              <a:t>Who is the Target Population for TCM?</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a:bodyPr>
          <a:lstStyle/>
          <a:p>
            <a:r>
              <a:rPr lang="en-US" dirty="0" smtClean="0">
                <a:latin typeface="Book Antiqua" panose="02040602050305030304" pitchFamily="18" charset="0"/>
              </a:rPr>
              <a:t> DSS defines the TCM target population based on ICD</a:t>
            </a:r>
            <a:r>
              <a:rPr lang="en-US" sz="2400" dirty="0" smtClean="0">
                <a:latin typeface="Book Antiqua" panose="02040602050305030304" pitchFamily="18" charset="0"/>
              </a:rPr>
              <a:t>10</a:t>
            </a:r>
            <a:r>
              <a:rPr lang="en-US" dirty="0" smtClean="0">
                <a:latin typeface="Book Antiqua" panose="02040602050305030304" pitchFamily="18" charset="0"/>
              </a:rPr>
              <a:t> diagnosis codes.</a:t>
            </a:r>
          </a:p>
          <a:p>
            <a:r>
              <a:rPr lang="en-US" dirty="0" smtClean="0">
                <a:latin typeface="Book Antiqua" panose="02040602050305030304" pitchFamily="18" charset="0"/>
              </a:rPr>
              <a:t>In Connecticut, the TCM target population is defined as “individuals with serious chronic mental illness inclusive of individuals with substance use disorders and co-occurring mental illness.”</a:t>
            </a:r>
            <a:endParaRPr lang="en-US" dirty="0">
              <a:latin typeface="Book Antiqua" panose="02040602050305030304" pitchFamily="18" charset="0"/>
            </a:endParaRPr>
          </a:p>
        </p:txBody>
      </p:sp>
    </p:spTree>
    <p:extLst>
      <p:ext uri="{BB962C8B-B14F-4D97-AF65-F5344CB8AC3E}">
        <p14:creationId xmlns:p14="http://schemas.microsoft.com/office/powerpoint/2010/main" val="1983400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TCM Billing Overview(Cont.)</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 DSS </a:t>
            </a:r>
            <a:r>
              <a:rPr lang="en-US" dirty="0">
                <a:latin typeface="Book Antiqua" panose="02040602050305030304" pitchFamily="18" charset="0"/>
              </a:rPr>
              <a:t>bills the federal Centers for Medicare and Medicaid Services (CMS</a:t>
            </a:r>
            <a:r>
              <a:rPr lang="en-US" dirty="0" smtClean="0">
                <a:latin typeface="Book Antiqua" panose="02040602050305030304" pitchFamily="18" charset="0"/>
              </a:rPr>
              <a:t>).</a:t>
            </a:r>
          </a:p>
          <a:p>
            <a:r>
              <a:rPr lang="en-US" dirty="0" smtClean="0">
                <a:latin typeface="Book Antiqua" panose="02040602050305030304" pitchFamily="18" charset="0"/>
              </a:rPr>
              <a:t> </a:t>
            </a:r>
            <a:r>
              <a:rPr lang="en-US" dirty="0">
                <a:latin typeface="Book Antiqua" panose="02040602050305030304" pitchFamily="18" charset="0"/>
              </a:rPr>
              <a:t>CMS reimburses CT for TCM services at 50% Federal Financial Participation (FFP</a:t>
            </a:r>
            <a:r>
              <a:rPr lang="en-US" dirty="0" smtClean="0">
                <a:latin typeface="Book Antiqua" panose="02040602050305030304" pitchFamily="18" charset="0"/>
              </a:rPr>
              <a:t>).</a:t>
            </a:r>
          </a:p>
          <a:p>
            <a:r>
              <a:rPr lang="en-US" dirty="0" smtClean="0">
                <a:latin typeface="Book Antiqua" panose="02040602050305030304" pitchFamily="18" charset="0"/>
              </a:rPr>
              <a:t> </a:t>
            </a:r>
            <a:r>
              <a:rPr lang="en-US" dirty="0">
                <a:latin typeface="Book Antiqua" panose="02040602050305030304" pitchFamily="18" charset="0"/>
              </a:rPr>
              <a:t>TCM reimbursements are deposited to the state’s general fund.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The general fund is the source of funds allocated to fund DMHAS services. </a:t>
            </a:r>
          </a:p>
        </p:txBody>
      </p:sp>
    </p:spTree>
    <p:extLst>
      <p:ext uri="{BB962C8B-B14F-4D97-AF65-F5344CB8AC3E}">
        <p14:creationId xmlns:p14="http://schemas.microsoft.com/office/powerpoint/2010/main" val="2358714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Billing Overview (</a:t>
            </a:r>
            <a:r>
              <a:rPr lang="en-US" dirty="0" err="1" smtClean="0">
                <a:latin typeface="Book Antiqua" panose="02040602050305030304" pitchFamily="18" charset="0"/>
              </a:rPr>
              <a:t>Con’t</a:t>
            </a:r>
            <a:r>
              <a:rPr lang="en-US" dirty="0" smtClean="0">
                <a:latin typeface="Book Antiqua" panose="02040602050305030304" pitchFamily="18" charset="0"/>
              </a:rPr>
              <a:t>.)</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DMHAS currently has two data reports available to monitor TCM data and services: The “TCM Missing Data Report” and the “TCM Service Intensity Report.” Both are located in the EDW. </a:t>
            </a:r>
          </a:p>
          <a:p>
            <a:r>
              <a:rPr lang="en-US" dirty="0" smtClean="0">
                <a:latin typeface="Book Antiqua" panose="02040602050305030304" pitchFamily="18" charset="0"/>
              </a:rPr>
              <a:t>The “TCM Missing Data Report” identifies issues with the data submitted to DMHAS that is essential for billing purposes.</a:t>
            </a:r>
            <a:endParaRPr lang="en-US" dirty="0">
              <a:latin typeface="Book Antiqua" panose="02040602050305030304" pitchFamily="18" charset="0"/>
            </a:endParaRPr>
          </a:p>
        </p:txBody>
      </p:sp>
    </p:spTree>
    <p:extLst>
      <p:ext uri="{BB962C8B-B14F-4D97-AF65-F5344CB8AC3E}">
        <p14:creationId xmlns:p14="http://schemas.microsoft.com/office/powerpoint/2010/main" val="3724228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smtClean="0">
                <a:latin typeface="Book Antiqua" panose="02040602050305030304" pitchFamily="18" charset="0"/>
              </a:rPr>
              <a:t>.)</a:t>
            </a:r>
            <a:br>
              <a:rPr lang="en-US" dirty="0" smtClean="0">
                <a:latin typeface="Book Antiqua" panose="02040602050305030304" pitchFamily="18" charset="0"/>
              </a:rPr>
            </a:br>
            <a:r>
              <a:rPr lang="en-US" dirty="0" smtClean="0">
                <a:latin typeface="Book Antiqua" panose="02040602050305030304" pitchFamily="18" charset="0"/>
              </a:rPr>
              <a:t>TCM Missing Data Report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229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88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TCM Missing Data Report</a:t>
            </a:r>
            <a:endParaRPr lang="en-US" dirty="0"/>
          </a:p>
        </p:txBody>
      </p:sp>
      <p:sp>
        <p:nvSpPr>
          <p:cNvPr id="3" name="Content Placeholder 2"/>
          <p:cNvSpPr>
            <a:spLocks noGrp="1"/>
          </p:cNvSpPr>
          <p:nvPr>
            <p:ph idx="1"/>
          </p:nvPr>
        </p:nvSpPr>
        <p:spPr>
          <a:xfrm>
            <a:off x="238125" y="1524000"/>
            <a:ext cx="8229600" cy="2849563"/>
          </a:xfrm>
        </p:spPr>
        <p:txBody>
          <a:bodyPr/>
          <a:lstStyle/>
          <a:p>
            <a:r>
              <a:rPr lang="en-US" dirty="0" smtClean="0">
                <a:latin typeface="Book Antiqua" panose="02040602050305030304" pitchFamily="18" charset="0"/>
              </a:rPr>
              <a:t>Agencies should routinely run the TCM Missing Data Report and identify and correct any fixable data errors identified. </a:t>
            </a:r>
          </a:p>
          <a:p>
            <a:r>
              <a:rPr lang="en-US" dirty="0" smtClean="0">
                <a:latin typeface="Book Antiqua" panose="02040602050305030304" pitchFamily="18" charset="0"/>
              </a:rPr>
              <a:t>You can use </a:t>
            </a:r>
            <a:r>
              <a:rPr lang="en-US" dirty="0" smtClean="0">
                <a:latin typeface="Book Antiqua" panose="02040602050305030304" pitchFamily="18" charset="0"/>
                <a:hlinkClick r:id="rId2"/>
              </a:rPr>
              <a:t>www.ctdssmap.com</a:t>
            </a:r>
            <a:r>
              <a:rPr lang="en-US" dirty="0" smtClean="0">
                <a:latin typeface="Book Antiqua" panose="02040602050305030304" pitchFamily="18" charset="0"/>
              </a:rPr>
              <a:t> to look up Medicaid ID#’s</a:t>
            </a:r>
          </a:p>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343400"/>
            <a:ext cx="86677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040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smtClean="0">
                <a:latin typeface="Book Antiqua" panose="02040602050305030304" pitchFamily="18" charset="0"/>
              </a:rPr>
              <a:t>Service Intensity TCM Report</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The EDW contains a second report to monitor TCM activity- the “Service Intensity TCM” Report.</a:t>
            </a:r>
          </a:p>
          <a:p>
            <a:pPr marL="0" indent="0">
              <a:buNone/>
            </a:pPr>
            <a:endParaRPr lang="en-US" dirty="0" smtClean="0">
              <a:latin typeface="Book Antiqua" panose="02040602050305030304" pitchFamily="18" charset="0"/>
            </a:endParaRPr>
          </a:p>
          <a:p>
            <a:r>
              <a:rPr lang="en-US" dirty="0" smtClean="0">
                <a:latin typeface="Book Antiqua" panose="02040602050305030304" pitchFamily="18" charset="0"/>
              </a:rPr>
              <a:t>This report looks at data submitted to DMHAS about the amount of TCM services Provided</a:t>
            </a:r>
            <a:r>
              <a:rPr lang="en-US" dirty="0" smtClean="0"/>
              <a:t>.</a:t>
            </a:r>
            <a:endParaRPr lang="en-US" dirty="0"/>
          </a:p>
        </p:txBody>
      </p:sp>
    </p:spTree>
    <p:extLst>
      <p:ext uri="{BB962C8B-B14F-4D97-AF65-F5344CB8AC3E}">
        <p14:creationId xmlns:p14="http://schemas.microsoft.com/office/powerpoint/2010/main" val="2474967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Service Intensity TCM Report</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67200"/>
            <a:ext cx="4724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pic>
        <p:nvPicPr>
          <p:cNvPr id="8" name="Picture 7"/>
          <p:cNvPicPr/>
          <p:nvPr/>
        </p:nvPicPr>
        <p:blipFill rotWithShape="1">
          <a:blip r:embed="rId3"/>
          <a:srcRect t="19373" r="49519" b="43590"/>
          <a:stretch/>
        </p:blipFill>
        <p:spPr bwMode="auto">
          <a:xfrm>
            <a:off x="304800" y="1600200"/>
            <a:ext cx="6781800" cy="2697163"/>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a:stretch>
            <a:fillRect/>
          </a:stretch>
        </p:blipFill>
        <p:spPr>
          <a:xfrm>
            <a:off x="457200" y="4259263"/>
            <a:ext cx="3170844" cy="2413209"/>
          </a:xfrm>
          <a:prstGeom prst="rect">
            <a:avLst/>
          </a:prstGeom>
        </p:spPr>
      </p:pic>
    </p:spTree>
    <p:extLst>
      <p:ext uri="{BB962C8B-B14F-4D97-AF65-F5344CB8AC3E}">
        <p14:creationId xmlns:p14="http://schemas.microsoft.com/office/powerpoint/2010/main" val="2823159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TCM Billing Overview (</a:t>
            </a:r>
            <a:r>
              <a:rPr lang="en-US" dirty="0" err="1">
                <a:latin typeface="Book Antiqua" panose="02040602050305030304" pitchFamily="18" charset="0"/>
              </a:rPr>
              <a:t>Con’t</a:t>
            </a:r>
            <a:r>
              <a:rPr lang="en-US" dirty="0">
                <a:latin typeface="Book Antiqua" panose="02040602050305030304" pitchFamily="18" charset="0"/>
              </a:rPr>
              <a:t>.)</a:t>
            </a:r>
            <a:br>
              <a:rPr lang="en-US" dirty="0">
                <a:latin typeface="Book Antiqua" panose="02040602050305030304" pitchFamily="18" charset="0"/>
              </a:rPr>
            </a:br>
            <a:r>
              <a:rPr lang="en-US" dirty="0">
                <a:latin typeface="Book Antiqua" panose="02040602050305030304" pitchFamily="18" charset="0"/>
              </a:rPr>
              <a:t>Service Intensity TCM Report</a:t>
            </a:r>
            <a:endParaRPr lang="en-US" dirty="0"/>
          </a:p>
        </p:txBody>
      </p:sp>
      <p:pic>
        <p:nvPicPr>
          <p:cNvPr id="4" name="Content Placeholder 3"/>
          <p:cNvPicPr>
            <a:picLocks noGrp="1" noChangeAspect="1"/>
          </p:cNvPicPr>
          <p:nvPr>
            <p:ph idx="1"/>
          </p:nvPr>
        </p:nvPicPr>
        <p:blipFill>
          <a:blip r:embed="rId2"/>
          <a:stretch>
            <a:fillRect/>
          </a:stretch>
        </p:blipFill>
        <p:spPr>
          <a:xfrm>
            <a:off x="137008" y="3124200"/>
            <a:ext cx="8869983" cy="1378443"/>
          </a:xfrm>
          <a:prstGeom prst="rect">
            <a:avLst/>
          </a:prstGeom>
        </p:spPr>
      </p:pic>
    </p:spTree>
    <p:extLst>
      <p:ext uri="{BB962C8B-B14F-4D97-AF65-F5344CB8AC3E}">
        <p14:creationId xmlns:p14="http://schemas.microsoft.com/office/powerpoint/2010/main" val="3810298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Book Antiqua" panose="02040602050305030304" pitchFamily="18" charset="0"/>
              </a:rPr>
              <a:t>CMS Required Rate Setting Process Random Moment Time Studies (RMTS)</a:t>
            </a:r>
          </a:p>
        </p:txBody>
      </p:sp>
      <p:sp>
        <p:nvSpPr>
          <p:cNvPr id="3" name="Content Placeholder 2"/>
          <p:cNvSpPr>
            <a:spLocks noGrp="1"/>
          </p:cNvSpPr>
          <p:nvPr>
            <p:ph idx="1"/>
          </p:nvPr>
        </p:nvSpPr>
        <p:spPr/>
        <p:txBody>
          <a:bodyPr>
            <a:normAutofit lnSpcReduction="10000"/>
          </a:bodyPr>
          <a:lstStyle/>
          <a:p>
            <a:r>
              <a:rPr lang="en-US" dirty="0">
                <a:latin typeface="Book Antiqua" panose="02040602050305030304" pitchFamily="18" charset="0"/>
              </a:rPr>
              <a:t>CMS sets guidelines which require states to set adequate and efficient rates.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Provider staff time is spent performing a variety of tasks, so CMS requires that we randomly sample activities to determine the percentage of staff time spent on the delivery of TCM services. </a:t>
            </a:r>
            <a:endParaRPr lang="en-US" dirty="0" smtClean="0">
              <a:latin typeface="Book Antiqua" panose="02040602050305030304" pitchFamily="18" charset="0"/>
            </a:endParaRPr>
          </a:p>
          <a:p>
            <a:r>
              <a:rPr lang="en-US" dirty="0" smtClean="0">
                <a:latin typeface="Book Antiqua" panose="02040602050305030304" pitchFamily="18" charset="0"/>
              </a:rPr>
              <a:t> </a:t>
            </a:r>
            <a:r>
              <a:rPr lang="en-US" dirty="0">
                <a:latin typeface="Book Antiqua" panose="02040602050305030304" pitchFamily="18" charset="0"/>
              </a:rPr>
              <a:t>UMASS is the vendor that administers the RMTS for DMHAS. </a:t>
            </a:r>
          </a:p>
        </p:txBody>
      </p:sp>
    </p:spTree>
    <p:extLst>
      <p:ext uri="{BB962C8B-B14F-4D97-AF65-F5344CB8AC3E}">
        <p14:creationId xmlns:p14="http://schemas.microsoft.com/office/powerpoint/2010/main" val="2231848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a:latin typeface="Book Antiqua" panose="02040602050305030304" pitchFamily="18" charset="0"/>
              </a:rPr>
              <a:t>CMS Required Rate Setting Process Random Moment Time Studies (RMTS)</a:t>
            </a:r>
            <a:endParaRPr lang="en-US" sz="3600" dirty="0"/>
          </a:p>
        </p:txBody>
      </p:sp>
      <p:sp>
        <p:nvSpPr>
          <p:cNvPr id="3" name="Content Placeholder 2"/>
          <p:cNvSpPr>
            <a:spLocks noGrp="1"/>
          </p:cNvSpPr>
          <p:nvPr>
            <p:ph idx="1"/>
          </p:nvPr>
        </p:nvSpPr>
        <p:spPr/>
        <p:txBody>
          <a:bodyPr>
            <a:noAutofit/>
          </a:bodyPr>
          <a:lstStyle/>
          <a:p>
            <a:r>
              <a:rPr lang="en-US" sz="2400" dirty="0">
                <a:latin typeface="Book Antiqua" panose="02040602050305030304" pitchFamily="18" charset="0"/>
              </a:rPr>
              <a:t>Each quarter, agencies provide DMHAS/UMASS with a roster of staff members to be included in the RMTS.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RMTS roster participants from State operated facilities should include all qualified staff that are reasonably expected to perform TCM services.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RMTS roster participants from Private Non-Profit agencies should include all staff from each TCM program.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The RMTS results are used to determine the TCM allowable direct costs for TCM rate setting purposes. </a:t>
            </a:r>
          </a:p>
          <a:p>
            <a:pPr marL="0" indent="0">
              <a:buNone/>
            </a:pPr>
            <a:r>
              <a:rPr lang="en-US" sz="2400" dirty="0">
                <a:latin typeface="Book Antiqua" panose="02040602050305030304" pitchFamily="18" charset="0"/>
              </a:rPr>
              <a:t> </a:t>
            </a:r>
          </a:p>
        </p:txBody>
      </p:sp>
    </p:spTree>
    <p:extLst>
      <p:ext uri="{BB962C8B-B14F-4D97-AF65-F5344CB8AC3E}">
        <p14:creationId xmlns:p14="http://schemas.microsoft.com/office/powerpoint/2010/main" val="4211465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TIPS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Document what you did then code it correctly. Don’t </a:t>
            </a:r>
            <a:r>
              <a:rPr lang="en-US" i="1" dirty="0" smtClean="0">
                <a:latin typeface="Kristen ITC" panose="03050502040202030202" pitchFamily="66" charset="0"/>
              </a:rPr>
              <a:t>bend</a:t>
            </a:r>
            <a:r>
              <a:rPr lang="en-US" dirty="0" smtClean="0">
                <a:latin typeface="Book Antiqua" panose="02040602050305030304" pitchFamily="18" charset="0"/>
              </a:rPr>
              <a:t> the language to make it a TCM service when it is not.</a:t>
            </a:r>
          </a:p>
          <a:p>
            <a:r>
              <a:rPr lang="en-US" dirty="0" smtClean="0">
                <a:latin typeface="Book Antiqua" panose="02040602050305030304" pitchFamily="18" charset="0"/>
              </a:rPr>
              <a:t>Don’t let your Recovery Plan expire.</a:t>
            </a:r>
          </a:p>
          <a:p>
            <a:r>
              <a:rPr lang="en-US" dirty="0" smtClean="0">
                <a:latin typeface="Book Antiqua" panose="02040602050305030304" pitchFamily="18" charset="0"/>
              </a:rPr>
              <a:t>Document the client’s participation in the development of the plan through the use of quotes and a signature, or document why the client did not participate.</a:t>
            </a:r>
          </a:p>
          <a:p>
            <a:r>
              <a:rPr lang="en-US" dirty="0" smtClean="0">
                <a:latin typeface="Book Antiqua" panose="02040602050305030304" pitchFamily="18" charset="0"/>
              </a:rPr>
              <a:t>Document a detailed plan for the next session.</a:t>
            </a:r>
          </a:p>
          <a:p>
            <a:endParaRPr lang="en-US" dirty="0" smtClean="0"/>
          </a:p>
        </p:txBody>
      </p:sp>
    </p:spTree>
    <p:extLst>
      <p:ext uri="{BB962C8B-B14F-4D97-AF65-F5344CB8AC3E}">
        <p14:creationId xmlns:p14="http://schemas.microsoft.com/office/powerpoint/2010/main" val="350432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ook Antiqua" panose="02040602050305030304" pitchFamily="18" charset="0"/>
              </a:rPr>
              <a:t>Who is the Target Population for TCM?</a:t>
            </a:r>
            <a:endParaRPr lang="en-US" dirty="0"/>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DSS maintains an updated approved codes list in Table 17 at </a:t>
            </a:r>
            <a:r>
              <a:rPr lang="en-US" dirty="0" smtClean="0">
                <a:latin typeface="Book Antiqua" panose="02040602050305030304" pitchFamily="18" charset="0"/>
                <a:hlinkClick r:id="rId2"/>
              </a:rPr>
              <a:t>https://www.ctdssmap.com/CTPortal/Portals/o/StaticContent/Publications/Fee Schedule Instructions.pdf</a:t>
            </a:r>
            <a:endParaRPr lang="en-US" dirty="0" smtClean="0">
              <a:latin typeface="Book Antiqua" panose="02040602050305030304" pitchFamily="18" charset="0"/>
            </a:endParaRPr>
          </a:p>
          <a:p>
            <a:endParaRPr lang="en-US" dirty="0" smtClean="0"/>
          </a:p>
          <a:p>
            <a:pPr marL="0" indent="0">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400"/>
            <a:ext cx="365759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755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ok Antiqua" panose="02040602050305030304" pitchFamily="18" charset="0"/>
              </a:rPr>
              <a:t>SUMMARY</a:t>
            </a:r>
            <a:endParaRPr lang="en-US" dirty="0">
              <a:latin typeface="Book Antiqua" panose="02040602050305030304" pitchFamily="18" charset="0"/>
            </a:endParaRPr>
          </a:p>
        </p:txBody>
      </p:sp>
      <p:sp>
        <p:nvSpPr>
          <p:cNvPr id="3" name="Content Placeholder 2"/>
          <p:cNvSpPr>
            <a:spLocks noGrp="1"/>
          </p:cNvSpPr>
          <p:nvPr>
            <p:ph idx="1"/>
          </p:nvPr>
        </p:nvSpPr>
        <p:spPr/>
        <p:txBody>
          <a:bodyPr/>
          <a:lstStyle/>
          <a:p>
            <a:r>
              <a:rPr lang="en-US" dirty="0" smtClean="0">
                <a:latin typeface="Book Antiqua" panose="02040602050305030304" pitchFamily="18" charset="0"/>
              </a:rPr>
              <a:t>Maintaining TCM revenue is critical in mitigating potential service reductions.</a:t>
            </a:r>
          </a:p>
          <a:p>
            <a:r>
              <a:rPr lang="en-US" dirty="0" smtClean="0">
                <a:latin typeface="Book Antiqua" panose="02040602050305030304" pitchFamily="18" charset="0"/>
              </a:rPr>
              <a:t>DMHAS can only bill for TCM services that are properly coded and documented.</a:t>
            </a:r>
          </a:p>
          <a:p>
            <a:r>
              <a:rPr lang="en-US" dirty="0" smtClean="0">
                <a:latin typeface="Book Antiqua" panose="02040602050305030304" pitchFamily="18" charset="0"/>
              </a:rPr>
              <a:t>TCM services cannot be billed if the Recovery Plan is expired.</a:t>
            </a:r>
          </a:p>
          <a:p>
            <a:r>
              <a:rPr lang="en-US" dirty="0" smtClean="0">
                <a:latin typeface="Book Antiqua" panose="02040602050305030304" pitchFamily="18" charset="0"/>
              </a:rPr>
              <a:t>TCM focuses on “CLAMP” services</a:t>
            </a:r>
          </a:p>
          <a:p>
            <a:pPr marL="0" indent="0">
              <a:buNone/>
            </a:pPr>
            <a:endParaRPr lang="en-US" dirty="0" smtClean="0"/>
          </a:p>
          <a:p>
            <a:endParaRPr lang="en-US" dirty="0"/>
          </a:p>
        </p:txBody>
      </p:sp>
    </p:spTree>
    <p:extLst>
      <p:ext uri="{BB962C8B-B14F-4D97-AF65-F5344CB8AC3E}">
        <p14:creationId xmlns:p14="http://schemas.microsoft.com/office/powerpoint/2010/main" val="26751529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SUMMARY</a:t>
            </a:r>
            <a:endParaRPr lang="en-US" dirty="0"/>
          </a:p>
        </p:txBody>
      </p:sp>
      <p:sp>
        <p:nvSpPr>
          <p:cNvPr id="4" name="Content Placeholder 3"/>
          <p:cNvSpPr>
            <a:spLocks noGrp="1"/>
          </p:cNvSpPr>
          <p:nvPr>
            <p:ph idx="1"/>
          </p:nvPr>
        </p:nvSpPr>
        <p:spPr/>
        <p:txBody>
          <a:bodyPr>
            <a:normAutofit lnSpcReduction="10000"/>
          </a:bodyPr>
          <a:lstStyle/>
          <a:p>
            <a:r>
              <a:rPr lang="en-US" dirty="0" smtClean="0">
                <a:latin typeface="Book Antiqua" panose="02040602050305030304" pitchFamily="18" charset="0"/>
              </a:rPr>
              <a:t>TCM services cannot be billed for people in hospitals, jails or skilled nursing facilities.</a:t>
            </a:r>
          </a:p>
          <a:p>
            <a:r>
              <a:rPr lang="en-US" dirty="0" smtClean="0">
                <a:latin typeface="Book Antiqua" panose="02040602050305030304" pitchFamily="18" charset="0"/>
              </a:rPr>
              <a:t>Use the TCM Missing Data Report to determine why DMHAS did not bill a service.</a:t>
            </a:r>
          </a:p>
          <a:p>
            <a:r>
              <a:rPr lang="en-US" dirty="0" smtClean="0">
                <a:latin typeface="Book Antiqua" panose="02040602050305030304" pitchFamily="18" charset="0"/>
              </a:rPr>
              <a:t>Use the TCM Service Intensity Report to evaluate how many TCM’s each program is providing.</a:t>
            </a:r>
            <a:endParaRPr lang="en-US" dirty="0">
              <a:latin typeface="Book Antiqua" panose="02040602050305030304" pitchFamily="18" charset="0"/>
            </a:endParaRPr>
          </a:p>
        </p:txBody>
      </p:sp>
    </p:spTree>
    <p:extLst>
      <p:ext uri="{BB962C8B-B14F-4D97-AF65-F5344CB8AC3E}">
        <p14:creationId xmlns:p14="http://schemas.microsoft.com/office/powerpoint/2010/main" val="2366119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Contact Information</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Book Antiqua" panose="02040602050305030304" pitchFamily="18" charset="0"/>
              </a:rPr>
              <a:t>If you have additional questions please contact:</a:t>
            </a:r>
          </a:p>
          <a:p>
            <a:r>
              <a:rPr lang="en-US" dirty="0" smtClean="0">
                <a:latin typeface="Book Antiqua" panose="02040602050305030304" pitchFamily="18" charset="0"/>
                <a:hlinkClick r:id="rId2"/>
              </a:rPr>
              <a:t>Carleen.Zambetti@ct.gov</a:t>
            </a:r>
            <a:r>
              <a:rPr lang="en-US" dirty="0" smtClean="0">
                <a:latin typeface="Book Antiqua" panose="02040602050305030304" pitchFamily="18" charset="0"/>
              </a:rPr>
              <a:t> for TCM program questions</a:t>
            </a:r>
          </a:p>
          <a:p>
            <a:r>
              <a:rPr lang="en-US" dirty="0" smtClean="0">
                <a:latin typeface="Book Antiqua" panose="02040602050305030304" pitchFamily="18" charset="0"/>
                <a:hlinkClick r:id="rId3"/>
              </a:rPr>
              <a:t>Lauren.Staiger@ct.gov</a:t>
            </a:r>
            <a:r>
              <a:rPr lang="en-US" dirty="0" smtClean="0">
                <a:latin typeface="Book Antiqua" panose="02040602050305030304" pitchFamily="18" charset="0"/>
              </a:rPr>
              <a:t> for TCM billing questions</a:t>
            </a:r>
          </a:p>
          <a:p>
            <a:r>
              <a:rPr lang="en-US" dirty="0" smtClean="0">
                <a:latin typeface="Book Antiqua" panose="02040602050305030304" pitchFamily="18" charset="0"/>
                <a:hlinkClick r:id="rId4"/>
              </a:rPr>
              <a:t>Faaiza.Manzoor@ct.gov</a:t>
            </a:r>
            <a:r>
              <a:rPr lang="en-US" dirty="0" smtClean="0">
                <a:latin typeface="Book Antiqua" panose="02040602050305030304" pitchFamily="18" charset="0"/>
              </a:rPr>
              <a:t> Faaiza Manzoor MPH, CHES for TCM billing questions</a:t>
            </a:r>
          </a:p>
          <a:p>
            <a:r>
              <a:rPr lang="en-US" dirty="0" smtClean="0">
                <a:latin typeface="Book Antiqua" panose="02040602050305030304" pitchFamily="18" charset="0"/>
                <a:hlinkClick r:id="rId5"/>
              </a:rPr>
              <a:t>Vanessa.O’Neal-Campbell@ct.gov</a:t>
            </a:r>
            <a:endParaRPr lang="en-US" dirty="0" smtClean="0">
              <a:latin typeface="Book Antiqua" panose="02040602050305030304" pitchFamily="18" charset="0"/>
            </a:endParaRPr>
          </a:p>
          <a:p>
            <a:r>
              <a:rPr lang="en-US" dirty="0" smtClean="0">
                <a:latin typeface="Book Antiqua" panose="02040602050305030304" pitchFamily="18" charset="0"/>
              </a:rPr>
              <a:t> for RMTS questions</a:t>
            </a:r>
            <a:endParaRPr lang="en-US" dirty="0">
              <a:latin typeface="Book Antiqua" panose="02040602050305030304" pitchFamily="18" charset="0"/>
            </a:endParaRPr>
          </a:p>
        </p:txBody>
      </p:sp>
    </p:spTree>
    <p:extLst>
      <p:ext uri="{BB962C8B-B14F-4D97-AF65-F5344CB8AC3E}">
        <p14:creationId xmlns:p14="http://schemas.microsoft.com/office/powerpoint/2010/main" val="30548471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C:\Users\zambettic\AppData\Local\Microsoft\Windows\INetCache\IE\YPEOK2ZY\thank_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620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Users\zambettic\AppData\Local\Microsoft\Windows\INetCache\IE\KRDVN6LZ\Thank_you_grey_peop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8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TCM Providers</a:t>
            </a:r>
            <a:endParaRPr lang="en-US"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 Antiqua" panose="02040602050305030304" pitchFamily="18" charset="0"/>
              </a:rPr>
              <a:t>Qualified Providers must have training, experience and expertise working with their target population. </a:t>
            </a:r>
          </a:p>
          <a:p>
            <a:r>
              <a:rPr lang="en-US" dirty="0" smtClean="0">
                <a:latin typeface="Book Antiqua" panose="02040602050305030304" pitchFamily="18" charset="0"/>
              </a:rPr>
              <a:t>Details on the requirements that staff members must have to provide TCM services are outlined in the Medicaid State Plan Amendment (SPA).</a:t>
            </a:r>
          </a:p>
          <a:p>
            <a:r>
              <a:rPr lang="en-US" dirty="0" smtClean="0">
                <a:latin typeface="Book Antiqua" panose="02040602050305030304" pitchFamily="18" charset="0"/>
              </a:rPr>
              <a:t>On a quarterly basis, TCM providers enroll staff in the Random Moment Time Study (RMTS) as part of the rate setting process.</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369844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Recovery Services</a:t>
            </a:r>
            <a:endParaRPr lang="en-US" dirty="0">
              <a:latin typeface="Book Antiqua" panose="0204060205030503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6387" y="1958181"/>
            <a:ext cx="59912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55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27FDC3AF74A64882295E15765E7B5C" ma:contentTypeVersion="0" ma:contentTypeDescription="Create a new document." ma:contentTypeScope="" ma:versionID="99361bf0b3d65142307a1332043609d0">
  <xsd:schema xmlns:xsd="http://www.w3.org/2001/XMLSchema" xmlns:xs="http://www.w3.org/2001/XMLSchema" xmlns:p="http://schemas.microsoft.com/office/2006/metadata/properties" targetNamespace="http://schemas.microsoft.com/office/2006/metadata/properties" ma:root="true" ma:fieldsID="68d40c7c756526313862d2efa89a20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E6FC4-F54D-4548-8C37-7A94FEC94D02}">
  <ds:schemaRefs>
    <ds:schemaRef ds:uri="http://schemas.microsoft.com/sharepoint/v3/contenttype/forms"/>
  </ds:schemaRefs>
</ds:datastoreItem>
</file>

<file path=customXml/itemProps2.xml><?xml version="1.0" encoding="utf-8"?>
<ds:datastoreItem xmlns:ds="http://schemas.openxmlformats.org/officeDocument/2006/customXml" ds:itemID="{0F5CC57C-FA25-404F-8DB6-1D9994CB6CC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4B4E5F38-A84F-40FB-A2A3-9EB28012A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1728</TotalTime>
  <Words>5399</Words>
  <Application>Microsoft Office PowerPoint</Application>
  <PresentationFormat>On-screen Show (4:3)</PresentationFormat>
  <Paragraphs>309</Paragraphs>
  <Slides>73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Book Antiqua</vt:lpstr>
      <vt:lpstr>Calibri</vt:lpstr>
      <vt:lpstr>Kristen ITC</vt:lpstr>
      <vt:lpstr>Office Theme</vt:lpstr>
      <vt:lpstr>Targeted Case Management </vt:lpstr>
      <vt:lpstr>What We Will Cover in This Training</vt:lpstr>
      <vt:lpstr>What is Targeted Case Management?</vt:lpstr>
      <vt:lpstr>What is Targeted Case Management?</vt:lpstr>
      <vt:lpstr>What is Targeted Case Management?</vt:lpstr>
      <vt:lpstr>Who is the Target Population for TCM?</vt:lpstr>
      <vt:lpstr>Who is the Target Population for TCM?</vt:lpstr>
      <vt:lpstr>TCM Providers</vt:lpstr>
      <vt:lpstr>Recovery Services</vt:lpstr>
      <vt:lpstr>TCM Levels of Care</vt:lpstr>
      <vt:lpstr>TCM Service Codes </vt:lpstr>
      <vt:lpstr>What are TCM Services?</vt:lpstr>
      <vt:lpstr>COORDINATING Coordinating Services, Resources &amp;Plans </vt:lpstr>
      <vt:lpstr>COORDINATING </vt:lpstr>
      <vt:lpstr>LINKING Linking to Services &amp; Resources</vt:lpstr>
      <vt:lpstr>LINKING</vt:lpstr>
      <vt:lpstr>ACCESSING Linking and Referring to Needed Services</vt:lpstr>
      <vt:lpstr>ACCESSING</vt:lpstr>
      <vt:lpstr>ASSESSING</vt:lpstr>
      <vt:lpstr>ASSESSING</vt:lpstr>
      <vt:lpstr>ADVOCACY</vt:lpstr>
      <vt:lpstr>ADVOCACY</vt:lpstr>
      <vt:lpstr>MONITORING </vt:lpstr>
      <vt:lpstr>MONITORING</vt:lpstr>
      <vt:lpstr>MONITORING</vt:lpstr>
      <vt:lpstr>Monitoring</vt:lpstr>
      <vt:lpstr>CONFUSION ABOUT MONITORING What it is &amp; What it is not</vt:lpstr>
      <vt:lpstr>CONFUSION ABOUT MONITORING What it is &amp; What it is not</vt:lpstr>
      <vt:lpstr>PLANNING</vt:lpstr>
      <vt:lpstr>PLANNING</vt:lpstr>
      <vt:lpstr>TCM DOCUMENTATION In order to use a TCM code there must be the following items;</vt:lpstr>
      <vt:lpstr>The Assessment</vt:lpstr>
      <vt:lpstr>TCM DOCUMENTATION</vt:lpstr>
      <vt:lpstr>TCM DOCUMENTATION</vt:lpstr>
      <vt:lpstr>Lets go back to the examples</vt:lpstr>
      <vt:lpstr>TCM DOCUMENTATION Writing the Note</vt:lpstr>
      <vt:lpstr>Lets go back to the example</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Lets go back to the examples</vt:lpstr>
      <vt:lpstr>TCM DOCUMENTATION Writing the Note</vt:lpstr>
      <vt:lpstr>TCM DOCUMENTATION Writing the Note</vt:lpstr>
      <vt:lpstr>TCM DOCUMENTATION Writing the Note</vt:lpstr>
      <vt:lpstr>TCM DOCUMENTATION Writing the Note</vt:lpstr>
      <vt:lpstr>TCM Services</vt:lpstr>
      <vt:lpstr>Examples of TCM Services</vt:lpstr>
      <vt:lpstr>Non- TCM Services</vt:lpstr>
      <vt:lpstr>Examples of Non-TCM services</vt:lpstr>
      <vt:lpstr>Use Language as a Signal</vt:lpstr>
      <vt:lpstr>TCM Audits / Record Retention </vt:lpstr>
      <vt:lpstr>TCM Billing Overview  Maintaining TCM revenue is critical for DMHAS operated and contracted providers in mitigating potential service reductions.  </vt:lpstr>
      <vt:lpstr>TCM Billing Overview(Cont.) </vt:lpstr>
      <vt:lpstr>TCM Billing Overview(Cont.)</vt:lpstr>
      <vt:lpstr>TCM Billing Overview (Con’t.)</vt:lpstr>
      <vt:lpstr>TCM Billing Overview (Con’t.) TCM Missing Data Report</vt:lpstr>
      <vt:lpstr>TCM Billing Overview (Con’t.) TCM Missing Data Report</vt:lpstr>
      <vt:lpstr>TCM Billing Overview (Con’t.) Service Intensity TCM Report</vt:lpstr>
      <vt:lpstr>TCM Billing Overview (Con’t.) Service Intensity TCM Report</vt:lpstr>
      <vt:lpstr>TCM Billing Overview (Con’t.) Service Intensity TCM Report</vt:lpstr>
      <vt:lpstr>CMS Required Rate Setting Process Random Moment Time Studies (RMTS)</vt:lpstr>
      <vt:lpstr>CMS Required Rate Setting Process Random Moment Time Studies (RMTS)</vt:lpstr>
      <vt:lpstr>TCM TIPS</vt:lpstr>
      <vt:lpstr>SUMMARY</vt:lpstr>
      <vt:lpstr>SUMMARY</vt:lpstr>
      <vt:lpstr>Contact Information</vt:lpstr>
      <vt:lpstr>PowerPoint Presentation</vt:lpstr>
    </vt:vector>
  </TitlesOfParts>
  <Company>DMHAS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Case Management (TCM)</dc:title>
  <dc:creator>Zambetti, Carleen</dc:creator>
  <cp:lastModifiedBy>Mongillo, Arthur</cp:lastModifiedBy>
  <cp:revision>127</cp:revision>
  <cp:lastPrinted>2020-02-21T20:11:04Z</cp:lastPrinted>
  <dcterms:created xsi:type="dcterms:W3CDTF">2019-12-27T18:30:07Z</dcterms:created>
  <dcterms:modified xsi:type="dcterms:W3CDTF">2021-04-15T18:24:29Z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0x0101002927FDC3AF74A64882295E15765E7B5C</vt:lpwstr>
  </property>
</Properties>
</file>