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notesMasterIdLst>
    <p:notesMasterId r:id="rId11"/>
  </p:notesMasterIdLst>
  <p:sldIdLst>
    <p:sldId id="347" r:id="rId3"/>
    <p:sldId id="349" r:id="rId4"/>
    <p:sldId id="348" r:id="rId5"/>
    <p:sldId id="364" r:id="rId6"/>
    <p:sldId id="350" r:id="rId7"/>
    <p:sldId id="366" r:id="rId8"/>
    <p:sldId id="367" r:id="rId9"/>
    <p:sldId id="368" r:id="rId10"/>
  </p:sldIdLst>
  <p:sldSz cx="9144000" cy="6858000" type="screen4x3"/>
  <p:notesSz cx="7010400" cy="92233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57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orient="horz" pos="2905" userDrawn="1">
          <p15:clr>
            <a:srgbClr val="A4A3A4"/>
          </p15:clr>
        </p15:guide>
        <p15:guide id="4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cConaughy, Stephen" initials="SMcC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72FF"/>
    <a:srgbClr val="010A1D"/>
    <a:srgbClr val="021134"/>
    <a:srgbClr val="01011D"/>
    <a:srgbClr val="00153E"/>
    <a:srgbClr val="000000"/>
    <a:srgbClr val="89BCFF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205" autoAdjust="0"/>
    <p:restoredTop sz="93597" autoAdjust="0"/>
  </p:normalViewPr>
  <p:slideViewPr>
    <p:cSldViewPr>
      <p:cViewPr varScale="1">
        <p:scale>
          <a:sx n="124" d="100"/>
          <a:sy n="124" d="100"/>
        </p:scale>
        <p:origin x="84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87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-1902" y="-72"/>
      </p:cViewPr>
      <p:guideLst>
        <p:guide orient="horz" pos="2857"/>
        <p:guide pos="2160"/>
        <p:guide orient="horz" pos="2905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169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169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F99D8AD-14FA-4828-93BC-60F30BF0D418}" type="datetimeFigureOut">
              <a:rPr lang="en-US" smtClean="0"/>
              <a:t>09/12/2018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2150"/>
            <a:ext cx="4610100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1103"/>
            <a:ext cx="5608320" cy="4150519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0606"/>
            <a:ext cx="3037840" cy="461169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60606"/>
            <a:ext cx="3037840" cy="461169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E464DFE-4CC6-4C59-84BA-595C04305B0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823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0D2DB-CC70-4B2F-A300-765637BF4ED9}" type="datetimeFigureOut">
              <a:rPr lang="en-US" smtClean="0"/>
              <a:t>09/12/2018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CD4167-F0C6-41D9-8B50-A2C8DB1FB72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945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0D2DB-CC70-4B2F-A300-765637BF4ED9}" type="datetimeFigureOut">
              <a:rPr lang="en-US" smtClean="0"/>
              <a:t>09/12/2018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D4167-F0C6-41D9-8B50-A2C8DB1FB7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869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0D2DB-CC70-4B2F-A300-765637BF4ED9}" type="datetimeFigureOut">
              <a:rPr lang="en-US" smtClean="0"/>
              <a:t>09/12/2018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D4167-F0C6-41D9-8B50-A2C8DB1FB7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105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0D2DB-CC70-4B2F-A300-765637BF4ED9}" type="datetimeFigureOut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09/12/2018</a:t>
            </a:fld>
            <a:endParaRPr lang="en-US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CD4167-F0C6-41D9-8B50-A2C8DB1FB720}" type="slidenum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599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0D2DB-CC70-4B2F-A300-765637BF4ED9}" type="datetimeFigureOut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09/12/2018</a:t>
            </a:fld>
            <a:endParaRPr lang="en-US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CD4167-F0C6-41D9-8B50-A2C8DB1FB720}" type="slidenum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02376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</a:t>
            </a:r>
            <a:endParaRPr lang="en-US" sz="66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0D2DB-CC70-4B2F-A300-765637BF4ED9}" type="datetimeFigureOut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09/12/2018</a:t>
            </a:fld>
            <a:endParaRPr lang="en-US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CD4167-F0C6-41D9-8B50-A2C8DB1FB720}" type="slidenum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04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0D2DB-CC70-4B2F-A300-765637BF4ED9}" type="datetimeFigureOut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09/12/2018</a:t>
            </a:fld>
            <a:endParaRPr lang="en-US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CD4167-F0C6-41D9-8B50-A2C8DB1FB720}" type="slidenum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1780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</a:t>
            </a:r>
            <a:endParaRPr lang="en-US" sz="6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</a:t>
            </a:r>
            <a:endParaRPr lang="en-US" sz="6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0D2DB-CC70-4B2F-A300-765637BF4ED9}" type="datetimeFigureOut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09/12/2018</a:t>
            </a:fld>
            <a:endParaRPr lang="en-US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CD4167-F0C6-41D9-8B50-A2C8DB1FB720}" type="slidenum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0572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0D2DB-CC70-4B2F-A300-765637BF4ED9}" type="datetimeFigureOut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09/12/2018</a:t>
            </a:fld>
            <a:endParaRPr lang="en-US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CD4167-F0C6-41D9-8B50-A2C8DB1FB720}" type="slidenum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4757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0D2DB-CC70-4B2F-A300-765637BF4ED9}" type="datetimeFigureOut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09/12/2018</a:t>
            </a:fld>
            <a:endParaRPr lang="en-US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CD4167-F0C6-41D9-8B50-A2C8DB1FB720}" type="slidenum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1967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</a:t>
            </a:r>
            <a:endParaRPr lang="en-US" sz="8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0D2DB-CC70-4B2F-A300-765637BF4ED9}" type="datetimeFigureOut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09/12/2018</a:t>
            </a:fld>
            <a:endParaRPr lang="en-US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CD4167-F0C6-41D9-8B50-A2C8DB1FB720}" type="slidenum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061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0D2DB-CC70-4B2F-A300-765637BF4ED9}" type="datetimeFigureOut">
              <a:rPr lang="en-US" smtClean="0"/>
              <a:t>09/12/2018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CD4167-F0C6-41D9-8B50-A2C8DB1FB72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0163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</a:t>
            </a:r>
            <a:endParaRPr lang="en-US" sz="6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0D2DB-CC70-4B2F-A300-765637BF4ED9}" type="datetimeFigureOut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09/12/2018</a:t>
            </a:fld>
            <a:endParaRPr lang="en-US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CD4167-F0C6-41D9-8B50-A2C8DB1FB720}" type="slidenum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24159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0D2DB-CC70-4B2F-A300-765637BF4ED9}" type="datetimeFigureOut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09/12/2018</a:t>
            </a:fld>
            <a:endParaRPr lang="en-US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D4167-F0C6-41D9-8B50-A2C8DB1FB720}" type="slidenum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20292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0D2DB-CC70-4B2F-A300-765637BF4ED9}" type="datetimeFigureOut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09/12/2018</a:t>
            </a:fld>
            <a:endParaRPr lang="en-US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D4167-F0C6-41D9-8B50-A2C8DB1FB720}" type="slidenum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9252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0D2DB-CC70-4B2F-A300-765637BF4ED9}" type="datetimeFigureOut">
              <a:rPr lang="en-US" smtClean="0"/>
              <a:t>09/12/2018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CD4167-F0C6-41D9-8B50-A2C8DB1FB72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9269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0D2DB-CC70-4B2F-A300-765637BF4ED9}" type="datetimeFigureOut">
              <a:rPr lang="en-US" smtClean="0"/>
              <a:t>09/12/2018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CD4167-F0C6-41D9-8B50-A2C8DB1FB72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253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0D2DB-CC70-4B2F-A300-765637BF4ED9}" type="datetimeFigureOut">
              <a:rPr lang="en-US" smtClean="0"/>
              <a:t>09/12/2018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CD4167-F0C6-41D9-8B50-A2C8DB1FB72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447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0D2DB-CC70-4B2F-A300-765637BF4ED9}" type="datetimeFigureOut">
              <a:rPr lang="en-US" smtClean="0"/>
              <a:t>09/12/2018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CD4167-F0C6-41D9-8B50-A2C8DB1FB72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817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0D2DB-CC70-4B2F-A300-765637BF4ED9}" type="datetimeFigureOut">
              <a:rPr lang="en-US" smtClean="0"/>
              <a:t>09/12/2018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CD4167-F0C6-41D9-8B50-A2C8DB1FB72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414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0D2DB-CC70-4B2F-A300-765637BF4ED9}" type="datetimeFigureOut">
              <a:rPr lang="en-US" smtClean="0"/>
              <a:t>09/12/2018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CD4167-F0C6-41D9-8B50-A2C8DB1FB72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949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0D2DB-CC70-4B2F-A300-765637BF4ED9}" type="datetimeFigureOut">
              <a:rPr lang="en-US" smtClean="0"/>
              <a:t>09/12/2018</a:t>
            </a:fld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CD4167-F0C6-41D9-8B50-A2C8DB1FB72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997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50000"/>
                  <a:alpha val="50000"/>
                </a:schemeClr>
              </a:gs>
              <a:gs pos="50000">
                <a:schemeClr val="accent6">
                  <a:lumMod val="50000"/>
                  <a:alpha val="24000"/>
                </a:schemeClr>
              </a:gs>
              <a:gs pos="100000">
                <a:schemeClr val="tx2">
                  <a:lumMod val="10000"/>
                  <a:alpha val="47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ED60D2DB-CC70-4B2F-A300-765637BF4ED9}" type="datetimeFigureOut">
              <a:rPr lang="en-US" smtClean="0"/>
              <a:t>09/12/2018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C0CD4167-F0C6-41D9-8B50-A2C8DB1FB7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841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50000"/>
                  <a:alpha val="50000"/>
                </a:schemeClr>
              </a:gs>
              <a:gs pos="50000">
                <a:schemeClr val="accent6">
                  <a:lumMod val="50000"/>
                  <a:alpha val="24000"/>
                </a:schemeClr>
              </a:gs>
              <a:gs pos="100000">
                <a:schemeClr val="tx2">
                  <a:lumMod val="10000"/>
                  <a:alpha val="47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447" y="0"/>
            <a:ext cx="7903105" cy="6858000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ED60D2DB-CC70-4B2F-A300-765637BF4ED9}" type="datetimeFigureOut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09/12/2018</a:t>
            </a:fld>
            <a:endParaRPr lang="en-US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C0CD4167-F0C6-41D9-8B50-A2C8DB1FB720}" type="slidenum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82853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urveymonkey.com/r/eventsfacilityadmin" TargetMode="Externa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76200"/>
            <a:ext cx="8153400" cy="1396456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/>
              <a:t>Reportable </a:t>
            </a:r>
            <a:r>
              <a:rPr lang="en-US" sz="3600" dirty="0"/>
              <a:t>Events for Chronic &amp; Convalescent Nursing Homes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5638800"/>
            <a:ext cx="6400800" cy="838200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b="1" dirty="0">
                <a:latin typeface="Palatino Linotype" panose="02040502050505030304" pitchFamily="18" charset="0"/>
              </a:rPr>
              <a:t>Connecticut Department of Public Health </a:t>
            </a:r>
          </a:p>
          <a:p>
            <a:pPr algn="ctr"/>
            <a:r>
              <a:rPr lang="en-US" b="1" dirty="0" smtClean="0">
                <a:latin typeface="Palatino Linotype" panose="02040502050505030304" pitchFamily="18" charset="0"/>
              </a:rPr>
              <a:t>Facility Licensing and Investigations Section</a:t>
            </a:r>
          </a:p>
          <a:p>
            <a:pPr algn="ctr"/>
            <a:r>
              <a:rPr lang="en-US" b="1" dirty="0" smtClean="0">
                <a:latin typeface="Palatino Linotype" panose="02040502050505030304" pitchFamily="18" charset="0"/>
              </a:rPr>
              <a:t>Sep 2018</a:t>
            </a:r>
            <a:endParaRPr lang="en-US" b="1" dirty="0">
              <a:latin typeface="Palatino Linotype" panose="02040502050505030304" pitchFamily="18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828800" y="1600200"/>
            <a:ext cx="5049520" cy="3795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729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066800"/>
            <a:ext cx="8001000" cy="525780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2600" dirty="0"/>
              <a:t>CT DPH FLIS has overall administrative authority of the </a:t>
            </a:r>
            <a:r>
              <a:rPr lang="en-US" sz="2600" dirty="0" smtClean="0"/>
              <a:t>application:</a:t>
            </a:r>
          </a:p>
          <a:p>
            <a:pPr marL="0" lvl="0" indent="0">
              <a:buNone/>
            </a:pPr>
            <a:endParaRPr lang="en-US" sz="2600" dirty="0"/>
          </a:p>
          <a:p>
            <a:pPr marL="932688" lvl="1" indent="-457200">
              <a:buFont typeface="Arial" panose="020B0604020202020204" pitchFamily="34" charset="0"/>
              <a:buChar char="•"/>
            </a:pPr>
            <a:r>
              <a:rPr lang="en-US" sz="2600" dirty="0" smtClean="0"/>
              <a:t>Approve </a:t>
            </a:r>
            <a:r>
              <a:rPr lang="en-US" sz="2600" dirty="0"/>
              <a:t>facility administrators.</a:t>
            </a:r>
          </a:p>
          <a:p>
            <a:pPr marL="932688" lvl="1" indent="-457200">
              <a:buFont typeface="Arial" panose="020B0604020202020204" pitchFamily="34" charset="0"/>
              <a:buChar char="•"/>
            </a:pPr>
            <a:r>
              <a:rPr lang="en-US" sz="2600" dirty="0" smtClean="0"/>
              <a:t>Allows review of submitted </a:t>
            </a:r>
            <a:r>
              <a:rPr lang="en-US" sz="2600" dirty="0"/>
              <a:t>reportable events and </a:t>
            </a:r>
            <a:r>
              <a:rPr lang="en-US" sz="2600" dirty="0" smtClean="0"/>
              <a:t>summary. </a:t>
            </a:r>
          </a:p>
          <a:p>
            <a:pPr marL="932688" lvl="1" indent="-457200">
              <a:buFont typeface="Arial" panose="020B0604020202020204" pitchFamily="34" charset="0"/>
              <a:buChar char="•"/>
            </a:pPr>
            <a:r>
              <a:rPr lang="en-US" sz="2600" dirty="0" smtClean="0"/>
              <a:t>Website </a:t>
            </a:r>
            <a:r>
              <a:rPr lang="en-US" sz="2600" dirty="0"/>
              <a:t>hosted at CT </a:t>
            </a:r>
            <a:r>
              <a:rPr lang="en-US" sz="2600" dirty="0" smtClean="0"/>
              <a:t>State Data Center behind secure firewalls.</a:t>
            </a:r>
          </a:p>
          <a:p>
            <a:pPr marL="932688" lvl="1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Go-Live </a:t>
            </a:r>
            <a:r>
              <a:rPr lang="en-US" sz="2800" dirty="0"/>
              <a:t>date is </a:t>
            </a:r>
            <a:r>
              <a:rPr lang="en-US" sz="2800" dirty="0" smtClean="0"/>
              <a:t>11/01/2018 (Pilot facilities </a:t>
            </a:r>
            <a:r>
              <a:rPr lang="en-US" sz="2800" dirty="0" smtClean="0"/>
              <a:t>25-Sep-2018</a:t>
            </a:r>
            <a:r>
              <a:rPr lang="en-US" sz="2800" dirty="0" smtClean="0"/>
              <a:t>)</a:t>
            </a:r>
            <a:endParaRPr lang="en-US" sz="26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152400"/>
            <a:ext cx="7543800" cy="838200"/>
          </a:xfrm>
        </p:spPr>
        <p:txBody>
          <a:bodyPr/>
          <a:lstStyle/>
          <a:p>
            <a:pPr algn="ctr"/>
            <a:r>
              <a:rPr lang="en-US" sz="2800" b="1" dirty="0">
                <a:solidFill>
                  <a:srgbClr val="0070C0"/>
                </a:solidFill>
              </a:rPr>
              <a:t>Reportable Events System </a:t>
            </a:r>
            <a:r>
              <a:rPr lang="en-US" sz="2800" b="1" dirty="0" smtClean="0">
                <a:solidFill>
                  <a:srgbClr val="0070C0"/>
                </a:solidFill>
              </a:rPr>
              <a:t>Overview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9633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5562600"/>
          </a:xfrm>
        </p:spPr>
        <p:txBody>
          <a:bodyPr>
            <a:normAutofit/>
          </a:bodyPr>
          <a:lstStyle/>
          <a:p>
            <a:pPr marL="932688" lvl="1" indent="-457200">
              <a:buFont typeface="Wingdings" panose="05000000000000000000" pitchFamily="2" charset="2"/>
              <a:buChar char="v"/>
            </a:pPr>
            <a:r>
              <a:rPr lang="en-US" sz="2000" dirty="0" smtClean="0">
                <a:effectLst/>
              </a:rPr>
              <a:t>Notification changed from Phone Call to Web based notification.</a:t>
            </a:r>
          </a:p>
          <a:p>
            <a:pPr marL="932688" lvl="1" indent="-457200">
              <a:buFont typeface="Wingdings" panose="05000000000000000000" pitchFamily="2" charset="2"/>
              <a:buChar char="v"/>
            </a:pPr>
            <a:r>
              <a:rPr lang="en-US" sz="2000" dirty="0" smtClean="0">
                <a:effectLst/>
              </a:rPr>
              <a:t>Initiates a reportable event with basic information about the event which notifies DPH-FLIS. </a:t>
            </a:r>
          </a:p>
          <a:p>
            <a:pPr marL="1298448" lvl="2" indent="-457200">
              <a:buFont typeface="Wingdings" panose="05000000000000000000" pitchFamily="2" charset="2"/>
              <a:buChar char="v"/>
            </a:pPr>
            <a:r>
              <a:rPr lang="en-US" sz="1800" dirty="0" smtClean="0">
                <a:effectLst/>
              </a:rPr>
              <a:t>Facility must submit the full event within 72hrs.</a:t>
            </a:r>
          </a:p>
          <a:p>
            <a:pPr marL="932688" lvl="1" indent="-457200">
              <a:buFont typeface="Wingdings" panose="05000000000000000000" pitchFamily="2" charset="2"/>
              <a:buChar char="v"/>
            </a:pPr>
            <a:r>
              <a:rPr lang="en-US" sz="2000" dirty="0" smtClean="0">
                <a:effectLst/>
              </a:rPr>
              <a:t>After </a:t>
            </a:r>
            <a:r>
              <a:rPr lang="en-US" sz="2000" dirty="0">
                <a:effectLst/>
              </a:rPr>
              <a:t>normal business </a:t>
            </a:r>
            <a:r>
              <a:rPr lang="en-US" sz="2000" dirty="0" smtClean="0">
                <a:effectLst/>
              </a:rPr>
              <a:t>hours Duty Officers are automatically notified of an event </a:t>
            </a:r>
            <a:r>
              <a:rPr lang="en-US" sz="2000" dirty="0">
                <a:effectLst/>
              </a:rPr>
              <a:t>based on the </a:t>
            </a:r>
            <a:r>
              <a:rPr lang="en-US" sz="2000" dirty="0" smtClean="0">
                <a:effectLst/>
              </a:rPr>
              <a:t>event types.</a:t>
            </a:r>
            <a:endParaRPr lang="en-US" sz="2000" dirty="0">
              <a:effectLst/>
            </a:endParaRPr>
          </a:p>
          <a:p>
            <a:pPr marL="932688" lvl="1" indent="-457200">
              <a:buFont typeface="Wingdings" panose="05000000000000000000" pitchFamily="2" charset="2"/>
              <a:buChar char="v"/>
            </a:pPr>
            <a:r>
              <a:rPr lang="en-US" sz="2000" dirty="0" smtClean="0">
                <a:effectLst/>
              </a:rPr>
              <a:t>Classification E events are not included in the events web reporting.  Facilities need to maintain this registry locally. </a:t>
            </a:r>
          </a:p>
          <a:p>
            <a:pPr marL="1298448" lvl="2" indent="-457200">
              <a:buFont typeface="Wingdings" panose="05000000000000000000" pitchFamily="2" charset="2"/>
              <a:buChar char="v"/>
            </a:pPr>
            <a:r>
              <a:rPr lang="en-US" sz="1800" dirty="0" smtClean="0">
                <a:effectLst/>
              </a:rPr>
              <a:t>Separate sequential numbering for E events (For Ex: Lice#-Year-E##). </a:t>
            </a:r>
          </a:p>
          <a:p>
            <a:pPr marL="1298448" lvl="2" indent="-457200">
              <a:buFont typeface="Wingdings" panose="05000000000000000000" pitchFamily="2" charset="2"/>
              <a:buChar char="v"/>
            </a:pPr>
            <a:r>
              <a:rPr lang="en-US" sz="1800" dirty="0" smtClean="0">
                <a:effectLst/>
              </a:rPr>
              <a:t>Should not be the same as DPH FLIS events automated sequential number for other classifications.</a:t>
            </a:r>
          </a:p>
          <a:p>
            <a:pPr marL="932688" lvl="1" indent="-457200">
              <a:buFont typeface="Wingdings" panose="05000000000000000000" pitchFamily="2" charset="2"/>
              <a:buChar char="v"/>
            </a:pPr>
            <a:r>
              <a:rPr lang="en-US" sz="2000" dirty="0" smtClean="0">
                <a:effectLst/>
              </a:rPr>
              <a:t>Bi-directional Communication with DPH FLIS team through the web based events system and retains history. </a:t>
            </a:r>
          </a:p>
          <a:p>
            <a:pPr marL="932688" lvl="1" indent="-457200">
              <a:buFont typeface="Wingdings" panose="05000000000000000000" pitchFamily="2" charset="2"/>
              <a:buChar char="v"/>
            </a:pPr>
            <a:r>
              <a:rPr lang="en-US" sz="2000" dirty="0" smtClean="0">
                <a:effectLst/>
              </a:rPr>
              <a:t>Facility Administrators for each facility have full Admin Powers to create/delete/activate/inactivate users for their assigned facility.</a:t>
            </a:r>
          </a:p>
          <a:p>
            <a:pPr marL="932688" lvl="1" indent="-457200">
              <a:buFont typeface="Wingdings" panose="05000000000000000000" pitchFamily="2" charset="2"/>
              <a:buChar char="v"/>
            </a:pPr>
            <a:r>
              <a:rPr lang="en-US" sz="2000" dirty="0" smtClean="0">
                <a:effectLst/>
              </a:rPr>
              <a:t>Display all </a:t>
            </a:r>
            <a:r>
              <a:rPr lang="en-US" sz="2000" dirty="0">
                <a:effectLst/>
              </a:rPr>
              <a:t>Reportable Events and track them via Web Application</a:t>
            </a:r>
            <a:r>
              <a:rPr lang="en-US" sz="2000" dirty="0" smtClean="0">
                <a:effectLst/>
              </a:rPr>
              <a:t>.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00100" y="152400"/>
            <a:ext cx="7543800" cy="914400"/>
          </a:xfrm>
        </p:spPr>
        <p:txBody>
          <a:bodyPr/>
          <a:lstStyle/>
          <a:p>
            <a:pPr algn="ctr"/>
            <a:r>
              <a:rPr lang="en-US" sz="2800" b="1" dirty="0" smtClean="0">
                <a:solidFill>
                  <a:srgbClr val="0070C0"/>
                </a:solidFill>
              </a:rPr>
              <a:t>New Features of web based DPH FLIS Reportable Events System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8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5562600"/>
          </a:xfrm>
        </p:spPr>
        <p:txBody>
          <a:bodyPr>
            <a:normAutofit fontScale="92500"/>
          </a:bodyPr>
          <a:lstStyle/>
          <a:p>
            <a:pPr marL="18288" indent="0"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Events that trigger Automatic Notification:</a:t>
            </a:r>
            <a:endParaRPr lang="en-US" sz="2800" dirty="0">
              <a:solidFill>
                <a:srgbClr val="0070C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effectLst/>
              </a:rPr>
              <a:t>Facility Evacuation including lateral evacuation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effectLst/>
              </a:rPr>
              <a:t>Any Fire or Smoke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effectLst/>
              </a:rPr>
              <a:t>Sprinkler impairment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effectLst/>
              </a:rPr>
              <a:t>Fire alarm impairment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effectLst/>
              </a:rPr>
              <a:t>Generator impairment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effectLst/>
              </a:rPr>
              <a:t>Natural/internal disaster causing facility damage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effectLst/>
              </a:rPr>
              <a:t>Facility evacuation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effectLst/>
              </a:rPr>
              <a:t>Missing resident (e.g. elopement or failure to return from LOA)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effectLst/>
              </a:rPr>
              <a:t>Choking resulting in death and/or need for Resuscitation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effectLst/>
              </a:rPr>
              <a:t>Any incident resulting in an unanticipated death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effectLst/>
              </a:rPr>
              <a:t>Allegation of abuse/neglect with harm and any sexual assault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effectLst/>
              </a:rPr>
              <a:t>Loss of Heat</a:t>
            </a:r>
          </a:p>
          <a:p>
            <a:pPr lvl="1">
              <a:buFont typeface="Wingdings" panose="05000000000000000000" pitchFamily="2" charset="2"/>
              <a:buChar char="v"/>
            </a:pPr>
            <a:endParaRPr lang="en-US" sz="2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00100" y="152400"/>
            <a:ext cx="7543800" cy="914400"/>
          </a:xfrm>
        </p:spPr>
        <p:txBody>
          <a:bodyPr/>
          <a:lstStyle/>
          <a:p>
            <a:pPr algn="ctr"/>
            <a:r>
              <a:rPr lang="en-US" sz="3200" b="1" dirty="0" smtClean="0">
                <a:solidFill>
                  <a:srgbClr val="0070C0"/>
                </a:solidFill>
              </a:rPr>
              <a:t>Automated Duty Officer Notification</a:t>
            </a:r>
            <a:endParaRPr lang="en-US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349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838200"/>
            <a:ext cx="8534400" cy="5867400"/>
          </a:xfrm>
        </p:spPr>
        <p:txBody>
          <a:bodyPr>
            <a:noAutofit/>
          </a:bodyPr>
          <a:lstStyle/>
          <a:p>
            <a:pPr marL="800100" lvl="2" indent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2000" dirty="0" smtClean="0">
                <a:effectLst/>
              </a:rPr>
              <a:t>There are 2 facility user types (administrator and user).  </a:t>
            </a:r>
          </a:p>
          <a:p>
            <a:pPr marL="800100" lvl="2" indent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2000" dirty="0" smtClean="0">
                <a:effectLst/>
              </a:rPr>
              <a:t>A </a:t>
            </a:r>
            <a:r>
              <a:rPr lang="en-US" sz="2000" dirty="0">
                <a:effectLst/>
              </a:rPr>
              <a:t>facility administrator/user will be able to see only their approved facility </a:t>
            </a:r>
            <a:r>
              <a:rPr lang="en-US" sz="2000" dirty="0" smtClean="0">
                <a:effectLst/>
              </a:rPr>
              <a:t>events</a:t>
            </a:r>
          </a:p>
          <a:p>
            <a:pPr marL="800100" lvl="2" indent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2000" dirty="0" smtClean="0">
                <a:effectLst/>
              </a:rPr>
              <a:t>Facility User</a:t>
            </a:r>
            <a:endParaRPr lang="en-US" sz="2000" dirty="0">
              <a:effectLst/>
            </a:endParaRPr>
          </a:p>
          <a:p>
            <a:pPr marL="1371600" lvl="2" indent="-571500"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effectLst/>
              </a:rPr>
              <a:t>All users can submit reportable events and summary through the DPH FLIS Events website.</a:t>
            </a:r>
          </a:p>
          <a:p>
            <a:pPr marL="475488" lvl="1" indent="0">
              <a:spcAft>
                <a:spcPts val="1200"/>
              </a:spcAft>
              <a:buNone/>
            </a:pPr>
            <a:r>
              <a:rPr lang="en-US" sz="2000" dirty="0" smtClean="0">
                <a:effectLst/>
              </a:rPr>
              <a:t>     Facility </a:t>
            </a:r>
            <a:r>
              <a:rPr lang="en-US" sz="2000" dirty="0">
                <a:effectLst/>
              </a:rPr>
              <a:t>Administrator</a:t>
            </a:r>
          </a:p>
          <a:p>
            <a:pPr marL="1371600" lvl="2" indent="-571500"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</a:rPr>
              <a:t>Facility Administrator will be able to create, delete, activate, inactivate user accounts for their approved facility.</a:t>
            </a:r>
          </a:p>
          <a:p>
            <a:pPr marL="1371600" lvl="2" indent="-571500"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effectLst/>
              </a:rPr>
              <a:t>Facility </a:t>
            </a:r>
            <a:r>
              <a:rPr lang="en-US" sz="2000" dirty="0">
                <a:effectLst/>
              </a:rPr>
              <a:t>administrators can create only facility users and not administrators for their facility. Only DPH-FLIS has control to activate/approve facility administrators.</a:t>
            </a:r>
          </a:p>
          <a:p>
            <a:pPr marL="800100" lvl="2" indent="0">
              <a:spcBef>
                <a:spcPts val="900"/>
              </a:spcBef>
              <a:spcAft>
                <a:spcPts val="900"/>
              </a:spcAft>
              <a:buNone/>
            </a:pPr>
            <a:endParaRPr lang="en-US" sz="2000" dirty="0" smtClean="0">
              <a:effectLst/>
            </a:endParaRPr>
          </a:p>
          <a:p>
            <a:pPr marL="18288" indent="0">
              <a:buNone/>
            </a:pP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19850"/>
            <a:ext cx="7543800" cy="685800"/>
          </a:xfrm>
        </p:spPr>
        <p:txBody>
          <a:bodyPr/>
          <a:lstStyle/>
          <a:p>
            <a:pPr algn="ctr"/>
            <a:r>
              <a:rPr lang="en-US" sz="2800" b="1" dirty="0" smtClean="0">
                <a:solidFill>
                  <a:srgbClr val="0070C0"/>
                </a:solidFill>
              </a:rPr>
              <a:t>Facility </a:t>
            </a:r>
            <a:r>
              <a:rPr lang="en-US" sz="2800" b="1" dirty="0">
                <a:solidFill>
                  <a:srgbClr val="0070C0"/>
                </a:solidFill>
              </a:rPr>
              <a:t>Roles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62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219200"/>
            <a:ext cx="8610600" cy="4267200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en-US" sz="2000" dirty="0">
                <a:effectLst/>
              </a:rPr>
              <a:t>Please submit the </a:t>
            </a:r>
            <a:r>
              <a:rPr lang="en-US" sz="2000" dirty="0" smtClean="0">
                <a:effectLst/>
              </a:rPr>
              <a:t>facility administrators list for your facility in </a:t>
            </a:r>
            <a:r>
              <a:rPr lang="en-US" sz="2000" dirty="0">
                <a:effectLst/>
              </a:rPr>
              <a:t>the below survey link. Only these </a:t>
            </a:r>
            <a:r>
              <a:rPr lang="en-US" sz="2000" dirty="0" smtClean="0">
                <a:effectLst/>
              </a:rPr>
              <a:t>facility admins will </a:t>
            </a:r>
            <a:r>
              <a:rPr lang="en-US" sz="2000" dirty="0">
                <a:effectLst/>
              </a:rPr>
              <a:t>be approved and will have access to the </a:t>
            </a:r>
            <a:r>
              <a:rPr lang="en-US" sz="2000" dirty="0" smtClean="0">
                <a:effectLst/>
              </a:rPr>
              <a:t>DPH FLIS Reportable Events System.</a:t>
            </a:r>
            <a:endParaRPr lang="en-US" sz="2000" dirty="0">
              <a:effectLst/>
            </a:endParaRPr>
          </a:p>
          <a:p>
            <a:pPr marL="18288" indent="0">
              <a:buNone/>
            </a:pPr>
            <a:endParaRPr lang="en-US" sz="2000" dirty="0" smtClean="0">
              <a:effectLst/>
            </a:endParaRPr>
          </a:p>
          <a:p>
            <a:pPr marL="18288" indent="0">
              <a:buNone/>
            </a:pPr>
            <a:r>
              <a:rPr lang="en-US" sz="2000" dirty="0" smtClean="0">
                <a:effectLst/>
              </a:rPr>
              <a:t>Survey </a:t>
            </a:r>
            <a:r>
              <a:rPr lang="en-US" sz="2000" dirty="0">
                <a:effectLst/>
              </a:rPr>
              <a:t>Monkey Link: </a:t>
            </a:r>
            <a:r>
              <a:rPr lang="en-US" sz="2000" dirty="0" smtClean="0">
                <a:effectLst/>
                <a:hlinkClick r:id="rId2"/>
              </a:rPr>
              <a:t>https</a:t>
            </a:r>
            <a:r>
              <a:rPr lang="en-US" sz="2000" dirty="0">
                <a:effectLst/>
                <a:hlinkClick r:id="rId2"/>
              </a:rPr>
              <a:t>://</a:t>
            </a:r>
            <a:r>
              <a:rPr lang="en-US" sz="2000" dirty="0" smtClean="0">
                <a:effectLst/>
                <a:hlinkClick r:id="rId2"/>
              </a:rPr>
              <a:t>www.surveymonkey.com/r/eventsfacilityadmin</a:t>
            </a:r>
            <a:endParaRPr lang="en-US" sz="2000" dirty="0" smtClean="0">
              <a:effectLst/>
            </a:endParaRPr>
          </a:p>
          <a:p>
            <a:pPr marL="18288" indent="0">
              <a:buNone/>
            </a:pPr>
            <a:endParaRPr lang="en-US" sz="2000" dirty="0">
              <a:effectLst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76200"/>
            <a:ext cx="7543800" cy="914400"/>
          </a:xfrm>
        </p:spPr>
        <p:txBody>
          <a:bodyPr/>
          <a:lstStyle/>
          <a:p>
            <a:pPr algn="ctr"/>
            <a:r>
              <a:rPr lang="en-US" sz="2800" b="1" dirty="0" smtClean="0">
                <a:solidFill>
                  <a:srgbClr val="0070C0"/>
                </a:solidFill>
              </a:rPr>
              <a:t>Facility Administrator Registration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304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52400" y="2057400"/>
            <a:ext cx="8458200" cy="2667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" algn="ctr"/>
            <a:r>
              <a:rPr lang="en-US" sz="4000" b="1" dirty="0" smtClean="0">
                <a:solidFill>
                  <a:schemeClr val="accent6"/>
                </a:solidFill>
              </a:rPr>
              <a:t/>
            </a:r>
            <a:br>
              <a:rPr lang="en-US" sz="4000" b="1" dirty="0" smtClean="0">
                <a:solidFill>
                  <a:schemeClr val="accent6"/>
                </a:solidFill>
              </a:rPr>
            </a:br>
            <a:r>
              <a:rPr lang="en-US" sz="4000" b="1" dirty="0" smtClean="0">
                <a:solidFill>
                  <a:schemeClr val="accent6"/>
                </a:solidFill>
              </a:rPr>
              <a:t/>
            </a:r>
            <a:br>
              <a:rPr lang="en-US" sz="4000" b="1" dirty="0" smtClean="0">
                <a:solidFill>
                  <a:schemeClr val="accent6"/>
                </a:solidFill>
              </a:rPr>
            </a:br>
            <a:r>
              <a:rPr lang="en-US" sz="4000" b="1" dirty="0" smtClean="0">
                <a:solidFill>
                  <a:srgbClr val="0070C0"/>
                </a:solidFill>
              </a:rPr>
              <a:t>Questions?</a:t>
            </a:r>
            <a:r>
              <a:rPr lang="en-US" sz="4000" dirty="0" smtClean="0">
                <a:solidFill>
                  <a:srgbClr val="0070C0"/>
                </a:solidFill>
              </a:rPr>
              <a:t/>
            </a:r>
            <a:br>
              <a:rPr lang="en-US" sz="4000" dirty="0" smtClean="0">
                <a:solidFill>
                  <a:srgbClr val="0070C0"/>
                </a:solidFill>
              </a:rPr>
            </a:br>
            <a:r>
              <a:rPr lang="en-US" sz="4000" dirty="0" smtClean="0">
                <a:solidFill>
                  <a:schemeClr val="accent6"/>
                </a:solidFill>
              </a:rPr>
              <a:t/>
            </a:r>
            <a:br>
              <a:rPr lang="en-US" sz="4000" dirty="0" smtClean="0">
                <a:solidFill>
                  <a:schemeClr val="accent6"/>
                </a:solidFill>
              </a:rPr>
            </a:br>
            <a:r>
              <a:rPr lang="en-US" sz="2400" dirty="0" smtClean="0">
                <a:solidFill>
                  <a:schemeClr val="accent6"/>
                </a:solidFill>
              </a:rPr>
              <a:t/>
            </a:r>
            <a:br>
              <a:rPr lang="en-US" sz="2400" dirty="0" smtClean="0">
                <a:solidFill>
                  <a:schemeClr val="accent6"/>
                </a:solidFill>
              </a:rPr>
            </a:br>
            <a:endParaRPr lang="en-US" sz="40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808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52400" y="2057400"/>
            <a:ext cx="8458200" cy="2667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" algn="ctr"/>
            <a:r>
              <a:rPr lang="en-US" sz="4000" b="1" dirty="0" smtClean="0">
                <a:solidFill>
                  <a:schemeClr val="accent6"/>
                </a:solidFill>
              </a:rPr>
              <a:t/>
            </a:r>
            <a:br>
              <a:rPr lang="en-US" sz="4000" b="1" dirty="0" smtClean="0">
                <a:solidFill>
                  <a:schemeClr val="accent6"/>
                </a:solidFill>
              </a:rPr>
            </a:br>
            <a:r>
              <a:rPr lang="en-US" sz="4000" b="1" dirty="0" smtClean="0">
                <a:solidFill>
                  <a:schemeClr val="accent6"/>
                </a:solidFill>
              </a:rPr>
              <a:t/>
            </a:r>
            <a:br>
              <a:rPr lang="en-US" sz="4000" b="1" dirty="0" smtClean="0">
                <a:solidFill>
                  <a:schemeClr val="accent6"/>
                </a:solidFill>
              </a:rPr>
            </a:br>
            <a:r>
              <a:rPr lang="en-US" sz="4000" b="1" dirty="0" smtClean="0">
                <a:solidFill>
                  <a:srgbClr val="0070C0"/>
                </a:solidFill>
              </a:rPr>
              <a:t>Thank You</a:t>
            </a:r>
            <a:r>
              <a:rPr lang="en-US" sz="4000" dirty="0" smtClean="0">
                <a:solidFill>
                  <a:srgbClr val="0070C0"/>
                </a:solidFill>
              </a:rPr>
              <a:t/>
            </a:r>
            <a:br>
              <a:rPr lang="en-US" sz="4000" dirty="0" smtClean="0">
                <a:solidFill>
                  <a:srgbClr val="0070C0"/>
                </a:solidFill>
              </a:rPr>
            </a:br>
            <a:r>
              <a:rPr lang="en-US" sz="4000" dirty="0" smtClean="0">
                <a:solidFill>
                  <a:schemeClr val="accent6"/>
                </a:solidFill>
              </a:rPr>
              <a:t/>
            </a:r>
            <a:br>
              <a:rPr lang="en-US" sz="4000" dirty="0" smtClean="0">
                <a:solidFill>
                  <a:schemeClr val="accent6"/>
                </a:solidFill>
              </a:rPr>
            </a:br>
            <a:r>
              <a:rPr lang="en-US" sz="2400" dirty="0" smtClean="0">
                <a:solidFill>
                  <a:schemeClr val="accent6"/>
                </a:solidFill>
              </a:rPr>
              <a:t/>
            </a:r>
            <a:br>
              <a:rPr lang="en-US" sz="2400" dirty="0" smtClean="0">
                <a:solidFill>
                  <a:schemeClr val="accent6"/>
                </a:solidFill>
              </a:rPr>
            </a:br>
            <a:endParaRPr lang="en-US" sz="40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71313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Elemental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Elemental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21274</TotalTime>
  <Words>429</Words>
  <Application>Microsoft Office PowerPoint</Application>
  <PresentationFormat>On-screen Show (4:3)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Palatino Linotype</vt:lpstr>
      <vt:lpstr>Wingdings</vt:lpstr>
      <vt:lpstr>1_Elemental</vt:lpstr>
      <vt:lpstr>2_Elemental</vt:lpstr>
      <vt:lpstr>Reportable Events for Chronic &amp; Convalescent Nursing Homes</vt:lpstr>
      <vt:lpstr>Reportable Events System Overview</vt:lpstr>
      <vt:lpstr>New Features of web based DPH FLIS Reportable Events System</vt:lpstr>
      <vt:lpstr>Automated Duty Officer Notification</vt:lpstr>
      <vt:lpstr>Facility Roles</vt:lpstr>
      <vt:lpstr>Facility Administrator Registration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Dennis C. Mitchell</dc:creator>
  <cp:lastModifiedBy>Sethuraman, Surjit</cp:lastModifiedBy>
  <cp:revision>292</cp:revision>
  <cp:lastPrinted>2015-12-31T16:51:31Z</cp:lastPrinted>
  <dcterms:created xsi:type="dcterms:W3CDTF">2013-02-20T13:14:13Z</dcterms:created>
  <dcterms:modified xsi:type="dcterms:W3CDTF">2018-09-12T15:28:20Z</dcterms:modified>
</cp:coreProperties>
</file>