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97" r:id="rId1"/>
  </p:sldMasterIdLst>
  <p:notesMasterIdLst>
    <p:notesMasterId r:id="rId15"/>
  </p:notesMasterIdLst>
  <p:handoutMasterIdLst>
    <p:handoutMasterId r:id="rId16"/>
  </p:handoutMasterIdLst>
  <p:sldIdLst>
    <p:sldId id="419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F27"/>
    <a:srgbClr val="B95852"/>
    <a:srgbClr val="C8614C"/>
    <a:srgbClr val="4691A3"/>
    <a:srgbClr val="3B322A"/>
    <a:srgbClr val="418A9B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3072" autoAdjust="0"/>
  </p:normalViewPr>
  <p:slideViewPr>
    <p:cSldViewPr>
      <p:cViewPr varScale="1">
        <p:scale>
          <a:sx n="85" d="100"/>
          <a:sy n="85" d="100"/>
        </p:scale>
        <p:origin x="22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34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55B0D-1634-496C-B767-CBE56A38C0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4C78F-4F8A-4156-9B39-9E9A627933DB}">
      <dgm:prSet phldrT="[Text]"/>
      <dgm:spPr/>
      <dgm:t>
        <a:bodyPr/>
        <a:lstStyle/>
        <a:p>
          <a:r>
            <a:rPr lang="en-US" smtClean="0"/>
            <a:t>37,773 </a:t>
          </a:r>
          <a:r>
            <a:rPr lang="en-US" dirty="0" smtClean="0"/>
            <a:t>Victims </a:t>
          </a:r>
          <a:r>
            <a:rPr lang="en-US" smtClean="0"/>
            <a:t>(</a:t>
          </a:r>
          <a:r>
            <a:rPr lang="en-US" smtClean="0"/>
            <a:t>33,141 adults/4,632 </a:t>
          </a:r>
          <a:r>
            <a:rPr lang="en-US" dirty="0" smtClean="0"/>
            <a:t>children)</a:t>
          </a:r>
        </a:p>
      </dgm:t>
    </dgm:pt>
    <dgm:pt modelId="{E125D3A8-DA75-459A-BC85-A4EB0C0A1F05}" type="parTrans" cxnId="{8441789D-8A83-429F-BA2D-A1C12C5F0F45}">
      <dgm:prSet/>
      <dgm:spPr/>
      <dgm:t>
        <a:bodyPr/>
        <a:lstStyle/>
        <a:p>
          <a:endParaRPr lang="en-US"/>
        </a:p>
      </dgm:t>
    </dgm:pt>
    <dgm:pt modelId="{2D00FA13-BD56-49EE-8152-103125439248}" type="sibTrans" cxnId="{8441789D-8A83-429F-BA2D-A1C12C5F0F45}">
      <dgm:prSet/>
      <dgm:spPr/>
      <dgm:t>
        <a:bodyPr/>
        <a:lstStyle/>
        <a:p>
          <a:endParaRPr lang="en-US"/>
        </a:p>
      </dgm:t>
    </dgm:pt>
    <dgm:pt modelId="{00B3C64B-99B1-4D20-989A-E1E14ACF0B74}">
      <dgm:prSet phldrT="[Text]" custT="1"/>
      <dgm:spPr/>
      <dgm:t>
        <a:bodyPr/>
        <a:lstStyle/>
        <a:p>
          <a:r>
            <a:rPr lang="en-US" sz="1300" smtClean="0"/>
            <a:t>33,711 </a:t>
          </a:r>
          <a:r>
            <a:rPr lang="en-US" sz="1300" dirty="0" smtClean="0"/>
            <a:t>Calls were received on the Hotline </a:t>
          </a:r>
          <a:r>
            <a:rPr lang="en-US" sz="1100" dirty="0" smtClean="0"/>
            <a:t>(available 24/7)</a:t>
          </a:r>
          <a:endParaRPr lang="en-US" sz="1100" dirty="0"/>
        </a:p>
      </dgm:t>
    </dgm:pt>
    <dgm:pt modelId="{9A26033A-DBDC-4DEB-A80E-50E0D3B158B1}" type="parTrans" cxnId="{E80C6791-7633-40FE-8F03-94AF3B737827}">
      <dgm:prSet/>
      <dgm:spPr/>
      <dgm:t>
        <a:bodyPr/>
        <a:lstStyle/>
        <a:p>
          <a:endParaRPr lang="en-US"/>
        </a:p>
      </dgm:t>
    </dgm:pt>
    <dgm:pt modelId="{0C09CE79-1E09-4541-9BE1-C8E6B114EBC1}" type="sibTrans" cxnId="{E80C6791-7633-40FE-8F03-94AF3B737827}">
      <dgm:prSet/>
      <dgm:spPr/>
      <dgm:t>
        <a:bodyPr/>
        <a:lstStyle/>
        <a:p>
          <a:endParaRPr lang="en-US"/>
        </a:p>
      </dgm:t>
    </dgm:pt>
    <dgm:pt modelId="{3D216BF4-7399-4352-BEEC-A4190B7C71B7}">
      <dgm:prSet/>
      <dgm:spPr/>
      <dgm:t>
        <a:bodyPr/>
        <a:lstStyle/>
        <a:p>
          <a:r>
            <a:rPr lang="en-US" dirty="0" smtClean="0"/>
            <a:t>13 Intimate Partner Homicides (average over last 10 years)</a:t>
          </a:r>
          <a:endParaRPr lang="en-US" b="0" baseline="0" dirty="0" smtClean="0"/>
        </a:p>
      </dgm:t>
    </dgm:pt>
    <dgm:pt modelId="{C1806F46-0058-4F9A-BFC5-2594B3721A96}" type="parTrans" cxnId="{8D3251F1-C05E-4D4C-A5FB-8B9E173BA8C0}">
      <dgm:prSet/>
      <dgm:spPr/>
      <dgm:t>
        <a:bodyPr/>
        <a:lstStyle/>
        <a:p>
          <a:endParaRPr lang="en-US"/>
        </a:p>
      </dgm:t>
    </dgm:pt>
    <dgm:pt modelId="{244E9185-3B66-4DD6-A513-AFA65204F45B}" type="sibTrans" cxnId="{8D3251F1-C05E-4D4C-A5FB-8B9E173BA8C0}">
      <dgm:prSet/>
      <dgm:spPr/>
      <dgm:t>
        <a:bodyPr/>
        <a:lstStyle/>
        <a:p>
          <a:endParaRPr lang="en-US"/>
        </a:p>
      </dgm:t>
    </dgm:pt>
    <dgm:pt modelId="{D1C80869-4E9D-4D56-9895-6EE3B22BC14E}">
      <dgm:prSet/>
      <dgm:spPr/>
      <dgm:t>
        <a:bodyPr/>
        <a:lstStyle/>
        <a:p>
          <a:r>
            <a:rPr lang="en-US" smtClean="0"/>
            <a:t>2,229 </a:t>
          </a:r>
          <a:r>
            <a:rPr lang="en-US" smtClean="0"/>
            <a:t>Victims housed in shelter </a:t>
          </a:r>
          <a:endParaRPr lang="en-US" dirty="0"/>
        </a:p>
      </dgm:t>
    </dgm:pt>
    <dgm:pt modelId="{B2576CB0-02DC-44EE-8381-4F7F311F3620}" type="parTrans" cxnId="{1BD00372-0EB5-4A10-BE98-A957E8A00804}">
      <dgm:prSet/>
      <dgm:spPr/>
      <dgm:t>
        <a:bodyPr/>
        <a:lstStyle/>
        <a:p>
          <a:endParaRPr lang="en-US"/>
        </a:p>
      </dgm:t>
    </dgm:pt>
    <dgm:pt modelId="{E44039AF-DD68-4BC1-948F-7CBFED1E88E1}" type="sibTrans" cxnId="{1BD00372-0EB5-4A10-BE98-A957E8A00804}">
      <dgm:prSet/>
      <dgm:spPr/>
      <dgm:t>
        <a:bodyPr/>
        <a:lstStyle/>
        <a:p>
          <a:endParaRPr lang="en-US"/>
        </a:p>
      </dgm:t>
    </dgm:pt>
    <dgm:pt modelId="{1B75F346-653E-423A-BF89-C51FE7FF2682}">
      <dgm:prSet/>
      <dgm:spPr/>
      <dgm:t>
        <a:bodyPr/>
        <a:lstStyle/>
        <a:p>
          <a:r>
            <a:rPr lang="en-US" smtClean="0"/>
            <a:t>31,717 </a:t>
          </a:r>
          <a:r>
            <a:rPr lang="en-US" smtClean="0"/>
            <a:t>Victims received one-on-one counseling</a:t>
          </a:r>
          <a:endParaRPr lang="en-US" dirty="0"/>
        </a:p>
      </dgm:t>
    </dgm:pt>
    <dgm:pt modelId="{0EC4ACED-1F10-4BFA-BADD-2BD57D0F6962}" type="parTrans" cxnId="{44C69AE2-0082-4648-AF3B-A8776E516694}">
      <dgm:prSet/>
      <dgm:spPr/>
      <dgm:t>
        <a:bodyPr/>
        <a:lstStyle/>
        <a:p>
          <a:endParaRPr lang="en-US"/>
        </a:p>
      </dgm:t>
    </dgm:pt>
    <dgm:pt modelId="{7A3C64D5-9386-42F1-BCD6-A51D8CDFCD8A}" type="sibTrans" cxnId="{44C69AE2-0082-4648-AF3B-A8776E516694}">
      <dgm:prSet/>
      <dgm:spPr/>
      <dgm:t>
        <a:bodyPr/>
        <a:lstStyle/>
        <a:p>
          <a:endParaRPr lang="en-US"/>
        </a:p>
      </dgm:t>
    </dgm:pt>
    <dgm:pt modelId="{3109A59A-7C05-481D-9DC9-758616C13644}">
      <dgm:prSet/>
      <dgm:spPr/>
      <dgm:t>
        <a:bodyPr/>
        <a:lstStyle/>
        <a:p>
          <a:r>
            <a:rPr lang="en-US" smtClean="0"/>
            <a:t>32,927 </a:t>
          </a:r>
          <a:r>
            <a:rPr lang="en-US" smtClean="0"/>
            <a:t>Victims received court based services</a:t>
          </a:r>
          <a:endParaRPr lang="en-US" dirty="0"/>
        </a:p>
      </dgm:t>
    </dgm:pt>
    <dgm:pt modelId="{DCEFA763-0779-4500-ABB9-F0867A27A4BA}" type="parTrans" cxnId="{C2146D70-7F92-45A0-97FA-056E9670BF19}">
      <dgm:prSet/>
      <dgm:spPr/>
      <dgm:t>
        <a:bodyPr/>
        <a:lstStyle/>
        <a:p>
          <a:endParaRPr lang="en-US"/>
        </a:p>
      </dgm:t>
    </dgm:pt>
    <dgm:pt modelId="{4107C543-B01F-4136-B4F6-BEBE7C78BD64}" type="sibTrans" cxnId="{C2146D70-7F92-45A0-97FA-056E9670BF19}">
      <dgm:prSet/>
      <dgm:spPr/>
      <dgm:t>
        <a:bodyPr/>
        <a:lstStyle/>
        <a:p>
          <a:endParaRPr lang="en-US"/>
        </a:p>
      </dgm:t>
    </dgm:pt>
    <dgm:pt modelId="{E8005210-6AFF-4DF0-82C4-DB1183FA2F75}" type="pres">
      <dgm:prSet presAssocID="{95355B0D-1634-496C-B767-CBE56A38C0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B248-EAFD-430E-8AC2-C0F9F1E06D11}" type="pres">
      <dgm:prSet presAssocID="{0CB4C78F-4F8A-4156-9B39-9E9A627933DB}" presName="composite" presStyleCnt="0"/>
      <dgm:spPr/>
    </dgm:pt>
    <dgm:pt modelId="{32D64E7C-32FB-4F2C-A105-42B7D474B7DB}" type="pres">
      <dgm:prSet presAssocID="{0CB4C78F-4F8A-4156-9B39-9E9A627933DB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BAD17278-F6B4-4845-A4D0-90123D897FF2}" type="pres">
      <dgm:prSet presAssocID="{0CB4C78F-4F8A-4156-9B39-9E9A627933D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8D44-9A57-44DC-B51B-F3740E555977}" type="pres">
      <dgm:prSet presAssocID="{2D00FA13-BD56-49EE-8152-103125439248}" presName="spacing" presStyleCnt="0"/>
      <dgm:spPr/>
    </dgm:pt>
    <dgm:pt modelId="{847B8E96-2B5F-4AE4-944D-7E57D0225FDA}" type="pres">
      <dgm:prSet presAssocID="{00B3C64B-99B1-4D20-989A-E1E14ACF0B74}" presName="composite" presStyleCnt="0"/>
      <dgm:spPr/>
    </dgm:pt>
    <dgm:pt modelId="{297994D9-7CF5-45C5-B61D-7DE513C8B2F3}" type="pres">
      <dgm:prSet presAssocID="{00B3C64B-99B1-4D20-989A-E1E14ACF0B74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  <dgm:pt modelId="{99078989-3B4D-4ED8-AFE6-161FD70581B8}" type="pres">
      <dgm:prSet presAssocID="{00B3C64B-99B1-4D20-989A-E1E14ACF0B7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76824-98DC-466C-8C30-8A97E499D794}" type="pres">
      <dgm:prSet presAssocID="{0C09CE79-1E09-4541-9BE1-C8E6B114EBC1}" presName="spacing" presStyleCnt="0"/>
      <dgm:spPr/>
    </dgm:pt>
    <dgm:pt modelId="{9234EE7B-ADE6-48E8-A85E-2065C751BE81}" type="pres">
      <dgm:prSet presAssocID="{3109A59A-7C05-481D-9DC9-758616C13644}" presName="composite" presStyleCnt="0"/>
      <dgm:spPr/>
    </dgm:pt>
    <dgm:pt modelId="{8D8E5FC5-A39B-468C-9A10-A4DC8E860A6A}" type="pres">
      <dgm:prSet presAssocID="{3109A59A-7C05-481D-9DC9-758616C13644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FAF099-19C0-45B0-A9D6-1B7A0875D976}" type="pres">
      <dgm:prSet presAssocID="{3109A59A-7C05-481D-9DC9-758616C1364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EAD64-B049-4D50-BC85-A97A3AF9CD2B}" type="pres">
      <dgm:prSet presAssocID="{4107C543-B01F-4136-B4F6-BEBE7C78BD64}" presName="spacing" presStyleCnt="0"/>
      <dgm:spPr/>
    </dgm:pt>
    <dgm:pt modelId="{5057820E-884C-40C1-8E6A-469944AAFFB8}" type="pres">
      <dgm:prSet presAssocID="{1B75F346-653E-423A-BF89-C51FE7FF2682}" presName="composite" presStyleCnt="0"/>
      <dgm:spPr/>
    </dgm:pt>
    <dgm:pt modelId="{1BD5A2FD-4EF6-44AB-8F2E-22D740ECDFB4}" type="pres">
      <dgm:prSet presAssocID="{1B75F346-653E-423A-BF89-C51FE7FF2682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F01CF4-4E23-4A4D-A0B7-EFE549167071}" type="pres">
      <dgm:prSet presAssocID="{1B75F346-653E-423A-BF89-C51FE7FF268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34BBA-92D3-42CA-8DE7-306D5EEA3FE2}" type="pres">
      <dgm:prSet presAssocID="{7A3C64D5-9386-42F1-BCD6-A51D8CDFCD8A}" presName="spacing" presStyleCnt="0"/>
      <dgm:spPr/>
    </dgm:pt>
    <dgm:pt modelId="{5EBB07B8-06D3-4C46-9702-7CCA7CF88280}" type="pres">
      <dgm:prSet presAssocID="{D1C80869-4E9D-4D56-9895-6EE3B22BC14E}" presName="composite" presStyleCnt="0"/>
      <dgm:spPr/>
    </dgm:pt>
    <dgm:pt modelId="{5CB75E64-FD58-4EDD-9251-9EB7F65C0E63}" type="pres">
      <dgm:prSet presAssocID="{D1C80869-4E9D-4D56-9895-6EE3B22BC14E}" presName="imgShp" presStyleLbl="fgImgPlace1" presStyleIdx="4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AF757DB-4757-4BCA-8FFB-CD7479159C66}" type="pres">
      <dgm:prSet presAssocID="{D1C80869-4E9D-4D56-9895-6EE3B22BC14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AD784-5256-44F6-800B-34D6FCDF1689}" type="pres">
      <dgm:prSet presAssocID="{E44039AF-DD68-4BC1-948F-7CBFED1E88E1}" presName="spacing" presStyleCnt="0"/>
      <dgm:spPr/>
    </dgm:pt>
    <dgm:pt modelId="{62A8B2E8-8BA5-49A4-ADC4-623748AA756E}" type="pres">
      <dgm:prSet presAssocID="{3D216BF4-7399-4352-BEEC-A4190B7C71B7}" presName="composite" presStyleCnt="0"/>
      <dgm:spPr/>
    </dgm:pt>
    <dgm:pt modelId="{0EF7EB3F-581E-4907-8818-0D45BAAB49A7}" type="pres">
      <dgm:prSet presAssocID="{3D216BF4-7399-4352-BEEC-A4190B7C71B7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24AAF69-599E-4EDF-8433-4BEEA62054B5}" type="pres">
      <dgm:prSet presAssocID="{3D216BF4-7399-4352-BEEC-A4190B7C71B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A98B0-4A39-48B4-92E3-58CEAEEBFC38}" type="presOf" srcId="{00B3C64B-99B1-4D20-989A-E1E14ACF0B74}" destId="{99078989-3B4D-4ED8-AFE6-161FD70581B8}" srcOrd="0" destOrd="0" presId="urn:microsoft.com/office/officeart/2005/8/layout/vList3"/>
    <dgm:cxn modelId="{B64EC37B-43DF-4BE7-91DF-7479216DA5D2}" type="presOf" srcId="{3109A59A-7C05-481D-9DC9-758616C13644}" destId="{69FAF099-19C0-45B0-A9D6-1B7A0875D976}" srcOrd="0" destOrd="0" presId="urn:microsoft.com/office/officeart/2005/8/layout/vList3"/>
    <dgm:cxn modelId="{8D3251F1-C05E-4D4C-A5FB-8B9E173BA8C0}" srcId="{95355B0D-1634-496C-B767-CBE56A38C0D3}" destId="{3D216BF4-7399-4352-BEEC-A4190B7C71B7}" srcOrd="5" destOrd="0" parTransId="{C1806F46-0058-4F9A-BFC5-2594B3721A96}" sibTransId="{244E9185-3B66-4DD6-A513-AFA65204F45B}"/>
    <dgm:cxn modelId="{734B8DB8-E322-4A29-8A74-901EB5120CC6}" type="presOf" srcId="{95355B0D-1634-496C-B767-CBE56A38C0D3}" destId="{E8005210-6AFF-4DF0-82C4-DB1183FA2F75}" srcOrd="0" destOrd="0" presId="urn:microsoft.com/office/officeart/2005/8/layout/vList3"/>
    <dgm:cxn modelId="{C2146D70-7F92-45A0-97FA-056E9670BF19}" srcId="{95355B0D-1634-496C-B767-CBE56A38C0D3}" destId="{3109A59A-7C05-481D-9DC9-758616C13644}" srcOrd="2" destOrd="0" parTransId="{DCEFA763-0779-4500-ABB9-F0867A27A4BA}" sibTransId="{4107C543-B01F-4136-B4F6-BEBE7C78BD64}"/>
    <dgm:cxn modelId="{5B78D888-5EF3-43C9-98C2-802BF7E06BFA}" type="presOf" srcId="{1B75F346-653E-423A-BF89-C51FE7FF2682}" destId="{1AF01CF4-4E23-4A4D-A0B7-EFE549167071}" srcOrd="0" destOrd="0" presId="urn:microsoft.com/office/officeart/2005/8/layout/vList3"/>
    <dgm:cxn modelId="{4C23774D-B4E8-46AF-9317-2CF9EDC31584}" type="presOf" srcId="{0CB4C78F-4F8A-4156-9B39-9E9A627933DB}" destId="{BAD17278-F6B4-4845-A4D0-90123D897FF2}" srcOrd="0" destOrd="0" presId="urn:microsoft.com/office/officeart/2005/8/layout/vList3"/>
    <dgm:cxn modelId="{E80C6791-7633-40FE-8F03-94AF3B737827}" srcId="{95355B0D-1634-496C-B767-CBE56A38C0D3}" destId="{00B3C64B-99B1-4D20-989A-E1E14ACF0B74}" srcOrd="1" destOrd="0" parTransId="{9A26033A-DBDC-4DEB-A80E-50E0D3B158B1}" sibTransId="{0C09CE79-1E09-4541-9BE1-C8E6B114EBC1}"/>
    <dgm:cxn modelId="{8441789D-8A83-429F-BA2D-A1C12C5F0F45}" srcId="{95355B0D-1634-496C-B767-CBE56A38C0D3}" destId="{0CB4C78F-4F8A-4156-9B39-9E9A627933DB}" srcOrd="0" destOrd="0" parTransId="{E125D3A8-DA75-459A-BC85-A4EB0C0A1F05}" sibTransId="{2D00FA13-BD56-49EE-8152-103125439248}"/>
    <dgm:cxn modelId="{19F445FD-704D-41A9-8E4E-93AE89EBF259}" type="presOf" srcId="{D1C80869-4E9D-4D56-9895-6EE3B22BC14E}" destId="{3AF757DB-4757-4BCA-8FFB-CD7479159C66}" srcOrd="0" destOrd="0" presId="urn:microsoft.com/office/officeart/2005/8/layout/vList3"/>
    <dgm:cxn modelId="{1BD00372-0EB5-4A10-BE98-A957E8A00804}" srcId="{95355B0D-1634-496C-B767-CBE56A38C0D3}" destId="{D1C80869-4E9D-4D56-9895-6EE3B22BC14E}" srcOrd="4" destOrd="0" parTransId="{B2576CB0-02DC-44EE-8381-4F7F311F3620}" sibTransId="{E44039AF-DD68-4BC1-948F-7CBFED1E88E1}"/>
    <dgm:cxn modelId="{44C69AE2-0082-4648-AF3B-A8776E516694}" srcId="{95355B0D-1634-496C-B767-CBE56A38C0D3}" destId="{1B75F346-653E-423A-BF89-C51FE7FF2682}" srcOrd="3" destOrd="0" parTransId="{0EC4ACED-1F10-4BFA-BADD-2BD57D0F6962}" sibTransId="{7A3C64D5-9386-42F1-BCD6-A51D8CDFCD8A}"/>
    <dgm:cxn modelId="{F283404C-8BEF-49BB-A08D-16FEEA9327ED}" type="presOf" srcId="{3D216BF4-7399-4352-BEEC-A4190B7C71B7}" destId="{C24AAF69-599E-4EDF-8433-4BEEA62054B5}" srcOrd="0" destOrd="0" presId="urn:microsoft.com/office/officeart/2005/8/layout/vList3"/>
    <dgm:cxn modelId="{3C4634C0-84E6-44E5-B286-38A1E07DAFA3}" type="presParOf" srcId="{E8005210-6AFF-4DF0-82C4-DB1183FA2F75}" destId="{7822B248-EAFD-430E-8AC2-C0F9F1E06D11}" srcOrd="0" destOrd="0" presId="urn:microsoft.com/office/officeart/2005/8/layout/vList3"/>
    <dgm:cxn modelId="{7C6D2DA0-1695-491C-86B5-C2C109EDCE0E}" type="presParOf" srcId="{7822B248-EAFD-430E-8AC2-C0F9F1E06D11}" destId="{32D64E7C-32FB-4F2C-A105-42B7D474B7DB}" srcOrd="0" destOrd="0" presId="urn:microsoft.com/office/officeart/2005/8/layout/vList3"/>
    <dgm:cxn modelId="{FE95B5F9-7966-47C7-9D32-D9BC7F139915}" type="presParOf" srcId="{7822B248-EAFD-430E-8AC2-C0F9F1E06D11}" destId="{BAD17278-F6B4-4845-A4D0-90123D897FF2}" srcOrd="1" destOrd="0" presId="urn:microsoft.com/office/officeart/2005/8/layout/vList3"/>
    <dgm:cxn modelId="{FB02E0E3-3D03-4619-B615-58331B95EB75}" type="presParOf" srcId="{E8005210-6AFF-4DF0-82C4-DB1183FA2F75}" destId="{21B18D44-9A57-44DC-B51B-F3740E555977}" srcOrd="1" destOrd="0" presId="urn:microsoft.com/office/officeart/2005/8/layout/vList3"/>
    <dgm:cxn modelId="{63A80BA5-F677-46A9-978E-5912048C61D0}" type="presParOf" srcId="{E8005210-6AFF-4DF0-82C4-DB1183FA2F75}" destId="{847B8E96-2B5F-4AE4-944D-7E57D0225FDA}" srcOrd="2" destOrd="0" presId="urn:microsoft.com/office/officeart/2005/8/layout/vList3"/>
    <dgm:cxn modelId="{031B692D-092D-4E71-9271-BCE1DC7B8D51}" type="presParOf" srcId="{847B8E96-2B5F-4AE4-944D-7E57D0225FDA}" destId="{297994D9-7CF5-45C5-B61D-7DE513C8B2F3}" srcOrd="0" destOrd="0" presId="urn:microsoft.com/office/officeart/2005/8/layout/vList3"/>
    <dgm:cxn modelId="{BD4E73EA-E964-4CDE-95B7-898F7C000CB3}" type="presParOf" srcId="{847B8E96-2B5F-4AE4-944D-7E57D0225FDA}" destId="{99078989-3B4D-4ED8-AFE6-161FD70581B8}" srcOrd="1" destOrd="0" presId="urn:microsoft.com/office/officeart/2005/8/layout/vList3"/>
    <dgm:cxn modelId="{DB18FBC7-21EF-4D99-A812-3255ABFE04FB}" type="presParOf" srcId="{E8005210-6AFF-4DF0-82C4-DB1183FA2F75}" destId="{A4E76824-98DC-466C-8C30-8A97E499D794}" srcOrd="3" destOrd="0" presId="urn:microsoft.com/office/officeart/2005/8/layout/vList3"/>
    <dgm:cxn modelId="{B4BB8622-E6F1-42D9-A234-3E53A3A78505}" type="presParOf" srcId="{E8005210-6AFF-4DF0-82C4-DB1183FA2F75}" destId="{9234EE7B-ADE6-48E8-A85E-2065C751BE81}" srcOrd="4" destOrd="0" presId="urn:microsoft.com/office/officeart/2005/8/layout/vList3"/>
    <dgm:cxn modelId="{E3BA15FB-1D67-4828-8A6C-96827F4C0410}" type="presParOf" srcId="{9234EE7B-ADE6-48E8-A85E-2065C751BE81}" destId="{8D8E5FC5-A39B-468C-9A10-A4DC8E860A6A}" srcOrd="0" destOrd="0" presId="urn:microsoft.com/office/officeart/2005/8/layout/vList3"/>
    <dgm:cxn modelId="{6C600A72-6AD7-4FDA-B0E2-70AD343A6A0C}" type="presParOf" srcId="{9234EE7B-ADE6-48E8-A85E-2065C751BE81}" destId="{69FAF099-19C0-45B0-A9D6-1B7A0875D976}" srcOrd="1" destOrd="0" presId="urn:microsoft.com/office/officeart/2005/8/layout/vList3"/>
    <dgm:cxn modelId="{4E98CF88-D85C-4AF0-BF1D-F208D4A3EF42}" type="presParOf" srcId="{E8005210-6AFF-4DF0-82C4-DB1183FA2F75}" destId="{2EAEAD64-B049-4D50-BC85-A97A3AF9CD2B}" srcOrd="5" destOrd="0" presId="urn:microsoft.com/office/officeart/2005/8/layout/vList3"/>
    <dgm:cxn modelId="{6BE93E6E-1D9F-43BC-9C73-95792265BBB3}" type="presParOf" srcId="{E8005210-6AFF-4DF0-82C4-DB1183FA2F75}" destId="{5057820E-884C-40C1-8E6A-469944AAFFB8}" srcOrd="6" destOrd="0" presId="urn:microsoft.com/office/officeart/2005/8/layout/vList3"/>
    <dgm:cxn modelId="{AC9EFED7-3466-4799-A2BA-D9BE90204FB3}" type="presParOf" srcId="{5057820E-884C-40C1-8E6A-469944AAFFB8}" destId="{1BD5A2FD-4EF6-44AB-8F2E-22D740ECDFB4}" srcOrd="0" destOrd="0" presId="urn:microsoft.com/office/officeart/2005/8/layout/vList3"/>
    <dgm:cxn modelId="{D2139D97-3F62-4362-8211-E25B8971454B}" type="presParOf" srcId="{5057820E-884C-40C1-8E6A-469944AAFFB8}" destId="{1AF01CF4-4E23-4A4D-A0B7-EFE549167071}" srcOrd="1" destOrd="0" presId="urn:microsoft.com/office/officeart/2005/8/layout/vList3"/>
    <dgm:cxn modelId="{88F58378-243A-43BF-9590-B4F43711BF7B}" type="presParOf" srcId="{E8005210-6AFF-4DF0-82C4-DB1183FA2F75}" destId="{61034BBA-92D3-42CA-8DE7-306D5EEA3FE2}" srcOrd="7" destOrd="0" presId="urn:microsoft.com/office/officeart/2005/8/layout/vList3"/>
    <dgm:cxn modelId="{8FCCAE89-F5B7-4799-B95D-13AF69107E14}" type="presParOf" srcId="{E8005210-6AFF-4DF0-82C4-DB1183FA2F75}" destId="{5EBB07B8-06D3-4C46-9702-7CCA7CF88280}" srcOrd="8" destOrd="0" presId="urn:microsoft.com/office/officeart/2005/8/layout/vList3"/>
    <dgm:cxn modelId="{69E4BE79-AE2C-4456-BEE3-FAD12F049351}" type="presParOf" srcId="{5EBB07B8-06D3-4C46-9702-7CCA7CF88280}" destId="{5CB75E64-FD58-4EDD-9251-9EB7F65C0E63}" srcOrd="0" destOrd="0" presId="urn:microsoft.com/office/officeart/2005/8/layout/vList3"/>
    <dgm:cxn modelId="{A90B94F3-6A00-4F4D-A145-86665D6678D3}" type="presParOf" srcId="{5EBB07B8-06D3-4C46-9702-7CCA7CF88280}" destId="{3AF757DB-4757-4BCA-8FFB-CD7479159C66}" srcOrd="1" destOrd="0" presId="urn:microsoft.com/office/officeart/2005/8/layout/vList3"/>
    <dgm:cxn modelId="{C52D8210-CB33-44C6-B025-796FB6FE1B77}" type="presParOf" srcId="{E8005210-6AFF-4DF0-82C4-DB1183FA2F75}" destId="{641AD784-5256-44F6-800B-34D6FCDF1689}" srcOrd="9" destOrd="0" presId="urn:microsoft.com/office/officeart/2005/8/layout/vList3"/>
    <dgm:cxn modelId="{9C10B7C2-E0B8-476F-8DD4-97D9DE559279}" type="presParOf" srcId="{E8005210-6AFF-4DF0-82C4-DB1183FA2F75}" destId="{62A8B2E8-8BA5-49A4-ADC4-623748AA756E}" srcOrd="10" destOrd="0" presId="urn:microsoft.com/office/officeart/2005/8/layout/vList3"/>
    <dgm:cxn modelId="{181B16D2-B348-4F17-9091-20C851AE4F8A}" type="presParOf" srcId="{62A8B2E8-8BA5-49A4-ADC4-623748AA756E}" destId="{0EF7EB3F-581E-4907-8818-0D45BAAB49A7}" srcOrd="0" destOrd="0" presId="urn:microsoft.com/office/officeart/2005/8/layout/vList3"/>
    <dgm:cxn modelId="{97F7E50C-D4F2-44DD-BE0D-DFF512B9B95D}" type="presParOf" srcId="{62A8B2E8-8BA5-49A4-ADC4-623748AA756E}" destId="{C24AAF69-599E-4EDF-8433-4BEEA62054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17278-F6B4-4845-A4D0-90123D897FF2}">
      <dsp:nvSpPr>
        <dsp:cNvPr id="0" name=""/>
        <dsp:cNvSpPr/>
      </dsp:nvSpPr>
      <dsp:spPr>
        <a:xfrm rot="10800000">
          <a:off x="1190947" y="551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37,773 </a:t>
          </a:r>
          <a:r>
            <a:rPr lang="en-US" sz="1400" kern="1200" dirty="0" smtClean="0"/>
            <a:t>Victims </a:t>
          </a:r>
          <a:r>
            <a:rPr lang="en-US" sz="1400" kern="1200" smtClean="0"/>
            <a:t>(</a:t>
          </a:r>
          <a:r>
            <a:rPr lang="en-US" sz="1400" kern="1200" smtClean="0"/>
            <a:t>33,141 adults/4,632 </a:t>
          </a:r>
          <a:r>
            <a:rPr lang="en-US" sz="1400" kern="1200" dirty="0" smtClean="0"/>
            <a:t>children)</a:t>
          </a:r>
        </a:p>
      </dsp:txBody>
      <dsp:txXfrm rot="10800000">
        <a:off x="1312951" y="551"/>
        <a:ext cx="4121859" cy="488018"/>
      </dsp:txXfrm>
    </dsp:sp>
    <dsp:sp modelId="{32D64E7C-32FB-4F2C-A105-42B7D474B7DB}">
      <dsp:nvSpPr>
        <dsp:cNvPr id="0" name=""/>
        <dsp:cNvSpPr/>
      </dsp:nvSpPr>
      <dsp:spPr>
        <a:xfrm>
          <a:off x="946938" y="551"/>
          <a:ext cx="488018" cy="4880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78989-3B4D-4ED8-AFE6-161FD70581B8}">
      <dsp:nvSpPr>
        <dsp:cNvPr id="0" name=""/>
        <dsp:cNvSpPr/>
      </dsp:nvSpPr>
      <dsp:spPr>
        <a:xfrm rot="10800000">
          <a:off x="1190947" y="634247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33,711 </a:t>
          </a:r>
          <a:r>
            <a:rPr lang="en-US" sz="1300" kern="1200" dirty="0" smtClean="0"/>
            <a:t>Calls were received on the Hotline </a:t>
          </a:r>
          <a:r>
            <a:rPr lang="en-US" sz="1100" kern="1200" dirty="0" smtClean="0"/>
            <a:t>(available 24/7)</a:t>
          </a:r>
          <a:endParaRPr lang="en-US" sz="1100" kern="1200" dirty="0"/>
        </a:p>
      </dsp:txBody>
      <dsp:txXfrm rot="10800000">
        <a:off x="1312951" y="634247"/>
        <a:ext cx="4121859" cy="488018"/>
      </dsp:txXfrm>
    </dsp:sp>
    <dsp:sp modelId="{297994D9-7CF5-45C5-B61D-7DE513C8B2F3}">
      <dsp:nvSpPr>
        <dsp:cNvPr id="0" name=""/>
        <dsp:cNvSpPr/>
      </dsp:nvSpPr>
      <dsp:spPr>
        <a:xfrm>
          <a:off x="946938" y="634247"/>
          <a:ext cx="488018" cy="4880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F099-19C0-45B0-A9D6-1B7A0875D976}">
      <dsp:nvSpPr>
        <dsp:cNvPr id="0" name=""/>
        <dsp:cNvSpPr/>
      </dsp:nvSpPr>
      <dsp:spPr>
        <a:xfrm rot="10800000">
          <a:off x="1190947" y="1267942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32,927 </a:t>
          </a:r>
          <a:r>
            <a:rPr lang="en-US" sz="1400" kern="1200" smtClean="0"/>
            <a:t>Victims received court based services</a:t>
          </a:r>
          <a:endParaRPr lang="en-US" sz="1400" kern="1200" dirty="0"/>
        </a:p>
      </dsp:txBody>
      <dsp:txXfrm rot="10800000">
        <a:off x="1312951" y="1267942"/>
        <a:ext cx="4121859" cy="488018"/>
      </dsp:txXfrm>
    </dsp:sp>
    <dsp:sp modelId="{8D8E5FC5-A39B-468C-9A10-A4DC8E860A6A}">
      <dsp:nvSpPr>
        <dsp:cNvPr id="0" name=""/>
        <dsp:cNvSpPr/>
      </dsp:nvSpPr>
      <dsp:spPr>
        <a:xfrm>
          <a:off x="946938" y="1267942"/>
          <a:ext cx="488018" cy="4880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01CF4-4E23-4A4D-A0B7-EFE549167071}">
      <dsp:nvSpPr>
        <dsp:cNvPr id="0" name=""/>
        <dsp:cNvSpPr/>
      </dsp:nvSpPr>
      <dsp:spPr>
        <a:xfrm rot="10800000">
          <a:off x="1190947" y="1901638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31,717 </a:t>
          </a:r>
          <a:r>
            <a:rPr lang="en-US" sz="1400" kern="1200" smtClean="0"/>
            <a:t>Victims received one-on-one counseling</a:t>
          </a:r>
          <a:endParaRPr lang="en-US" sz="1400" kern="1200" dirty="0"/>
        </a:p>
      </dsp:txBody>
      <dsp:txXfrm rot="10800000">
        <a:off x="1312951" y="1901638"/>
        <a:ext cx="4121859" cy="488018"/>
      </dsp:txXfrm>
    </dsp:sp>
    <dsp:sp modelId="{1BD5A2FD-4EF6-44AB-8F2E-22D740ECDFB4}">
      <dsp:nvSpPr>
        <dsp:cNvPr id="0" name=""/>
        <dsp:cNvSpPr/>
      </dsp:nvSpPr>
      <dsp:spPr>
        <a:xfrm>
          <a:off x="946938" y="1901638"/>
          <a:ext cx="488018" cy="4880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57DB-4757-4BCA-8FFB-CD7479159C66}">
      <dsp:nvSpPr>
        <dsp:cNvPr id="0" name=""/>
        <dsp:cNvSpPr/>
      </dsp:nvSpPr>
      <dsp:spPr>
        <a:xfrm rot="10800000">
          <a:off x="1190947" y="2535334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2,229 </a:t>
          </a:r>
          <a:r>
            <a:rPr lang="en-US" sz="1400" kern="1200" smtClean="0"/>
            <a:t>Victims housed in shelter </a:t>
          </a:r>
          <a:endParaRPr lang="en-US" sz="1400" kern="1200" dirty="0"/>
        </a:p>
      </dsp:txBody>
      <dsp:txXfrm rot="10800000">
        <a:off x="1312951" y="2535334"/>
        <a:ext cx="4121859" cy="488018"/>
      </dsp:txXfrm>
    </dsp:sp>
    <dsp:sp modelId="{5CB75E64-FD58-4EDD-9251-9EB7F65C0E63}">
      <dsp:nvSpPr>
        <dsp:cNvPr id="0" name=""/>
        <dsp:cNvSpPr/>
      </dsp:nvSpPr>
      <dsp:spPr>
        <a:xfrm>
          <a:off x="946938" y="2535334"/>
          <a:ext cx="488018" cy="4880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AF69-599E-4EDF-8433-4BEEA62054B5}">
      <dsp:nvSpPr>
        <dsp:cNvPr id="0" name=""/>
        <dsp:cNvSpPr/>
      </dsp:nvSpPr>
      <dsp:spPr>
        <a:xfrm rot="10800000">
          <a:off x="1190947" y="3169029"/>
          <a:ext cx="4243863" cy="4880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13 Intimate Partner Homicides (average over last 10 years)</a:t>
          </a:r>
          <a:endParaRPr lang="en-US" sz="1400" b="0" kern="1200" baseline="0" dirty="0" smtClean="0"/>
        </a:p>
      </dsp:txBody>
      <dsp:txXfrm rot="10800000">
        <a:off x="1312951" y="3169029"/>
        <a:ext cx="4121859" cy="488018"/>
      </dsp:txXfrm>
    </dsp:sp>
    <dsp:sp modelId="{0EF7EB3F-581E-4907-8818-0D45BAAB49A7}">
      <dsp:nvSpPr>
        <dsp:cNvPr id="0" name=""/>
        <dsp:cNvSpPr/>
      </dsp:nvSpPr>
      <dsp:spPr>
        <a:xfrm>
          <a:off x="946938" y="3169029"/>
          <a:ext cx="488018" cy="4880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4B2F714-0215-4505-9F52-89DF3A46B3C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BA1C6D68-B275-4F11-956A-106DB6CC4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2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4BB191BA-7097-40ED-B2D1-E37D184AE3F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7F9D5202-E835-4E4B-94C0-1E9871A9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1499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5281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D5202-E835-4E4B-94C0-1E9871A94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5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88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07073-6791-4EC7-8FF3-C49D96CA2F74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7.1.17- 6.30.18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IPV is the leading cause of </a:t>
            </a:r>
            <a:r>
              <a:rPr lang="en-US" b="1" baseline="0" dirty="0" smtClean="0"/>
              <a:t>Homicides</a:t>
            </a:r>
            <a:endParaRPr lang="en-US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>
                <a:sym typeface="Wingdings" panose="05000000000000000000" pitchFamily="2" charset="2"/>
              </a:rPr>
              <a:t> </a:t>
            </a:r>
            <a:r>
              <a:rPr lang="en-US" b="1" baseline="0" dirty="0" smtClean="0">
                <a:sym typeface="Wingdings" panose="05000000000000000000" pitchFamily="2" charset="2"/>
              </a:rPr>
              <a:t>Homicide </a:t>
            </a:r>
            <a:r>
              <a:rPr lang="en-US" b="1" baseline="0" dirty="0" smtClean="0">
                <a:sym typeface="Wingdings" panose="05000000000000000000" pitchFamily="2" charset="2"/>
              </a:rPr>
              <a:t>is the 2</a:t>
            </a:r>
            <a:r>
              <a:rPr lang="en-US" b="1" baseline="30000" dirty="0" smtClean="0">
                <a:sym typeface="Wingdings" panose="05000000000000000000" pitchFamily="2" charset="2"/>
              </a:rPr>
              <a:t>nd</a:t>
            </a:r>
            <a:r>
              <a:rPr lang="en-US" b="1" baseline="0" dirty="0" smtClean="0">
                <a:sym typeface="Wingdings" panose="05000000000000000000" pitchFamily="2" charset="2"/>
              </a:rPr>
              <a:t> leading cause of injury related deaths among pregnant women. </a:t>
            </a: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6728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6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A50230-B9C1-46DC-B12D-AD6272C95B92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8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21B-26E1-491C-89B3-C9098CD56E29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EE3-825A-488D-9A33-3B834B23073E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9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5C18-546F-4BDD-A905-533903AF8661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6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2779-0E29-4723-B815-498B1ECCDFEC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D9D8-6C20-4E88-965A-6C43B70482DD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6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E7C5-3AEB-4C77-BDCF-898DAF94BED0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4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7B5D-8F7E-421E-91C0-21E5C3A48803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8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228A-02ED-4587-BFD0-5606CC2A8744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457-1EED-4897-A74D-DFC611D0B53A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1DB-A1F6-4125-9236-42FC352EA38C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7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D3C5-CEA9-496A-9BF4-A15D91AAB8AC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548-970C-4E3E-80CF-8F79B1467235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1741-0088-4C9F-BE89-616EB461DE1D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93E-F198-46E5-9557-662493FF4353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0F85-0F19-439F-800B-9FC034B398A7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B007-4F48-444A-B6B8-E6B3F3C586D6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A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1DA3AF-BA40-41BD-A994-C377FF7502B6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INTERVAL HOUSE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9DFD4-1800-4D2E-AE03-CA69FBA62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19200"/>
            <a:ext cx="679873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INTIMATE PARTNER VIOLENCE BACKGROUND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01000" cy="16285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Kelly </a:t>
            </a:r>
            <a:r>
              <a:rPr lang="en-US" smtClean="0"/>
              <a:t>Annelli, MS</a:t>
            </a: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Director </a:t>
            </a:r>
            <a:r>
              <a:rPr lang="en-US" dirty="0"/>
              <a:t>of Membership Organization Services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Connecticut Coalition Against Domestic Violence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33" y="4291239"/>
            <a:ext cx="3200400" cy="12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Right Arrow 12"/>
          <p:cNvSpPr/>
          <p:nvPr/>
        </p:nvSpPr>
        <p:spPr>
          <a:xfrm rot="10800000">
            <a:off x="6087087" y="2590800"/>
            <a:ext cx="2191975" cy="3364089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52800"/>
            <a:ext cx="532040" cy="216141"/>
          </a:xfrm>
          <a:prstGeom prst="rect">
            <a:avLst/>
          </a:prstGeom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838200" y="915337"/>
            <a:ext cx="7315200" cy="8372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latin typeface="Avenir LT Std 35 Light" panose="020B0402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51466" y="1765426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 txBox="1">
            <a:spLocks/>
          </p:cNvSpPr>
          <p:nvPr/>
        </p:nvSpPr>
        <p:spPr>
          <a:xfrm>
            <a:off x="903251" y="3124200"/>
            <a:ext cx="2906749" cy="2743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14930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The Frequently Told Story: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2725" y="2066287"/>
            <a:ext cx="58876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Seduction and Charm</a:t>
            </a:r>
            <a:endParaRPr lang="en-US" sz="21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Interested in “me”, supportive, and loving…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Intimacy, the importance of “us”, </a:t>
            </a:r>
            <a:r>
              <a:rPr lang="en-US" sz="2100" dirty="0"/>
              <a:t> </a:t>
            </a:r>
            <a:r>
              <a:rPr lang="en-US" sz="2100" dirty="0" smtClean="0"/>
              <a:t>                        </a:t>
            </a:r>
            <a:r>
              <a:rPr lang="en-US" sz="2100" i="1" dirty="0" smtClean="0"/>
              <a:t>sacred</a:t>
            </a:r>
            <a:r>
              <a:rPr lang="en-US" sz="2100" dirty="0" smtClean="0"/>
              <a:t> relationship…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100" b="1" dirty="0" smtClean="0"/>
              <a:t>Isolation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Move away from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Less contact with family and friends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Limit access to finances or resources</a:t>
            </a:r>
          </a:p>
          <a:p>
            <a:endParaRPr lang="en-US" sz="1400" dirty="0" smtClean="0"/>
          </a:p>
          <a:p>
            <a:r>
              <a:rPr lang="en-US" sz="2100" b="1" dirty="0" smtClean="0"/>
              <a:t>Violence or the Threat of Violence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Availability of weapons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Physical or sexual assault</a:t>
            </a:r>
          </a:p>
          <a:p>
            <a:pPr lvl="1"/>
            <a:endParaRPr lang="en-US" sz="2100" dirty="0" smtClean="0"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venir LT Std 35 Light" panose="020B0402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venir LT Std 35 Light" panose="020B0402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100" dirty="0" smtClean="0"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venir LT Std 35 Light" panose="020B0402020203020204" pitchFamily="34" charset="0"/>
            </a:endParaRPr>
          </a:p>
          <a:p>
            <a:r>
              <a:rPr lang="en-US" sz="2100" dirty="0" smtClean="0">
                <a:latin typeface="Avenir LT Std 35 Light" panose="020B04020202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Avenir LT Std 35 Light" panose="020B0402020203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295400" y="2514600"/>
            <a:ext cx="304800" cy="838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295400" y="3962400"/>
            <a:ext cx="304800" cy="990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52800"/>
            <a:ext cx="532040" cy="216141"/>
          </a:xfrm>
          <a:prstGeom prst="rect">
            <a:avLst/>
          </a:prstGeom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838200" y="915337"/>
            <a:ext cx="7315200" cy="8372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latin typeface="Avenir LT Std 35 Light" panose="020B0402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51466" y="1765426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 txBox="1">
            <a:spLocks/>
          </p:cNvSpPr>
          <p:nvPr/>
        </p:nvSpPr>
        <p:spPr>
          <a:xfrm>
            <a:off x="903251" y="3124200"/>
            <a:ext cx="2906749" cy="2743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14500" y="112612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cs typeface="Arial"/>
              </a:rPr>
              <a:t>“Why does </a:t>
            </a:r>
            <a:r>
              <a:rPr lang="en-US" sz="3600" b="1" dirty="0" smtClean="0">
                <a:cs typeface="Arial"/>
              </a:rPr>
              <a:t>she/he </a:t>
            </a:r>
            <a:r>
              <a:rPr lang="en-US" sz="3600" b="1" dirty="0">
                <a:cs typeface="Arial"/>
              </a:rPr>
              <a:t>stay?”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66800" y="1906487"/>
            <a:ext cx="7281025" cy="44181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a typeface="ＭＳ Ｐゴシック" pitchFamily="-112" charset="-128"/>
                <a:cs typeface="Arial" panose="020B0604020202020204" pitchFamily="34" charset="0"/>
              </a:rPr>
              <a:t>Hope that things will get better</a:t>
            </a:r>
            <a:r>
              <a:rPr lang="en-US" sz="2000" b="1" dirty="0" smtClean="0">
                <a:ea typeface="ＭＳ Ｐゴシック" pitchFamily="-112" charset="-128"/>
                <a:cs typeface="Arial" panose="020B0604020202020204" pitchFamily="34" charset="0"/>
              </a:rPr>
              <a:t>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A8AF27"/>
                </a:solidFill>
                <a:ea typeface="ＭＳ Ｐゴシック" pitchFamily="-112" charset="-128"/>
                <a:cs typeface="Arial" panose="020B0604020202020204" pitchFamily="34" charset="0"/>
              </a:rPr>
              <a:t>On average, victims deal with DV 5-7x before leaving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dirty="0" smtClean="0">
                <a:ea typeface="ＭＳ Ｐゴシック" pitchFamily="-112" charset="-128"/>
                <a:cs typeface="Arial" panose="020B0604020202020204" pitchFamily="34" charset="0"/>
              </a:rPr>
              <a:t>Disappointing friends, family or community.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b="1" dirty="0">
                <a:ea typeface="ＭＳ Ｐゴシック" pitchFamily="-112" charset="-128"/>
                <a:cs typeface="Arial" panose="020B0604020202020204" pitchFamily="34" charset="0"/>
              </a:rPr>
              <a:t>Lack of resources to care for self or child(</a:t>
            </a:r>
            <a:r>
              <a:rPr lang="en-US" sz="2000" b="1" dirty="0" err="1">
                <a:ea typeface="ＭＳ Ｐゴシック" pitchFamily="-112" charset="-128"/>
                <a:cs typeface="Arial" panose="020B0604020202020204" pitchFamily="34" charset="0"/>
              </a:rPr>
              <a:t>ren</a:t>
            </a:r>
            <a:r>
              <a:rPr lang="en-US" sz="2000" b="1" dirty="0" smtClean="0">
                <a:ea typeface="ＭＳ Ｐゴシック" pitchFamily="-112" charset="-128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dirty="0" smtClean="0">
                <a:ea typeface="ＭＳ Ｐゴシック" pitchFamily="-112" charset="-128"/>
                <a:cs typeface="Arial" panose="020B0604020202020204" pitchFamily="34" charset="0"/>
              </a:rPr>
              <a:t>Religious or cultural beliefs.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b="1" dirty="0" smtClean="0">
                <a:ea typeface="ＭＳ Ｐゴシック" pitchFamily="-112" charset="-128"/>
                <a:cs typeface="Arial" panose="020B0604020202020204" pitchFamily="34" charset="0"/>
              </a:rPr>
              <a:t>Immigration Status.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dirty="0" smtClean="0">
                <a:ea typeface="ＭＳ Ｐゴシック" pitchFamily="-112" charset="-128"/>
                <a:cs typeface="Arial" panose="020B0604020202020204" pitchFamily="34" charset="0"/>
              </a:rPr>
              <a:t>Belief that they can keep themselves and child(</a:t>
            </a:r>
            <a:r>
              <a:rPr lang="en-US" sz="2000" dirty="0" err="1" smtClean="0">
                <a:ea typeface="ＭＳ Ｐゴシック" pitchFamily="-112" charset="-128"/>
                <a:cs typeface="Arial" panose="020B0604020202020204" pitchFamily="34" charset="0"/>
              </a:rPr>
              <a:t>ren</a:t>
            </a:r>
            <a:r>
              <a:rPr lang="en-US" sz="2000" dirty="0" smtClean="0">
                <a:ea typeface="ＭＳ Ｐゴシック" pitchFamily="-112" charset="-128"/>
                <a:cs typeface="Arial" panose="020B0604020202020204" pitchFamily="34" charset="0"/>
              </a:rPr>
              <a:t>) safe.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000" b="1" dirty="0">
                <a:ea typeface="ＭＳ Ｐゴシック" pitchFamily="-112" charset="-128"/>
                <a:cs typeface="Arial" panose="020B0604020202020204" pitchFamily="34" charset="0"/>
              </a:rPr>
              <a:t>Fear of being hurt or killed</a:t>
            </a:r>
            <a:r>
              <a:rPr lang="en-US" sz="2000" b="1" dirty="0" smtClean="0">
                <a:ea typeface="ＭＳ Ｐゴシック" pitchFamily="-112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576124"/>
            <a:ext cx="4419599" cy="178607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Connecticut </a:t>
            </a:r>
            <a:r>
              <a:rPr lang="en-US" sz="3600" b="1" dirty="0" smtClean="0"/>
              <a:t>FY19 </a:t>
            </a:r>
            <a:r>
              <a:rPr lang="en-US" sz="3600" b="1" dirty="0" smtClean="0"/>
              <a:t>Numbers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52800"/>
            <a:ext cx="532040" cy="216141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0161816"/>
              </p:ext>
            </p:extLst>
          </p:nvPr>
        </p:nvGraphicFramePr>
        <p:xfrm>
          <a:off x="2609850" y="2438400"/>
          <a:ext cx="638175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1"/>
          <p:cNvSpPr txBox="1">
            <a:spLocks/>
          </p:cNvSpPr>
          <p:nvPr/>
        </p:nvSpPr>
        <p:spPr>
          <a:xfrm>
            <a:off x="990600" y="762000"/>
            <a:ext cx="2362200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/>
              <a:t>National</a:t>
            </a:r>
          </a:p>
          <a:p>
            <a:r>
              <a:rPr lang="en-US" sz="3600" b="1" dirty="0" smtClean="0"/>
              <a:t>Statistics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4833" y="2603480"/>
            <a:ext cx="2347967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1 </a:t>
            </a:r>
            <a:r>
              <a:rPr lang="en-US" sz="2000" b="1" dirty="0"/>
              <a:t>in 4 </a:t>
            </a:r>
            <a:r>
              <a:rPr lang="en-US" sz="2000" b="1" dirty="0" smtClean="0"/>
              <a:t>women</a:t>
            </a:r>
            <a:r>
              <a:rPr lang="en-US" sz="2000" dirty="0" smtClean="0"/>
              <a:t> </a:t>
            </a:r>
            <a:r>
              <a:rPr lang="en-US" sz="2000" dirty="0"/>
              <a:t>have experienced severe physical violence by an intimate partner at some point in their life. </a:t>
            </a:r>
            <a:endParaRPr lang="en-US" sz="20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1 in 7 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21226" y="1498405"/>
            <a:ext cx="1795850" cy="4216595"/>
          </a:xfrm>
          <a:prstGeom prst="rect">
            <a:avLst/>
          </a:prstGeom>
          <a:solidFill>
            <a:srgbClr val="ABA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52800"/>
            <a:ext cx="532040" cy="216141"/>
          </a:xfrm>
          <a:prstGeom prst="rect">
            <a:avLst/>
          </a:prstGeom>
        </p:spPr>
      </p:pic>
      <p:sp>
        <p:nvSpPr>
          <p:cNvPr id="5" name="Title 11"/>
          <p:cNvSpPr txBox="1">
            <a:spLocks/>
          </p:cNvSpPr>
          <p:nvPr/>
        </p:nvSpPr>
        <p:spPr>
          <a:xfrm>
            <a:off x="922054" y="602688"/>
            <a:ext cx="7315200" cy="8372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u="sng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CCADV</a:t>
            </a: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903251" y="3124200"/>
            <a:ext cx="2906749" cy="2743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3992A"/>
              </a:buClr>
              <a:buFont typeface="Arial"/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3" y="1333968"/>
            <a:ext cx="5716567" cy="4463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29400" y="1515338"/>
            <a:ext cx="1812324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00" dirty="0" smtClean="0">
              <a:latin typeface="Gudea"/>
            </a:endParaRPr>
          </a:p>
          <a:p>
            <a:pPr>
              <a:spcAft>
                <a:spcPts val="600"/>
              </a:spcAft>
            </a:pPr>
            <a:endParaRPr lang="en-US" sz="200" dirty="0" smtClean="0">
              <a:solidFill>
                <a:srgbClr val="666666"/>
              </a:solidFill>
              <a:latin typeface="Gudea"/>
            </a:endParaRPr>
          </a:p>
          <a:p>
            <a:pPr algn="ctr"/>
            <a:r>
              <a:rPr lang="en-US" sz="1600" b="1" dirty="0" smtClean="0"/>
              <a:t>Counseling</a:t>
            </a:r>
            <a:endParaRPr lang="en-US" sz="1600" b="1" dirty="0"/>
          </a:p>
          <a:p>
            <a:pPr algn="ctr"/>
            <a:endParaRPr lang="en-US" sz="900" b="1" dirty="0"/>
          </a:p>
          <a:p>
            <a:pPr algn="ctr"/>
            <a:r>
              <a:rPr lang="en-US" sz="1600" b="1" dirty="0"/>
              <a:t>Support </a:t>
            </a:r>
            <a:r>
              <a:rPr lang="en-US" sz="1600" b="1" dirty="0" smtClean="0"/>
              <a:t>groups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600" b="1" dirty="0"/>
              <a:t>Emergency shelter/safe house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/>
              <a:t>Court advocacy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600" b="1" dirty="0"/>
              <a:t>Safety Planning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600" b="1" dirty="0"/>
              <a:t>Lethality Assessment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600" b="1" dirty="0"/>
              <a:t>Information &amp; </a:t>
            </a:r>
            <a:r>
              <a:rPr lang="en-US" sz="1600" b="1" dirty="0" smtClean="0"/>
              <a:t>referrals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1600" b="1" dirty="0"/>
              <a:t>24/7 </a:t>
            </a:r>
            <a:r>
              <a:rPr lang="en-US" sz="1600" b="1" dirty="0" smtClean="0"/>
              <a:t>Advocate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52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345" y="609600"/>
            <a:ext cx="7997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What is Intimate Partner Violence?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790" y="1981200"/>
            <a:ext cx="73961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100" dirty="0" smtClean="0"/>
              <a:t>Intimate partner violence </a:t>
            </a:r>
            <a:r>
              <a:rPr lang="en-US" sz="2100" dirty="0"/>
              <a:t>is a </a:t>
            </a:r>
            <a:r>
              <a:rPr lang="en-US" sz="2100" b="1" dirty="0">
                <a:solidFill>
                  <a:srgbClr val="A8AF27"/>
                </a:solidFill>
              </a:rPr>
              <a:t>pattern</a:t>
            </a:r>
            <a:r>
              <a:rPr lang="en-US" sz="2100" dirty="0"/>
              <a:t> of abusive behavior in an intimate  relationship where one partner tries to </a:t>
            </a:r>
            <a:r>
              <a:rPr lang="en-US" sz="2100" b="1" dirty="0">
                <a:solidFill>
                  <a:srgbClr val="A8AF27"/>
                </a:solidFill>
              </a:rPr>
              <a:t>control</a:t>
            </a:r>
            <a:r>
              <a:rPr lang="en-US" sz="2100" dirty="0">
                <a:solidFill>
                  <a:srgbClr val="0D7BB7"/>
                </a:solidFill>
              </a:rPr>
              <a:t> </a:t>
            </a:r>
            <a:r>
              <a:rPr lang="en-US" sz="2100" dirty="0"/>
              <a:t>and dominate the other.  The behavior may be verbally, psychologically, physically </a:t>
            </a:r>
            <a:r>
              <a:rPr lang="en-US" sz="2100" dirty="0" smtClean="0"/>
              <a:t>or sexually, financially or technologically </a:t>
            </a:r>
            <a:r>
              <a:rPr lang="en-US" sz="2100" dirty="0"/>
              <a:t>abusive with the victim left feeling scared, </a:t>
            </a:r>
            <a:r>
              <a:rPr lang="en-US" sz="2100" dirty="0" smtClean="0"/>
              <a:t>confused</a:t>
            </a:r>
            <a:r>
              <a:rPr lang="en-US" sz="2100" dirty="0"/>
              <a:t>, dependent and insecure. </a:t>
            </a:r>
            <a:endParaRPr lang="en-US" sz="2100" dirty="0" smtClean="0"/>
          </a:p>
          <a:p>
            <a:pPr algn="ctr">
              <a:buNone/>
            </a:pPr>
            <a:endParaRPr lang="en-US" sz="100" dirty="0"/>
          </a:p>
        </p:txBody>
      </p:sp>
      <p:sp>
        <p:nvSpPr>
          <p:cNvPr id="2" name="Rectangle 1"/>
          <p:cNvSpPr/>
          <p:nvPr/>
        </p:nvSpPr>
        <p:spPr>
          <a:xfrm>
            <a:off x="609600" y="4430018"/>
            <a:ext cx="8073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/>
              <a:t>Assaulting, </a:t>
            </a:r>
            <a:r>
              <a:rPr lang="en-US" sz="2000" b="1" dirty="0" smtClean="0"/>
              <a:t>threatening, harassing, strangling </a:t>
            </a:r>
            <a:r>
              <a:rPr lang="en-US" sz="2000" b="1" dirty="0"/>
              <a:t>or stalking an intimate partner </a:t>
            </a:r>
            <a:r>
              <a:rPr lang="en-US" sz="2000" b="1" dirty="0" smtClean="0"/>
              <a:t>is </a:t>
            </a:r>
            <a:r>
              <a:rPr lang="en-US" sz="2000" b="1" dirty="0"/>
              <a:t>a crime in the state of Connecticut.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345" y="609600"/>
            <a:ext cx="7997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Methods of Control</a:t>
            </a:r>
            <a:endParaRPr lang="en-US" sz="3600" b="1" dirty="0"/>
          </a:p>
        </p:txBody>
      </p:sp>
      <p:pic>
        <p:nvPicPr>
          <p:cNvPr id="9" name="Picture 2" descr="C:\Users\DFLEIT~1\AppData\Local\Temp\iStock_000021832731X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02"/>
          <a:stretch/>
        </p:blipFill>
        <p:spPr bwMode="auto">
          <a:xfrm>
            <a:off x="754355" y="2057401"/>
            <a:ext cx="1143000" cy="1888494"/>
          </a:xfrm>
          <a:prstGeom prst="rect">
            <a:avLst/>
          </a:prstGeom>
          <a:noFill/>
          <a:ln>
            <a:solidFill>
              <a:srgbClr val="6727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FLEIT~1\AppData\Local\Temp\iStock_000019271899Sma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4" r="27991"/>
          <a:stretch/>
        </p:blipFill>
        <p:spPr bwMode="auto">
          <a:xfrm>
            <a:off x="2057400" y="2057400"/>
            <a:ext cx="1164663" cy="1888494"/>
          </a:xfrm>
          <a:prstGeom prst="rect">
            <a:avLst/>
          </a:prstGeom>
          <a:noFill/>
          <a:ln>
            <a:solidFill>
              <a:srgbClr val="6727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FLEIT~1\AppData\Local\Temp\iStock_000029406270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08" y="2057400"/>
            <a:ext cx="1164663" cy="1888495"/>
          </a:xfrm>
          <a:prstGeom prst="rect">
            <a:avLst/>
          </a:prstGeom>
          <a:noFill/>
          <a:ln>
            <a:solidFill>
              <a:srgbClr val="6727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6586"/>
          <a:stretch/>
        </p:blipFill>
        <p:spPr>
          <a:xfrm>
            <a:off x="3352800" y="2057400"/>
            <a:ext cx="1164663" cy="1888495"/>
          </a:xfrm>
          <a:prstGeom prst="rect">
            <a:avLst/>
          </a:prstGeom>
          <a:ln>
            <a:solidFill>
              <a:srgbClr val="672767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1164663" cy="188849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4355" y="4101032"/>
            <a:ext cx="886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       Emotional         Sexual        Financial     T</a:t>
            </a:r>
            <a:r>
              <a:rPr lang="en-US" sz="1600" b="1" dirty="0" smtClean="0"/>
              <a:t>echnological        Legal</a:t>
            </a:r>
            <a:endParaRPr lang="en-US" sz="16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4069" y="2057400"/>
            <a:ext cx="1164663" cy="188849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464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FLEIT~1\AppData\Local\Temp\iStock_000021832731X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" r="2" b="2"/>
          <a:stretch/>
        </p:blipFill>
        <p:spPr bwMode="auto">
          <a:xfrm>
            <a:off x="4409137" y="533401"/>
            <a:ext cx="4201464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Methods of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828800"/>
            <a:ext cx="3840085" cy="39821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600" b="1" dirty="0"/>
              <a:t>Physical abuse:</a:t>
            </a:r>
          </a:p>
          <a:p>
            <a:pPr>
              <a:buNone/>
            </a:pPr>
            <a:endParaRPr lang="en-US" sz="2300" dirty="0"/>
          </a:p>
          <a:p>
            <a:r>
              <a:rPr lang="en-US" sz="2300" dirty="0"/>
              <a:t>Hitting, pushing</a:t>
            </a:r>
          </a:p>
          <a:p>
            <a:r>
              <a:rPr lang="en-US" sz="2300" dirty="0"/>
              <a:t>Shoving, slapping, punching</a:t>
            </a:r>
          </a:p>
          <a:p>
            <a:r>
              <a:rPr lang="en-US" sz="2300" dirty="0"/>
              <a:t>Holding or restraining </a:t>
            </a:r>
          </a:p>
          <a:p>
            <a:r>
              <a:rPr lang="en-US" sz="2300" dirty="0"/>
              <a:t>Strangling, choking</a:t>
            </a:r>
          </a:p>
          <a:p>
            <a:r>
              <a:rPr lang="en-US" sz="2300" dirty="0"/>
              <a:t>Inflicting bruises</a:t>
            </a:r>
          </a:p>
          <a:p>
            <a:r>
              <a:rPr lang="en-US" sz="2300" dirty="0"/>
              <a:t>Welts and lacerations</a:t>
            </a:r>
          </a:p>
          <a:p>
            <a:r>
              <a:rPr lang="en-US" sz="2300" dirty="0"/>
              <a:t>Dragging, pulling by hair </a:t>
            </a:r>
          </a:p>
          <a:p>
            <a:r>
              <a:rPr lang="en-US" sz="2300" dirty="0"/>
              <a:t>Restraining</a:t>
            </a:r>
          </a:p>
          <a:p>
            <a:r>
              <a:rPr lang="en-US" sz="2300" dirty="0"/>
              <a:t>Marking, branding </a:t>
            </a:r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57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LEIT~1\AppData\Local\Temp\iStock_000019271899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26919"/>
          <a:stretch/>
        </p:blipFill>
        <p:spPr bwMode="auto">
          <a:xfrm>
            <a:off x="4409137" y="533401"/>
            <a:ext cx="4201464" cy="579119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69052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3840085" cy="426720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 defTabSz="914400"/>
            <a:endParaRPr lang="en-US" sz="1200" b="1" dirty="0"/>
          </a:p>
          <a:p>
            <a:pPr marL="0" indent="0" defTabSz="914400">
              <a:buNone/>
            </a:pPr>
            <a:r>
              <a:rPr lang="en-US" sz="2900" b="1" dirty="0"/>
              <a:t>Emotional abuse:</a:t>
            </a:r>
          </a:p>
          <a:p>
            <a:pPr indent="-228600" defTabSz="914400"/>
            <a:endParaRPr lang="en-US" sz="2900" dirty="0"/>
          </a:p>
          <a:p>
            <a:pPr indent="-228600" defTabSz="914400"/>
            <a:r>
              <a:rPr lang="en-US" sz="2900" dirty="0"/>
              <a:t>Threatening, intimidation </a:t>
            </a:r>
          </a:p>
          <a:p>
            <a:pPr indent="-228600" defTabSz="914400"/>
            <a:r>
              <a:rPr lang="en-US" sz="2900" dirty="0"/>
              <a:t>Humiliation </a:t>
            </a:r>
          </a:p>
          <a:p>
            <a:pPr indent="-228600" defTabSz="914400"/>
            <a:r>
              <a:rPr lang="en-US" sz="2900" dirty="0"/>
              <a:t>Extreme jealousy/possessiveness</a:t>
            </a:r>
          </a:p>
          <a:p>
            <a:pPr indent="-228600" defTabSz="914400"/>
            <a:r>
              <a:rPr lang="en-US" sz="2900" dirty="0"/>
              <a:t>Threatening acts of violence</a:t>
            </a:r>
          </a:p>
          <a:p>
            <a:pPr indent="-228600" defTabSz="914400"/>
            <a:r>
              <a:rPr lang="en-US" sz="2900" dirty="0"/>
              <a:t>Constant criticizing</a:t>
            </a:r>
          </a:p>
          <a:p>
            <a:pPr indent="-228600" defTabSz="914400"/>
            <a:r>
              <a:rPr lang="en-US" sz="2900" dirty="0"/>
              <a:t>Insulting and belittling </a:t>
            </a:r>
          </a:p>
          <a:p>
            <a:pPr indent="-228600" defTabSz="914400"/>
            <a:r>
              <a:rPr lang="en-US" sz="2900" dirty="0"/>
              <a:t>Ignoring or dismissing the victim</a:t>
            </a:r>
          </a:p>
          <a:p>
            <a:pPr indent="-228600" defTabSz="914400"/>
            <a:r>
              <a:rPr lang="en-US" sz="2900" dirty="0"/>
              <a:t>Denying, minimizing and blaming </a:t>
            </a:r>
          </a:p>
          <a:p>
            <a:pPr indent="-228600" defTabSz="914400"/>
            <a:r>
              <a:rPr lang="en-US" sz="2900" dirty="0"/>
              <a:t>Invading privacy</a:t>
            </a:r>
          </a:p>
          <a:p>
            <a:pPr indent="-228600" defTabSz="914400"/>
            <a:endParaRPr lang="en-US" sz="1200" dirty="0"/>
          </a:p>
          <a:p>
            <a:pPr indent="-228600" defTabSz="91440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9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981200"/>
            <a:ext cx="3840085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Sexual </a:t>
            </a:r>
            <a:r>
              <a:rPr lang="en-US" sz="2000" b="1" dirty="0"/>
              <a:t>abuse: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Coercing victim to have sex</a:t>
            </a:r>
          </a:p>
          <a:p>
            <a:r>
              <a:rPr lang="en-US" sz="1600" dirty="0"/>
              <a:t>Making victim watch pornographic movies</a:t>
            </a:r>
          </a:p>
          <a:p>
            <a:r>
              <a:rPr lang="en-US" sz="1600" dirty="0"/>
              <a:t>Sexually transmitted diseases</a:t>
            </a:r>
          </a:p>
          <a:p>
            <a:r>
              <a:rPr lang="en-US" sz="1600" dirty="0"/>
              <a:t>Demanding sexual photos</a:t>
            </a:r>
          </a:p>
          <a:p>
            <a:r>
              <a:rPr lang="en-US" sz="1600" dirty="0"/>
              <a:t>Using date rape drugs</a:t>
            </a:r>
          </a:p>
          <a:p>
            <a:r>
              <a:rPr lang="en-US" sz="1600" dirty="0"/>
              <a:t>Sabotaging birth control</a:t>
            </a:r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4" r="17266" b="-1"/>
          <a:stretch/>
        </p:blipFill>
        <p:spPr>
          <a:xfrm>
            <a:off x="4409136" y="533400"/>
            <a:ext cx="4353863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69052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29038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32197"/>
            <a:ext cx="3840085" cy="34622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2000" b="1" dirty="0"/>
              <a:t>Financial abuse: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Withholding money</a:t>
            </a:r>
          </a:p>
          <a:p>
            <a:r>
              <a:rPr lang="en-US" sz="1600" dirty="0"/>
              <a:t>No access to bank </a:t>
            </a:r>
            <a:r>
              <a:rPr lang="en-US" sz="1600" dirty="0" smtClean="0"/>
              <a:t>accounts/ATM</a:t>
            </a:r>
          </a:p>
          <a:p>
            <a:pPr marL="0" indent="0">
              <a:buNone/>
            </a:pPr>
            <a:r>
              <a:rPr lang="en-US" sz="1600" dirty="0" smtClean="0"/>
              <a:t>      and </a:t>
            </a:r>
            <a:r>
              <a:rPr lang="en-US" sz="1600" dirty="0"/>
              <a:t>credit cards</a:t>
            </a:r>
          </a:p>
          <a:p>
            <a:r>
              <a:rPr lang="en-US" sz="1600" dirty="0"/>
              <a:t>Ruining victim’s credit</a:t>
            </a:r>
          </a:p>
          <a:p>
            <a:r>
              <a:rPr lang="en-US" sz="1600" dirty="0"/>
              <a:t>Taking pay check</a:t>
            </a:r>
          </a:p>
          <a:p>
            <a:r>
              <a:rPr lang="en-US" sz="1600" dirty="0"/>
              <a:t>Gambling</a:t>
            </a:r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35945" b="-1"/>
          <a:stretch/>
        </p:blipFill>
        <p:spPr>
          <a:xfrm>
            <a:off x="4409137" y="533401"/>
            <a:ext cx="4201464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69052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40436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697886"/>
            <a:ext cx="3840085" cy="39409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500" b="1" dirty="0"/>
          </a:p>
          <a:p>
            <a:pPr>
              <a:buNone/>
            </a:pPr>
            <a:r>
              <a:rPr lang="en-US" sz="2000" b="1" dirty="0"/>
              <a:t>Technology abuse:</a:t>
            </a:r>
          </a:p>
          <a:p>
            <a:pPr>
              <a:buNone/>
            </a:pPr>
            <a:endParaRPr lang="en-US" sz="1500" dirty="0"/>
          </a:p>
          <a:p>
            <a:r>
              <a:rPr lang="en-US" sz="1500" dirty="0"/>
              <a:t>Tracking location</a:t>
            </a:r>
          </a:p>
          <a:p>
            <a:r>
              <a:rPr lang="en-US" sz="1500" dirty="0"/>
              <a:t>Demanding check-ins</a:t>
            </a:r>
          </a:p>
          <a:p>
            <a:r>
              <a:rPr lang="en-US" sz="1500" dirty="0"/>
              <a:t>Excessive texts </a:t>
            </a:r>
          </a:p>
          <a:p>
            <a:r>
              <a:rPr lang="en-US" sz="1500" dirty="0"/>
              <a:t>Spyware</a:t>
            </a:r>
          </a:p>
          <a:p>
            <a:r>
              <a:rPr lang="en-US" sz="1500" dirty="0"/>
              <a:t>Spoofing, catfishing</a:t>
            </a:r>
          </a:p>
          <a:p>
            <a:r>
              <a:rPr lang="en-US" sz="1500" dirty="0"/>
              <a:t>Monitoring communications</a:t>
            </a:r>
          </a:p>
          <a:p>
            <a:r>
              <a:rPr lang="en-US" sz="1500" dirty="0"/>
              <a:t>Posting on Facebook and 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</a:t>
            </a:r>
            <a:r>
              <a:rPr lang="en-US" sz="1500" dirty="0"/>
              <a:t>social media</a:t>
            </a:r>
          </a:p>
          <a:p>
            <a:endParaRPr lang="en-US" sz="1500" dirty="0">
              <a:latin typeface="Avenir LT Std 35 Light" panose="020B0402020203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pPr>
              <a:buNone/>
            </a:pPr>
            <a:endParaRPr lang="en-US" sz="1500" dirty="0"/>
          </a:p>
          <a:p>
            <a:pPr>
              <a:buNone/>
            </a:pPr>
            <a:endParaRPr lang="en-US" sz="1500" dirty="0"/>
          </a:p>
          <a:p>
            <a:pPr>
              <a:buNone/>
            </a:pPr>
            <a:endParaRPr lang="en-US" sz="1500" dirty="0"/>
          </a:p>
        </p:txBody>
      </p:sp>
      <p:pic>
        <p:nvPicPr>
          <p:cNvPr id="7" name="Picture 3" descr="C:\Users\DFLEIT~1\AppData\Local\Temp\iStock_000029406270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3321"/>
          <a:stretch/>
        </p:blipFill>
        <p:spPr bwMode="auto">
          <a:xfrm>
            <a:off x="4409137" y="533401"/>
            <a:ext cx="4201463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69052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15379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6627F2-CA2B-4FF5-9EB3-98D80AF6F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7" r="18316"/>
          <a:stretch/>
        </p:blipFill>
        <p:spPr>
          <a:xfrm>
            <a:off x="4409137" y="533401"/>
            <a:ext cx="4201464" cy="5715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32197"/>
            <a:ext cx="3840085" cy="34622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2000" b="1" dirty="0"/>
              <a:t>Legal abuse:</a:t>
            </a:r>
          </a:p>
          <a:p>
            <a:pPr>
              <a:buNone/>
            </a:pPr>
            <a:endParaRPr lang="en-US" sz="1600" dirty="0">
              <a:latin typeface="Avenir LT Std 35 Light" panose="020B0402020203020204" pitchFamily="34" charset="0"/>
            </a:endParaRPr>
          </a:p>
          <a:p>
            <a:r>
              <a:rPr lang="en-US" sz="1600" dirty="0"/>
              <a:t>Constant threats to gain custody of children</a:t>
            </a:r>
          </a:p>
          <a:p>
            <a:r>
              <a:rPr lang="en-US" sz="1600" dirty="0"/>
              <a:t>Excessive filing of motions at court</a:t>
            </a:r>
          </a:p>
          <a:p>
            <a:r>
              <a:rPr lang="en-US" sz="1600" dirty="0"/>
              <a:t>Using parental rights to contact victim</a:t>
            </a:r>
          </a:p>
          <a:p>
            <a:r>
              <a:rPr lang="en-US" sz="1600" dirty="0"/>
              <a:t>Calling DCF</a:t>
            </a:r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69052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26276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92377</TotalTime>
  <Words>531</Words>
  <Application>Microsoft Office PowerPoint</Application>
  <PresentationFormat>On-screen Show (4:3)</PresentationFormat>
  <Paragraphs>163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Avenir LT Std 35 Light</vt:lpstr>
      <vt:lpstr>Calibri</vt:lpstr>
      <vt:lpstr>Garamond</vt:lpstr>
      <vt:lpstr>Gudea</vt:lpstr>
      <vt:lpstr>Wingdings</vt:lpstr>
      <vt:lpstr>Organic</vt:lpstr>
      <vt:lpstr>INTIMATE PARTNER VIOLENCE BACKGROUND </vt:lpstr>
      <vt:lpstr>PowerPoint Presentation</vt:lpstr>
      <vt:lpstr>PowerPoint Presentation</vt:lpstr>
      <vt:lpstr>Methods of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Connecticut FY19 Numbers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PMicca</dc:creator>
  <cp:lastModifiedBy>Kelly Annelli</cp:lastModifiedBy>
  <cp:revision>385</cp:revision>
  <cp:lastPrinted>2019-09-23T13:20:11Z</cp:lastPrinted>
  <dcterms:created xsi:type="dcterms:W3CDTF">2016-03-10T03:33:11Z</dcterms:created>
  <dcterms:modified xsi:type="dcterms:W3CDTF">2019-10-08T19:06:18Z</dcterms:modified>
</cp:coreProperties>
</file>