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3"/>
  </p:notesMasterIdLst>
  <p:sldIdLst>
    <p:sldId id="257" r:id="rId5"/>
    <p:sldId id="259" r:id="rId6"/>
    <p:sldId id="269" r:id="rId7"/>
    <p:sldId id="265" r:id="rId8"/>
    <p:sldId id="270" r:id="rId9"/>
    <p:sldId id="271" r:id="rId10"/>
    <p:sldId id="260" r:id="rId11"/>
    <p:sldId id="273" r:id="rId1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8"/>
    <p:restoredTop sz="94674"/>
  </p:normalViewPr>
  <p:slideViewPr>
    <p:cSldViewPr snapToGrid="0" snapToObjects="1">
      <p:cViewPr varScale="1">
        <p:scale>
          <a:sx n="132" d="100"/>
          <a:sy n="132" d="100"/>
        </p:scale>
        <p:origin x="81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45CA28DC-BF36-4721-80A2-80375C4114EB}" type="datetimeFigureOut">
              <a:rPr lang="en-US" smtClean="0"/>
              <a:t>9/20/2019</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19B894CF-2A5A-4F52-B5B0-8FA989C505EA}" type="slidenum">
              <a:rPr lang="en-US" smtClean="0"/>
              <a:t>‹#›</a:t>
            </a:fld>
            <a:endParaRPr lang="en-US" dirty="0"/>
          </a:p>
        </p:txBody>
      </p:sp>
    </p:spTree>
    <p:extLst>
      <p:ext uri="{BB962C8B-B14F-4D97-AF65-F5344CB8AC3E}">
        <p14:creationId xmlns:p14="http://schemas.microsoft.com/office/powerpoint/2010/main" val="3548553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ChangeArrowheads="1" noTextEdit="1"/>
          </p:cNvSpPr>
          <p:nvPr>
            <p:ph type="sldImg"/>
          </p:nvPr>
        </p:nvSpPr>
        <p:spPr/>
      </p:sp>
      <p:sp>
        <p:nvSpPr>
          <p:cNvPr id="5123" name="Notes Placeholder 2"/>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
        <p:nvSpPr>
          <p:cNvPr id="5124" name="Slide Number Placeholder 3"/>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408127">
              <a:tabLst>
                <a:tab pos="646725" algn="l"/>
                <a:tab pos="1291880" algn="l"/>
                <a:tab pos="1940174" algn="l"/>
                <a:tab pos="2585329" algn="l"/>
              </a:tabLst>
              <a:defRPr>
                <a:solidFill>
                  <a:schemeClr val="tx1"/>
                </a:solidFill>
                <a:latin typeface="Arial" panose="020B0604020202020204" pitchFamily="34" charset="0"/>
                <a:ea typeface="MS Gothic" panose="020B0609070205080204" pitchFamily="49" charset="-128"/>
              </a:defRPr>
            </a:lvl1pPr>
            <a:lvl2pPr defTabSz="408127">
              <a:tabLst>
                <a:tab pos="646725" algn="l"/>
                <a:tab pos="1291880" algn="l"/>
                <a:tab pos="1940174" algn="l"/>
                <a:tab pos="2585329" algn="l"/>
              </a:tabLst>
              <a:defRPr>
                <a:solidFill>
                  <a:schemeClr val="tx1"/>
                </a:solidFill>
                <a:latin typeface="Arial" panose="020B0604020202020204" pitchFamily="34" charset="0"/>
                <a:ea typeface="MS Gothic" panose="020B0609070205080204" pitchFamily="49" charset="-128"/>
              </a:defRPr>
            </a:lvl2pPr>
            <a:lvl3pPr defTabSz="408127">
              <a:tabLst>
                <a:tab pos="646725" algn="l"/>
                <a:tab pos="1291880" algn="l"/>
                <a:tab pos="1940174" algn="l"/>
                <a:tab pos="2585329" algn="l"/>
              </a:tabLst>
              <a:defRPr>
                <a:solidFill>
                  <a:schemeClr val="tx1"/>
                </a:solidFill>
                <a:latin typeface="Arial" panose="020B0604020202020204" pitchFamily="34" charset="0"/>
                <a:ea typeface="MS Gothic" panose="020B0609070205080204" pitchFamily="49" charset="-128"/>
              </a:defRPr>
            </a:lvl3pPr>
            <a:lvl4pPr defTabSz="408127">
              <a:tabLst>
                <a:tab pos="646725" algn="l"/>
                <a:tab pos="1291880" algn="l"/>
                <a:tab pos="1940174" algn="l"/>
                <a:tab pos="2585329" algn="l"/>
              </a:tabLst>
              <a:defRPr>
                <a:solidFill>
                  <a:schemeClr val="tx1"/>
                </a:solidFill>
                <a:latin typeface="Arial" panose="020B0604020202020204" pitchFamily="34" charset="0"/>
                <a:ea typeface="MS Gothic" panose="020B0609070205080204" pitchFamily="49" charset="-128"/>
              </a:defRPr>
            </a:lvl4pPr>
            <a:lvl5pPr defTabSz="408127">
              <a:tabLst>
                <a:tab pos="646725" algn="l"/>
                <a:tab pos="1291880" algn="l"/>
                <a:tab pos="1940174" algn="l"/>
                <a:tab pos="2585329" algn="l"/>
              </a:tabLst>
              <a:defRPr>
                <a:solidFill>
                  <a:schemeClr val="tx1"/>
                </a:solidFill>
                <a:latin typeface="Arial" panose="020B0604020202020204" pitchFamily="34" charset="0"/>
                <a:ea typeface="MS Gothic" panose="020B0609070205080204" pitchFamily="49" charset="-128"/>
              </a:defRPr>
            </a:lvl5pPr>
            <a:lvl6pPr marL="2486436" indent="-226040" defTabSz="408127" eaLnBrk="0" fontAlgn="base" hangingPunct="0">
              <a:spcBef>
                <a:spcPct val="0"/>
              </a:spcBef>
              <a:spcAft>
                <a:spcPct val="0"/>
              </a:spcAft>
              <a:tabLst>
                <a:tab pos="646725" algn="l"/>
                <a:tab pos="1291880" algn="l"/>
                <a:tab pos="1940174" algn="l"/>
                <a:tab pos="2585329" algn="l"/>
              </a:tabLst>
              <a:defRPr>
                <a:solidFill>
                  <a:schemeClr val="tx1"/>
                </a:solidFill>
                <a:latin typeface="Arial" panose="020B0604020202020204" pitchFamily="34" charset="0"/>
                <a:ea typeface="MS Gothic" panose="020B0609070205080204" pitchFamily="49" charset="-128"/>
              </a:defRPr>
            </a:lvl6pPr>
            <a:lvl7pPr marL="2938516" indent="-226040" defTabSz="408127" eaLnBrk="0" fontAlgn="base" hangingPunct="0">
              <a:spcBef>
                <a:spcPct val="0"/>
              </a:spcBef>
              <a:spcAft>
                <a:spcPct val="0"/>
              </a:spcAft>
              <a:tabLst>
                <a:tab pos="646725" algn="l"/>
                <a:tab pos="1291880" algn="l"/>
                <a:tab pos="1940174" algn="l"/>
                <a:tab pos="2585329" algn="l"/>
              </a:tabLst>
              <a:defRPr>
                <a:solidFill>
                  <a:schemeClr val="tx1"/>
                </a:solidFill>
                <a:latin typeface="Arial" panose="020B0604020202020204" pitchFamily="34" charset="0"/>
                <a:ea typeface="MS Gothic" panose="020B0609070205080204" pitchFamily="49" charset="-128"/>
              </a:defRPr>
            </a:lvl7pPr>
            <a:lvl8pPr marL="3390595" indent="-226040" defTabSz="408127" eaLnBrk="0" fontAlgn="base" hangingPunct="0">
              <a:spcBef>
                <a:spcPct val="0"/>
              </a:spcBef>
              <a:spcAft>
                <a:spcPct val="0"/>
              </a:spcAft>
              <a:tabLst>
                <a:tab pos="646725" algn="l"/>
                <a:tab pos="1291880" algn="l"/>
                <a:tab pos="1940174" algn="l"/>
                <a:tab pos="2585329" algn="l"/>
              </a:tabLst>
              <a:defRPr>
                <a:solidFill>
                  <a:schemeClr val="tx1"/>
                </a:solidFill>
                <a:latin typeface="Arial" panose="020B0604020202020204" pitchFamily="34" charset="0"/>
                <a:ea typeface="MS Gothic" panose="020B0609070205080204" pitchFamily="49" charset="-128"/>
              </a:defRPr>
            </a:lvl8pPr>
            <a:lvl9pPr marL="3842675" indent="-226040" defTabSz="408127" eaLnBrk="0" fontAlgn="base" hangingPunct="0">
              <a:spcBef>
                <a:spcPct val="0"/>
              </a:spcBef>
              <a:spcAft>
                <a:spcPct val="0"/>
              </a:spcAft>
              <a:tabLst>
                <a:tab pos="646725" algn="l"/>
                <a:tab pos="1291880" algn="l"/>
                <a:tab pos="1940174" algn="l"/>
                <a:tab pos="2585329" algn="l"/>
              </a:tabLst>
              <a:defRPr>
                <a:solidFill>
                  <a:schemeClr val="tx1"/>
                </a:solidFill>
                <a:latin typeface="Arial" panose="020B0604020202020204" pitchFamily="34" charset="0"/>
                <a:ea typeface="MS Gothic" panose="020B0609070205080204" pitchFamily="49" charset="-128"/>
              </a:defRPr>
            </a:lvl9pPr>
          </a:lstStyle>
          <a:p>
            <a:fld id="{EC707020-B19D-483E-82F7-36260C46C6C7}" type="slidenum">
              <a:rPr lang="en-US" altLang="en-US" smtClean="0">
                <a:solidFill>
                  <a:srgbClr val="000000"/>
                </a:solidFill>
                <a:latin typeface="Times New Roman" panose="02020603050405020304" pitchFamily="18" charset="0"/>
                <a:ea typeface="Arial Unicode MS" panose="020B0604020202020204" pitchFamily="34" charset="-128"/>
                <a:cs typeface="Arial Unicode MS" panose="020B0604020202020204" pitchFamily="34" charset="-128"/>
              </a:rPr>
              <a:pPr/>
              <a:t>7</a:t>
            </a:fld>
            <a:endParaRPr lang="en-US" altLang="en-US" dirty="0">
              <a:solidFill>
                <a:srgbClr val="000000"/>
              </a:solidFill>
              <a:latin typeface="Times New Roman" panose="02020603050405020304" pitchFamily="18" charset="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044493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41CDACB-A9E3-B24A-8022-9AF9E0C432B4}" type="datetimeFigureOut">
              <a:rPr lang="en-US" smtClean="0"/>
              <a:t>9/20/2019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6950FD9-2783-424F-B086-A41ED5BA12F0}" type="slidenum">
              <a:rPr lang="en-US" smtClean="0"/>
              <a:t>‹#›</a:t>
            </a:fld>
            <a:endParaRPr lang="en-US" dirty="0"/>
          </a:p>
        </p:txBody>
      </p:sp>
    </p:spTree>
    <p:extLst>
      <p:ext uri="{BB962C8B-B14F-4D97-AF65-F5344CB8AC3E}">
        <p14:creationId xmlns:p14="http://schemas.microsoft.com/office/powerpoint/2010/main" val="1996926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1CDACB-A9E3-B24A-8022-9AF9E0C432B4}" type="datetimeFigureOut">
              <a:rPr lang="en-US" smtClean="0"/>
              <a:t>9/20/2019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6950FD9-2783-424F-B086-A41ED5BA12F0}" type="slidenum">
              <a:rPr lang="en-US" smtClean="0"/>
              <a:t>‹#›</a:t>
            </a:fld>
            <a:endParaRPr lang="en-US" dirty="0"/>
          </a:p>
        </p:txBody>
      </p:sp>
    </p:spTree>
    <p:extLst>
      <p:ext uri="{BB962C8B-B14F-4D97-AF65-F5344CB8AC3E}">
        <p14:creationId xmlns:p14="http://schemas.microsoft.com/office/powerpoint/2010/main" val="117770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1CDACB-A9E3-B24A-8022-9AF9E0C432B4}" type="datetimeFigureOut">
              <a:rPr lang="en-US" smtClean="0"/>
              <a:t>9/20/2019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6950FD9-2783-424F-B086-A41ED5BA12F0}" type="slidenum">
              <a:rPr lang="en-US" smtClean="0"/>
              <a:t>‹#›</a:t>
            </a:fld>
            <a:endParaRPr lang="en-US" dirty="0"/>
          </a:p>
        </p:txBody>
      </p:sp>
    </p:spTree>
    <p:extLst>
      <p:ext uri="{BB962C8B-B14F-4D97-AF65-F5344CB8AC3E}">
        <p14:creationId xmlns:p14="http://schemas.microsoft.com/office/powerpoint/2010/main" val="1536220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1CDACB-A9E3-B24A-8022-9AF9E0C432B4}" type="datetimeFigureOut">
              <a:rPr lang="en-US" smtClean="0"/>
              <a:t>9/20/2019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6950FD9-2783-424F-B086-A41ED5BA12F0}" type="slidenum">
              <a:rPr lang="en-US" smtClean="0"/>
              <a:t>‹#›</a:t>
            </a:fld>
            <a:endParaRPr lang="en-US" dirty="0"/>
          </a:p>
        </p:txBody>
      </p:sp>
    </p:spTree>
    <p:extLst>
      <p:ext uri="{BB962C8B-B14F-4D97-AF65-F5344CB8AC3E}">
        <p14:creationId xmlns:p14="http://schemas.microsoft.com/office/powerpoint/2010/main" val="1462443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1CDACB-A9E3-B24A-8022-9AF9E0C432B4}" type="datetimeFigureOut">
              <a:rPr lang="en-US" smtClean="0"/>
              <a:t>9/20/2019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6950FD9-2783-424F-B086-A41ED5BA12F0}" type="slidenum">
              <a:rPr lang="en-US" smtClean="0"/>
              <a:t>‹#›</a:t>
            </a:fld>
            <a:endParaRPr lang="en-US" dirty="0"/>
          </a:p>
        </p:txBody>
      </p:sp>
    </p:spTree>
    <p:extLst>
      <p:ext uri="{BB962C8B-B14F-4D97-AF65-F5344CB8AC3E}">
        <p14:creationId xmlns:p14="http://schemas.microsoft.com/office/powerpoint/2010/main" val="1335026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41CDACB-A9E3-B24A-8022-9AF9E0C432B4}" type="datetimeFigureOut">
              <a:rPr lang="en-US" smtClean="0"/>
              <a:t>9/20/2019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6950FD9-2783-424F-B086-A41ED5BA12F0}" type="slidenum">
              <a:rPr lang="en-US" smtClean="0"/>
              <a:t>‹#›</a:t>
            </a:fld>
            <a:endParaRPr lang="en-US" dirty="0"/>
          </a:p>
        </p:txBody>
      </p:sp>
    </p:spTree>
    <p:extLst>
      <p:ext uri="{BB962C8B-B14F-4D97-AF65-F5344CB8AC3E}">
        <p14:creationId xmlns:p14="http://schemas.microsoft.com/office/powerpoint/2010/main" val="885073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1CDACB-A9E3-B24A-8022-9AF9E0C432B4}" type="datetimeFigureOut">
              <a:rPr lang="en-US" smtClean="0"/>
              <a:t>9/20/2019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6950FD9-2783-424F-B086-A41ED5BA12F0}" type="slidenum">
              <a:rPr lang="en-US" smtClean="0"/>
              <a:t>‹#›</a:t>
            </a:fld>
            <a:endParaRPr lang="en-US" dirty="0"/>
          </a:p>
        </p:txBody>
      </p:sp>
    </p:spTree>
    <p:extLst>
      <p:ext uri="{BB962C8B-B14F-4D97-AF65-F5344CB8AC3E}">
        <p14:creationId xmlns:p14="http://schemas.microsoft.com/office/powerpoint/2010/main" val="1960928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1CDACB-A9E3-B24A-8022-9AF9E0C432B4}" type="datetimeFigureOut">
              <a:rPr lang="en-US" smtClean="0"/>
              <a:t>9/20/2019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6950FD9-2783-424F-B086-A41ED5BA12F0}" type="slidenum">
              <a:rPr lang="en-US" smtClean="0"/>
              <a:t>‹#›</a:t>
            </a:fld>
            <a:endParaRPr lang="en-US" dirty="0"/>
          </a:p>
        </p:txBody>
      </p:sp>
    </p:spTree>
    <p:extLst>
      <p:ext uri="{BB962C8B-B14F-4D97-AF65-F5344CB8AC3E}">
        <p14:creationId xmlns:p14="http://schemas.microsoft.com/office/powerpoint/2010/main" val="2038866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1CDACB-A9E3-B24A-8022-9AF9E0C432B4}" type="datetimeFigureOut">
              <a:rPr lang="en-US" smtClean="0"/>
              <a:t>9/20/2019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6950FD9-2783-424F-B086-A41ED5BA12F0}" type="slidenum">
              <a:rPr lang="en-US" smtClean="0"/>
              <a:t>‹#›</a:t>
            </a:fld>
            <a:endParaRPr lang="en-US" dirty="0"/>
          </a:p>
        </p:txBody>
      </p:sp>
    </p:spTree>
    <p:extLst>
      <p:ext uri="{BB962C8B-B14F-4D97-AF65-F5344CB8AC3E}">
        <p14:creationId xmlns:p14="http://schemas.microsoft.com/office/powerpoint/2010/main" val="1972529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1CDACB-A9E3-B24A-8022-9AF9E0C432B4}" type="datetimeFigureOut">
              <a:rPr lang="en-US" smtClean="0"/>
              <a:t>9/20/2019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6950FD9-2783-424F-B086-A41ED5BA12F0}" type="slidenum">
              <a:rPr lang="en-US" smtClean="0"/>
              <a:t>‹#›</a:t>
            </a:fld>
            <a:endParaRPr lang="en-US" dirty="0"/>
          </a:p>
        </p:txBody>
      </p:sp>
    </p:spTree>
    <p:extLst>
      <p:ext uri="{BB962C8B-B14F-4D97-AF65-F5344CB8AC3E}">
        <p14:creationId xmlns:p14="http://schemas.microsoft.com/office/powerpoint/2010/main" val="1606247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1CDACB-A9E3-B24A-8022-9AF9E0C432B4}" type="datetimeFigureOut">
              <a:rPr lang="en-US" smtClean="0"/>
              <a:t>9/20/2019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6950FD9-2783-424F-B086-A41ED5BA12F0}" type="slidenum">
              <a:rPr lang="en-US" smtClean="0"/>
              <a:t>‹#›</a:t>
            </a:fld>
            <a:endParaRPr lang="en-US" dirty="0"/>
          </a:p>
        </p:txBody>
      </p:sp>
    </p:spTree>
    <p:extLst>
      <p:ext uri="{BB962C8B-B14F-4D97-AF65-F5344CB8AC3E}">
        <p14:creationId xmlns:p14="http://schemas.microsoft.com/office/powerpoint/2010/main" val="191411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1CDACB-A9E3-B24A-8022-9AF9E0C432B4}" type="datetimeFigureOut">
              <a:rPr lang="en-US" smtClean="0"/>
              <a:t>9/20/2019</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950FD9-2783-424F-B086-A41ED5BA12F0}" type="slidenum">
              <a:rPr lang="en-US" smtClean="0"/>
              <a:t>‹#›</a:t>
            </a:fld>
            <a:endParaRPr lang="en-US" dirty="0"/>
          </a:p>
        </p:txBody>
      </p:sp>
    </p:spTree>
    <p:extLst>
      <p:ext uri="{BB962C8B-B14F-4D97-AF65-F5344CB8AC3E}">
        <p14:creationId xmlns:p14="http://schemas.microsoft.com/office/powerpoint/2010/main" val="1388757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cs typeface="Arial" panose="020B0604020202020204" pitchFamily="34" charset="0"/>
              </a:rPr>
              <a:t>IPV Education: A Provider’s Perspective</a:t>
            </a:r>
            <a:endParaRPr lang="en-US" dirty="0"/>
          </a:p>
        </p:txBody>
      </p:sp>
      <p:sp>
        <p:nvSpPr>
          <p:cNvPr id="8" name="Rectangle 7"/>
          <p:cNvSpPr/>
          <p:nvPr/>
        </p:nvSpPr>
        <p:spPr>
          <a:xfrm>
            <a:off x="0" y="0"/>
            <a:ext cx="434898" cy="109282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1092820"/>
            <a:ext cx="434898" cy="18734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966224"/>
            <a:ext cx="434898" cy="389177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ontent Placeholder 4"/>
          <p:cNvSpPr>
            <a:spLocks noGrp="1"/>
          </p:cNvSpPr>
          <p:nvPr>
            <p:ph idx="1"/>
          </p:nvPr>
        </p:nvSpPr>
        <p:spPr/>
        <p:txBody>
          <a:bodyPr>
            <a:normAutofit fontScale="85000" lnSpcReduction="10000"/>
          </a:bodyPr>
          <a:lstStyle/>
          <a:p>
            <a:pPr marL="0" indent="0" algn="ctr">
              <a:buNone/>
              <a:defRPr/>
            </a:pPr>
            <a:r>
              <a:rPr lang="en-US" u="sng" dirty="0"/>
              <a:t>Why Educate?</a:t>
            </a:r>
          </a:p>
          <a:p>
            <a:pPr>
              <a:defRPr/>
            </a:pPr>
            <a:r>
              <a:rPr lang="en-US" dirty="0"/>
              <a:t>The US has the highest rate of maternal mortality of any developed country</a:t>
            </a:r>
          </a:p>
          <a:p>
            <a:pPr>
              <a:defRPr/>
            </a:pPr>
            <a:r>
              <a:rPr lang="en-US" dirty="0"/>
              <a:t>Murder is the leading cause of death among pregnant women and the 5</a:t>
            </a:r>
            <a:r>
              <a:rPr lang="en-US" baseline="30000" dirty="0"/>
              <a:t>th</a:t>
            </a:r>
            <a:r>
              <a:rPr lang="en-US" dirty="0"/>
              <a:t> leading cause of death in reproductive aged non-pregnant women.  At least 50% of these women are murdered by an intimate partner.</a:t>
            </a:r>
          </a:p>
          <a:p>
            <a:pPr>
              <a:defRPr/>
            </a:pPr>
            <a:r>
              <a:rPr lang="en-US" dirty="0"/>
              <a:t>12 to 14 women die in the state of CT every year from IPV</a:t>
            </a:r>
          </a:p>
          <a:p>
            <a:pPr lvl="1">
              <a:defRPr/>
            </a:pPr>
            <a:r>
              <a:rPr lang="en-US" dirty="0"/>
              <a:t>2 PWH patients in 2018</a:t>
            </a:r>
          </a:p>
          <a:p>
            <a:pPr lvl="1">
              <a:defRPr/>
            </a:pPr>
            <a:r>
              <a:rPr lang="en-US" dirty="0"/>
              <a:t>7 women in the last two years were or had been PWH patients</a:t>
            </a:r>
          </a:p>
          <a:p>
            <a:pPr>
              <a:defRPr/>
            </a:pPr>
            <a:r>
              <a:rPr lang="en-US" dirty="0"/>
              <a:t>A woman is abused every 9 seconds in the United States</a:t>
            </a:r>
          </a:p>
          <a:p>
            <a:pPr>
              <a:defRPr/>
            </a:pPr>
            <a:r>
              <a:rPr lang="en-US" dirty="0"/>
              <a:t>IPV affects EVERYONE</a:t>
            </a:r>
          </a:p>
          <a:p>
            <a:endParaRPr lang="en-US" dirty="0"/>
          </a:p>
        </p:txBody>
      </p:sp>
    </p:spTree>
    <p:extLst>
      <p:ext uri="{BB962C8B-B14F-4D97-AF65-F5344CB8AC3E}">
        <p14:creationId xmlns:p14="http://schemas.microsoft.com/office/powerpoint/2010/main" val="1442060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dirty="0">
                <a:cs typeface="Arial" panose="020B0604020202020204" pitchFamily="34" charset="0"/>
              </a:rPr>
              <a:t>IPV Education: A Provider’s Perspective</a:t>
            </a:r>
            <a:endParaRPr lang="en-US" dirty="0"/>
          </a:p>
        </p:txBody>
      </p:sp>
      <p:sp>
        <p:nvSpPr>
          <p:cNvPr id="8" name="Rectangle 7"/>
          <p:cNvSpPr/>
          <p:nvPr/>
        </p:nvSpPr>
        <p:spPr>
          <a:xfrm>
            <a:off x="0" y="0"/>
            <a:ext cx="434898" cy="109282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1092820"/>
            <a:ext cx="434898" cy="18734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966224"/>
            <a:ext cx="434898" cy="389177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945572" y="775442"/>
            <a:ext cx="7439892" cy="923330"/>
          </a:xfrm>
          <a:prstGeom prst="rect">
            <a:avLst/>
          </a:prstGeom>
          <a:noFill/>
        </p:spPr>
        <p:txBody>
          <a:bodyPr wrap="square" rtlCol="0">
            <a:spAutoFit/>
          </a:bodyPr>
          <a:lstStyle/>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4" name="Content Placeholder 3"/>
          <p:cNvSpPr>
            <a:spLocks noGrp="1"/>
          </p:cNvSpPr>
          <p:nvPr>
            <p:ph idx="1"/>
          </p:nvPr>
        </p:nvSpPr>
        <p:spPr/>
        <p:txBody>
          <a:bodyPr/>
          <a:lstStyle/>
          <a:p>
            <a:pPr marL="0" indent="0" algn="ctr">
              <a:buNone/>
              <a:defRPr/>
            </a:pPr>
            <a:r>
              <a:rPr lang="en-US" u="sng" dirty="0"/>
              <a:t>How Can I Not Discuss IPV?</a:t>
            </a:r>
          </a:p>
          <a:p>
            <a:pPr>
              <a:defRPr/>
            </a:pPr>
            <a:r>
              <a:rPr lang="en-US" sz="2400" dirty="0"/>
              <a:t>IPV has Associated health conditions such as:</a:t>
            </a:r>
          </a:p>
          <a:p>
            <a:pPr lvl="1">
              <a:defRPr/>
            </a:pPr>
            <a:r>
              <a:rPr lang="en-US" sz="2000" dirty="0"/>
              <a:t>Asthma</a:t>
            </a:r>
          </a:p>
          <a:p>
            <a:pPr lvl="1">
              <a:defRPr/>
            </a:pPr>
            <a:r>
              <a:rPr lang="en-US" sz="2000" dirty="0"/>
              <a:t> Bladder/kidney infections</a:t>
            </a:r>
          </a:p>
          <a:p>
            <a:pPr lvl="1">
              <a:defRPr/>
            </a:pPr>
            <a:r>
              <a:rPr lang="en-US" sz="2000" dirty="0"/>
              <a:t> Cardiovascular disease</a:t>
            </a:r>
          </a:p>
          <a:p>
            <a:pPr lvl="1">
              <a:defRPr/>
            </a:pPr>
            <a:r>
              <a:rPr lang="en-US" sz="2000" dirty="0"/>
              <a:t> Fibromyalgia</a:t>
            </a:r>
          </a:p>
          <a:p>
            <a:pPr lvl="1">
              <a:defRPr/>
            </a:pPr>
            <a:r>
              <a:rPr lang="en-US" sz="2000" dirty="0"/>
              <a:t> GI disorders</a:t>
            </a:r>
          </a:p>
          <a:p>
            <a:pPr lvl="1">
              <a:defRPr/>
            </a:pPr>
            <a:r>
              <a:rPr lang="en-US" sz="2000" dirty="0"/>
              <a:t>Chronic pelvic pain</a:t>
            </a:r>
          </a:p>
          <a:p>
            <a:pPr lvl="1">
              <a:defRPr/>
            </a:pPr>
            <a:r>
              <a:rPr lang="en-US" sz="2000" dirty="0"/>
              <a:t>Migraines/headaches/joint disease</a:t>
            </a:r>
          </a:p>
          <a:p>
            <a:pPr>
              <a:defRPr/>
            </a:pPr>
            <a:r>
              <a:rPr lang="en-US" sz="2400" dirty="0"/>
              <a:t>IPV is as common as gestational DM and preeclampsia in pregnancy</a:t>
            </a:r>
          </a:p>
          <a:p>
            <a:endParaRPr lang="en-US" dirty="0"/>
          </a:p>
        </p:txBody>
      </p:sp>
    </p:spTree>
    <p:extLst>
      <p:ext uri="{BB962C8B-B14F-4D97-AF65-F5344CB8AC3E}">
        <p14:creationId xmlns:p14="http://schemas.microsoft.com/office/powerpoint/2010/main" val="1962325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dirty="0">
                <a:cs typeface="Arial" panose="020B0604020202020204" pitchFamily="34" charset="0"/>
              </a:rPr>
              <a:t>IPV Education: A Provider’s Perspective</a:t>
            </a:r>
            <a:endParaRPr lang="en-US" dirty="0"/>
          </a:p>
        </p:txBody>
      </p:sp>
      <p:sp>
        <p:nvSpPr>
          <p:cNvPr id="8" name="Rectangle 7"/>
          <p:cNvSpPr/>
          <p:nvPr/>
        </p:nvSpPr>
        <p:spPr>
          <a:xfrm>
            <a:off x="0" y="0"/>
            <a:ext cx="434898" cy="109282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1092820"/>
            <a:ext cx="434898" cy="18734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966224"/>
            <a:ext cx="434898" cy="389177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945572" y="775442"/>
            <a:ext cx="7439892" cy="923330"/>
          </a:xfrm>
          <a:prstGeom prst="rect">
            <a:avLst/>
          </a:prstGeom>
          <a:noFill/>
        </p:spPr>
        <p:txBody>
          <a:bodyPr wrap="square" rtlCol="0">
            <a:spAutoFit/>
          </a:bodyPr>
          <a:lstStyle/>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4" name="Content Placeholder 3"/>
          <p:cNvSpPr>
            <a:spLocks noGrp="1"/>
          </p:cNvSpPr>
          <p:nvPr>
            <p:ph idx="1"/>
          </p:nvPr>
        </p:nvSpPr>
        <p:spPr/>
        <p:txBody>
          <a:bodyPr/>
          <a:lstStyle/>
          <a:p>
            <a:pPr>
              <a:buFont typeface="Wingdings" pitchFamily="2" charset="2"/>
              <a:buChar char="v"/>
            </a:pPr>
            <a:r>
              <a:rPr lang="en-US" altLang="en-US" dirty="0">
                <a:cs typeface="Arial" panose="020B0604020202020204" pitchFamily="34" charset="0"/>
              </a:rPr>
              <a:t>Barriers to Discussing IPV:</a:t>
            </a:r>
          </a:p>
          <a:p>
            <a:pPr lvl="1"/>
            <a:r>
              <a:rPr lang="en-US" altLang="en-US" sz="2600" dirty="0">
                <a:cs typeface="Arial" panose="020B0604020202020204" pitchFamily="34" charset="0"/>
              </a:rPr>
              <a:t>I don’t want to embarrass anyone</a:t>
            </a:r>
          </a:p>
          <a:p>
            <a:pPr lvl="1"/>
            <a:r>
              <a:rPr lang="en-US" altLang="en-US" sz="2600" dirty="0">
                <a:cs typeface="Arial" panose="020B0604020202020204" pitchFamily="34" charset="0"/>
              </a:rPr>
              <a:t>I don’t want to be embarrassed</a:t>
            </a:r>
          </a:p>
          <a:p>
            <a:pPr lvl="1"/>
            <a:r>
              <a:rPr lang="en-US" altLang="en-US" sz="2600" dirty="0">
                <a:cs typeface="Arial" panose="020B0604020202020204" pitchFamily="34" charset="0"/>
              </a:rPr>
              <a:t>I don’t want to appear judgmental</a:t>
            </a:r>
          </a:p>
          <a:p>
            <a:pPr lvl="1"/>
            <a:r>
              <a:rPr lang="en-US" altLang="en-US" sz="2600" dirty="0">
                <a:cs typeface="Arial" panose="020B0604020202020204" pitchFamily="34" charset="0"/>
              </a:rPr>
              <a:t>I know this patient’s partner-”it could never be them”</a:t>
            </a:r>
          </a:p>
          <a:p>
            <a:pPr lvl="1"/>
            <a:r>
              <a:rPr lang="en-US" altLang="en-US" sz="2600" dirty="0">
                <a:cs typeface="Arial" panose="020B0604020202020204" pitchFamily="34" charset="0"/>
              </a:rPr>
              <a:t>It takes so much time</a:t>
            </a:r>
          </a:p>
          <a:p>
            <a:pPr lvl="1"/>
            <a:r>
              <a:rPr lang="en-US" altLang="en-US" sz="2600" dirty="0">
                <a:cs typeface="Arial" panose="020B0604020202020204" pitchFamily="34" charset="0"/>
              </a:rPr>
              <a:t>What do I do if she discloses she’s a victim?</a:t>
            </a:r>
          </a:p>
          <a:p>
            <a:endParaRPr lang="en-US" dirty="0"/>
          </a:p>
        </p:txBody>
      </p:sp>
    </p:spTree>
    <p:extLst>
      <p:ext uri="{BB962C8B-B14F-4D97-AF65-F5344CB8AC3E}">
        <p14:creationId xmlns:p14="http://schemas.microsoft.com/office/powerpoint/2010/main" val="830433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dirty="0">
                <a:cs typeface="Arial" panose="020B0604020202020204" pitchFamily="34" charset="0"/>
              </a:rPr>
              <a:t>IPV Education: A Provider’s Perspective</a:t>
            </a:r>
            <a:endParaRPr lang="en-US" dirty="0"/>
          </a:p>
        </p:txBody>
      </p:sp>
      <p:sp>
        <p:nvSpPr>
          <p:cNvPr id="8" name="Rectangle 7"/>
          <p:cNvSpPr/>
          <p:nvPr/>
        </p:nvSpPr>
        <p:spPr>
          <a:xfrm>
            <a:off x="0" y="0"/>
            <a:ext cx="434898" cy="109282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1092820"/>
            <a:ext cx="434898" cy="18734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966224"/>
            <a:ext cx="434898" cy="389177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945572" y="775442"/>
            <a:ext cx="7439892" cy="923330"/>
          </a:xfrm>
          <a:prstGeom prst="rect">
            <a:avLst/>
          </a:prstGeom>
          <a:noFill/>
        </p:spPr>
        <p:txBody>
          <a:bodyPr wrap="square" rtlCol="0">
            <a:spAutoFit/>
          </a:bodyPr>
          <a:lstStyle/>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4" name="Content Placeholder 3"/>
          <p:cNvSpPr>
            <a:spLocks noGrp="1"/>
          </p:cNvSpPr>
          <p:nvPr>
            <p:ph idx="1"/>
          </p:nvPr>
        </p:nvSpPr>
        <p:spPr/>
        <p:txBody>
          <a:bodyPr/>
          <a:lstStyle/>
          <a:p>
            <a:pPr marL="0" indent="0" algn="ctr">
              <a:buNone/>
              <a:defRPr/>
            </a:pPr>
            <a:r>
              <a:rPr lang="en-US" u="sng" dirty="0"/>
              <a:t>Become Comfortable with Discussing IPV:</a:t>
            </a:r>
          </a:p>
          <a:p>
            <a:pPr>
              <a:defRPr/>
            </a:pPr>
            <a:r>
              <a:rPr lang="en-US" dirty="0"/>
              <a:t>Participate in a CCADV Health Professionals Outreach training</a:t>
            </a:r>
          </a:p>
          <a:p>
            <a:pPr>
              <a:defRPr/>
            </a:pPr>
            <a:r>
              <a:rPr lang="en-US" dirty="0"/>
              <a:t>Watch videos on CCADV.org website and YouTube</a:t>
            </a:r>
          </a:p>
          <a:p>
            <a:pPr>
              <a:defRPr/>
            </a:pPr>
            <a:r>
              <a:rPr lang="en-US" dirty="0"/>
              <a:t>Memorize and practice your script</a:t>
            </a:r>
            <a:endParaRPr lang="en-US" b="1" dirty="0">
              <a:solidFill>
                <a:srgbClr val="FFC000"/>
              </a:solidFill>
            </a:endParaRPr>
          </a:p>
          <a:p>
            <a:pPr>
              <a:defRPr/>
            </a:pPr>
            <a:r>
              <a:rPr lang="en-US" dirty="0"/>
              <a:t>Educate patients often</a:t>
            </a:r>
          </a:p>
          <a:p>
            <a:pPr>
              <a:defRPr/>
            </a:pPr>
            <a:r>
              <a:rPr lang="en-US" dirty="0"/>
              <a:t>Once you have gotten comfortable with your script, it takes no more than 3 minutes</a:t>
            </a:r>
          </a:p>
          <a:p>
            <a:endParaRPr lang="en-US" dirty="0"/>
          </a:p>
        </p:txBody>
      </p:sp>
    </p:spTree>
    <p:extLst>
      <p:ext uri="{BB962C8B-B14F-4D97-AF65-F5344CB8AC3E}">
        <p14:creationId xmlns:p14="http://schemas.microsoft.com/office/powerpoint/2010/main" val="2640059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dirty="0">
                <a:cs typeface="Arial" panose="020B0604020202020204" pitchFamily="34" charset="0"/>
              </a:rPr>
              <a:t>IPV Education: A Provider’s Perspective</a:t>
            </a:r>
            <a:endParaRPr lang="en-US" dirty="0"/>
          </a:p>
        </p:txBody>
      </p:sp>
      <p:sp>
        <p:nvSpPr>
          <p:cNvPr id="4" name="Content Placeholder 3"/>
          <p:cNvSpPr>
            <a:spLocks noGrp="1"/>
          </p:cNvSpPr>
          <p:nvPr>
            <p:ph idx="1"/>
          </p:nvPr>
        </p:nvSpPr>
        <p:spPr/>
        <p:txBody>
          <a:bodyPr>
            <a:normAutofit fontScale="92500" lnSpcReduction="20000"/>
          </a:bodyPr>
          <a:lstStyle/>
          <a:p>
            <a:pPr marL="0" indent="0" algn="ctr">
              <a:buNone/>
              <a:defRPr/>
            </a:pPr>
            <a:r>
              <a:rPr lang="en-US" u="sng" dirty="0"/>
              <a:t>Women’s Health CT Tips:</a:t>
            </a:r>
          </a:p>
          <a:p>
            <a:pPr>
              <a:defRPr/>
            </a:pPr>
            <a:r>
              <a:rPr lang="en-US" dirty="0"/>
              <a:t>Date responses</a:t>
            </a:r>
            <a:endParaRPr lang="en-US" sz="2000" b="1" dirty="0">
              <a:solidFill>
                <a:srgbClr val="FFC000"/>
              </a:solidFill>
            </a:endParaRPr>
          </a:p>
          <a:p>
            <a:pPr>
              <a:defRPr/>
            </a:pPr>
            <a:r>
              <a:rPr lang="en-US" dirty="0"/>
              <a:t>Make eye contact** (Do not discuss or screen with back to the patient)</a:t>
            </a:r>
          </a:p>
          <a:p>
            <a:pPr>
              <a:defRPr/>
            </a:pPr>
            <a:r>
              <a:rPr lang="en-US" dirty="0"/>
              <a:t>Review all responses</a:t>
            </a:r>
            <a:endParaRPr lang="en-US" sz="2000" b="1" dirty="0">
              <a:solidFill>
                <a:srgbClr val="FFC000"/>
              </a:solidFill>
            </a:endParaRPr>
          </a:p>
          <a:p>
            <a:pPr>
              <a:defRPr/>
            </a:pPr>
            <a:r>
              <a:rPr lang="en-US" dirty="0"/>
              <a:t>Ask for specific details if patient discloses. Document</a:t>
            </a:r>
            <a:r>
              <a:rPr lang="en-US" sz="2000" b="1" dirty="0">
                <a:solidFill>
                  <a:srgbClr val="FFC000"/>
                </a:solidFill>
              </a:rPr>
              <a:t> </a:t>
            </a:r>
            <a:r>
              <a:rPr lang="en-US" sz="2000" b="1" dirty="0"/>
              <a:t>(*in a patient case only*)</a:t>
            </a:r>
          </a:p>
          <a:p>
            <a:pPr>
              <a:defRPr/>
            </a:pPr>
            <a:r>
              <a:rPr lang="en-US" dirty="0"/>
              <a:t>Inform patient there’s no mandatory reporting of IPV if children weren’t involved/present and no guns/knives involved</a:t>
            </a:r>
          </a:p>
          <a:p>
            <a:pPr>
              <a:defRPr/>
            </a:pPr>
            <a:r>
              <a:rPr lang="en-US" dirty="0"/>
              <a:t>Do not encourage the patient to leave the relationship if she discloses </a:t>
            </a:r>
          </a:p>
          <a:p>
            <a:endParaRPr lang="en-US" dirty="0"/>
          </a:p>
        </p:txBody>
      </p:sp>
      <p:sp>
        <p:nvSpPr>
          <p:cNvPr id="8" name="Rectangle 7"/>
          <p:cNvSpPr/>
          <p:nvPr/>
        </p:nvSpPr>
        <p:spPr>
          <a:xfrm>
            <a:off x="0" y="0"/>
            <a:ext cx="434898" cy="109282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1092820"/>
            <a:ext cx="434898" cy="18734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966224"/>
            <a:ext cx="434898" cy="389177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945572" y="775442"/>
            <a:ext cx="7439892" cy="923330"/>
          </a:xfrm>
          <a:prstGeom prst="rect">
            <a:avLst/>
          </a:prstGeom>
          <a:noFill/>
        </p:spPr>
        <p:txBody>
          <a:bodyPr wrap="square" rtlCol="0">
            <a:spAutoFit/>
          </a:bodyPr>
          <a:lstStyle/>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85450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dirty="0">
                <a:cs typeface="Arial" panose="020B0604020202020204" pitchFamily="34" charset="0"/>
              </a:rPr>
              <a:t>IPV Education: A Provider’s Perspective</a:t>
            </a:r>
            <a:endParaRPr lang="en-US" dirty="0"/>
          </a:p>
        </p:txBody>
      </p:sp>
      <p:sp>
        <p:nvSpPr>
          <p:cNvPr id="5" name="Content Placeholder 4"/>
          <p:cNvSpPr>
            <a:spLocks noGrp="1"/>
          </p:cNvSpPr>
          <p:nvPr>
            <p:ph idx="1"/>
          </p:nvPr>
        </p:nvSpPr>
        <p:spPr/>
        <p:txBody>
          <a:bodyPr>
            <a:normAutofit fontScale="92500"/>
          </a:bodyPr>
          <a:lstStyle/>
          <a:p>
            <a:pPr marL="0" indent="0" algn="ctr">
              <a:buNone/>
              <a:defRPr/>
            </a:pPr>
            <a:r>
              <a:rPr lang="en-US" sz="2400" u="sng" dirty="0"/>
              <a:t>Patient Reactions</a:t>
            </a:r>
            <a:endParaRPr lang="en-US" sz="2400" dirty="0"/>
          </a:p>
          <a:p>
            <a:pPr>
              <a:defRPr/>
            </a:pPr>
            <a:r>
              <a:rPr lang="en-US" sz="2400" dirty="0"/>
              <a:t>Routinely women have been happy to hear we are discussing IPV</a:t>
            </a:r>
          </a:p>
          <a:p>
            <a:pPr>
              <a:defRPr/>
            </a:pPr>
            <a:r>
              <a:rPr lang="en-US" sz="2400" dirty="0"/>
              <a:t>Almost everyone has an experience to share</a:t>
            </a:r>
          </a:p>
          <a:p>
            <a:pPr>
              <a:defRPr/>
            </a:pPr>
            <a:r>
              <a:rPr lang="en-US" sz="2400" dirty="0"/>
              <a:t>No one has been angry or insulted</a:t>
            </a:r>
          </a:p>
          <a:p>
            <a:pPr>
              <a:defRPr/>
            </a:pPr>
            <a:r>
              <a:rPr lang="en-US" sz="2400" dirty="0"/>
              <a:t>It has become an opportunity to talk about healthy relationships</a:t>
            </a:r>
          </a:p>
          <a:p>
            <a:pPr>
              <a:defRPr/>
            </a:pPr>
            <a:r>
              <a:rPr lang="en-US" sz="2400" dirty="0"/>
              <a:t>It has opened doors for conversation about sexual assault unrelated to IPV-important health information</a:t>
            </a:r>
          </a:p>
          <a:p>
            <a:pPr>
              <a:defRPr/>
            </a:pPr>
            <a:r>
              <a:rPr lang="en-US" sz="2400" dirty="0"/>
              <a:t>It has affirmed for my patients that they can talk to me about anything</a:t>
            </a:r>
          </a:p>
          <a:p>
            <a:pPr>
              <a:defRPr/>
            </a:pPr>
            <a:r>
              <a:rPr lang="en-US" sz="2400" dirty="0"/>
              <a:t>It has given me insight into the anxiety and depression that many of my patients suffer</a:t>
            </a:r>
          </a:p>
          <a:p>
            <a:pPr marL="0" indent="0">
              <a:buNone/>
              <a:defRPr/>
            </a:pPr>
            <a:endParaRPr lang="en-US" sz="2400" u="sng" dirty="0"/>
          </a:p>
        </p:txBody>
      </p:sp>
      <p:sp>
        <p:nvSpPr>
          <p:cNvPr id="8" name="Rectangle 7"/>
          <p:cNvSpPr/>
          <p:nvPr/>
        </p:nvSpPr>
        <p:spPr>
          <a:xfrm>
            <a:off x="0" y="0"/>
            <a:ext cx="434898" cy="109282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1092820"/>
            <a:ext cx="434898" cy="18734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966224"/>
            <a:ext cx="434898" cy="389177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945572" y="775442"/>
            <a:ext cx="7439892" cy="923330"/>
          </a:xfrm>
          <a:prstGeom prst="rect">
            <a:avLst/>
          </a:prstGeom>
          <a:noFill/>
        </p:spPr>
        <p:txBody>
          <a:bodyPr wrap="square" rtlCol="0">
            <a:spAutoFit/>
          </a:bodyPr>
          <a:lstStyle/>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085252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0" y="1000789"/>
            <a:ext cx="2898346" cy="2142720"/>
          </a:xfrm>
          <a:prstGeom prst="rect">
            <a:avLst/>
          </a:prstGeom>
          <a:gradFill flip="none" rotWithShape="1">
            <a:gsLst>
              <a:gs pos="0">
                <a:srgbClr val="FF0000">
                  <a:tint val="66000"/>
                  <a:satMod val="160000"/>
                  <a:tint val="66000"/>
                  <a:satMod val="160000"/>
                </a:srgbClr>
              </a:gs>
              <a:gs pos="50000">
                <a:srgbClr val="FF0000">
                  <a:tint val="66000"/>
                  <a:satMod val="160000"/>
                  <a:tint val="44500"/>
                  <a:satMod val="160000"/>
                </a:srgbClr>
              </a:gs>
              <a:gs pos="100000">
                <a:srgbClr val="FF0000">
                  <a:tint val="66000"/>
                  <a:satMod val="160000"/>
                  <a:tint val="23500"/>
                  <a:satMod val="160000"/>
                </a:srgbClr>
              </a:gs>
            </a:gsLst>
            <a:lin ang="5400000" scaled="1"/>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eaLnBrk="1">
              <a:lnSpc>
                <a:spcPct val="93000"/>
              </a:lnSpc>
              <a:buClr>
                <a:srgbClr val="000000"/>
              </a:buClr>
              <a:buSzPct val="100000"/>
              <a:buFont typeface="Times New Roman" pitchFamily="18" charset="0"/>
              <a:buNone/>
              <a:defRPr/>
            </a:pPr>
            <a:r>
              <a:rPr lang="en-US" sz="1270" b="1" u="sng" dirty="0"/>
              <a:t>Situation</a:t>
            </a:r>
          </a:p>
          <a:p>
            <a:pPr eaLnBrk="1">
              <a:lnSpc>
                <a:spcPct val="93000"/>
              </a:lnSpc>
              <a:buClr>
                <a:srgbClr val="000000"/>
              </a:buClr>
              <a:buSzPct val="100000"/>
              <a:buFont typeface="Times New Roman" pitchFamily="18" charset="0"/>
              <a:buNone/>
              <a:defRPr/>
            </a:pPr>
            <a:r>
              <a:rPr lang="en-US" sz="1270" dirty="0"/>
              <a:t>Patient was thanked for answering the IPV screening questions via Epion. The Provider began to discuss the statistics about IPV and why it is important to discuss with patients.  The patient began weeping stating “I don't know why I answered no. The answer is yes to all questions.”</a:t>
            </a:r>
            <a:endParaRPr lang="en-US" sz="1270" b="1" u="sng" dirty="0">
              <a:ea typeface="MS Gothic"/>
            </a:endParaRPr>
          </a:p>
        </p:txBody>
      </p:sp>
      <p:sp>
        <p:nvSpPr>
          <p:cNvPr id="6" name="Rectangle 5"/>
          <p:cNvSpPr/>
          <p:nvPr/>
        </p:nvSpPr>
        <p:spPr bwMode="auto">
          <a:xfrm>
            <a:off x="2898346" y="1009800"/>
            <a:ext cx="1589760" cy="2142720"/>
          </a:xfrm>
          <a:prstGeom prst="rect">
            <a:avLst/>
          </a:prstGeom>
          <a:solidFill>
            <a:srgbClr val="FF0000"/>
          </a:soli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lgn="ctr" defTabSz="829452">
              <a:defRPr/>
            </a:pPr>
            <a:r>
              <a:rPr lang="en-US" sz="7982" b="1" dirty="0">
                <a:latin typeface="Arial" charset="0"/>
                <a:ea typeface="MS Gothic"/>
              </a:rPr>
              <a:t>S</a:t>
            </a:r>
          </a:p>
        </p:txBody>
      </p:sp>
      <p:sp>
        <p:nvSpPr>
          <p:cNvPr id="7" name="Rectangle 6"/>
          <p:cNvSpPr/>
          <p:nvPr/>
        </p:nvSpPr>
        <p:spPr bwMode="auto">
          <a:xfrm>
            <a:off x="1" y="3152520"/>
            <a:ext cx="2894849" cy="2142720"/>
          </a:xfrm>
          <a:prstGeom prst="rect">
            <a:avLst/>
          </a:prstGeom>
          <a:gradFill flip="none" rotWithShape="1">
            <a:gsLst>
              <a:gs pos="0">
                <a:srgbClr val="3399FF">
                  <a:tint val="66000"/>
                  <a:satMod val="160000"/>
                </a:srgbClr>
              </a:gs>
              <a:gs pos="50000">
                <a:srgbClr val="3399FF">
                  <a:tint val="44500"/>
                  <a:satMod val="160000"/>
                </a:srgbClr>
              </a:gs>
              <a:gs pos="100000">
                <a:srgbClr val="3399FF">
                  <a:tint val="23500"/>
                  <a:satMod val="160000"/>
                </a:srgbClr>
              </a:gs>
            </a:gsLst>
            <a:lin ang="5400000" scaled="1"/>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eaLnBrk="1">
              <a:lnSpc>
                <a:spcPct val="93000"/>
              </a:lnSpc>
              <a:buClr>
                <a:srgbClr val="000000"/>
              </a:buClr>
              <a:buSzPct val="100000"/>
              <a:buFont typeface="Times New Roman" pitchFamily="18" charset="0"/>
              <a:buNone/>
              <a:defRPr/>
            </a:pPr>
            <a:r>
              <a:rPr lang="en-US" sz="1270" b="1" u="sng" dirty="0"/>
              <a:t>Assessment</a:t>
            </a:r>
          </a:p>
          <a:p>
            <a:pPr eaLnBrk="1">
              <a:lnSpc>
                <a:spcPct val="93000"/>
              </a:lnSpc>
              <a:buClr>
                <a:srgbClr val="000000"/>
              </a:buClr>
              <a:buSzPct val="100000"/>
              <a:buFont typeface="Times New Roman" pitchFamily="18" charset="0"/>
              <a:buNone/>
              <a:defRPr/>
            </a:pPr>
            <a:r>
              <a:rPr lang="en-US" sz="1270" dirty="0"/>
              <a:t>The Provider and patient discussed the specifics of the chronic IPV in her relationship.  The night before the appointment her husband had flipped the bed over on her because he didn't like the way she said goodnight.  The provider asked if there were guns in the home and if she was in imminent danger. The patient reported no to both questions.</a:t>
            </a:r>
            <a:endParaRPr lang="en-US" sz="1270" dirty="0">
              <a:ea typeface="MS Gothic"/>
            </a:endParaRPr>
          </a:p>
        </p:txBody>
      </p:sp>
      <p:sp>
        <p:nvSpPr>
          <p:cNvPr id="8" name="Rectangle 7"/>
          <p:cNvSpPr/>
          <p:nvPr/>
        </p:nvSpPr>
        <p:spPr bwMode="auto">
          <a:xfrm>
            <a:off x="2898346" y="3152520"/>
            <a:ext cx="1596931" cy="2142720"/>
          </a:xfrm>
          <a:prstGeom prst="rect">
            <a:avLst/>
          </a:prstGeom>
          <a:solidFill>
            <a:srgbClr val="3399FF"/>
          </a:soli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lgn="ctr" defTabSz="829452">
              <a:defRPr/>
            </a:pPr>
            <a:r>
              <a:rPr lang="en-US" sz="7982" b="1" dirty="0">
                <a:latin typeface="Arial" charset="0"/>
                <a:ea typeface="MS Gothic"/>
              </a:rPr>
              <a:t>A</a:t>
            </a:r>
          </a:p>
        </p:txBody>
      </p:sp>
      <p:sp>
        <p:nvSpPr>
          <p:cNvPr id="9" name="Rectangle 8"/>
          <p:cNvSpPr/>
          <p:nvPr/>
        </p:nvSpPr>
        <p:spPr bwMode="auto">
          <a:xfrm>
            <a:off x="4498775" y="1009800"/>
            <a:ext cx="1596931" cy="2142720"/>
          </a:xfrm>
          <a:prstGeom prst="rect">
            <a:avLst/>
          </a:prstGeom>
          <a:solidFill>
            <a:srgbClr val="FFFF00"/>
          </a:soli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lgn="ctr" defTabSz="829452">
              <a:defRPr/>
            </a:pPr>
            <a:r>
              <a:rPr lang="en-US" sz="7982" b="1" dirty="0">
                <a:latin typeface="Arial" charset="0"/>
                <a:ea typeface="MS Gothic"/>
              </a:rPr>
              <a:t>B</a:t>
            </a:r>
          </a:p>
        </p:txBody>
      </p:sp>
      <p:sp>
        <p:nvSpPr>
          <p:cNvPr id="10" name="Rectangle 9"/>
          <p:cNvSpPr/>
          <p:nvPr/>
        </p:nvSpPr>
        <p:spPr bwMode="auto">
          <a:xfrm>
            <a:off x="4498775" y="3152520"/>
            <a:ext cx="1596931" cy="2142720"/>
          </a:xfrm>
          <a:prstGeom prst="rect">
            <a:avLst/>
          </a:prstGeom>
          <a:solidFill>
            <a:srgbClr val="00CC00"/>
          </a:soli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lgn="ctr" defTabSz="829452">
              <a:defRPr/>
            </a:pPr>
            <a:r>
              <a:rPr lang="en-US" sz="7982" b="1" dirty="0">
                <a:latin typeface="Arial" charset="0"/>
                <a:ea typeface="MS Gothic"/>
              </a:rPr>
              <a:t>R</a:t>
            </a:r>
          </a:p>
        </p:txBody>
      </p:sp>
      <p:sp>
        <p:nvSpPr>
          <p:cNvPr id="11" name="Rectangle 10"/>
          <p:cNvSpPr/>
          <p:nvPr/>
        </p:nvSpPr>
        <p:spPr bwMode="auto">
          <a:xfrm>
            <a:off x="6109658" y="1013544"/>
            <a:ext cx="2903997" cy="214272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5400000" scaled="1"/>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eaLnBrk="1">
              <a:lnSpc>
                <a:spcPct val="93000"/>
              </a:lnSpc>
              <a:buClr>
                <a:srgbClr val="000000"/>
              </a:buClr>
              <a:buSzPct val="100000"/>
              <a:buFont typeface="Times New Roman" pitchFamily="18" charset="0"/>
              <a:buNone/>
              <a:defRPr/>
            </a:pPr>
            <a:r>
              <a:rPr lang="en-US" sz="1270" b="1" u="sng" dirty="0">
                <a:ea typeface="MS Gothic"/>
              </a:rPr>
              <a:t>Background</a:t>
            </a:r>
          </a:p>
          <a:p>
            <a:pPr eaLnBrk="1">
              <a:lnSpc>
                <a:spcPct val="93000"/>
              </a:lnSpc>
              <a:buClr>
                <a:srgbClr val="000000"/>
              </a:buClr>
              <a:buSzPct val="100000"/>
              <a:buFont typeface="Times New Roman" pitchFamily="18" charset="0"/>
              <a:buNone/>
              <a:defRPr/>
            </a:pPr>
            <a:endParaRPr lang="en-US" sz="1270" dirty="0">
              <a:ea typeface="MS Gothic"/>
            </a:endParaRPr>
          </a:p>
          <a:p>
            <a:pPr eaLnBrk="1">
              <a:lnSpc>
                <a:spcPct val="93000"/>
              </a:lnSpc>
              <a:buClr>
                <a:srgbClr val="000000"/>
              </a:buClr>
              <a:buSzPct val="100000"/>
              <a:buFont typeface="Times New Roman" pitchFamily="18" charset="0"/>
              <a:buNone/>
              <a:defRPr/>
            </a:pPr>
            <a:r>
              <a:rPr lang="en-US" sz="1270" dirty="0">
                <a:ea typeface="MS Gothic"/>
              </a:rPr>
              <a:t>74 y.o. in for routine annual exam; married for 52 years. Long term patient of the Provider.</a:t>
            </a:r>
          </a:p>
        </p:txBody>
      </p:sp>
      <p:sp>
        <p:nvSpPr>
          <p:cNvPr id="12" name="Rectangle 11"/>
          <p:cNvSpPr/>
          <p:nvPr/>
        </p:nvSpPr>
        <p:spPr bwMode="auto">
          <a:xfrm>
            <a:off x="6108353" y="3152520"/>
            <a:ext cx="2905302" cy="2142720"/>
          </a:xfrm>
          <a:prstGeom prst="rect">
            <a:avLst/>
          </a:prstGeom>
          <a:gradFill flip="none" rotWithShape="1">
            <a:gsLst>
              <a:gs pos="0">
                <a:srgbClr val="00CC00">
                  <a:tint val="66000"/>
                  <a:satMod val="160000"/>
                </a:srgbClr>
              </a:gs>
              <a:gs pos="50000">
                <a:srgbClr val="00CC00">
                  <a:tint val="44500"/>
                  <a:satMod val="160000"/>
                </a:srgbClr>
              </a:gs>
              <a:gs pos="100000">
                <a:srgbClr val="00CC00">
                  <a:tint val="23500"/>
                  <a:satMod val="160000"/>
                </a:srgbClr>
              </a:gs>
            </a:gsLst>
            <a:lin ang="5400000" scaled="1"/>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eaLnBrk="1">
              <a:lnSpc>
                <a:spcPct val="93000"/>
              </a:lnSpc>
              <a:buClr>
                <a:srgbClr val="000000"/>
              </a:buClr>
              <a:buSzPct val="100000"/>
              <a:buFont typeface="Times New Roman" pitchFamily="18" charset="0"/>
              <a:buNone/>
              <a:defRPr/>
            </a:pPr>
            <a:r>
              <a:rPr lang="en-US" sz="1270" b="1" u="sng" dirty="0"/>
              <a:t>Recommendations</a:t>
            </a:r>
          </a:p>
          <a:p>
            <a:pPr eaLnBrk="1">
              <a:lnSpc>
                <a:spcPct val="93000"/>
              </a:lnSpc>
              <a:buClr>
                <a:srgbClr val="000000"/>
              </a:buClr>
              <a:buSzPct val="100000"/>
              <a:buFont typeface="Times New Roman" pitchFamily="18" charset="0"/>
              <a:buNone/>
              <a:defRPr/>
            </a:pPr>
            <a:r>
              <a:rPr lang="en-US" sz="1270" dirty="0"/>
              <a:t>Provider offer to have an IPV advocate be called before the patient leave the office that day. </a:t>
            </a:r>
          </a:p>
          <a:p>
            <a:pPr eaLnBrk="1">
              <a:lnSpc>
                <a:spcPct val="93000"/>
              </a:lnSpc>
              <a:buClr>
                <a:srgbClr val="000000"/>
              </a:buClr>
              <a:buSzPct val="100000"/>
              <a:buFont typeface="Times New Roman" pitchFamily="18" charset="0"/>
              <a:buNone/>
              <a:defRPr/>
            </a:pPr>
            <a:r>
              <a:rPr lang="en-US" sz="1270" dirty="0"/>
              <a:t>The Provider explain that speaking to an advocate did not mean the patient needed to leave her partner. It was to be sure a professional/expert could be involved in her life who knew how to keep her safer. </a:t>
            </a:r>
            <a:endParaRPr lang="en-US" sz="1270" dirty="0">
              <a:ea typeface="MS Gothic"/>
            </a:endParaRPr>
          </a:p>
        </p:txBody>
      </p:sp>
    </p:spTree>
    <p:extLst>
      <p:ext uri="{BB962C8B-B14F-4D97-AF65-F5344CB8AC3E}">
        <p14:creationId xmlns:p14="http://schemas.microsoft.com/office/powerpoint/2010/main" val="2860802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en-US" dirty="0">
                <a:cs typeface="Arial" panose="020B0604020202020204" pitchFamily="34" charset="0"/>
              </a:rPr>
              <a:t>IPV Education:  Implementing Certified Advocates</a:t>
            </a:r>
            <a:endParaRPr lang="en-US" dirty="0"/>
          </a:p>
        </p:txBody>
      </p:sp>
      <p:sp>
        <p:nvSpPr>
          <p:cNvPr id="5" name="Content Placeholder 4"/>
          <p:cNvSpPr>
            <a:spLocks noGrp="1"/>
          </p:cNvSpPr>
          <p:nvPr>
            <p:ph idx="1"/>
          </p:nvPr>
        </p:nvSpPr>
        <p:spPr>
          <a:xfrm>
            <a:off x="628650" y="1825624"/>
            <a:ext cx="7886700" cy="4667249"/>
          </a:xfrm>
        </p:spPr>
        <p:txBody>
          <a:bodyPr>
            <a:normAutofit/>
          </a:bodyPr>
          <a:lstStyle/>
          <a:p>
            <a:pPr marL="0" indent="0" algn="ctr">
              <a:buNone/>
            </a:pPr>
            <a:r>
              <a:rPr lang="en-US" sz="2000" dirty="0"/>
              <a:t>Why?</a:t>
            </a:r>
          </a:p>
          <a:p>
            <a:r>
              <a:rPr lang="en-US" sz="2000" dirty="0"/>
              <a:t>Providers’ concerns of time </a:t>
            </a:r>
          </a:p>
          <a:p>
            <a:r>
              <a:rPr lang="en-US" sz="2000" dirty="0"/>
              <a:t>Resource for Providers and staff</a:t>
            </a:r>
          </a:p>
          <a:p>
            <a:r>
              <a:rPr lang="en-US" sz="2000" dirty="0"/>
              <a:t>Warm hand-off for patients who disclose</a:t>
            </a:r>
          </a:p>
          <a:p>
            <a:pPr marL="0" indent="0" algn="ctr">
              <a:buNone/>
              <a:defRPr/>
            </a:pPr>
            <a:r>
              <a:rPr lang="en-US" sz="2000" dirty="0"/>
              <a:t>How?</a:t>
            </a:r>
          </a:p>
          <a:p>
            <a:pPr>
              <a:defRPr/>
            </a:pPr>
            <a:r>
              <a:rPr lang="en-US" sz="2000" dirty="0"/>
              <a:t>Interested staff attend CCADV Advocate training</a:t>
            </a:r>
          </a:p>
          <a:p>
            <a:pPr>
              <a:defRPr/>
            </a:pPr>
            <a:r>
              <a:rPr lang="en-US" sz="2000" dirty="0"/>
              <a:t>Connected to their local Domestic Violence Safe House supervisor for ongoing support and requirements fulfillment</a:t>
            </a:r>
          </a:p>
          <a:p>
            <a:pPr>
              <a:defRPr/>
            </a:pPr>
            <a:r>
              <a:rPr lang="en-US" sz="2000" dirty="0"/>
              <a:t>Announcement made throughout enterprise of certified Advocates</a:t>
            </a:r>
          </a:p>
          <a:p>
            <a:pPr marL="0" indent="0" algn="ctr">
              <a:buNone/>
              <a:defRPr/>
            </a:pPr>
            <a:r>
              <a:rPr lang="en-US" sz="2000" dirty="0"/>
              <a:t>Results/Experiences</a:t>
            </a:r>
          </a:p>
          <a:p>
            <a:pPr>
              <a:defRPr/>
            </a:pPr>
            <a:r>
              <a:rPr lang="en-US" sz="2000" dirty="0"/>
              <a:t>Patient responses</a:t>
            </a:r>
          </a:p>
          <a:p>
            <a:pPr>
              <a:defRPr/>
            </a:pPr>
            <a:r>
              <a:rPr lang="en-US" sz="2000" dirty="0"/>
              <a:t>Provider/staff responses</a:t>
            </a:r>
          </a:p>
          <a:p>
            <a:pPr>
              <a:defRPr/>
            </a:pPr>
            <a:endParaRPr lang="en-US" sz="2400" dirty="0"/>
          </a:p>
          <a:p>
            <a:pPr>
              <a:defRPr/>
            </a:pPr>
            <a:endParaRPr lang="en-US" sz="2400" dirty="0"/>
          </a:p>
        </p:txBody>
      </p:sp>
      <p:sp>
        <p:nvSpPr>
          <p:cNvPr id="8" name="Rectangle 7"/>
          <p:cNvSpPr/>
          <p:nvPr/>
        </p:nvSpPr>
        <p:spPr>
          <a:xfrm>
            <a:off x="0" y="0"/>
            <a:ext cx="434898" cy="109282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1092820"/>
            <a:ext cx="434898" cy="18734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966224"/>
            <a:ext cx="434898" cy="389177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945572" y="775442"/>
            <a:ext cx="7439892" cy="646331"/>
          </a:xfrm>
          <a:prstGeom prst="rect">
            <a:avLst/>
          </a:prstGeom>
          <a:noFill/>
        </p:spPr>
        <p:txBody>
          <a:bodyPr wrap="square" rtlCol="0">
            <a:spAutoFit/>
          </a:bodyPr>
          <a:lstStyle/>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2075704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4278C89BDCC84E9BDC23694047A13A" ma:contentTypeVersion="7" ma:contentTypeDescription="Create a new document." ma:contentTypeScope="" ma:versionID="efd88d0bc8bff5f14220ac5d9bc6aabe">
  <xsd:schema xmlns:xsd="http://www.w3.org/2001/XMLSchema" xmlns:xs="http://www.w3.org/2001/XMLSchema" xmlns:p="http://schemas.microsoft.com/office/2006/metadata/properties" xmlns:ns2="6620d74d-53fe-4893-b69c-b0c505517fab" xmlns:ns3="b71773b0-4cfa-48ce-aa47-d6bf5ea41302" targetNamespace="http://schemas.microsoft.com/office/2006/metadata/properties" ma:root="true" ma:fieldsID="d7685b304cd03c9565f3abc7a964112c" ns2:_="" ns3:_="">
    <xsd:import namespace="6620d74d-53fe-4893-b69c-b0c505517fab"/>
    <xsd:import namespace="b71773b0-4cfa-48ce-aa47-d6bf5ea4130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20d74d-53fe-4893-b69c-b0c505517fab"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71773b0-4cfa-48ce-aa47-d6bf5ea4130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66D023A-34A5-4D71-A9E1-2BF4F9CB63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20d74d-53fe-4893-b69c-b0c505517fab"/>
    <ds:schemaRef ds:uri="b71773b0-4cfa-48ce-aa47-d6bf5ea413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37720C-75D0-4205-BD49-C74F6075F1E4}">
  <ds:schemaRefs>
    <ds:schemaRef ds:uri="http://schemas.microsoft.com/sharepoint/v3/contenttype/forms"/>
  </ds:schemaRefs>
</ds:datastoreItem>
</file>

<file path=customXml/itemProps3.xml><?xml version="1.0" encoding="utf-8"?>
<ds:datastoreItem xmlns:ds="http://schemas.openxmlformats.org/officeDocument/2006/customXml" ds:itemID="{A4593800-3197-4597-A68C-B38AAE2D6D25}">
  <ds:schemaRefs>
    <ds:schemaRef ds:uri="6620d74d-53fe-4893-b69c-b0c505517fab"/>
    <ds:schemaRef ds:uri="http://purl.org/dc/terms/"/>
    <ds:schemaRef ds:uri="http://purl.org/dc/dcmityp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b71773b0-4cfa-48ce-aa47-d6bf5ea4130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2632</TotalTime>
  <Words>559</Words>
  <Application>Microsoft Office PowerPoint</Application>
  <PresentationFormat>On-screen Show (4:3)</PresentationFormat>
  <Paragraphs>84</Paragraphs>
  <Slides>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 Unicode MS</vt:lpstr>
      <vt:lpstr>MS Gothic</vt:lpstr>
      <vt:lpstr>Arial</vt:lpstr>
      <vt:lpstr>Calibri</vt:lpstr>
      <vt:lpstr>Calibri Light</vt:lpstr>
      <vt:lpstr>Times New Roman</vt:lpstr>
      <vt:lpstr>Wingdings</vt:lpstr>
      <vt:lpstr>Office Theme</vt:lpstr>
      <vt:lpstr>IPV Education: A Provider’s Perspective</vt:lpstr>
      <vt:lpstr>IPV Education: A Provider’s Perspective</vt:lpstr>
      <vt:lpstr>IPV Education: A Provider’s Perspective</vt:lpstr>
      <vt:lpstr>IPV Education: A Provider’s Perspective</vt:lpstr>
      <vt:lpstr>IPV Education: A Provider’s Perspective</vt:lpstr>
      <vt:lpstr>IPV Education: A Provider’s Perspective</vt:lpstr>
      <vt:lpstr>PowerPoint Presentation</vt:lpstr>
      <vt:lpstr>IPV Education:  Implementing Certified Advocates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Atwerebour, Edith</cp:lastModifiedBy>
  <cp:revision>32</cp:revision>
  <cp:lastPrinted>2017-11-20T21:17:22Z</cp:lastPrinted>
  <dcterms:created xsi:type="dcterms:W3CDTF">2017-11-01T15:10:50Z</dcterms:created>
  <dcterms:modified xsi:type="dcterms:W3CDTF">2019-09-20T19:07:05Z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0x010100304278C89BDCC84E9BDC23694047A13A</vt:lpwstr>
  </property>
</Properties>
</file>