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Lst>
  <p:notesMasterIdLst>
    <p:notesMasterId r:id="rId25"/>
  </p:notesMasterIdLst>
  <p:sldIdLst>
    <p:sldId id="256" r:id="rId2"/>
    <p:sldId id="262" r:id="rId3"/>
    <p:sldId id="258" r:id="rId4"/>
    <p:sldId id="259" r:id="rId5"/>
    <p:sldId id="263" r:id="rId6"/>
    <p:sldId id="2147477786" r:id="rId7"/>
    <p:sldId id="264" r:id="rId8"/>
    <p:sldId id="261" r:id="rId9"/>
    <p:sldId id="2147477783" r:id="rId10"/>
    <p:sldId id="2147477773" r:id="rId11"/>
    <p:sldId id="265" r:id="rId12"/>
    <p:sldId id="2147477782" r:id="rId13"/>
    <p:sldId id="2147477781" r:id="rId14"/>
    <p:sldId id="308" r:id="rId15"/>
    <p:sldId id="2147477772" r:id="rId16"/>
    <p:sldId id="2147477779" r:id="rId17"/>
    <p:sldId id="2147477775" r:id="rId18"/>
    <p:sldId id="260" r:id="rId19"/>
    <p:sldId id="1382" r:id="rId20"/>
    <p:sldId id="2147477768" r:id="rId21"/>
    <p:sldId id="2147477785" r:id="rId22"/>
    <p:sldId id="2147477774" r:id="rId23"/>
    <p:sldId id="2147477787"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9" d="100"/>
          <a:sy n="119" d="100"/>
        </p:scale>
        <p:origin x="216"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chemeClr val="accent6"/>
            </a:solid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C48-49EF-9277-4B62757A3B1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C48-49EF-9277-4B62757A3B17}"/>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6C48-49EF-9277-4B62757A3B17}"/>
              </c:ext>
            </c:extLst>
          </c:dPt>
          <c:val>
            <c:numRef>
              <c:f>Sheet1!$A$1:$A$3</c:f>
              <c:numCache>
                <c:formatCode>General</c:formatCode>
                <c:ptCount val="3"/>
                <c:pt idx="0">
                  <c:v>30</c:v>
                </c:pt>
                <c:pt idx="1">
                  <c:v>60</c:v>
                </c:pt>
                <c:pt idx="2">
                  <c:v>10</c:v>
                </c:pt>
              </c:numCache>
            </c:numRef>
          </c:val>
          <c:extLst>
            <c:ext xmlns:c16="http://schemas.microsoft.com/office/drawing/2014/chart" uri="{C3380CC4-5D6E-409C-BE32-E72D297353CC}">
              <c16:uniqueId val="{00000006-6C48-49EF-9277-4B62757A3B1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0.3338</cdr:x>
      <cdr:y>0.5</cdr:y>
    </cdr:from>
    <cdr:to>
      <cdr:x>0.51671</cdr:x>
      <cdr:y>0.69546</cdr:y>
    </cdr:to>
    <cdr:sp macro="" textlink="">
      <cdr:nvSpPr>
        <cdr:cNvPr id="2" name="TextBox 1">
          <a:extLst xmlns:a="http://schemas.openxmlformats.org/drawingml/2006/main">
            <a:ext uri="{FF2B5EF4-FFF2-40B4-BE49-F238E27FC236}">
              <a16:creationId xmlns:a16="http://schemas.microsoft.com/office/drawing/2014/main" id="{98A02B7B-B705-42B4-B46A-608086D8E396}"/>
            </a:ext>
          </a:extLst>
        </cdr:cNvPr>
        <cdr:cNvSpPr txBox="1"/>
      </cdr:nvSpPr>
      <cdr:spPr>
        <a:xfrm xmlns:a="http://schemas.openxmlformats.org/drawingml/2006/main">
          <a:off x="622098" y="674848"/>
          <a:ext cx="340899" cy="263811"/>
        </a:xfrm>
        <a:prstGeom xmlns:a="http://schemas.openxmlformats.org/drawingml/2006/main" prst="rect">
          <a:avLst/>
        </a:prstGeom>
        <a:noFill xmlns:a="http://schemas.openxmlformats.org/drawingml/2006/main"/>
      </cdr:spPr>
      <cdr:txBody>
        <a:bodyPr xmlns:a="http://schemas.openxmlformats.org/drawingml/2006/main" vertOverflow="clip" wrap="square" rtlCol="0"/>
        <a:lstStyle xmlns:a="http://schemas.openxmlformats.org/drawingml/2006/main"/>
        <a:p xmlns:a="http://schemas.openxmlformats.org/drawingml/2006/main">
          <a:r>
            <a:rPr lang="en-US" sz="600" b="1" dirty="0">
              <a:solidFill>
                <a:schemeClr val="bg1"/>
              </a:solidFill>
            </a:rPr>
            <a:t>60%</a:t>
          </a:r>
        </a:p>
      </cdr:txBody>
    </cdr:sp>
  </cdr:relSizeAnchor>
  <cdr:relSizeAnchor xmlns:cdr="http://schemas.openxmlformats.org/drawingml/2006/chartDrawing">
    <cdr:from>
      <cdr:x>0.3338</cdr:x>
      <cdr:y>0.13048</cdr:y>
    </cdr:from>
    <cdr:to>
      <cdr:x>0.52923</cdr:x>
      <cdr:y>0.37709</cdr:y>
    </cdr:to>
    <cdr:sp macro="" textlink="">
      <cdr:nvSpPr>
        <cdr:cNvPr id="4" name="TextBox 1">
          <a:extLst xmlns:a="http://schemas.openxmlformats.org/drawingml/2006/main">
            <a:ext uri="{FF2B5EF4-FFF2-40B4-BE49-F238E27FC236}">
              <a16:creationId xmlns:a16="http://schemas.microsoft.com/office/drawing/2014/main" id="{637039F4-F1EE-4F12-87A8-186B45232A7A}"/>
            </a:ext>
          </a:extLst>
        </cdr:cNvPr>
        <cdr:cNvSpPr txBox="1"/>
      </cdr:nvSpPr>
      <cdr:spPr>
        <a:xfrm xmlns:a="http://schemas.openxmlformats.org/drawingml/2006/main">
          <a:off x="622098" y="176110"/>
          <a:ext cx="364234" cy="332842"/>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600" b="1" dirty="0">
              <a:solidFill>
                <a:schemeClr val="bg1"/>
              </a:solidFill>
            </a:rPr>
            <a:t>10%</a:t>
          </a:r>
        </a:p>
      </cdr:txBody>
    </cdr:sp>
  </cdr:relSizeAnchor>
  <cdr:relSizeAnchor xmlns:cdr="http://schemas.openxmlformats.org/drawingml/2006/chartDrawing">
    <cdr:from>
      <cdr:x>0.55364</cdr:x>
      <cdr:y>0.30567</cdr:y>
    </cdr:from>
    <cdr:to>
      <cdr:x>0.7379</cdr:x>
      <cdr:y>0.4523</cdr:y>
    </cdr:to>
    <cdr:sp macro="" textlink="">
      <cdr:nvSpPr>
        <cdr:cNvPr id="6" name="TextBox 1">
          <a:extLst xmlns:a="http://schemas.openxmlformats.org/drawingml/2006/main">
            <a:ext uri="{FF2B5EF4-FFF2-40B4-BE49-F238E27FC236}">
              <a16:creationId xmlns:a16="http://schemas.microsoft.com/office/drawing/2014/main" id="{D602A069-C357-419A-BFB9-D737AD0168BB}"/>
            </a:ext>
          </a:extLst>
        </cdr:cNvPr>
        <cdr:cNvSpPr txBox="1"/>
      </cdr:nvSpPr>
      <cdr:spPr>
        <a:xfrm xmlns:a="http://schemas.openxmlformats.org/drawingml/2006/main">
          <a:off x="1031829" y="412556"/>
          <a:ext cx="343407" cy="197906"/>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600" b="1" dirty="0">
              <a:solidFill>
                <a:schemeClr val="bg1"/>
              </a:solidFill>
            </a:rPr>
            <a:t>30%</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C95D61-C2C7-4C60-91AC-A54D367DF66D}" type="datetimeFigureOut">
              <a:rPr lang="en-US" smtClean="0"/>
              <a:t>7/16/2024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A6AFF3-7A94-4B4C-B389-57C6F4894AC1}" type="slidenum">
              <a:rPr lang="en-US" smtClean="0"/>
              <a:t>‹#›</a:t>
            </a:fld>
            <a:endParaRPr lang="en-US"/>
          </a:p>
        </p:txBody>
      </p:sp>
    </p:spTree>
    <p:extLst>
      <p:ext uri="{BB962C8B-B14F-4D97-AF65-F5344CB8AC3E}">
        <p14:creationId xmlns:p14="http://schemas.microsoft.com/office/powerpoint/2010/main" val="1318207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a:t>
            </a:r>
            <a:r>
              <a:rPr lang="en-US" baseline="0" dirty="0"/>
              <a:t> slide 4/19/2023 with info from “</a:t>
            </a:r>
            <a:r>
              <a:rPr lang="en-US" sz="1000" dirty="0"/>
              <a:t>HSCRC Quality Policy Overview CY2023 and CY2024 Measurement Period” slide deck as of 4/11/2024 prepared by UMMS Reimbursement &amp; Revenue Advisory Services</a:t>
            </a:r>
          </a:p>
          <a:p>
            <a:endParaRPr lang="en-US" sz="1000" dirty="0"/>
          </a:p>
          <a:p>
            <a:r>
              <a:rPr lang="en-US" sz="1000" dirty="0"/>
              <a:t>Summary of Major Changes outlined on next slide.</a:t>
            </a:r>
          </a:p>
        </p:txBody>
      </p:sp>
      <p:sp>
        <p:nvSpPr>
          <p:cNvPr id="4" name="Slide Number Placeholder 3"/>
          <p:cNvSpPr>
            <a:spLocks noGrp="1"/>
          </p:cNvSpPr>
          <p:nvPr>
            <p:ph type="sldNum" sz="quarter" idx="10"/>
          </p:nvPr>
        </p:nvSpPr>
        <p:spPr/>
        <p:txBody>
          <a:bodyPr/>
          <a:lstStyle/>
          <a:p>
            <a:fld id="{1EE5D449-B910-7348-91CD-DABAEBA2E9CF}" type="slidenum">
              <a:rPr lang="en-US" smtClean="0"/>
              <a:pPr/>
              <a:t>14</a:t>
            </a:fld>
            <a:endParaRPr lang="en-US" dirty="0"/>
          </a:p>
        </p:txBody>
      </p:sp>
    </p:spTree>
    <p:extLst>
      <p:ext uri="{BB962C8B-B14F-4D97-AF65-F5344CB8AC3E}">
        <p14:creationId xmlns:p14="http://schemas.microsoft.com/office/powerpoint/2010/main" val="510330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1D7A9492-E891-475B-A54C-DBF255490C2B}" type="datetimeFigureOut">
              <a:rPr lang="en-US" smtClean="0"/>
              <a:t>7/15/2024</a:t>
            </a:fld>
            <a:endParaRPr lang="en-US"/>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9E47FBB7-2CDC-4D66-9CC5-446CC41404A4}"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0006965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7A9492-E891-475B-A54C-DBF255490C2B}" type="datetimeFigureOut">
              <a:rPr lang="en-US" smtClean="0"/>
              <a:t>7/15/2024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47FBB7-2CDC-4D66-9CC5-446CC41404A4}" type="slidenum">
              <a:rPr lang="en-US" smtClean="0"/>
              <a:t>‹#›</a:t>
            </a:fld>
            <a:endParaRPr lang="en-US"/>
          </a:p>
        </p:txBody>
      </p:sp>
    </p:spTree>
    <p:extLst>
      <p:ext uri="{BB962C8B-B14F-4D97-AF65-F5344CB8AC3E}">
        <p14:creationId xmlns:p14="http://schemas.microsoft.com/office/powerpoint/2010/main" val="246506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7A9492-E891-475B-A54C-DBF255490C2B}" type="datetimeFigureOut">
              <a:rPr lang="en-US" smtClean="0"/>
              <a:t>7/15/2024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47FBB7-2CDC-4D66-9CC5-446CC41404A4}" type="slidenum">
              <a:rPr lang="en-US" smtClean="0"/>
              <a:t>‹#›</a:t>
            </a:fld>
            <a:endParaRPr lang="en-US"/>
          </a:p>
        </p:txBody>
      </p:sp>
    </p:spTree>
    <p:extLst>
      <p:ext uri="{BB962C8B-B14F-4D97-AF65-F5344CB8AC3E}">
        <p14:creationId xmlns:p14="http://schemas.microsoft.com/office/powerpoint/2010/main" val="39067409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lide B-Text-Two Photos-Ver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96C9854-D825-1640-B9A7-F953F25311EC}"/>
              </a:ext>
            </a:extLst>
          </p:cNvPr>
          <p:cNvSpPr>
            <a:spLocks noGrp="1"/>
          </p:cNvSpPr>
          <p:nvPr>
            <p:ph type="body" sz="quarter" idx="10"/>
          </p:nvPr>
        </p:nvSpPr>
        <p:spPr>
          <a:xfrm>
            <a:off x="1004924" y="1101727"/>
            <a:ext cx="5091077" cy="5017721"/>
          </a:xfrm>
          <a:prstGeom prst="rect">
            <a:avLst/>
          </a:prstGeom>
        </p:spPr>
        <p:txBody>
          <a:bodyPr/>
          <a:lstStyle>
            <a:lvl1pPr marL="0" indent="0">
              <a:lnSpc>
                <a:spcPts val="2260"/>
              </a:lnSpc>
              <a:buNone/>
              <a:defRPr sz="1800">
                <a:latin typeface="Arial" panose="020B0604020202020204" pitchFamily="34" charset="0"/>
                <a:cs typeface="Arial" panose="020B0604020202020204" pitchFamily="34" charset="0"/>
              </a:defRPr>
            </a:lvl1pPr>
            <a:lvl2pPr>
              <a:lnSpc>
                <a:spcPts val="2260"/>
              </a:lnSpc>
              <a:defRPr sz="1600">
                <a:latin typeface="Arial" panose="020B0604020202020204" pitchFamily="34" charset="0"/>
                <a:cs typeface="Arial" panose="020B0604020202020204" pitchFamily="34" charset="0"/>
              </a:defRPr>
            </a:lvl2pPr>
            <a:lvl3pPr>
              <a:lnSpc>
                <a:spcPts val="2260"/>
              </a:lnSpc>
              <a:defRPr sz="1400">
                <a:latin typeface="Arial" panose="020B0604020202020204" pitchFamily="34" charset="0"/>
                <a:cs typeface="Arial" panose="020B0604020202020204" pitchFamily="34" charset="0"/>
              </a:defRPr>
            </a:lvl3pPr>
            <a:lvl4pPr>
              <a:lnSpc>
                <a:spcPts val="2260"/>
              </a:lnSpc>
              <a:defRPr sz="1200">
                <a:latin typeface="Arial" panose="020B0604020202020204" pitchFamily="34" charset="0"/>
                <a:cs typeface="Arial" panose="020B0604020202020204" pitchFamily="34" charset="0"/>
              </a:defRPr>
            </a:lvl4pPr>
            <a:lvl5pPr>
              <a:lnSpc>
                <a:spcPts val="2260"/>
              </a:lnSpc>
              <a:defRPr sz="10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a:extLst>
              <a:ext uri="{FF2B5EF4-FFF2-40B4-BE49-F238E27FC236}">
                <a16:creationId xmlns:a16="http://schemas.microsoft.com/office/drawing/2014/main" id="{3A204B4F-F42F-DB4B-A6A2-9E933CEB3CCA}"/>
              </a:ext>
            </a:extLst>
          </p:cNvPr>
          <p:cNvSpPr>
            <a:spLocks noGrp="1"/>
          </p:cNvSpPr>
          <p:nvPr>
            <p:ph type="pic" sz="quarter" idx="11"/>
          </p:nvPr>
        </p:nvSpPr>
        <p:spPr>
          <a:xfrm>
            <a:off x="6606609" y="1101726"/>
            <a:ext cx="4011897" cy="2327276"/>
          </a:xfrm>
          <a:prstGeom prst="rect">
            <a:avLst/>
          </a:prstGeom>
        </p:spPr>
        <p:txBody>
          <a:bodyPr anchor="t" anchorCtr="0"/>
          <a:lstStyle>
            <a:lvl1pPr marL="0" indent="0" algn="ctr">
              <a:buNone/>
              <a:defRPr sz="800" b="0">
                <a:solidFill>
                  <a:srgbClr val="6A788B"/>
                </a:solidFill>
                <a:latin typeface="Arial" panose="020B0604020202020204" pitchFamily="34" charset="0"/>
                <a:cs typeface="Arial" panose="020B0604020202020204" pitchFamily="34" charset="0"/>
              </a:defRPr>
            </a:lvl1pPr>
          </a:lstStyle>
          <a:p>
            <a:endParaRPr lang="en-US" dirty="0"/>
          </a:p>
        </p:txBody>
      </p:sp>
      <p:sp>
        <p:nvSpPr>
          <p:cNvPr id="9" name="Picture Placeholder 4">
            <a:extLst>
              <a:ext uri="{FF2B5EF4-FFF2-40B4-BE49-F238E27FC236}">
                <a16:creationId xmlns:a16="http://schemas.microsoft.com/office/drawing/2014/main" id="{4744C451-3A69-8A4F-98E9-6A50A6940057}"/>
              </a:ext>
            </a:extLst>
          </p:cNvPr>
          <p:cNvSpPr>
            <a:spLocks noGrp="1"/>
          </p:cNvSpPr>
          <p:nvPr>
            <p:ph type="pic" sz="quarter" idx="12"/>
          </p:nvPr>
        </p:nvSpPr>
        <p:spPr>
          <a:xfrm>
            <a:off x="6606609" y="3792170"/>
            <a:ext cx="4011897" cy="2327276"/>
          </a:xfrm>
          <a:prstGeom prst="rect">
            <a:avLst/>
          </a:prstGeom>
        </p:spPr>
        <p:txBody>
          <a:bodyPr anchor="t" anchorCtr="0"/>
          <a:lstStyle>
            <a:lvl1pPr marL="0" indent="0" algn="ctr">
              <a:buNone/>
              <a:defRPr sz="800" b="0">
                <a:solidFill>
                  <a:srgbClr val="6A788B"/>
                </a:solidFill>
                <a:latin typeface="Arial" panose="020B0604020202020204" pitchFamily="34" charset="0"/>
                <a:cs typeface="Arial" panose="020B0604020202020204" pitchFamily="34" charset="0"/>
              </a:defRPr>
            </a:lvl1pPr>
          </a:lstStyle>
          <a:p>
            <a:endParaRPr lang="en-US" dirty="0"/>
          </a:p>
        </p:txBody>
      </p:sp>
      <p:sp>
        <p:nvSpPr>
          <p:cNvPr id="11" name="Title 8">
            <a:extLst>
              <a:ext uri="{FF2B5EF4-FFF2-40B4-BE49-F238E27FC236}">
                <a16:creationId xmlns:a16="http://schemas.microsoft.com/office/drawing/2014/main" id="{4A523EF2-6C88-AF43-BC74-3B89B2B377C7}"/>
              </a:ext>
            </a:extLst>
          </p:cNvPr>
          <p:cNvSpPr>
            <a:spLocks noGrp="1"/>
          </p:cNvSpPr>
          <p:nvPr>
            <p:ph type="title"/>
          </p:nvPr>
        </p:nvSpPr>
        <p:spPr>
          <a:xfrm>
            <a:off x="1004929" y="281355"/>
            <a:ext cx="9676103" cy="351692"/>
          </a:xfrm>
          <a:prstGeom prst="rect">
            <a:avLst/>
          </a:prstGeom>
        </p:spPr>
        <p:txBody>
          <a:bodyPr anchor="ctr" anchorCtr="0"/>
          <a:lstStyle>
            <a:lvl1pPr>
              <a:defRPr sz="2000" b="1">
                <a:solidFill>
                  <a:srgbClr val="C92235"/>
                </a:solidFill>
              </a:defRPr>
            </a:lvl1pPr>
          </a:lstStyle>
          <a:p>
            <a:r>
              <a:rPr lang="en-US" dirty="0"/>
              <a:t>Click to edit Master title style</a:t>
            </a:r>
          </a:p>
        </p:txBody>
      </p:sp>
    </p:spTree>
    <p:extLst>
      <p:ext uri="{BB962C8B-B14F-4D97-AF65-F5344CB8AC3E}">
        <p14:creationId xmlns:p14="http://schemas.microsoft.com/office/powerpoint/2010/main" val="266755126"/>
      </p:ext>
    </p:extLst>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7A9492-E891-475B-A54C-DBF255490C2B}" type="datetimeFigureOut">
              <a:rPr lang="en-US" smtClean="0"/>
              <a:t>7/15/2024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47FBB7-2CDC-4D66-9CC5-446CC41404A4}" type="slidenum">
              <a:rPr lang="en-US" smtClean="0"/>
              <a:t>‹#›</a:t>
            </a:fld>
            <a:endParaRPr lang="en-US"/>
          </a:p>
        </p:txBody>
      </p:sp>
    </p:spTree>
    <p:extLst>
      <p:ext uri="{BB962C8B-B14F-4D97-AF65-F5344CB8AC3E}">
        <p14:creationId xmlns:p14="http://schemas.microsoft.com/office/powerpoint/2010/main" val="4021675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7A9492-E891-475B-A54C-DBF255490C2B}" type="datetimeFigureOut">
              <a:rPr lang="en-US" smtClean="0"/>
              <a:t>7/15/2024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47FBB7-2CDC-4D66-9CC5-446CC41404A4}"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30266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7A9492-E891-475B-A54C-DBF255490C2B}" type="datetimeFigureOut">
              <a:rPr lang="en-US" smtClean="0"/>
              <a:t>7/15/2024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47FBB7-2CDC-4D66-9CC5-446CC41404A4}" type="slidenum">
              <a:rPr lang="en-US" smtClean="0"/>
              <a:t>‹#›</a:t>
            </a:fld>
            <a:endParaRPr lang="en-US"/>
          </a:p>
        </p:txBody>
      </p:sp>
    </p:spTree>
    <p:extLst>
      <p:ext uri="{BB962C8B-B14F-4D97-AF65-F5344CB8AC3E}">
        <p14:creationId xmlns:p14="http://schemas.microsoft.com/office/powerpoint/2010/main" val="1945813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7A9492-E891-475B-A54C-DBF255490C2B}" type="datetimeFigureOut">
              <a:rPr lang="en-US" smtClean="0"/>
              <a:t>7/15/2024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47FBB7-2CDC-4D66-9CC5-446CC41404A4}" type="slidenum">
              <a:rPr lang="en-US" smtClean="0"/>
              <a:t>‹#›</a:t>
            </a:fld>
            <a:endParaRPr lang="en-US"/>
          </a:p>
        </p:txBody>
      </p:sp>
    </p:spTree>
    <p:extLst>
      <p:ext uri="{BB962C8B-B14F-4D97-AF65-F5344CB8AC3E}">
        <p14:creationId xmlns:p14="http://schemas.microsoft.com/office/powerpoint/2010/main" val="3090221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7A9492-E891-475B-A54C-DBF255490C2B}" type="datetimeFigureOut">
              <a:rPr lang="en-US" smtClean="0"/>
              <a:t>7/15/2024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47FBB7-2CDC-4D66-9CC5-446CC41404A4}" type="slidenum">
              <a:rPr lang="en-US" smtClean="0"/>
              <a:t>‹#›</a:t>
            </a:fld>
            <a:endParaRPr lang="en-US"/>
          </a:p>
        </p:txBody>
      </p:sp>
    </p:spTree>
    <p:extLst>
      <p:ext uri="{BB962C8B-B14F-4D97-AF65-F5344CB8AC3E}">
        <p14:creationId xmlns:p14="http://schemas.microsoft.com/office/powerpoint/2010/main" val="3070174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7A9492-E891-475B-A54C-DBF255490C2B}" type="datetimeFigureOut">
              <a:rPr lang="en-US" smtClean="0"/>
              <a:t>7/15/2024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47FBB7-2CDC-4D66-9CC5-446CC41404A4}" type="slidenum">
              <a:rPr lang="en-US" smtClean="0"/>
              <a:t>‹#›</a:t>
            </a:fld>
            <a:endParaRPr lang="en-US"/>
          </a:p>
        </p:txBody>
      </p:sp>
    </p:spTree>
    <p:extLst>
      <p:ext uri="{BB962C8B-B14F-4D97-AF65-F5344CB8AC3E}">
        <p14:creationId xmlns:p14="http://schemas.microsoft.com/office/powerpoint/2010/main" val="1926488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7A9492-E891-475B-A54C-DBF255490C2B}" type="datetimeFigureOut">
              <a:rPr lang="en-US" smtClean="0"/>
              <a:t>7/15/2024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47FBB7-2CDC-4D66-9CC5-446CC41404A4}" type="slidenum">
              <a:rPr lang="en-US" smtClean="0"/>
              <a:t>‹#›</a:t>
            </a:fld>
            <a:endParaRPr lang="en-US"/>
          </a:p>
        </p:txBody>
      </p:sp>
    </p:spTree>
    <p:extLst>
      <p:ext uri="{BB962C8B-B14F-4D97-AF65-F5344CB8AC3E}">
        <p14:creationId xmlns:p14="http://schemas.microsoft.com/office/powerpoint/2010/main" val="360027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7A9492-E891-475B-A54C-DBF255490C2B}" type="datetimeFigureOut">
              <a:rPr lang="en-US" smtClean="0"/>
              <a:t>7/15/2024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47FBB7-2CDC-4D66-9CC5-446CC41404A4}" type="slidenum">
              <a:rPr lang="en-US" smtClean="0"/>
              <a:t>‹#›</a:t>
            </a:fld>
            <a:endParaRPr lang="en-US"/>
          </a:p>
        </p:txBody>
      </p:sp>
    </p:spTree>
    <p:extLst>
      <p:ext uri="{BB962C8B-B14F-4D97-AF65-F5344CB8AC3E}">
        <p14:creationId xmlns:p14="http://schemas.microsoft.com/office/powerpoint/2010/main" val="1273047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1D7A9492-E891-475B-A54C-DBF255490C2B}" type="datetimeFigureOut">
              <a:rPr lang="en-US" smtClean="0"/>
              <a:t>7/15/2024</a:t>
            </a:fld>
            <a:endParaRPr 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9E47FBB7-2CDC-4D66-9CC5-446CC41404A4}" type="slidenum">
              <a:rPr lang="en-US" smtClean="0"/>
              <a:t>‹#›</a:t>
            </a:fld>
            <a:endParaRPr lang="en-US"/>
          </a:p>
        </p:txBody>
      </p:sp>
    </p:spTree>
    <p:extLst>
      <p:ext uri="{BB962C8B-B14F-4D97-AF65-F5344CB8AC3E}">
        <p14:creationId xmlns:p14="http://schemas.microsoft.com/office/powerpoint/2010/main" val="11271202"/>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A3C90-19BC-6C0D-F211-EBC499580AE3}"/>
              </a:ext>
            </a:extLst>
          </p:cNvPr>
          <p:cNvSpPr>
            <a:spLocks noGrp="1"/>
          </p:cNvSpPr>
          <p:nvPr>
            <p:ph type="ctrTitle"/>
          </p:nvPr>
        </p:nvSpPr>
        <p:spPr>
          <a:xfrm>
            <a:off x="1261872" y="1721478"/>
            <a:ext cx="9418320" cy="4041648"/>
          </a:xfrm>
        </p:spPr>
        <p:txBody>
          <a:bodyPr/>
          <a:lstStyle/>
          <a:p>
            <a:r>
              <a:rPr lang="en-US" dirty="0"/>
              <a:t>The Canary:  The ED</a:t>
            </a:r>
          </a:p>
        </p:txBody>
      </p:sp>
      <p:sp>
        <p:nvSpPr>
          <p:cNvPr id="3" name="Subtitle 2">
            <a:extLst>
              <a:ext uri="{FF2B5EF4-FFF2-40B4-BE49-F238E27FC236}">
                <a16:creationId xmlns:a16="http://schemas.microsoft.com/office/drawing/2014/main" id="{4CE7B27C-08AB-9104-7C98-14EC03BB630F}"/>
              </a:ext>
            </a:extLst>
          </p:cNvPr>
          <p:cNvSpPr>
            <a:spLocks noGrp="1"/>
          </p:cNvSpPr>
          <p:nvPr>
            <p:ph type="subTitle" idx="1"/>
          </p:nvPr>
        </p:nvSpPr>
        <p:spPr>
          <a:xfrm>
            <a:off x="1261872" y="5983704"/>
            <a:ext cx="9418320" cy="508535"/>
          </a:xfrm>
        </p:spPr>
        <p:txBody>
          <a:bodyPr>
            <a:normAutofit/>
          </a:bodyPr>
          <a:lstStyle/>
          <a:p>
            <a:r>
              <a:rPr lang="en-US" dirty="0"/>
              <a:t>David Marcozzi, MD, MHS-CL, FACEP </a:t>
            </a:r>
          </a:p>
          <a:p>
            <a:endParaRPr lang="en-US" dirty="0"/>
          </a:p>
        </p:txBody>
      </p:sp>
      <p:pic>
        <p:nvPicPr>
          <p:cNvPr id="4" name="Picture 4" descr="time cover">
            <a:extLst>
              <a:ext uri="{FF2B5EF4-FFF2-40B4-BE49-F238E27FC236}">
                <a16:creationId xmlns:a16="http://schemas.microsoft.com/office/drawing/2014/main" id="{AC06E0C4-E1AB-14C5-2F5A-1A5B98B141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5326" y="187100"/>
            <a:ext cx="3498203" cy="460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69647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46960-5ABE-4896-D873-E8F3355EA86A}"/>
              </a:ext>
            </a:extLst>
          </p:cNvPr>
          <p:cNvSpPr>
            <a:spLocks noGrp="1"/>
          </p:cNvSpPr>
          <p:nvPr>
            <p:ph type="title"/>
          </p:nvPr>
        </p:nvSpPr>
        <p:spPr/>
        <p:txBody>
          <a:bodyPr/>
          <a:lstStyle/>
          <a:p>
            <a:r>
              <a:rPr lang="en-US" dirty="0"/>
              <a:t>Who is responsible for ED Boarding?</a:t>
            </a:r>
          </a:p>
        </p:txBody>
      </p:sp>
      <p:sp>
        <p:nvSpPr>
          <p:cNvPr id="3" name="Content Placeholder 2">
            <a:extLst>
              <a:ext uri="{FF2B5EF4-FFF2-40B4-BE49-F238E27FC236}">
                <a16:creationId xmlns:a16="http://schemas.microsoft.com/office/drawing/2014/main" id="{5FEAFD83-243D-ECED-6F73-0D88303B17B7}"/>
              </a:ext>
            </a:extLst>
          </p:cNvPr>
          <p:cNvSpPr>
            <a:spLocks noGrp="1"/>
          </p:cNvSpPr>
          <p:nvPr>
            <p:ph idx="1"/>
          </p:nvPr>
        </p:nvSpPr>
        <p:spPr/>
        <p:txBody>
          <a:bodyPr/>
          <a:lstStyle/>
          <a:p>
            <a:pPr marL="0" indent="0">
              <a:buNone/>
            </a:pPr>
            <a:endParaRPr lang="en-US" dirty="0"/>
          </a:p>
          <a:p>
            <a:r>
              <a:rPr lang="en-US" dirty="0"/>
              <a:t>FEDS</a:t>
            </a:r>
          </a:p>
          <a:p>
            <a:r>
              <a:rPr lang="en-US" dirty="0"/>
              <a:t>States</a:t>
            </a:r>
          </a:p>
          <a:p>
            <a:r>
              <a:rPr lang="en-US" dirty="0"/>
              <a:t>Cities</a:t>
            </a:r>
          </a:p>
          <a:p>
            <a:r>
              <a:rPr lang="en-US" dirty="0"/>
              <a:t>Insurers</a:t>
            </a:r>
          </a:p>
          <a:p>
            <a:r>
              <a:rPr lang="en-US" dirty="0"/>
              <a:t>Hospitals</a:t>
            </a:r>
          </a:p>
          <a:p>
            <a:r>
              <a:rPr lang="en-US" dirty="0"/>
              <a:t>Providers</a:t>
            </a:r>
          </a:p>
          <a:p>
            <a:r>
              <a:rPr lang="en-US" dirty="0"/>
              <a:t>SNF/LTC</a:t>
            </a:r>
          </a:p>
        </p:txBody>
      </p:sp>
      <p:sp>
        <p:nvSpPr>
          <p:cNvPr id="5" name="TextBox 4">
            <a:extLst>
              <a:ext uri="{FF2B5EF4-FFF2-40B4-BE49-F238E27FC236}">
                <a16:creationId xmlns:a16="http://schemas.microsoft.com/office/drawing/2014/main" id="{5AACE140-D277-7486-789D-2BDA6C881090}"/>
              </a:ext>
            </a:extLst>
          </p:cNvPr>
          <p:cNvSpPr txBox="1"/>
          <p:nvPr/>
        </p:nvSpPr>
        <p:spPr>
          <a:xfrm>
            <a:off x="7339263" y="3244334"/>
            <a:ext cx="1816768" cy="369332"/>
          </a:xfrm>
          <a:prstGeom prst="rect">
            <a:avLst/>
          </a:prstGeom>
          <a:noFill/>
        </p:spPr>
        <p:txBody>
          <a:bodyPr wrap="square">
            <a:spAutoFit/>
          </a:bodyPr>
          <a:lstStyle/>
          <a:p>
            <a:r>
              <a:rPr lang="en-US" dirty="0"/>
              <a:t>Code Leader?</a:t>
            </a:r>
          </a:p>
        </p:txBody>
      </p:sp>
    </p:spTree>
    <p:extLst>
      <p:ext uri="{BB962C8B-B14F-4D97-AF65-F5344CB8AC3E}">
        <p14:creationId xmlns:p14="http://schemas.microsoft.com/office/powerpoint/2010/main" val="1387807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5A5E2-525B-5A64-D0FD-C9E9640C6637}"/>
              </a:ext>
            </a:extLst>
          </p:cNvPr>
          <p:cNvSpPr>
            <a:spLocks noGrp="1"/>
          </p:cNvSpPr>
          <p:nvPr>
            <p:ph type="title"/>
          </p:nvPr>
        </p:nvSpPr>
        <p:spPr/>
        <p:txBody>
          <a:bodyPr/>
          <a:lstStyle/>
          <a:p>
            <a:r>
              <a:rPr lang="en-US" dirty="0"/>
              <a:t>Prioritizing ED admissions?</a:t>
            </a:r>
          </a:p>
        </p:txBody>
      </p:sp>
      <p:sp>
        <p:nvSpPr>
          <p:cNvPr id="3" name="Content Placeholder 2">
            <a:extLst>
              <a:ext uri="{FF2B5EF4-FFF2-40B4-BE49-F238E27FC236}">
                <a16:creationId xmlns:a16="http://schemas.microsoft.com/office/drawing/2014/main" id="{F779BE26-238C-77D3-8F10-0E4FAEED248D}"/>
              </a:ext>
            </a:extLst>
          </p:cNvPr>
          <p:cNvSpPr>
            <a:spLocks noGrp="1"/>
          </p:cNvSpPr>
          <p:nvPr>
            <p:ph idx="1"/>
          </p:nvPr>
        </p:nvSpPr>
        <p:spPr/>
        <p:txBody>
          <a:bodyPr/>
          <a:lstStyle/>
          <a:p>
            <a:r>
              <a:rPr lang="en-US" dirty="0"/>
              <a:t>Good</a:t>
            </a:r>
          </a:p>
          <a:p>
            <a:pPr lvl="1"/>
            <a:r>
              <a:rPr lang="en-US" dirty="0"/>
              <a:t>Less LOS</a:t>
            </a:r>
          </a:p>
          <a:p>
            <a:pPr lvl="1"/>
            <a:r>
              <a:rPr lang="en-US" dirty="0"/>
              <a:t>Less Boarding</a:t>
            </a:r>
          </a:p>
          <a:p>
            <a:pPr lvl="1"/>
            <a:r>
              <a:rPr lang="en-US" dirty="0"/>
              <a:t>Less LWBS</a:t>
            </a:r>
          </a:p>
          <a:p>
            <a:pPr lvl="1"/>
            <a:r>
              <a:rPr lang="en-US" dirty="0"/>
              <a:t>More Access to ED care</a:t>
            </a:r>
          </a:p>
          <a:p>
            <a:pPr lvl="1"/>
            <a:r>
              <a:rPr lang="en-US" dirty="0"/>
              <a:t>Payor mix changes</a:t>
            </a:r>
          </a:p>
          <a:p>
            <a:r>
              <a:rPr lang="en-US" dirty="0"/>
              <a:t>Bad</a:t>
            </a:r>
          </a:p>
          <a:p>
            <a:pPr lvl="1"/>
            <a:r>
              <a:rPr lang="en-US" dirty="0"/>
              <a:t>Less direct admissions to the floor</a:t>
            </a:r>
          </a:p>
          <a:p>
            <a:pPr lvl="1"/>
            <a:r>
              <a:rPr lang="en-US" dirty="0"/>
              <a:t>More patients referred to ED</a:t>
            </a:r>
          </a:p>
          <a:p>
            <a:pPr lvl="1"/>
            <a:r>
              <a:rPr lang="en-US" dirty="0"/>
              <a:t>Payor mix changes</a:t>
            </a:r>
          </a:p>
          <a:p>
            <a:pPr lvl="1"/>
            <a:r>
              <a:rPr lang="en-US" dirty="0"/>
              <a:t>Less access for complex care</a:t>
            </a:r>
          </a:p>
          <a:p>
            <a:pPr lvl="2"/>
            <a:endParaRPr lang="en-US" dirty="0"/>
          </a:p>
        </p:txBody>
      </p:sp>
    </p:spTree>
    <p:extLst>
      <p:ext uri="{BB962C8B-B14F-4D97-AF65-F5344CB8AC3E}">
        <p14:creationId xmlns:p14="http://schemas.microsoft.com/office/powerpoint/2010/main" val="3185661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B09C5-BB93-6827-1913-02DB56208D1D}"/>
              </a:ext>
            </a:extLst>
          </p:cNvPr>
          <p:cNvSpPr>
            <a:spLocks noGrp="1"/>
          </p:cNvSpPr>
          <p:nvPr>
            <p:ph type="title"/>
          </p:nvPr>
        </p:nvSpPr>
        <p:spPr/>
        <p:txBody>
          <a:bodyPr/>
          <a:lstStyle/>
          <a:p>
            <a:r>
              <a:rPr lang="en-US" dirty="0"/>
              <a:t>Maryland Model</a:t>
            </a:r>
          </a:p>
        </p:txBody>
      </p:sp>
      <p:sp>
        <p:nvSpPr>
          <p:cNvPr id="3" name="Content Placeholder 2">
            <a:extLst>
              <a:ext uri="{FF2B5EF4-FFF2-40B4-BE49-F238E27FC236}">
                <a16:creationId xmlns:a16="http://schemas.microsoft.com/office/drawing/2014/main" id="{3405B5E8-C233-31E5-066B-9636D900C726}"/>
              </a:ext>
            </a:extLst>
          </p:cNvPr>
          <p:cNvSpPr>
            <a:spLocks noGrp="1"/>
          </p:cNvSpPr>
          <p:nvPr>
            <p:ph idx="1"/>
          </p:nvPr>
        </p:nvSpPr>
        <p:spPr/>
        <p:txBody>
          <a:bodyPr/>
          <a:lstStyle/>
          <a:p>
            <a:r>
              <a:rPr lang="en-US" b="0" i="0" dirty="0">
                <a:solidFill>
                  <a:srgbClr val="262626"/>
                </a:solidFill>
                <a:effectLst/>
              </a:rPr>
              <a:t>The Maryland All-Payer Model, launched in 2014, established global budgets for certain Maryland hospitals to reduce Medicare hospital expenditures and improve quality of care for beneficiaries. </a:t>
            </a:r>
          </a:p>
          <a:p>
            <a:r>
              <a:rPr lang="en-US" b="0" i="0" dirty="0">
                <a:effectLst/>
              </a:rPr>
              <a:t>Global budgets</a:t>
            </a:r>
            <a:r>
              <a:rPr lang="en-US" b="0" i="0" dirty="0">
                <a:solidFill>
                  <a:srgbClr val="262626"/>
                </a:solidFill>
                <a:effectLst/>
              </a:rPr>
              <a:t> provide hospitals with a fixed amount of revenue for the upcoming year. </a:t>
            </a:r>
          </a:p>
          <a:p>
            <a:pPr lvl="1"/>
            <a:r>
              <a:rPr lang="en-US" b="0" i="0" dirty="0">
                <a:solidFill>
                  <a:srgbClr val="262626"/>
                </a:solidFill>
                <a:effectLst/>
              </a:rPr>
              <a:t>A global budget encourages hospitals to eliminate unnecessary hospitalizations, among other benefits. Under the All-Payer Model, Maryland achieved significant savings for Medicare and improved quality.</a:t>
            </a:r>
            <a:endParaRPr lang="en-US" dirty="0"/>
          </a:p>
        </p:txBody>
      </p:sp>
    </p:spTree>
    <p:extLst>
      <p:ext uri="{BB962C8B-B14F-4D97-AF65-F5344CB8AC3E}">
        <p14:creationId xmlns:p14="http://schemas.microsoft.com/office/powerpoint/2010/main" val="1346229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D9BF3-D0D2-52F9-FF18-44D213CC6796}"/>
              </a:ext>
            </a:extLst>
          </p:cNvPr>
          <p:cNvSpPr>
            <a:spLocks noGrp="1"/>
          </p:cNvSpPr>
          <p:nvPr>
            <p:ph type="title"/>
          </p:nvPr>
        </p:nvSpPr>
        <p:spPr/>
        <p:txBody>
          <a:bodyPr/>
          <a:lstStyle/>
          <a:p>
            <a:r>
              <a:rPr lang="en-US" dirty="0"/>
              <a:t>Maryland TCOC Model</a:t>
            </a:r>
          </a:p>
        </p:txBody>
      </p:sp>
      <p:sp>
        <p:nvSpPr>
          <p:cNvPr id="3" name="Content Placeholder 2">
            <a:extLst>
              <a:ext uri="{FF2B5EF4-FFF2-40B4-BE49-F238E27FC236}">
                <a16:creationId xmlns:a16="http://schemas.microsoft.com/office/drawing/2014/main" id="{A8E27C35-0F87-9768-0BFE-D3ED6F29778E}"/>
              </a:ext>
            </a:extLst>
          </p:cNvPr>
          <p:cNvSpPr>
            <a:spLocks noGrp="1"/>
          </p:cNvSpPr>
          <p:nvPr>
            <p:ph idx="1"/>
          </p:nvPr>
        </p:nvSpPr>
        <p:spPr/>
        <p:txBody>
          <a:bodyPr>
            <a:normAutofit/>
          </a:bodyPr>
          <a:lstStyle/>
          <a:p>
            <a:pPr marL="0" indent="0">
              <a:buNone/>
            </a:pPr>
            <a:endParaRPr lang="en-US" sz="1800" dirty="0">
              <a:effectLst/>
            </a:endParaRPr>
          </a:p>
          <a:p>
            <a:pPr>
              <a:buFont typeface="Arial" panose="020B0604020202020204" pitchFamily="34" charset="0"/>
              <a:buChar char="•"/>
            </a:pPr>
            <a:r>
              <a:rPr lang="en-US" sz="1800" dirty="0">
                <a:effectLst/>
                <a:cs typeface="Calibri" panose="020F0502020204030204" pitchFamily="34" charset="0"/>
              </a:rPr>
              <a:t>The Maryland Total Cost of Care Model (MD TCOC) builds on lessons from the Maryland All-Payer Model to establish pricing of medical services provided by hospitals, primary care doctors and specialists across all payers. </a:t>
            </a:r>
          </a:p>
          <a:p>
            <a:pPr>
              <a:buFont typeface="Arial" panose="020B0604020202020204" pitchFamily="34" charset="0"/>
              <a:buChar char="•"/>
            </a:pPr>
            <a:r>
              <a:rPr lang="en-US" sz="1800" dirty="0">
                <a:effectLst/>
                <a:cs typeface="Calibri" panose="020F0502020204030204" pitchFamily="34" charset="0"/>
              </a:rPr>
              <a:t>In the unique arrangement between Maryland and CMS, the state is fully accountable for the cost and quality of care for each patient with Medicare.</a:t>
            </a:r>
          </a:p>
          <a:p>
            <a:pPr>
              <a:buFont typeface="Arial" panose="020B0604020202020204" pitchFamily="34" charset="0"/>
              <a:buChar char="•"/>
            </a:pPr>
            <a:r>
              <a:rPr lang="en-US" sz="1800" dirty="0">
                <a:effectLst/>
                <a:cs typeface="Calibri" panose="020F0502020204030204" pitchFamily="34" charset="0"/>
              </a:rPr>
              <a:t>The model aims to improve Marylanders’ overall health, reduce avoidable hospital readmissions and emergency department visits, and improve the patient experience in health care settings.</a:t>
            </a:r>
          </a:p>
          <a:p>
            <a:endParaRPr lang="en-US" dirty="0"/>
          </a:p>
        </p:txBody>
      </p:sp>
    </p:spTree>
    <p:extLst>
      <p:ext uri="{BB962C8B-B14F-4D97-AF65-F5344CB8AC3E}">
        <p14:creationId xmlns:p14="http://schemas.microsoft.com/office/powerpoint/2010/main" val="1832757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77696" y="281355"/>
            <a:ext cx="7958504" cy="657049"/>
          </a:xfrm>
        </p:spPr>
        <p:txBody>
          <a:bodyPr/>
          <a:lstStyle/>
          <a:p>
            <a:r>
              <a:rPr lang="en-US" dirty="0">
                <a:cs typeface="Arial" charset="0"/>
              </a:rPr>
              <a:t>HSCRC Quality-Based Reimbursement</a:t>
            </a:r>
            <a:br>
              <a:rPr lang="en-US" dirty="0">
                <a:cs typeface="Arial" charset="0"/>
              </a:rPr>
            </a:br>
            <a:r>
              <a:rPr lang="en-US" sz="1800" b="0" dirty="0"/>
              <a:t>Rate Year 2026</a:t>
            </a:r>
            <a:endParaRPr lang="en-US" dirty="0"/>
          </a:p>
        </p:txBody>
      </p:sp>
      <p:sp>
        <p:nvSpPr>
          <p:cNvPr id="7" name="Slide Number Placeholder 4"/>
          <p:cNvSpPr txBox="1">
            <a:spLocks/>
          </p:cNvSpPr>
          <p:nvPr/>
        </p:nvSpPr>
        <p:spPr>
          <a:xfrm>
            <a:off x="6859732" y="4630877"/>
            <a:ext cx="2021382" cy="22500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fld id="{42C6EB29-3795-423D-B663-A104CDED8DE0}" type="slidenum">
              <a:rPr lang="en-US" sz="1350">
                <a:solidFill>
                  <a:prstClr val="black">
                    <a:tint val="75000"/>
                  </a:prstClr>
                </a:solidFill>
                <a:latin typeface="Times New Roman"/>
              </a:rPr>
              <a:pPr defTabSz="685800">
                <a:defRPr/>
              </a:pPr>
              <a:t>14</a:t>
            </a:fld>
            <a:endParaRPr lang="en-US" sz="1350" dirty="0">
              <a:solidFill>
                <a:prstClr val="black">
                  <a:tint val="75000"/>
                </a:prstClr>
              </a:solidFill>
              <a:latin typeface="Times New Roman"/>
            </a:endParaRPr>
          </a:p>
        </p:txBody>
      </p:sp>
      <p:sp>
        <p:nvSpPr>
          <p:cNvPr id="9" name="Rounded Rectangle 8"/>
          <p:cNvSpPr/>
          <p:nvPr/>
        </p:nvSpPr>
        <p:spPr>
          <a:xfrm>
            <a:off x="1717374" y="1382366"/>
            <a:ext cx="6561890" cy="4983224"/>
          </a:xfrm>
          <a:prstGeom prst="round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685800">
              <a:defRPr/>
            </a:pPr>
            <a:endParaRPr lang="en-US" sz="1013" kern="0" dirty="0">
              <a:solidFill>
                <a:prstClr val="black"/>
              </a:solidFill>
              <a:latin typeface="Times New Roman"/>
            </a:endParaRPr>
          </a:p>
        </p:txBody>
      </p:sp>
      <p:sp>
        <p:nvSpPr>
          <p:cNvPr id="16" name="TextBox 15"/>
          <p:cNvSpPr txBox="1"/>
          <p:nvPr/>
        </p:nvSpPr>
        <p:spPr>
          <a:xfrm>
            <a:off x="1935480" y="1524676"/>
            <a:ext cx="6125678" cy="4062651"/>
          </a:xfrm>
          <a:prstGeom prst="rect">
            <a:avLst/>
          </a:prstGeom>
          <a:noFill/>
        </p:spPr>
        <p:txBody>
          <a:bodyPr wrap="square" rtlCol="0">
            <a:spAutoFit/>
          </a:bodyPr>
          <a:lstStyle/>
          <a:p>
            <a:pPr algn="ctr" defTabSz="685800">
              <a:defRPr/>
            </a:pPr>
            <a:r>
              <a:rPr lang="en-US" sz="1200" b="1" u="sng" dirty="0">
                <a:solidFill>
                  <a:prstClr val="black"/>
                </a:solidFill>
                <a:latin typeface="Times New Roman"/>
              </a:rPr>
              <a:t>Quality Based Reimbursement (QBR)</a:t>
            </a:r>
          </a:p>
          <a:p>
            <a:pPr defTabSz="685800">
              <a:defRPr/>
            </a:pPr>
            <a:endParaRPr lang="en-US" sz="1200" b="1" dirty="0">
              <a:solidFill>
                <a:prstClr val="black"/>
              </a:solidFill>
              <a:latin typeface="Times New Roman"/>
            </a:endParaRPr>
          </a:p>
          <a:p>
            <a:pPr defTabSz="685800">
              <a:defRPr/>
            </a:pPr>
            <a:endParaRPr lang="en-US" sz="1200" b="1" dirty="0">
              <a:solidFill>
                <a:prstClr val="black"/>
              </a:solidFill>
              <a:latin typeface="Times New Roman"/>
            </a:endParaRPr>
          </a:p>
          <a:p>
            <a:pPr defTabSz="685800">
              <a:defRPr/>
            </a:pPr>
            <a:r>
              <a:rPr lang="en-US" sz="1200" b="1" dirty="0">
                <a:solidFill>
                  <a:prstClr val="black"/>
                </a:solidFill>
                <a:latin typeface="Times New Roman"/>
              </a:rPr>
              <a:t>Person and Community Engagement </a:t>
            </a:r>
            <a:r>
              <a:rPr lang="en-US" sz="1200" dirty="0">
                <a:solidFill>
                  <a:prstClr val="black"/>
                </a:solidFill>
                <a:latin typeface="Times New Roman"/>
              </a:rPr>
              <a:t> (</a:t>
            </a:r>
            <a:r>
              <a:rPr lang="en-US" sz="1200" u="sng" dirty="0">
                <a:solidFill>
                  <a:prstClr val="black"/>
                </a:solidFill>
                <a:latin typeface="Times New Roman"/>
              </a:rPr>
              <a:t>60%</a:t>
            </a:r>
            <a:r>
              <a:rPr lang="en-US" sz="1200" dirty="0">
                <a:solidFill>
                  <a:prstClr val="black"/>
                </a:solidFill>
                <a:latin typeface="Times New Roman"/>
              </a:rPr>
              <a:t>) Measured Oct 2023 – Sept 2024)</a:t>
            </a:r>
          </a:p>
          <a:p>
            <a:pPr marL="471488" lvl="1" indent="-128588" defTabSz="685800">
              <a:buFont typeface="Arial" panose="020B0604020202020204" pitchFamily="34" charset="0"/>
              <a:buChar char="•"/>
              <a:defRPr/>
            </a:pPr>
            <a:r>
              <a:rPr lang="en-US" sz="1200" dirty="0">
                <a:solidFill>
                  <a:prstClr val="black"/>
                </a:solidFill>
                <a:latin typeface="Times New Roman"/>
              </a:rPr>
              <a:t>8 HCAHPS measures top box score and 4 HCAHPS measures linear score</a:t>
            </a:r>
          </a:p>
          <a:p>
            <a:pPr marL="471488" lvl="1" indent="-128588" defTabSz="685800">
              <a:buFont typeface="Arial" panose="020B0604020202020204" pitchFamily="34" charset="0"/>
              <a:buChar char="•"/>
              <a:defRPr/>
            </a:pPr>
            <a:r>
              <a:rPr lang="en-US" sz="1200" dirty="0">
                <a:solidFill>
                  <a:prstClr val="black"/>
                </a:solidFill>
                <a:latin typeface="Times New Roman"/>
              </a:rPr>
              <a:t>Timely Follow Up after Discharge (Jan-Dec 2024)</a:t>
            </a:r>
          </a:p>
          <a:p>
            <a:pPr marL="471488" lvl="1" indent="-128588" defTabSz="685800">
              <a:buFont typeface="Arial" panose="020B0604020202020204" pitchFamily="34" charset="0"/>
              <a:buChar char="•"/>
              <a:defRPr/>
            </a:pPr>
            <a:r>
              <a:rPr lang="en-US" sz="1200" dirty="0">
                <a:solidFill>
                  <a:prstClr val="black"/>
                </a:solidFill>
                <a:latin typeface="Times New Roman"/>
              </a:rPr>
              <a:t>Timely Follow Up After Discharge Disparity Metric (Jan-Dec 2024)</a:t>
            </a:r>
          </a:p>
          <a:p>
            <a:pPr marL="471488" lvl="1" indent="-128588" defTabSz="685800">
              <a:buFont typeface="Arial" panose="020B0604020202020204" pitchFamily="34" charset="0"/>
              <a:buChar char="•"/>
              <a:defRPr/>
            </a:pPr>
            <a:r>
              <a:rPr lang="en-US" sz="1200" dirty="0">
                <a:solidFill>
                  <a:prstClr val="black"/>
                </a:solidFill>
                <a:latin typeface="Times New Roman"/>
              </a:rPr>
              <a:t>ED Length of Stay (ED-1)</a:t>
            </a:r>
          </a:p>
          <a:p>
            <a:pPr defTabSz="685800">
              <a:defRPr/>
            </a:pPr>
            <a:endParaRPr lang="en-US" sz="1200" b="1" dirty="0">
              <a:solidFill>
                <a:prstClr val="black"/>
              </a:solidFill>
              <a:latin typeface="Times New Roman"/>
            </a:endParaRPr>
          </a:p>
          <a:p>
            <a:pPr defTabSz="685800">
              <a:defRPr/>
            </a:pPr>
            <a:r>
              <a:rPr lang="en-US" sz="1200" b="1" dirty="0">
                <a:solidFill>
                  <a:prstClr val="black"/>
                </a:solidFill>
                <a:latin typeface="Times New Roman"/>
              </a:rPr>
              <a:t>Safety </a:t>
            </a:r>
            <a:r>
              <a:rPr lang="en-US" sz="1200" dirty="0">
                <a:solidFill>
                  <a:prstClr val="black"/>
                </a:solidFill>
                <a:latin typeface="Times New Roman"/>
              </a:rPr>
              <a:t>(</a:t>
            </a:r>
            <a:r>
              <a:rPr lang="en-US" sz="1200" u="sng" dirty="0">
                <a:solidFill>
                  <a:prstClr val="black"/>
                </a:solidFill>
                <a:latin typeface="Times New Roman"/>
              </a:rPr>
              <a:t>30%</a:t>
            </a:r>
            <a:r>
              <a:rPr lang="en-US" sz="1200" dirty="0">
                <a:solidFill>
                  <a:prstClr val="black"/>
                </a:solidFill>
                <a:latin typeface="Times New Roman"/>
              </a:rPr>
              <a:t>) Measured Oct 2023 – Sept 2024</a:t>
            </a:r>
          </a:p>
          <a:p>
            <a:pPr marL="321469" lvl="1" indent="-64294" defTabSz="685800">
              <a:buFont typeface="Arial" panose="020B0604020202020204" pitchFamily="34" charset="0"/>
              <a:buChar char="•"/>
              <a:defRPr/>
            </a:pPr>
            <a:r>
              <a:rPr lang="en-US" sz="1200" dirty="0">
                <a:solidFill>
                  <a:prstClr val="black"/>
                </a:solidFill>
                <a:latin typeface="Times New Roman"/>
              </a:rPr>
              <a:t>Hospital Acquired Infections (SIR) reported to NHSN</a:t>
            </a:r>
          </a:p>
          <a:p>
            <a:pPr marL="664369" lvl="2" indent="-64294" defTabSz="685800">
              <a:buFont typeface="Arial" panose="020B0604020202020204" pitchFamily="34" charset="0"/>
              <a:buChar char="•"/>
              <a:defRPr/>
            </a:pPr>
            <a:r>
              <a:rPr lang="en-US" sz="1200" dirty="0">
                <a:solidFill>
                  <a:prstClr val="black"/>
                </a:solidFill>
                <a:latin typeface="Times New Roman"/>
              </a:rPr>
              <a:t>CLABSI, CAUTI, C Difficile, MRSA Bacteremia, SSI Colon and Hysterectomy</a:t>
            </a:r>
          </a:p>
          <a:p>
            <a:pPr marL="321469" lvl="1" indent="-64294" defTabSz="685800">
              <a:buFont typeface="Arial" panose="020B0604020202020204" pitchFamily="34" charset="0"/>
              <a:buChar char="•"/>
              <a:defRPr/>
            </a:pPr>
            <a:r>
              <a:rPr lang="en-US" sz="1200" dirty="0">
                <a:solidFill>
                  <a:prstClr val="black"/>
                </a:solidFill>
                <a:latin typeface="Times New Roman"/>
              </a:rPr>
              <a:t>AHRQ PSI-90 (Jan-Dec 2024) Composite Measure</a:t>
            </a:r>
          </a:p>
          <a:p>
            <a:pPr marL="342900" lvl="1" defTabSz="685800">
              <a:defRPr/>
            </a:pPr>
            <a:endParaRPr lang="en-US" sz="1200" dirty="0">
              <a:solidFill>
                <a:prstClr val="black"/>
              </a:solidFill>
              <a:latin typeface="Times New Roman"/>
            </a:endParaRPr>
          </a:p>
          <a:p>
            <a:pPr defTabSz="685800">
              <a:defRPr/>
            </a:pPr>
            <a:r>
              <a:rPr lang="en-US" sz="1200" b="1" dirty="0">
                <a:solidFill>
                  <a:prstClr val="black"/>
                </a:solidFill>
                <a:latin typeface="Times New Roman"/>
              </a:rPr>
              <a:t>Clinical Care </a:t>
            </a:r>
            <a:r>
              <a:rPr lang="en-US" sz="1200" dirty="0">
                <a:solidFill>
                  <a:prstClr val="black"/>
                </a:solidFill>
                <a:latin typeface="Times New Roman"/>
              </a:rPr>
              <a:t>(</a:t>
            </a:r>
            <a:r>
              <a:rPr lang="en-US" sz="1200" u="sng" dirty="0">
                <a:solidFill>
                  <a:prstClr val="black"/>
                </a:solidFill>
                <a:latin typeface="Times New Roman"/>
              </a:rPr>
              <a:t>10%</a:t>
            </a:r>
            <a:r>
              <a:rPr lang="en-US" sz="1200" dirty="0">
                <a:solidFill>
                  <a:prstClr val="black"/>
                </a:solidFill>
                <a:latin typeface="Times New Roman"/>
              </a:rPr>
              <a:t>) Measured Jan-Dec 2024)</a:t>
            </a:r>
          </a:p>
          <a:p>
            <a:pPr marL="471488" lvl="1" indent="-128588" defTabSz="685800">
              <a:buFont typeface="Arial" panose="020B0604020202020204" pitchFamily="34" charset="0"/>
              <a:buChar char="•"/>
              <a:defRPr/>
            </a:pPr>
            <a:r>
              <a:rPr lang="en-US" sz="1200" dirty="0">
                <a:solidFill>
                  <a:prstClr val="black"/>
                </a:solidFill>
                <a:latin typeface="Times New Roman"/>
              </a:rPr>
              <a:t>IP all Cause Mortality</a:t>
            </a:r>
          </a:p>
          <a:p>
            <a:pPr marL="471488" lvl="1" indent="-128588" defTabSz="685800">
              <a:buFont typeface="Arial" panose="020B0604020202020204" pitchFamily="34" charset="0"/>
              <a:buChar char="•"/>
              <a:defRPr/>
            </a:pPr>
            <a:r>
              <a:rPr lang="en-US" sz="1200" dirty="0">
                <a:solidFill>
                  <a:prstClr val="black"/>
                </a:solidFill>
                <a:latin typeface="Times New Roman"/>
              </a:rPr>
              <a:t>30 Day Mortality</a:t>
            </a:r>
          </a:p>
          <a:p>
            <a:pPr defTabSz="685800">
              <a:defRPr/>
            </a:pPr>
            <a:endParaRPr lang="en-US" sz="1200" b="1" dirty="0">
              <a:solidFill>
                <a:prstClr val="black"/>
              </a:solidFill>
              <a:latin typeface="Times New Roman"/>
            </a:endParaRPr>
          </a:p>
          <a:p>
            <a:pPr marL="0" lvl="1" defTabSz="685800">
              <a:defRPr/>
            </a:pPr>
            <a:r>
              <a:rPr lang="en-US" sz="1200" b="1" dirty="0">
                <a:solidFill>
                  <a:prstClr val="black"/>
                </a:solidFill>
                <a:latin typeface="Times New Roman"/>
              </a:rPr>
              <a:t>Budget Impact</a:t>
            </a:r>
            <a:endParaRPr lang="en-US" sz="1200" dirty="0">
              <a:solidFill>
                <a:prstClr val="black"/>
              </a:solidFill>
              <a:latin typeface="Times New Roman"/>
            </a:endParaRPr>
          </a:p>
          <a:p>
            <a:pPr marL="342900" lvl="1" defTabSz="685800">
              <a:defRPr/>
            </a:pPr>
            <a:r>
              <a:rPr lang="en-US" sz="1200" dirty="0">
                <a:solidFill>
                  <a:prstClr val="black"/>
                </a:solidFill>
                <a:latin typeface="Times New Roman"/>
              </a:rPr>
              <a:t>+2.0%/-2.0% at Risk Revenue Based on hospital performance compared to HSCRC scaling model</a:t>
            </a:r>
          </a:p>
          <a:p>
            <a:pPr marL="160735" indent="-160735" defTabSz="685800">
              <a:buFont typeface="Arial" pitchFamily="34" charset="0"/>
              <a:buChar char="•"/>
              <a:defRPr/>
            </a:pPr>
            <a:endParaRPr lang="en-US" sz="600" dirty="0">
              <a:solidFill>
                <a:prstClr val="black"/>
              </a:solidFill>
              <a:latin typeface="Times New Roman"/>
            </a:endParaRPr>
          </a:p>
        </p:txBody>
      </p:sp>
      <p:graphicFrame>
        <p:nvGraphicFramePr>
          <p:cNvPr id="17" name="Chart 16">
            <a:extLst>
              <a:ext uri="{FF2B5EF4-FFF2-40B4-BE49-F238E27FC236}">
                <a16:creationId xmlns:a16="http://schemas.microsoft.com/office/drawing/2014/main" id="{1E9B850B-CDE6-4C0A-B067-AC218A6D95CA}"/>
              </a:ext>
            </a:extLst>
          </p:cNvPr>
          <p:cNvGraphicFramePr>
            <a:graphicFrameLocks/>
          </p:cNvGraphicFramePr>
          <p:nvPr>
            <p:extLst>
              <p:ext uri="{D42A27DB-BD31-4B8C-83A1-F6EECF244321}">
                <p14:modId xmlns:p14="http://schemas.microsoft.com/office/powerpoint/2010/main" val="1722206213"/>
              </p:ext>
            </p:extLst>
          </p:nvPr>
        </p:nvGraphicFramePr>
        <p:xfrm>
          <a:off x="5718439" y="5158205"/>
          <a:ext cx="1863708" cy="13496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341864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C5375-4F0D-015D-B78F-2C6EC34AFDAD}"/>
              </a:ext>
            </a:extLst>
          </p:cNvPr>
          <p:cNvSpPr>
            <a:spLocks noGrp="1"/>
          </p:cNvSpPr>
          <p:nvPr>
            <p:ph type="title"/>
          </p:nvPr>
        </p:nvSpPr>
        <p:spPr/>
        <p:txBody>
          <a:bodyPr/>
          <a:lstStyle/>
          <a:p>
            <a:r>
              <a:rPr lang="en-US" dirty="0">
                <a:latin typeface="+mn-lt"/>
                <a:ea typeface="Calibri" panose="020F0502020204030204" pitchFamily="34" charset="0"/>
              </a:rPr>
              <a:t>Maryland ED Measures</a:t>
            </a:r>
            <a:endParaRPr lang="en-US" dirty="0">
              <a:latin typeface="+mn-lt"/>
            </a:endParaRPr>
          </a:p>
        </p:txBody>
      </p:sp>
      <p:sp>
        <p:nvSpPr>
          <p:cNvPr id="3" name="Content Placeholder 2">
            <a:extLst>
              <a:ext uri="{FF2B5EF4-FFF2-40B4-BE49-F238E27FC236}">
                <a16:creationId xmlns:a16="http://schemas.microsoft.com/office/drawing/2014/main" id="{B39BDC50-D9BB-2F76-C591-21576812F40A}"/>
              </a:ext>
            </a:extLst>
          </p:cNvPr>
          <p:cNvSpPr>
            <a:spLocks noGrp="1"/>
          </p:cNvSpPr>
          <p:nvPr>
            <p:ph idx="1"/>
          </p:nvPr>
        </p:nvSpPr>
        <p:spPr/>
        <p:txBody>
          <a:bodyPr/>
          <a:lstStyle/>
          <a:p>
            <a:pPr marL="0">
              <a:spcBef>
                <a:spcPts val="0"/>
              </a:spcBef>
            </a:pPr>
            <a:endParaRPr lang="en-US" sz="1800" dirty="0">
              <a:effectLst/>
              <a:latin typeface="+mj-lt"/>
              <a:ea typeface="Calibri" panose="020F0502020204030204" pitchFamily="34" charset="0"/>
            </a:endParaRPr>
          </a:p>
          <a:p>
            <a:pPr marL="0">
              <a:spcBef>
                <a:spcPts val="0"/>
              </a:spcBef>
            </a:pPr>
            <a:endParaRPr lang="en-US" dirty="0">
              <a:latin typeface="+mj-lt"/>
              <a:ea typeface="Calibri" panose="020F0502020204030204" pitchFamily="34" charset="0"/>
            </a:endParaRPr>
          </a:p>
          <a:p>
            <a:pPr marL="0">
              <a:spcBef>
                <a:spcPts val="0"/>
              </a:spcBef>
            </a:pPr>
            <a:r>
              <a:rPr lang="en-US" sz="1800" dirty="0">
                <a:effectLst/>
                <a:latin typeface="+mj-lt"/>
                <a:ea typeface="Calibri" panose="020F0502020204030204" pitchFamily="34" charset="0"/>
              </a:rPr>
              <a:t>*ED-1 Median Time from ED Arrival to ED Departure for admitted patients</a:t>
            </a:r>
          </a:p>
          <a:p>
            <a:pPr marL="0" indent="0">
              <a:spcBef>
                <a:spcPts val="0"/>
              </a:spcBef>
              <a:buNone/>
            </a:pPr>
            <a:r>
              <a:rPr lang="en-US" sz="1800" dirty="0">
                <a:effectLst/>
                <a:latin typeface="+mj-lt"/>
                <a:ea typeface="Calibri" panose="020F0502020204030204" pitchFamily="34" charset="0"/>
              </a:rPr>
              <a:t>	</a:t>
            </a:r>
          </a:p>
          <a:p>
            <a:pPr marL="0">
              <a:spcBef>
                <a:spcPts val="0"/>
              </a:spcBef>
            </a:pPr>
            <a:r>
              <a:rPr lang="en-US" dirty="0">
                <a:latin typeface="+mj-lt"/>
                <a:ea typeface="Calibri" panose="020F0502020204030204" pitchFamily="34" charset="0"/>
              </a:rPr>
              <a:t>EMS Median Turnaround Times</a:t>
            </a:r>
          </a:p>
          <a:p>
            <a:pPr marL="0">
              <a:spcBef>
                <a:spcPts val="0"/>
              </a:spcBef>
            </a:pPr>
            <a:endParaRPr lang="en-US" dirty="0">
              <a:latin typeface="+mj-lt"/>
              <a:ea typeface="Calibri" panose="020F0502020204030204" pitchFamily="34" charset="0"/>
            </a:endParaRPr>
          </a:p>
          <a:p>
            <a:pPr marL="0">
              <a:spcBef>
                <a:spcPts val="0"/>
              </a:spcBef>
            </a:pPr>
            <a:r>
              <a:rPr lang="en-US" sz="1800" dirty="0">
                <a:effectLst/>
                <a:latin typeface="+mj-lt"/>
                <a:ea typeface="Calibri" panose="020F0502020204030204" pitchFamily="34" charset="0"/>
              </a:rPr>
              <a:t>OP-18 Median Time from ED Arrival to ED Departure for discharged ED patients.</a:t>
            </a:r>
          </a:p>
          <a:p>
            <a:pPr marL="0">
              <a:spcBef>
                <a:spcPts val="0"/>
              </a:spcBef>
            </a:pPr>
            <a:endParaRPr lang="en-US" sz="1800" dirty="0">
              <a:effectLst/>
              <a:latin typeface="+mj-lt"/>
              <a:ea typeface="Calibri" panose="020F0502020204030204" pitchFamily="34" charset="0"/>
            </a:endParaRPr>
          </a:p>
          <a:p>
            <a:endParaRPr lang="en-US" dirty="0"/>
          </a:p>
        </p:txBody>
      </p:sp>
    </p:spTree>
    <p:extLst>
      <p:ext uri="{BB962C8B-B14F-4D97-AF65-F5344CB8AC3E}">
        <p14:creationId xmlns:p14="http://schemas.microsoft.com/office/powerpoint/2010/main" val="546015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DF3A9-B1E1-5D6E-CC4E-492856B4A9EA}"/>
              </a:ext>
            </a:extLst>
          </p:cNvPr>
          <p:cNvSpPr>
            <a:spLocks noGrp="1"/>
          </p:cNvSpPr>
          <p:nvPr>
            <p:ph type="title"/>
          </p:nvPr>
        </p:nvSpPr>
        <p:spPr/>
        <p:txBody>
          <a:bodyPr/>
          <a:lstStyle/>
          <a:p>
            <a:pPr algn="l"/>
            <a:r>
              <a:rPr lang="en-US" sz="3200" b="1" i="0" dirty="0">
                <a:solidFill>
                  <a:schemeClr val="tx1"/>
                </a:solidFill>
                <a:effectLst/>
                <a:latin typeface="var(--font-lexend)"/>
              </a:rPr>
              <a:t>States Advancing All-Payer Health Equity Approaches and Development (AHEAD) Model</a:t>
            </a:r>
          </a:p>
        </p:txBody>
      </p:sp>
      <p:sp>
        <p:nvSpPr>
          <p:cNvPr id="3" name="Content Placeholder 2">
            <a:extLst>
              <a:ext uri="{FF2B5EF4-FFF2-40B4-BE49-F238E27FC236}">
                <a16:creationId xmlns:a16="http://schemas.microsoft.com/office/drawing/2014/main" id="{D1F4C786-9754-72D0-228B-FBDF17A6A795}"/>
              </a:ext>
            </a:extLst>
          </p:cNvPr>
          <p:cNvSpPr>
            <a:spLocks noGrp="1"/>
          </p:cNvSpPr>
          <p:nvPr>
            <p:ph idx="1"/>
          </p:nvPr>
        </p:nvSpPr>
        <p:spPr>
          <a:xfrm>
            <a:off x="1261872" y="1828800"/>
            <a:ext cx="9510402" cy="4351337"/>
          </a:xfrm>
        </p:spPr>
        <p:txBody>
          <a:bodyPr/>
          <a:lstStyle/>
          <a:p>
            <a:r>
              <a:rPr lang="en-US" b="0" i="0" dirty="0">
                <a:effectLst/>
                <a:latin typeface="+mj-lt"/>
              </a:rPr>
              <a:t>On July 2, 2024, CMS announced that Connecticut, Maryland, and Vermont will be the first states to participate Advancing All-Payer Health Equity Approaches and Development (AHEAD) Model. </a:t>
            </a:r>
          </a:p>
          <a:p>
            <a:r>
              <a:rPr lang="en-US" b="0" i="0" dirty="0">
                <a:solidFill>
                  <a:srgbClr val="262626"/>
                </a:solidFill>
                <a:effectLst/>
                <a:latin typeface="+mj-lt"/>
              </a:rPr>
              <a:t>A new voluntary, state total cost of care (TCOC) model: the States Advancing All-Payer Health Equity Approaches and Development Model (“States Advancing AHEAD” or “AHEAD” Model). </a:t>
            </a:r>
          </a:p>
          <a:p>
            <a:r>
              <a:rPr lang="en-US" b="0" i="0" dirty="0">
                <a:solidFill>
                  <a:srgbClr val="262626"/>
                </a:solidFill>
                <a:effectLst/>
                <a:latin typeface="+mj-lt"/>
              </a:rPr>
              <a:t>CMS’s goal in the AHEAD Model is to collaborate with states to curb healthcare cost growth, improve population health, and advance health equity by reducing disparities in health outcomes. </a:t>
            </a:r>
          </a:p>
          <a:p>
            <a:r>
              <a:rPr lang="en-US" b="0" i="0" dirty="0">
                <a:solidFill>
                  <a:srgbClr val="262626"/>
                </a:solidFill>
                <a:effectLst/>
                <a:latin typeface="+mj-lt"/>
              </a:rPr>
              <a:t>CMS will support participating states through various AHEAD Model components that aim to increase investment in primary care, provide financial stability for hospitals, and support beneficiary connection to community resources. </a:t>
            </a:r>
            <a:endParaRPr lang="en-US" dirty="0">
              <a:latin typeface="+mj-lt"/>
            </a:endParaRPr>
          </a:p>
        </p:txBody>
      </p:sp>
    </p:spTree>
    <p:extLst>
      <p:ext uri="{BB962C8B-B14F-4D97-AF65-F5344CB8AC3E}">
        <p14:creationId xmlns:p14="http://schemas.microsoft.com/office/powerpoint/2010/main" val="922840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95336-304D-1099-C39C-DF71DDB5D74F}"/>
              </a:ext>
            </a:extLst>
          </p:cNvPr>
          <p:cNvSpPr>
            <a:spLocks noGrp="1"/>
          </p:cNvSpPr>
          <p:nvPr>
            <p:ph type="title"/>
          </p:nvPr>
        </p:nvSpPr>
        <p:spPr/>
        <p:txBody>
          <a:bodyPr/>
          <a:lstStyle/>
          <a:p>
            <a:r>
              <a:rPr lang="en-US" dirty="0"/>
              <a:t>NHE</a:t>
            </a:r>
          </a:p>
        </p:txBody>
      </p:sp>
      <p:pic>
        <p:nvPicPr>
          <p:cNvPr id="5" name="Content Placeholder 4">
            <a:extLst>
              <a:ext uri="{FF2B5EF4-FFF2-40B4-BE49-F238E27FC236}">
                <a16:creationId xmlns:a16="http://schemas.microsoft.com/office/drawing/2014/main" id="{7029E1F1-3E73-DD7F-6BAE-79A0CBD53821}"/>
              </a:ext>
            </a:extLst>
          </p:cNvPr>
          <p:cNvPicPr>
            <a:picLocks noGrp="1" noChangeAspect="1"/>
          </p:cNvPicPr>
          <p:nvPr>
            <p:ph idx="1"/>
          </p:nvPr>
        </p:nvPicPr>
        <p:blipFill>
          <a:blip r:embed="rId2"/>
          <a:stretch>
            <a:fillRect/>
          </a:stretch>
        </p:blipFill>
        <p:spPr>
          <a:xfrm>
            <a:off x="1262063" y="2292068"/>
            <a:ext cx="8594725" cy="3424801"/>
          </a:xfrm>
        </p:spPr>
      </p:pic>
    </p:spTree>
    <p:extLst>
      <p:ext uri="{BB962C8B-B14F-4D97-AF65-F5344CB8AC3E}">
        <p14:creationId xmlns:p14="http://schemas.microsoft.com/office/powerpoint/2010/main" val="10916206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A2C48CF-18B6-1B77-F248-8DC970050729}"/>
              </a:ext>
            </a:extLst>
          </p:cNvPr>
          <p:cNvPicPr>
            <a:picLocks noGrp="1" noChangeAspect="1"/>
          </p:cNvPicPr>
          <p:nvPr>
            <p:ph idx="1"/>
          </p:nvPr>
        </p:nvPicPr>
        <p:blipFill>
          <a:blip r:embed="rId2"/>
          <a:stretch>
            <a:fillRect/>
          </a:stretch>
        </p:blipFill>
        <p:spPr>
          <a:xfrm>
            <a:off x="3396053" y="422434"/>
            <a:ext cx="5399893" cy="6013131"/>
          </a:xfrm>
          <a:prstGeom prst="rect">
            <a:avLst/>
          </a:prstGeom>
        </p:spPr>
      </p:pic>
      <p:sp>
        <p:nvSpPr>
          <p:cNvPr id="8" name="TextBox 7">
            <a:extLst>
              <a:ext uri="{FF2B5EF4-FFF2-40B4-BE49-F238E27FC236}">
                <a16:creationId xmlns:a16="http://schemas.microsoft.com/office/drawing/2014/main" id="{BF5F9081-8352-F960-4924-FE5E988ED1DD}"/>
              </a:ext>
            </a:extLst>
          </p:cNvPr>
          <p:cNvSpPr txBox="1"/>
          <p:nvPr/>
        </p:nvSpPr>
        <p:spPr>
          <a:xfrm>
            <a:off x="6281263" y="6488668"/>
            <a:ext cx="6097554" cy="369332"/>
          </a:xfrm>
          <a:prstGeom prst="rect">
            <a:avLst/>
          </a:prstGeom>
          <a:noFill/>
        </p:spPr>
        <p:txBody>
          <a:bodyPr wrap="square">
            <a:spAutoFit/>
          </a:bodyPr>
          <a:lstStyle/>
          <a:p>
            <a:r>
              <a:rPr lang="en-US" sz="900" dirty="0" err="1"/>
              <a:t>Magnan</a:t>
            </a:r>
            <a:r>
              <a:rPr lang="en-US" sz="900" dirty="0"/>
              <a:t>, S. 2017. Social Determinants of Health 101 for Health Care: Five Plus Five. NAM Perspectives. Discussion Paper, National Academy of Medicine, Washington, DC.</a:t>
            </a:r>
          </a:p>
        </p:txBody>
      </p:sp>
    </p:spTree>
    <p:extLst>
      <p:ext uri="{BB962C8B-B14F-4D97-AF65-F5344CB8AC3E}">
        <p14:creationId xmlns:p14="http://schemas.microsoft.com/office/powerpoint/2010/main" val="41223999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86AB96C-DBD1-758A-62B8-07A94161E618}"/>
              </a:ext>
            </a:extLst>
          </p:cNvPr>
          <p:cNvPicPr>
            <a:picLocks noChangeAspect="1"/>
          </p:cNvPicPr>
          <p:nvPr/>
        </p:nvPicPr>
        <p:blipFill>
          <a:blip r:embed="rId2"/>
          <a:stretch>
            <a:fillRect/>
          </a:stretch>
        </p:blipFill>
        <p:spPr>
          <a:xfrm>
            <a:off x="2064110" y="999460"/>
            <a:ext cx="7585823" cy="4167520"/>
          </a:xfrm>
          <a:prstGeom prst="rect">
            <a:avLst/>
          </a:prstGeom>
        </p:spPr>
      </p:pic>
      <p:sp>
        <p:nvSpPr>
          <p:cNvPr id="5" name="Title 4">
            <a:extLst>
              <a:ext uri="{FF2B5EF4-FFF2-40B4-BE49-F238E27FC236}">
                <a16:creationId xmlns:a16="http://schemas.microsoft.com/office/drawing/2014/main" id="{0A3F30D9-9287-5F32-C20B-C6B7F3A9259C}"/>
              </a:ext>
            </a:extLst>
          </p:cNvPr>
          <p:cNvSpPr>
            <a:spLocks noGrp="1"/>
          </p:cNvSpPr>
          <p:nvPr>
            <p:ph type="title"/>
          </p:nvPr>
        </p:nvSpPr>
        <p:spPr/>
        <p:txBody>
          <a:bodyPr>
            <a:normAutofit fontScale="90000"/>
          </a:bodyPr>
          <a:lstStyle/>
          <a:p>
            <a:r>
              <a:rPr lang="en-US" dirty="0"/>
              <a:t>Vizient</a:t>
            </a:r>
          </a:p>
        </p:txBody>
      </p:sp>
    </p:spTree>
    <p:extLst>
      <p:ext uri="{BB962C8B-B14F-4D97-AF65-F5344CB8AC3E}">
        <p14:creationId xmlns:p14="http://schemas.microsoft.com/office/powerpoint/2010/main" val="4163313453"/>
      </p:ext>
    </p:extLst>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55C9C-2357-C61E-0792-D4DBC91B935C}"/>
              </a:ext>
            </a:extLst>
          </p:cNvPr>
          <p:cNvSpPr>
            <a:spLocks noGrp="1"/>
          </p:cNvSpPr>
          <p:nvPr>
            <p:ph type="title"/>
          </p:nvPr>
        </p:nvSpPr>
        <p:spPr/>
        <p:txBody>
          <a:bodyPr/>
          <a:lstStyle/>
          <a:p>
            <a:r>
              <a:rPr lang="en-US" dirty="0"/>
              <a:t>Disclosures</a:t>
            </a:r>
          </a:p>
        </p:txBody>
      </p:sp>
      <p:sp>
        <p:nvSpPr>
          <p:cNvPr id="3" name="Content Placeholder 2">
            <a:extLst>
              <a:ext uri="{FF2B5EF4-FFF2-40B4-BE49-F238E27FC236}">
                <a16:creationId xmlns:a16="http://schemas.microsoft.com/office/drawing/2014/main" id="{0BBFC11C-7A6F-BDCF-BB9F-63CBE591F3A8}"/>
              </a:ext>
            </a:extLst>
          </p:cNvPr>
          <p:cNvSpPr>
            <a:spLocks noGrp="1"/>
          </p:cNvSpPr>
          <p:nvPr>
            <p:ph idx="1"/>
          </p:nvPr>
        </p:nvSpPr>
        <p:spPr/>
        <p:txBody>
          <a:bodyPr>
            <a:normAutofit fontScale="92500" lnSpcReduction="20000"/>
          </a:bodyPr>
          <a:lstStyle/>
          <a:p>
            <a:r>
              <a:rPr lang="en-US" dirty="0"/>
              <a:t>My remarks are my own and do not represent the UMMC, UMSOM, UMB or UMMS.  </a:t>
            </a:r>
          </a:p>
          <a:p>
            <a:endParaRPr lang="en-US" dirty="0"/>
          </a:p>
          <a:p>
            <a:r>
              <a:rPr lang="en-US" dirty="0"/>
              <a:t>Prior public servant</a:t>
            </a:r>
          </a:p>
          <a:p>
            <a:pPr lvl="1"/>
            <a:r>
              <a:rPr lang="en-US" dirty="0"/>
              <a:t>Federal Gov for a decade</a:t>
            </a:r>
          </a:p>
          <a:p>
            <a:pPr lvl="1"/>
            <a:r>
              <a:rPr lang="en-US" dirty="0"/>
              <a:t>State Senior Advisor for COVID</a:t>
            </a:r>
          </a:p>
          <a:p>
            <a:pPr lvl="1"/>
            <a:r>
              <a:rPr lang="en-US" dirty="0"/>
              <a:t>Practicing EM physician, but administrative mostly</a:t>
            </a:r>
          </a:p>
          <a:p>
            <a:endParaRPr lang="en-US" dirty="0"/>
          </a:p>
          <a:p>
            <a:r>
              <a:rPr lang="en-US" dirty="0"/>
              <a:t>20+ years in DoD</a:t>
            </a:r>
          </a:p>
          <a:p>
            <a:endParaRPr lang="en-US" dirty="0"/>
          </a:p>
          <a:p>
            <a:r>
              <a:rPr lang="en-US" dirty="0"/>
              <a:t>“ER wait times, by state” Kelly Gooch –February 24th, 2022</a:t>
            </a:r>
          </a:p>
          <a:p>
            <a:pPr lvl="1"/>
            <a:r>
              <a:rPr lang="en-US" dirty="0"/>
              <a:t> According to research by IT service automation company </a:t>
            </a:r>
            <a:r>
              <a:rPr lang="en-US" dirty="0" err="1"/>
              <a:t>SysAid</a:t>
            </a:r>
            <a:r>
              <a:rPr lang="en-US" dirty="0"/>
              <a:t>, Maryland is the state where patients spend the longest time in the emergency department before leaving the hospital. </a:t>
            </a:r>
          </a:p>
          <a:p>
            <a:pPr lvl="1"/>
            <a:endParaRPr lang="en-US" dirty="0"/>
          </a:p>
        </p:txBody>
      </p:sp>
      <p:sp>
        <p:nvSpPr>
          <p:cNvPr id="5" name="TextBox 4">
            <a:extLst>
              <a:ext uri="{FF2B5EF4-FFF2-40B4-BE49-F238E27FC236}">
                <a16:creationId xmlns:a16="http://schemas.microsoft.com/office/drawing/2014/main" id="{816AB87F-5661-3B86-DE36-EA6FD08532DF}"/>
              </a:ext>
            </a:extLst>
          </p:cNvPr>
          <p:cNvSpPr txBox="1"/>
          <p:nvPr/>
        </p:nvSpPr>
        <p:spPr>
          <a:xfrm>
            <a:off x="6096000" y="6492875"/>
            <a:ext cx="6096000" cy="230832"/>
          </a:xfrm>
          <a:prstGeom prst="rect">
            <a:avLst/>
          </a:prstGeom>
          <a:noFill/>
        </p:spPr>
        <p:txBody>
          <a:bodyPr wrap="square">
            <a:spAutoFit/>
          </a:bodyPr>
          <a:lstStyle/>
          <a:p>
            <a:r>
              <a:rPr lang="en-US" sz="900" dirty="0"/>
              <a:t>https://www.beckershospitalreview.com/rankings-and-ratings/er-wait-times-by-state.html</a:t>
            </a:r>
          </a:p>
        </p:txBody>
      </p:sp>
    </p:spTree>
    <p:extLst>
      <p:ext uri="{BB962C8B-B14F-4D97-AF65-F5344CB8AC3E}">
        <p14:creationId xmlns:p14="http://schemas.microsoft.com/office/powerpoint/2010/main" val="14676222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F03E81F-AE4F-0F98-4035-14AF5288BF1E}"/>
              </a:ext>
            </a:extLst>
          </p:cNvPr>
          <p:cNvSpPr>
            <a:spLocks noGrp="1"/>
          </p:cNvSpPr>
          <p:nvPr>
            <p:ph type="title"/>
          </p:nvPr>
        </p:nvSpPr>
        <p:spPr/>
        <p:txBody>
          <a:bodyPr>
            <a:normAutofit fontScale="90000"/>
          </a:bodyPr>
          <a:lstStyle/>
          <a:p>
            <a:endParaRPr lang="en-US"/>
          </a:p>
        </p:txBody>
      </p:sp>
      <p:pic>
        <p:nvPicPr>
          <p:cNvPr id="7" name="Picture 6">
            <a:extLst>
              <a:ext uri="{FF2B5EF4-FFF2-40B4-BE49-F238E27FC236}">
                <a16:creationId xmlns:a16="http://schemas.microsoft.com/office/drawing/2014/main" id="{AB78CB5D-9D08-367D-42A2-B76F42F2F15A}"/>
              </a:ext>
            </a:extLst>
          </p:cNvPr>
          <p:cNvPicPr>
            <a:picLocks noChangeAspect="1"/>
          </p:cNvPicPr>
          <p:nvPr/>
        </p:nvPicPr>
        <p:blipFill>
          <a:blip r:embed="rId2"/>
          <a:stretch>
            <a:fillRect/>
          </a:stretch>
        </p:blipFill>
        <p:spPr>
          <a:xfrm>
            <a:off x="181469" y="215494"/>
            <a:ext cx="11208709" cy="6075578"/>
          </a:xfrm>
          <a:prstGeom prst="rect">
            <a:avLst/>
          </a:prstGeom>
        </p:spPr>
      </p:pic>
    </p:spTree>
    <p:extLst>
      <p:ext uri="{BB962C8B-B14F-4D97-AF65-F5344CB8AC3E}">
        <p14:creationId xmlns:p14="http://schemas.microsoft.com/office/powerpoint/2010/main" val="25949530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76A50-9F18-C76F-955F-8B5C0F1D3B3F}"/>
              </a:ext>
            </a:extLst>
          </p:cNvPr>
          <p:cNvSpPr>
            <a:spLocks noGrp="1"/>
          </p:cNvSpPr>
          <p:nvPr>
            <p:ph type="title"/>
          </p:nvPr>
        </p:nvSpPr>
        <p:spPr/>
        <p:txBody>
          <a:bodyPr/>
          <a:lstStyle/>
          <a:p>
            <a:r>
              <a:rPr lang="en-US" dirty="0"/>
              <a:t>Past Due for Change</a:t>
            </a:r>
          </a:p>
        </p:txBody>
      </p:sp>
      <p:sp>
        <p:nvSpPr>
          <p:cNvPr id="3" name="Content Placeholder 2">
            <a:extLst>
              <a:ext uri="{FF2B5EF4-FFF2-40B4-BE49-F238E27FC236}">
                <a16:creationId xmlns:a16="http://schemas.microsoft.com/office/drawing/2014/main" id="{846BB647-2FB3-56A7-8A2C-45045F753FC0}"/>
              </a:ext>
            </a:extLst>
          </p:cNvPr>
          <p:cNvSpPr>
            <a:spLocks noGrp="1"/>
          </p:cNvSpPr>
          <p:nvPr>
            <p:ph idx="1"/>
          </p:nvPr>
        </p:nvSpPr>
        <p:spPr/>
        <p:txBody>
          <a:bodyPr/>
          <a:lstStyle/>
          <a:p>
            <a:r>
              <a:rPr lang="en-US" dirty="0"/>
              <a:t>The status quo can’t be</a:t>
            </a:r>
          </a:p>
          <a:p>
            <a:r>
              <a:rPr lang="en-US" dirty="0"/>
              <a:t>Continued study is needed, but action is required</a:t>
            </a:r>
          </a:p>
          <a:p>
            <a:r>
              <a:rPr lang="en-US" dirty="0"/>
              <a:t>Don’t do one thing; consider and do many</a:t>
            </a:r>
          </a:p>
          <a:p>
            <a:pPr lvl="1"/>
            <a:r>
              <a:rPr lang="en-US" dirty="0"/>
              <a:t>It isn’t solved with one measure</a:t>
            </a:r>
          </a:p>
          <a:p>
            <a:r>
              <a:rPr lang="en-US" dirty="0"/>
              <a:t>Define the accountable actor for the change</a:t>
            </a:r>
          </a:p>
          <a:p>
            <a:r>
              <a:rPr lang="en-US" dirty="0"/>
              <a:t>Every action has a reaction and unintended consequence</a:t>
            </a:r>
          </a:p>
          <a:p>
            <a:r>
              <a:rPr lang="en-US" dirty="0"/>
              <a:t>Be evolutionary and revolutionary</a:t>
            </a:r>
          </a:p>
          <a:p>
            <a:pPr lvl="1"/>
            <a:r>
              <a:rPr lang="en-US" dirty="0"/>
              <a:t>Small changes will create little change</a:t>
            </a:r>
          </a:p>
          <a:p>
            <a:r>
              <a:rPr lang="en-US" dirty="0"/>
              <a:t>Be bold</a:t>
            </a:r>
          </a:p>
        </p:txBody>
      </p:sp>
    </p:spTree>
    <p:extLst>
      <p:ext uri="{BB962C8B-B14F-4D97-AF65-F5344CB8AC3E}">
        <p14:creationId xmlns:p14="http://schemas.microsoft.com/office/powerpoint/2010/main" val="1357899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A8027-6725-9950-665E-F4CE0FE96231}"/>
              </a:ext>
            </a:extLst>
          </p:cNvPr>
          <p:cNvSpPr>
            <a:spLocks noGrp="1"/>
          </p:cNvSpPr>
          <p:nvPr>
            <p:ph type="title"/>
          </p:nvPr>
        </p:nvSpPr>
        <p:spPr>
          <a:xfrm>
            <a:off x="208225" y="-526423"/>
            <a:ext cx="9692640" cy="1325562"/>
          </a:xfrm>
        </p:spPr>
        <p:txBody>
          <a:bodyPr/>
          <a:lstStyle/>
          <a:p>
            <a:r>
              <a:rPr lang="en-US" dirty="0"/>
              <a:t>The Coal mine: The System</a:t>
            </a:r>
          </a:p>
        </p:txBody>
      </p:sp>
      <p:sp>
        <p:nvSpPr>
          <p:cNvPr id="3" name="Content Placeholder 2">
            <a:extLst>
              <a:ext uri="{FF2B5EF4-FFF2-40B4-BE49-F238E27FC236}">
                <a16:creationId xmlns:a16="http://schemas.microsoft.com/office/drawing/2014/main" id="{1947AD01-FA52-308B-E35B-91759641F45C}"/>
              </a:ext>
            </a:extLst>
          </p:cNvPr>
          <p:cNvSpPr>
            <a:spLocks noGrp="1"/>
          </p:cNvSpPr>
          <p:nvPr>
            <p:ph idx="1"/>
          </p:nvPr>
        </p:nvSpPr>
        <p:spPr>
          <a:xfrm>
            <a:off x="136358" y="1002631"/>
            <a:ext cx="5895474" cy="5855369"/>
          </a:xfrm>
        </p:spPr>
        <p:txBody>
          <a:bodyPr>
            <a:normAutofit fontScale="70000" lnSpcReduction="20000"/>
          </a:bodyPr>
          <a:lstStyle/>
          <a:p>
            <a:r>
              <a:rPr lang="en-US" dirty="0"/>
              <a:t>Conduct population-based needs analysis </a:t>
            </a:r>
          </a:p>
          <a:p>
            <a:pPr lvl="1"/>
            <a:r>
              <a:rPr lang="en-US" dirty="0"/>
              <a:t>AMB access</a:t>
            </a:r>
          </a:p>
          <a:p>
            <a:pPr lvl="1"/>
            <a:r>
              <a:rPr lang="en-US" dirty="0"/>
              <a:t>SNF/LTC beds</a:t>
            </a:r>
          </a:p>
          <a:p>
            <a:pPr lvl="1"/>
            <a:r>
              <a:rPr lang="en-US" dirty="0"/>
              <a:t>Hospital IP capacity</a:t>
            </a:r>
          </a:p>
          <a:p>
            <a:r>
              <a:rPr lang="en-US" dirty="0"/>
              <a:t>Transitions of Care</a:t>
            </a:r>
          </a:p>
          <a:p>
            <a:pPr lvl="1"/>
            <a:r>
              <a:rPr lang="en-US" dirty="0"/>
              <a:t>Incentive SNF/LTC to accept patients from hospitals</a:t>
            </a:r>
          </a:p>
          <a:p>
            <a:pPr lvl="1"/>
            <a:r>
              <a:rPr lang="en-US" dirty="0"/>
              <a:t>Encourage adoption of RPM and telehealth opportunities</a:t>
            </a:r>
          </a:p>
          <a:p>
            <a:pPr lvl="1"/>
            <a:r>
              <a:rPr lang="en-US" dirty="0"/>
              <a:t>Improve the efficiency of prior authorization models for placement</a:t>
            </a:r>
          </a:p>
          <a:p>
            <a:pPr lvl="1"/>
            <a:r>
              <a:rPr lang="en-US" dirty="0"/>
              <a:t>Establish evaluation/treatment ‘go-teams’ for LTC patients (POC labs/IVF/Meds)</a:t>
            </a:r>
          </a:p>
          <a:p>
            <a:r>
              <a:rPr lang="en-US" dirty="0"/>
              <a:t>Ambulatory access</a:t>
            </a:r>
          </a:p>
          <a:p>
            <a:pPr lvl="1"/>
            <a:r>
              <a:rPr lang="en-US" dirty="0"/>
              <a:t>Explore/encourage safe procedural opportunities for outpatient management</a:t>
            </a:r>
          </a:p>
          <a:p>
            <a:pPr lvl="1"/>
            <a:r>
              <a:rPr lang="en-US" dirty="0"/>
              <a:t>‘One Day Earlier’ concept</a:t>
            </a:r>
          </a:p>
          <a:p>
            <a:pPr lvl="1"/>
            <a:r>
              <a:rPr lang="en-US" dirty="0"/>
              <a:t>Create different clinic hours </a:t>
            </a:r>
          </a:p>
          <a:p>
            <a:pPr lvl="1"/>
            <a:r>
              <a:rPr lang="en-US" dirty="0"/>
              <a:t>Timely follow-up measure</a:t>
            </a:r>
          </a:p>
          <a:p>
            <a:pPr lvl="1"/>
            <a:r>
              <a:rPr lang="en-US" dirty="0"/>
              <a:t>Increase clinic capacity </a:t>
            </a:r>
          </a:p>
          <a:p>
            <a:r>
              <a:rPr lang="en-US" dirty="0"/>
              <a:t>Hospitals</a:t>
            </a:r>
          </a:p>
          <a:p>
            <a:pPr lvl="1"/>
            <a:r>
              <a:rPr lang="en-US" dirty="0"/>
              <a:t>Conduct a procedural constraint analysis (round trip processes)</a:t>
            </a:r>
          </a:p>
          <a:p>
            <a:pPr lvl="1"/>
            <a:r>
              <a:rPr lang="en-US" dirty="0"/>
              <a:t>Examine hospital bed ratios (</a:t>
            </a:r>
            <a:r>
              <a:rPr lang="en-US" dirty="0" err="1"/>
              <a:t>ICU:IMC:floor:ambulatory</a:t>
            </a:r>
            <a:r>
              <a:rPr lang="en-US" dirty="0"/>
              <a:t>) for improved flow and timely follow-up</a:t>
            </a:r>
          </a:p>
          <a:p>
            <a:pPr lvl="2"/>
            <a:r>
              <a:rPr lang="en-US" dirty="0"/>
              <a:t>Report capacity to include ED Boarders</a:t>
            </a:r>
          </a:p>
          <a:p>
            <a:pPr lvl="1"/>
            <a:r>
              <a:rPr lang="en-US" dirty="0"/>
              <a:t>Prioritize ED-admitted bed assignments</a:t>
            </a:r>
          </a:p>
          <a:p>
            <a:pPr lvl="1"/>
            <a:r>
              <a:rPr lang="en-US" dirty="0"/>
              <a:t>Track ED disposition time for non-admitted patients</a:t>
            </a:r>
          </a:p>
          <a:p>
            <a:pPr lvl="1"/>
            <a:r>
              <a:rPr lang="en-US" dirty="0"/>
              <a:t>Surgical smoothing</a:t>
            </a:r>
          </a:p>
          <a:p>
            <a:pPr lvl="1"/>
            <a:r>
              <a:rPr lang="en-US" dirty="0"/>
              <a:t>Consider needed weekend capabilities to impact flow</a:t>
            </a:r>
          </a:p>
          <a:p>
            <a:pPr lvl="1"/>
            <a:r>
              <a:rPr lang="en-US" dirty="0"/>
              <a:t>Estimated Day of Discharge and Discharge By Noon measures</a:t>
            </a:r>
          </a:p>
          <a:p>
            <a:pPr lvl="1"/>
            <a:r>
              <a:rPr lang="en-US" dirty="0"/>
              <a:t>Meds to Bed programs</a:t>
            </a:r>
          </a:p>
          <a:p>
            <a:pPr lvl="1"/>
            <a:endParaRPr lang="en-US" dirty="0"/>
          </a:p>
          <a:p>
            <a:endParaRPr lang="en-US" dirty="0"/>
          </a:p>
          <a:p>
            <a:pPr lvl="1"/>
            <a:endParaRPr lang="en-US" dirty="0"/>
          </a:p>
          <a:p>
            <a:endParaRPr lang="en-US" dirty="0"/>
          </a:p>
          <a:p>
            <a:endParaRPr lang="en-US" dirty="0"/>
          </a:p>
          <a:p>
            <a:endParaRPr lang="en-US" dirty="0"/>
          </a:p>
        </p:txBody>
      </p:sp>
      <p:sp>
        <p:nvSpPr>
          <p:cNvPr id="4" name="Content Placeholder 2">
            <a:extLst>
              <a:ext uri="{FF2B5EF4-FFF2-40B4-BE49-F238E27FC236}">
                <a16:creationId xmlns:a16="http://schemas.microsoft.com/office/drawing/2014/main" id="{9B9BD7B0-6D0A-B256-DC00-1B81BB0DF4E1}"/>
              </a:ext>
            </a:extLst>
          </p:cNvPr>
          <p:cNvSpPr txBox="1">
            <a:spLocks/>
          </p:cNvSpPr>
          <p:nvPr/>
        </p:nvSpPr>
        <p:spPr>
          <a:xfrm>
            <a:off x="5767137" y="927476"/>
            <a:ext cx="5502442" cy="5930524"/>
          </a:xfrm>
          <a:prstGeom prst="rect">
            <a:avLst/>
          </a:prstGeom>
        </p:spPr>
        <p:txBody>
          <a:bodyPr vert="horz" lIns="91440" tIns="45720" rIns="91440" bIns="45720" rtlCol="0">
            <a:normAutofit fontScale="77500" lnSpcReduction="20000"/>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r>
              <a:rPr lang="en-US" dirty="0"/>
              <a:t>Cities/States/Feds</a:t>
            </a:r>
          </a:p>
          <a:p>
            <a:pPr lvl="1"/>
            <a:r>
              <a:rPr lang="en-US" dirty="0"/>
              <a:t>Establish measures linked to incentives c/w national measures</a:t>
            </a:r>
          </a:p>
          <a:p>
            <a:pPr lvl="1"/>
            <a:r>
              <a:rPr lang="en-US" dirty="0"/>
              <a:t>Data-public reporting-ED wait times? Boarding?</a:t>
            </a:r>
          </a:p>
          <a:p>
            <a:pPr lvl="1"/>
            <a:r>
              <a:rPr lang="en-US" dirty="0"/>
              <a:t>Incentivize innovative out-of-hospital care models</a:t>
            </a:r>
          </a:p>
          <a:p>
            <a:pPr lvl="2"/>
            <a:r>
              <a:rPr lang="en-US" dirty="0"/>
              <a:t>Pilot projects with expectations for scaling</a:t>
            </a:r>
          </a:p>
          <a:p>
            <a:pPr lvl="1"/>
            <a:r>
              <a:rPr lang="en-US" dirty="0"/>
              <a:t>Establish health/civic planner partnerships to address SDOH challenges</a:t>
            </a:r>
          </a:p>
          <a:p>
            <a:pPr lvl="1"/>
            <a:r>
              <a:rPr lang="en-US" dirty="0"/>
              <a:t>Ensure SDOH analyses guide investments</a:t>
            </a:r>
          </a:p>
          <a:p>
            <a:pPr lvl="1"/>
            <a:r>
              <a:rPr lang="en-US" dirty="0"/>
              <a:t>Track ED Boarders and % in hospitals</a:t>
            </a:r>
          </a:p>
          <a:p>
            <a:pPr lvl="1"/>
            <a:r>
              <a:rPr lang="en-US" dirty="0"/>
              <a:t>Assist with the translation of SDOH data into deliverables outside “healthcare”</a:t>
            </a:r>
          </a:p>
          <a:p>
            <a:pPr lvl="1"/>
            <a:r>
              <a:rPr lang="en-US" dirty="0"/>
              <a:t>Factor in ED boarders within a healthcare capacity assessments</a:t>
            </a:r>
          </a:p>
          <a:p>
            <a:pPr lvl="1"/>
            <a:r>
              <a:rPr lang="en-US" dirty="0"/>
              <a:t>Midnight census?</a:t>
            </a:r>
          </a:p>
          <a:p>
            <a:r>
              <a:rPr lang="en-US" dirty="0"/>
              <a:t>Insurers</a:t>
            </a:r>
          </a:p>
          <a:p>
            <a:pPr lvl="1"/>
            <a:r>
              <a:rPr lang="en-US" dirty="0"/>
              <a:t>Incentivize models-AMB call to first visit</a:t>
            </a:r>
          </a:p>
          <a:p>
            <a:pPr lvl="1"/>
            <a:r>
              <a:rPr lang="en-US" dirty="0"/>
              <a:t>Partner to encourage flow, access to providers (telehealth), RPM reimbursement</a:t>
            </a:r>
          </a:p>
          <a:p>
            <a:pPr lvl="1"/>
            <a:r>
              <a:rPr lang="en-US" dirty="0"/>
              <a:t>Consider all payor models</a:t>
            </a:r>
          </a:p>
          <a:p>
            <a:pPr lvl="1"/>
            <a:r>
              <a:rPr lang="en-US" dirty="0"/>
              <a:t>Evaluate SDOH reimbursement/support opportunities with the greatest impact on health (transport)</a:t>
            </a:r>
          </a:p>
          <a:p>
            <a:pPr lvl="1"/>
            <a:r>
              <a:rPr lang="en-US" dirty="0"/>
              <a:t>Establish meds-to-home mechanisms</a:t>
            </a:r>
          </a:p>
          <a:p>
            <a:r>
              <a:rPr lang="en-US" dirty="0"/>
              <a:t>Providers/education</a:t>
            </a:r>
          </a:p>
          <a:p>
            <a:pPr lvl="1"/>
            <a:r>
              <a:rPr lang="en-US" dirty="0"/>
              <a:t>Encourage a broader workforce and innovate the healthcare workforce</a:t>
            </a:r>
          </a:p>
          <a:p>
            <a:pPr lvl="1"/>
            <a:r>
              <a:rPr lang="en-US" dirty="0"/>
              <a:t>Ensure APPs/pharmacists/nurses/</a:t>
            </a:r>
            <a:r>
              <a:rPr lang="en-US" dirty="0" err="1"/>
              <a:t>etc</a:t>
            </a:r>
            <a:r>
              <a:rPr lang="en-US" dirty="0"/>
              <a:t> practice at top of license</a:t>
            </a:r>
          </a:p>
          <a:p>
            <a:pPr lvl="1"/>
            <a:r>
              <a:rPr lang="en-US" dirty="0"/>
              <a:t>Community health workers</a:t>
            </a:r>
          </a:p>
          <a:p>
            <a:pPr lvl="1"/>
            <a:r>
              <a:rPr lang="en-US" dirty="0"/>
              <a:t>Examine HCW projected needs and ensure that school capacity ensures needs are met</a:t>
            </a:r>
          </a:p>
          <a:p>
            <a:pPr lvl="1"/>
            <a:endParaRPr lang="en-US" dirty="0"/>
          </a:p>
          <a:p>
            <a:pPr lvl="1"/>
            <a:endParaRPr lang="en-US" dirty="0"/>
          </a:p>
          <a:p>
            <a:endParaRPr lang="en-US" dirty="0"/>
          </a:p>
          <a:p>
            <a:endParaRPr lang="en-US" dirty="0"/>
          </a:p>
          <a:p>
            <a:endParaRPr lang="en-US" dirty="0"/>
          </a:p>
        </p:txBody>
      </p:sp>
    </p:spTree>
    <p:extLst>
      <p:ext uri="{BB962C8B-B14F-4D97-AF65-F5344CB8AC3E}">
        <p14:creationId xmlns:p14="http://schemas.microsoft.com/office/powerpoint/2010/main" val="21635365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C6AE6-B10A-F068-CCF9-73FD7BA27237}"/>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42412179-781B-DAAE-5EC4-200C08C86BD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885400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10553-5F9C-BDBE-6C03-9C26EEBEEA0D}"/>
              </a:ext>
            </a:extLst>
          </p:cNvPr>
          <p:cNvSpPr>
            <a:spLocks noGrp="1"/>
          </p:cNvSpPr>
          <p:nvPr>
            <p:ph type="title"/>
          </p:nvPr>
        </p:nvSpPr>
        <p:spPr/>
        <p:txBody>
          <a:bodyPr/>
          <a:lstStyle/>
          <a:p>
            <a:r>
              <a:rPr lang="en-US" dirty="0"/>
              <a:t>2006 Institute of Medicine</a:t>
            </a:r>
          </a:p>
        </p:txBody>
      </p:sp>
      <p:sp>
        <p:nvSpPr>
          <p:cNvPr id="3" name="Content Placeholder 2">
            <a:extLst>
              <a:ext uri="{FF2B5EF4-FFF2-40B4-BE49-F238E27FC236}">
                <a16:creationId xmlns:a16="http://schemas.microsoft.com/office/drawing/2014/main" id="{48365BA5-DCC1-77A1-4BCC-7272EA7AA1AA}"/>
              </a:ext>
            </a:extLst>
          </p:cNvPr>
          <p:cNvSpPr>
            <a:spLocks noGrp="1"/>
          </p:cNvSpPr>
          <p:nvPr>
            <p:ph idx="1"/>
          </p:nvPr>
        </p:nvSpPr>
        <p:spPr/>
        <p:txBody>
          <a:bodyPr/>
          <a:lstStyle/>
          <a:p>
            <a:endParaRPr lang="en-US" dirty="0"/>
          </a:p>
        </p:txBody>
      </p:sp>
      <p:pic>
        <p:nvPicPr>
          <p:cNvPr id="4" name="Picture 4" descr="time cover">
            <a:extLst>
              <a:ext uri="{FF2B5EF4-FFF2-40B4-BE49-F238E27FC236}">
                <a16:creationId xmlns:a16="http://schemas.microsoft.com/office/drawing/2014/main" id="{51AB1BFD-E13F-8608-67D2-42CFEAA2E9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269162" y="1792933"/>
            <a:ext cx="4674638" cy="3762026"/>
          </a:xfrm>
          <a:prstGeom prst="rect">
            <a:avLst/>
          </a:prstGeom>
          <a:noFill/>
        </p:spPr>
      </p:pic>
      <p:pic>
        <p:nvPicPr>
          <p:cNvPr id="5" name="Content Placeholder 8" descr="51QYRCE83NL__AA240_.jpg">
            <a:extLst>
              <a:ext uri="{FF2B5EF4-FFF2-40B4-BE49-F238E27FC236}">
                <a16:creationId xmlns:a16="http://schemas.microsoft.com/office/drawing/2014/main" id="{BFABA682-9CED-7142-1FF2-74D44E31883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72820" y="1792933"/>
            <a:ext cx="3965044" cy="3762026"/>
          </a:xfrm>
          <a:prstGeom prst="rect">
            <a:avLst/>
          </a:prstGeom>
        </p:spPr>
      </p:pic>
      <p:pic>
        <p:nvPicPr>
          <p:cNvPr id="6" name="Picture 9" descr="mm.jpg">
            <a:extLst>
              <a:ext uri="{FF2B5EF4-FFF2-40B4-BE49-F238E27FC236}">
                <a16:creationId xmlns:a16="http://schemas.microsoft.com/office/drawing/2014/main" id="{6E192C56-A86B-C174-3C64-38A78706D77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48306" y="1786244"/>
            <a:ext cx="3965044" cy="378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1082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C2BB3-0149-83AD-ACA0-B507C9B8CD46}"/>
              </a:ext>
            </a:extLst>
          </p:cNvPr>
          <p:cNvSpPr>
            <a:spLocks noGrp="1"/>
          </p:cNvSpPr>
          <p:nvPr>
            <p:ph type="title"/>
          </p:nvPr>
        </p:nvSpPr>
        <p:spPr/>
        <p:txBody>
          <a:bodyPr>
            <a:normAutofit/>
          </a:bodyPr>
          <a:lstStyle/>
          <a:p>
            <a:r>
              <a:rPr lang="en-US" b="0" i="0" dirty="0">
                <a:solidFill>
                  <a:schemeClr val="tx1"/>
                </a:solidFill>
                <a:effectLst/>
                <a:latin typeface="Helvetica" panose="020B0604020202020204" pitchFamily="34" charset="0"/>
              </a:rPr>
              <a:t>Emergency Department Benchmarking Alliance</a:t>
            </a:r>
            <a:endParaRPr lang="en-US" dirty="0">
              <a:solidFill>
                <a:schemeClr val="tx1"/>
              </a:solidFill>
            </a:endParaRPr>
          </a:p>
        </p:txBody>
      </p:sp>
      <p:sp>
        <p:nvSpPr>
          <p:cNvPr id="3" name="Content Placeholder 2">
            <a:extLst>
              <a:ext uri="{FF2B5EF4-FFF2-40B4-BE49-F238E27FC236}">
                <a16:creationId xmlns:a16="http://schemas.microsoft.com/office/drawing/2014/main" id="{AD2106EF-CA5A-43C8-5A0E-9083F425C0FE}"/>
              </a:ext>
            </a:extLst>
          </p:cNvPr>
          <p:cNvSpPr>
            <a:spLocks noGrp="1"/>
          </p:cNvSpPr>
          <p:nvPr>
            <p:ph idx="1"/>
          </p:nvPr>
        </p:nvSpPr>
        <p:spPr/>
        <p:txBody>
          <a:bodyPr>
            <a:normAutofit/>
          </a:bodyPr>
          <a:lstStyle/>
          <a:p>
            <a:pPr algn="l"/>
            <a:r>
              <a:rPr lang="en-US" dirty="0"/>
              <a:t>2022 Report from the</a:t>
            </a:r>
            <a:r>
              <a:rPr lang="en-US" b="0" i="0" dirty="0">
                <a:effectLst/>
              </a:rPr>
              <a:t> consortium of more than 1,500 EDs nationwide</a:t>
            </a:r>
          </a:p>
          <a:p>
            <a:pPr algn="l"/>
            <a:r>
              <a:rPr lang="en-US" b="0" i="0" dirty="0">
                <a:effectLst/>
              </a:rPr>
              <a:t>Takeaways:</a:t>
            </a:r>
          </a:p>
          <a:p>
            <a:pPr lvl="1"/>
            <a:r>
              <a:rPr lang="en-US" b="0" i="0" dirty="0">
                <a:effectLst/>
              </a:rPr>
              <a:t>Healthcare leaders should plan for ED volumes to remain stable or slowly increase over the next year, EDBA said.</a:t>
            </a:r>
          </a:p>
          <a:p>
            <a:pPr lvl="1"/>
            <a:r>
              <a:rPr lang="en-US" b="0" i="0" dirty="0">
                <a:effectLst/>
              </a:rPr>
              <a:t>The average length of stay for all ED patients was 205 minutes in 2022, up from 182 minutes in 2019. </a:t>
            </a:r>
          </a:p>
          <a:p>
            <a:pPr lvl="1"/>
            <a:r>
              <a:rPr lang="en-US" b="0" i="0" dirty="0">
                <a:effectLst/>
              </a:rPr>
              <a:t>In 2022, the average ED boarding time was 175 minutes, accounting for about 44 percent of the time admitted patients spent in the ED. This figure is up from 167 minutes in 2021 and 121 minutes in 2020.</a:t>
            </a:r>
          </a:p>
          <a:p>
            <a:pPr lvl="1"/>
            <a:r>
              <a:rPr lang="en-US" b="0" i="0" dirty="0">
                <a:effectLst/>
              </a:rPr>
              <a:t>The percentage of patients who left the ED before completing treatment increased from 2.7 percent in 2019 to 4.9 percent in 2022-equates to about 7.6 million patients</a:t>
            </a:r>
            <a:endParaRPr lang="en-US" dirty="0"/>
          </a:p>
        </p:txBody>
      </p:sp>
      <p:sp>
        <p:nvSpPr>
          <p:cNvPr id="5" name="TextBox 4">
            <a:extLst>
              <a:ext uri="{FF2B5EF4-FFF2-40B4-BE49-F238E27FC236}">
                <a16:creationId xmlns:a16="http://schemas.microsoft.com/office/drawing/2014/main" id="{14229BCF-279E-46E1-5A6E-A99596FBCF5A}"/>
              </a:ext>
            </a:extLst>
          </p:cNvPr>
          <p:cNvSpPr txBox="1"/>
          <p:nvPr/>
        </p:nvSpPr>
        <p:spPr>
          <a:xfrm>
            <a:off x="5468112" y="6492875"/>
            <a:ext cx="6598920" cy="230832"/>
          </a:xfrm>
          <a:prstGeom prst="rect">
            <a:avLst/>
          </a:prstGeom>
          <a:noFill/>
        </p:spPr>
        <p:txBody>
          <a:bodyPr wrap="square">
            <a:spAutoFit/>
          </a:bodyPr>
          <a:lstStyle/>
          <a:p>
            <a:r>
              <a:rPr lang="en-US" sz="900" dirty="0"/>
              <a:t>https://www.beckershospitalreview.com/care-coordination/ed-boarding-times-rise-in-2022-4-notes.html?oly_enc_id=8819F0597689D3S</a:t>
            </a:r>
          </a:p>
        </p:txBody>
      </p:sp>
    </p:spTree>
    <p:extLst>
      <p:ext uri="{BB962C8B-B14F-4D97-AF65-F5344CB8AC3E}">
        <p14:creationId xmlns:p14="http://schemas.microsoft.com/office/powerpoint/2010/main" val="2208826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E38AE-C86F-2C67-9328-E484E5D10BA0}"/>
              </a:ext>
            </a:extLst>
          </p:cNvPr>
          <p:cNvSpPr>
            <a:spLocks noGrp="1"/>
          </p:cNvSpPr>
          <p:nvPr>
            <p:ph type="title"/>
          </p:nvPr>
        </p:nvSpPr>
        <p:spPr>
          <a:xfrm>
            <a:off x="713232" y="15082"/>
            <a:ext cx="9692640" cy="1325562"/>
          </a:xfrm>
        </p:spPr>
        <p:txBody>
          <a:bodyPr>
            <a:normAutofit/>
          </a:bodyPr>
          <a:lstStyle/>
          <a:p>
            <a:r>
              <a:rPr lang="en-US" sz="2400" dirty="0"/>
              <a:t>Trends in the Contribution of Emergency Departments to the Provision of Hospital-Associated Health Care in the USA</a:t>
            </a:r>
          </a:p>
        </p:txBody>
      </p:sp>
      <p:sp>
        <p:nvSpPr>
          <p:cNvPr id="3" name="Content Placeholder 2">
            <a:extLst>
              <a:ext uri="{FF2B5EF4-FFF2-40B4-BE49-F238E27FC236}">
                <a16:creationId xmlns:a16="http://schemas.microsoft.com/office/drawing/2014/main" id="{15FC960D-8260-E432-7425-D7FDF98CDADB}"/>
              </a:ext>
            </a:extLst>
          </p:cNvPr>
          <p:cNvSpPr>
            <a:spLocks noGrp="1"/>
          </p:cNvSpPr>
          <p:nvPr>
            <p:ph idx="1"/>
          </p:nvPr>
        </p:nvSpPr>
        <p:spPr>
          <a:xfrm>
            <a:off x="1053325" y="1515979"/>
            <a:ext cx="8595360" cy="4351337"/>
          </a:xfrm>
        </p:spPr>
        <p:txBody>
          <a:bodyPr>
            <a:normAutofit lnSpcReduction="10000"/>
          </a:bodyPr>
          <a:lstStyle/>
          <a:p>
            <a:r>
              <a:rPr lang="en-US" dirty="0">
                <a:latin typeface="Calibri" panose="020F0502020204030204" pitchFamily="34" charset="0"/>
                <a:cs typeface="Calibri" panose="020F0502020204030204" pitchFamily="34" charset="0"/>
              </a:rPr>
              <a:t>Traditional approaches to assessing the health of populations focus on the use of primary care and the delivery of care through patient-centered homes, managed care resources, and accountable care organizations. </a:t>
            </a:r>
          </a:p>
          <a:p>
            <a:r>
              <a:rPr lang="en-US" dirty="0">
                <a:latin typeface="Calibri" panose="020F0502020204030204" pitchFamily="34" charset="0"/>
                <a:cs typeface="Calibri" panose="020F0502020204030204" pitchFamily="34" charset="0"/>
              </a:rPr>
              <a:t>Our study aimed to determine the contribution of EDs to the health care received by Americans between 1996 and 2010 and to compare it with the contribution of outpatient and inpatient services using National Hospital Ambulatory Medical Care Survey and National Hospital Discharge Survey databases. </a:t>
            </a:r>
          </a:p>
          <a:p>
            <a:r>
              <a:rPr lang="en-US" dirty="0">
                <a:latin typeface="Calibri" panose="020F0502020204030204" pitchFamily="34" charset="0"/>
                <a:cs typeface="Calibri" panose="020F0502020204030204" pitchFamily="34" charset="0"/>
              </a:rPr>
              <a:t>We found that EDs contributed an average of 47.7% of the hospital-associated medical care delivered in the United States, and this percentage increased steadily over the 14-year study period. </a:t>
            </a:r>
          </a:p>
          <a:p>
            <a:r>
              <a:rPr lang="en-US" dirty="0">
                <a:latin typeface="Calibri" panose="020F0502020204030204" pitchFamily="34" charset="0"/>
                <a:cs typeface="Calibri" panose="020F0502020204030204" pitchFamily="34" charset="0"/>
              </a:rPr>
              <a:t>EDs are a major source of medical care in the United States, especially for vulnerable populations, and this contribution increased throughout the study period. </a:t>
            </a:r>
          </a:p>
          <a:p>
            <a:r>
              <a:rPr lang="en-US" dirty="0">
                <a:latin typeface="Calibri" panose="020F0502020204030204" pitchFamily="34" charset="0"/>
                <a:cs typeface="Calibri" panose="020F0502020204030204" pitchFamily="34" charset="0"/>
              </a:rPr>
              <a:t>Including emergency care within health reform and population health efforts would prove valuable to supporting the health of the nation.</a:t>
            </a:r>
          </a:p>
        </p:txBody>
      </p:sp>
      <p:sp>
        <p:nvSpPr>
          <p:cNvPr id="5" name="TextBox 4">
            <a:extLst>
              <a:ext uri="{FF2B5EF4-FFF2-40B4-BE49-F238E27FC236}">
                <a16:creationId xmlns:a16="http://schemas.microsoft.com/office/drawing/2014/main" id="{591F29D9-3CA8-4B8D-D7F8-E06E89F6DE00}"/>
              </a:ext>
            </a:extLst>
          </p:cNvPr>
          <p:cNvSpPr txBox="1"/>
          <p:nvPr/>
        </p:nvSpPr>
        <p:spPr>
          <a:xfrm>
            <a:off x="5085348" y="6237874"/>
            <a:ext cx="6096000" cy="507831"/>
          </a:xfrm>
          <a:prstGeom prst="rect">
            <a:avLst/>
          </a:prstGeom>
          <a:noFill/>
        </p:spPr>
        <p:txBody>
          <a:bodyPr wrap="square">
            <a:spAutoFit/>
          </a:bodyPr>
          <a:lstStyle/>
          <a:p>
            <a:r>
              <a:rPr lang="en-US" sz="900" dirty="0"/>
              <a:t>Marcozzi D, Carr B, </a:t>
            </a:r>
            <a:r>
              <a:rPr lang="en-US" sz="900" dirty="0" err="1"/>
              <a:t>Liferidge</a:t>
            </a:r>
            <a:r>
              <a:rPr lang="en-US" sz="900" dirty="0"/>
              <a:t> A, Baehr N, Browne B. Trends in the Contribution of Emergency Departments to the Provision of Hospital-Associated Health Care in the USA. Int J Health Serv. 2018 Apr;48(2):267-288. </a:t>
            </a:r>
            <a:r>
              <a:rPr lang="en-US" sz="900" dirty="0" err="1"/>
              <a:t>doi</a:t>
            </a:r>
            <a:r>
              <a:rPr lang="en-US" sz="900" dirty="0"/>
              <a:t>: 10.1177/0020731417734498. </a:t>
            </a:r>
            <a:r>
              <a:rPr lang="en-US" sz="900" dirty="0" err="1"/>
              <a:t>Epub</a:t>
            </a:r>
            <a:r>
              <a:rPr lang="en-US" sz="900" dirty="0"/>
              <a:t> 2017 Oct 17. PMID: 29039720.</a:t>
            </a:r>
          </a:p>
        </p:txBody>
      </p:sp>
    </p:spTree>
    <p:extLst>
      <p:ext uri="{BB962C8B-B14F-4D97-AF65-F5344CB8AC3E}">
        <p14:creationId xmlns:p14="http://schemas.microsoft.com/office/powerpoint/2010/main" val="35783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1DE25-DD75-F398-E5EA-F9917464014A}"/>
              </a:ext>
            </a:extLst>
          </p:cNvPr>
          <p:cNvSpPr>
            <a:spLocks noGrp="1"/>
          </p:cNvSpPr>
          <p:nvPr>
            <p:ph type="ctrTitle"/>
          </p:nvPr>
        </p:nvSpPr>
        <p:spPr>
          <a:xfrm>
            <a:off x="1261872" y="758952"/>
            <a:ext cx="9418320" cy="3267616"/>
          </a:xfrm>
        </p:spPr>
        <p:txBody>
          <a:bodyPr>
            <a:normAutofit/>
          </a:bodyPr>
          <a:lstStyle/>
          <a:p>
            <a:r>
              <a:rPr lang="en-US" sz="5400" dirty="0"/>
              <a:t>Access + Quality = Outcome</a:t>
            </a:r>
          </a:p>
        </p:txBody>
      </p:sp>
      <p:sp>
        <p:nvSpPr>
          <p:cNvPr id="4" name="Subtitle 3">
            <a:extLst>
              <a:ext uri="{FF2B5EF4-FFF2-40B4-BE49-F238E27FC236}">
                <a16:creationId xmlns:a16="http://schemas.microsoft.com/office/drawing/2014/main" id="{7E8262D4-B30C-5837-BAE0-50E810DC3DC6}"/>
              </a:ext>
            </a:extLst>
          </p:cNvPr>
          <p:cNvSpPr>
            <a:spLocks noGrp="1"/>
          </p:cNvSpPr>
          <p:nvPr>
            <p:ph type="subTitle" idx="1"/>
          </p:nvPr>
        </p:nvSpPr>
        <p:spPr/>
        <p:txBody>
          <a:bodyPr/>
          <a:lstStyle/>
          <a:p>
            <a:endParaRPr lang="en-US" dirty="0"/>
          </a:p>
        </p:txBody>
      </p:sp>
      <p:sp>
        <p:nvSpPr>
          <p:cNvPr id="5" name="Rectangle: Rounded Corners 4">
            <a:extLst>
              <a:ext uri="{FF2B5EF4-FFF2-40B4-BE49-F238E27FC236}">
                <a16:creationId xmlns:a16="http://schemas.microsoft.com/office/drawing/2014/main" id="{A0A0168A-19DF-6A23-DC49-D89EC3C309E0}"/>
              </a:ext>
            </a:extLst>
          </p:cNvPr>
          <p:cNvSpPr/>
          <p:nvPr/>
        </p:nvSpPr>
        <p:spPr>
          <a:xfrm>
            <a:off x="1061234" y="2920686"/>
            <a:ext cx="2901820" cy="1492898"/>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9237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83CC7-8B01-CF73-24E3-0D77BEAD5617}"/>
              </a:ext>
            </a:extLst>
          </p:cNvPr>
          <p:cNvSpPr>
            <a:spLocks noGrp="1"/>
          </p:cNvSpPr>
          <p:nvPr>
            <p:ph type="title"/>
          </p:nvPr>
        </p:nvSpPr>
        <p:spPr/>
        <p:txBody>
          <a:bodyPr/>
          <a:lstStyle/>
          <a:p>
            <a:r>
              <a:rPr lang="en-US" dirty="0"/>
              <a:t>Why go to the ED???</a:t>
            </a:r>
          </a:p>
        </p:txBody>
      </p:sp>
      <p:sp>
        <p:nvSpPr>
          <p:cNvPr id="3" name="Content Placeholder 2">
            <a:extLst>
              <a:ext uri="{FF2B5EF4-FFF2-40B4-BE49-F238E27FC236}">
                <a16:creationId xmlns:a16="http://schemas.microsoft.com/office/drawing/2014/main" id="{DFBACA80-EFA5-70EC-4CC7-F4374C29A787}"/>
              </a:ext>
            </a:extLst>
          </p:cNvPr>
          <p:cNvSpPr>
            <a:spLocks noGrp="1"/>
          </p:cNvSpPr>
          <p:nvPr>
            <p:ph idx="1"/>
          </p:nvPr>
        </p:nvSpPr>
        <p:spPr/>
        <p:txBody>
          <a:bodyPr/>
          <a:lstStyle/>
          <a:p>
            <a:r>
              <a:rPr lang="en-US" dirty="0"/>
              <a:t>Care centric</a:t>
            </a:r>
          </a:p>
          <a:p>
            <a:pPr lvl="1"/>
            <a:r>
              <a:rPr lang="en-US" dirty="0"/>
              <a:t>True emergencies</a:t>
            </a:r>
          </a:p>
          <a:p>
            <a:r>
              <a:rPr lang="en-US" dirty="0"/>
              <a:t> Customer-centric</a:t>
            </a:r>
          </a:p>
          <a:p>
            <a:pPr lvl="1"/>
            <a:r>
              <a:rPr lang="en-US" dirty="0"/>
              <a:t>One-stop process</a:t>
            </a:r>
          </a:p>
          <a:p>
            <a:pPr lvl="1"/>
            <a:r>
              <a:rPr lang="en-US" dirty="0"/>
              <a:t> 24-hour access</a:t>
            </a:r>
          </a:p>
          <a:p>
            <a:pPr lvl="1"/>
            <a:r>
              <a:rPr lang="en-US" dirty="0"/>
              <a:t>All ages</a:t>
            </a:r>
          </a:p>
          <a:p>
            <a:pPr lvl="1"/>
            <a:r>
              <a:rPr lang="en-US" dirty="0"/>
              <a:t>All conditions</a:t>
            </a:r>
          </a:p>
          <a:p>
            <a:pPr lvl="1"/>
            <a:r>
              <a:rPr lang="en-US" dirty="0"/>
              <a:t>No insurance needed</a:t>
            </a:r>
          </a:p>
          <a:p>
            <a:pPr lvl="1"/>
            <a:r>
              <a:rPr lang="en-US" dirty="0"/>
              <a:t>Symptom-driven model</a:t>
            </a:r>
          </a:p>
          <a:p>
            <a:pPr lvl="1"/>
            <a:endParaRPr lang="en-US" dirty="0"/>
          </a:p>
        </p:txBody>
      </p:sp>
    </p:spTree>
    <p:extLst>
      <p:ext uri="{BB962C8B-B14F-4D97-AF65-F5344CB8AC3E}">
        <p14:creationId xmlns:p14="http://schemas.microsoft.com/office/powerpoint/2010/main" val="11770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A3C90-19BC-6C0D-F211-EBC499580AE3}"/>
              </a:ext>
            </a:extLst>
          </p:cNvPr>
          <p:cNvSpPr>
            <a:spLocks noGrp="1"/>
          </p:cNvSpPr>
          <p:nvPr>
            <p:ph type="ctrTitle"/>
          </p:nvPr>
        </p:nvSpPr>
        <p:spPr>
          <a:xfrm>
            <a:off x="585537" y="1447800"/>
            <a:ext cx="10274968" cy="3329581"/>
          </a:xfrm>
        </p:spPr>
        <p:txBody>
          <a:bodyPr/>
          <a:lstStyle/>
          <a:p>
            <a:pPr algn="ctr"/>
            <a:r>
              <a:rPr lang="en-US" dirty="0"/>
              <a:t>The Main Problem isn’t </a:t>
            </a:r>
            <a:br>
              <a:rPr lang="en-US" dirty="0"/>
            </a:br>
            <a:r>
              <a:rPr lang="en-US" dirty="0"/>
              <a:t>the ED</a:t>
            </a:r>
          </a:p>
        </p:txBody>
      </p:sp>
    </p:spTree>
    <p:extLst>
      <p:ext uri="{BB962C8B-B14F-4D97-AF65-F5344CB8AC3E}">
        <p14:creationId xmlns:p14="http://schemas.microsoft.com/office/powerpoint/2010/main" val="1714561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1A46B-9CD3-BFDA-F77D-1CF323C69CEA}"/>
              </a:ext>
            </a:extLst>
          </p:cNvPr>
          <p:cNvSpPr>
            <a:spLocks noGrp="1"/>
          </p:cNvSpPr>
          <p:nvPr>
            <p:ph type="title"/>
          </p:nvPr>
        </p:nvSpPr>
        <p:spPr/>
        <p:txBody>
          <a:bodyPr/>
          <a:lstStyle/>
          <a:p>
            <a:r>
              <a:rPr lang="en-US" dirty="0"/>
              <a:t>Why don’t we just create more EDs?</a:t>
            </a:r>
          </a:p>
        </p:txBody>
      </p:sp>
      <p:sp>
        <p:nvSpPr>
          <p:cNvPr id="3" name="Content Placeholder 2">
            <a:extLst>
              <a:ext uri="{FF2B5EF4-FFF2-40B4-BE49-F238E27FC236}">
                <a16:creationId xmlns:a16="http://schemas.microsoft.com/office/drawing/2014/main" id="{82D9B4B3-304C-3D19-7834-3F1114E7F2B2}"/>
              </a:ext>
            </a:extLst>
          </p:cNvPr>
          <p:cNvSpPr>
            <a:spLocks noGrp="1"/>
          </p:cNvSpPr>
          <p:nvPr>
            <p:ph idx="1"/>
          </p:nvPr>
        </p:nvSpPr>
        <p:spPr>
          <a:xfrm>
            <a:off x="1058779" y="2847474"/>
            <a:ext cx="8798453" cy="3332663"/>
          </a:xfrm>
        </p:spPr>
        <p:txBody>
          <a:bodyPr/>
          <a:lstStyle/>
          <a:p>
            <a:endParaRPr lang="en-US" dirty="0"/>
          </a:p>
        </p:txBody>
      </p:sp>
    </p:spTree>
    <p:extLst>
      <p:ext uri="{BB962C8B-B14F-4D97-AF65-F5344CB8AC3E}">
        <p14:creationId xmlns:p14="http://schemas.microsoft.com/office/powerpoint/2010/main" val="1148482359"/>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TM03457515[[fn=View]]</Template>
  <TotalTime>3125</TotalTime>
  <Words>1571</Words>
  <Application>Microsoft Office PowerPoint</Application>
  <PresentationFormat>Widescreen</PresentationFormat>
  <Paragraphs>186</Paragraphs>
  <Slides>23</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Century Schoolbook</vt:lpstr>
      <vt:lpstr>Helvetica</vt:lpstr>
      <vt:lpstr>Times New Roman</vt:lpstr>
      <vt:lpstr>var(--font-lexend)</vt:lpstr>
      <vt:lpstr>Wingdings 2</vt:lpstr>
      <vt:lpstr>View</vt:lpstr>
      <vt:lpstr>The Canary:  The ED</vt:lpstr>
      <vt:lpstr>Disclosures</vt:lpstr>
      <vt:lpstr>2006 Institute of Medicine</vt:lpstr>
      <vt:lpstr>Emergency Department Benchmarking Alliance</vt:lpstr>
      <vt:lpstr>Trends in the Contribution of Emergency Departments to the Provision of Hospital-Associated Health Care in the USA</vt:lpstr>
      <vt:lpstr>Access + Quality = Outcome</vt:lpstr>
      <vt:lpstr>Why go to the ED???</vt:lpstr>
      <vt:lpstr>The Main Problem isn’t  the ED</vt:lpstr>
      <vt:lpstr>Why don’t we just create more EDs?</vt:lpstr>
      <vt:lpstr>Who is responsible for ED Boarding?</vt:lpstr>
      <vt:lpstr>Prioritizing ED admissions?</vt:lpstr>
      <vt:lpstr>Maryland Model</vt:lpstr>
      <vt:lpstr>Maryland TCOC Model</vt:lpstr>
      <vt:lpstr>HSCRC Quality-Based Reimbursement Rate Year 2026</vt:lpstr>
      <vt:lpstr>Maryland ED Measures</vt:lpstr>
      <vt:lpstr>States Advancing All-Payer Health Equity Approaches and Development (AHEAD) Model</vt:lpstr>
      <vt:lpstr>NHE</vt:lpstr>
      <vt:lpstr>PowerPoint Presentation</vt:lpstr>
      <vt:lpstr>Vizient</vt:lpstr>
      <vt:lpstr>PowerPoint Presentation</vt:lpstr>
      <vt:lpstr>Past Due for Change</vt:lpstr>
      <vt:lpstr>The Coal mine: The System</vt:lpstr>
      <vt:lpstr>Thank you</vt:lpstr>
    </vt:vector>
  </TitlesOfParts>
  <Company>University Of Maryland Medical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Canary</dc:title>
  <dc:creator>Marcozzi, David</dc:creator>
  <cp:lastModifiedBy>Marcozzi, David</cp:lastModifiedBy>
  <cp:revision>15</cp:revision>
  <dcterms:created xsi:type="dcterms:W3CDTF">2024-07-15T16:08:42Z</dcterms:created>
  <dcterms:modified xsi:type="dcterms:W3CDTF">2024-07-17T20:14:33Z</dcterms:modified>
</cp:coreProperties>
</file>