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0D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7" d="100"/>
          <a:sy n="67" d="100"/>
        </p:scale>
        <p:origin x="45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23B7F0-B8DA-45CC-89F5-086CBC097814}" type="datetimeFigureOut">
              <a:rPr lang="en-US" smtClean="0"/>
              <a:t>9/21/2021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052AC0-EE85-4BF2-BBCA-280098B51DA8}" type="slidenum">
              <a:rPr lang="en-US" smtClean="0"/>
              <a:t>‹#›</a:t>
            </a:fld>
            <a:endParaRPr lang="en-US"/>
          </a:p>
        </p:txBody>
      </p:sp>
    </p:spTree>
    <p:extLst>
      <p:ext uri="{BB962C8B-B14F-4D97-AF65-F5344CB8AC3E}">
        <p14:creationId xmlns:p14="http://schemas.microsoft.com/office/powerpoint/2010/main" val="2951471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42EB4-7D11-48A7-99BF-A88390250A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0D325A-4B75-4116-B1B1-9E3A32F29E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CFAEE9-4523-42AA-BBF4-8E9B41B3301B}"/>
              </a:ext>
            </a:extLst>
          </p:cNvPr>
          <p:cNvSpPr>
            <a:spLocks noGrp="1"/>
          </p:cNvSpPr>
          <p:nvPr>
            <p:ph type="dt" sz="half" idx="10"/>
          </p:nvPr>
        </p:nvSpPr>
        <p:spPr/>
        <p:txBody>
          <a:bodyPr/>
          <a:lstStyle/>
          <a:p>
            <a:fld id="{5134669B-6095-41E8-A166-55DCE8EFE5FD}" type="datetime1">
              <a:rPr lang="en-US" smtClean="0"/>
              <a:t>9/21/2021</a:t>
            </a:fld>
            <a:endParaRPr lang="en-US"/>
          </a:p>
        </p:txBody>
      </p:sp>
      <p:sp>
        <p:nvSpPr>
          <p:cNvPr id="5" name="Footer Placeholder 4">
            <a:extLst>
              <a:ext uri="{FF2B5EF4-FFF2-40B4-BE49-F238E27FC236}">
                <a16:creationId xmlns:a16="http://schemas.microsoft.com/office/drawing/2014/main" id="{D2F72376-9DE8-4CB3-82E9-FD7DD00119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127E89-82E8-4434-9A13-653F34F906EF}"/>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4099533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6B45A-0EA8-40B7-947F-B3E33BB3CF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BA64AF-4563-40F6-B257-2F942A682D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BF6F66-0670-488E-BB74-76DC0E278FF5}"/>
              </a:ext>
            </a:extLst>
          </p:cNvPr>
          <p:cNvSpPr>
            <a:spLocks noGrp="1"/>
          </p:cNvSpPr>
          <p:nvPr>
            <p:ph type="dt" sz="half" idx="10"/>
          </p:nvPr>
        </p:nvSpPr>
        <p:spPr/>
        <p:txBody>
          <a:bodyPr/>
          <a:lstStyle/>
          <a:p>
            <a:fld id="{927762E2-05A3-47D0-8525-2885B72A58C7}" type="datetime1">
              <a:rPr lang="en-US" smtClean="0"/>
              <a:t>9/21/2021</a:t>
            </a:fld>
            <a:endParaRPr lang="en-US"/>
          </a:p>
        </p:txBody>
      </p:sp>
      <p:sp>
        <p:nvSpPr>
          <p:cNvPr id="5" name="Footer Placeholder 4">
            <a:extLst>
              <a:ext uri="{FF2B5EF4-FFF2-40B4-BE49-F238E27FC236}">
                <a16:creationId xmlns:a16="http://schemas.microsoft.com/office/drawing/2014/main" id="{B3862FF9-DF99-4DB4-ABB2-2E4302153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E879D3-134D-4CFC-8459-A02CE2E874AB}"/>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623378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8C499F-FF61-4D39-83B1-DF7A03DE11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ECCBDD-8328-45A0-BECA-6133A2C8A4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3EA37D-9BD5-4A3F-84CB-2DC3CD3EC028}"/>
              </a:ext>
            </a:extLst>
          </p:cNvPr>
          <p:cNvSpPr>
            <a:spLocks noGrp="1"/>
          </p:cNvSpPr>
          <p:nvPr>
            <p:ph type="dt" sz="half" idx="10"/>
          </p:nvPr>
        </p:nvSpPr>
        <p:spPr/>
        <p:txBody>
          <a:bodyPr/>
          <a:lstStyle/>
          <a:p>
            <a:fld id="{C626DF84-1C50-4368-BCAF-FD7061EB7399}" type="datetime1">
              <a:rPr lang="en-US" smtClean="0"/>
              <a:t>9/21/2021</a:t>
            </a:fld>
            <a:endParaRPr lang="en-US"/>
          </a:p>
        </p:txBody>
      </p:sp>
      <p:sp>
        <p:nvSpPr>
          <p:cNvPr id="5" name="Footer Placeholder 4">
            <a:extLst>
              <a:ext uri="{FF2B5EF4-FFF2-40B4-BE49-F238E27FC236}">
                <a16:creationId xmlns:a16="http://schemas.microsoft.com/office/drawing/2014/main" id="{68860796-6965-4443-A79D-EE6196E128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335006-377A-486C-9B53-89BF24B0914E}"/>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2828322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3614C-98F0-465E-9327-3A2BB043B2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32B8B9-C526-45F2-9A17-EBE69BA4B2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950659-ABF9-4BE6-98BC-C3B70A556A51}"/>
              </a:ext>
            </a:extLst>
          </p:cNvPr>
          <p:cNvSpPr>
            <a:spLocks noGrp="1"/>
          </p:cNvSpPr>
          <p:nvPr>
            <p:ph type="dt" sz="half" idx="10"/>
          </p:nvPr>
        </p:nvSpPr>
        <p:spPr/>
        <p:txBody>
          <a:bodyPr/>
          <a:lstStyle/>
          <a:p>
            <a:fld id="{01FF2CD8-3FEC-4734-9BE7-518D87D00F21}" type="datetime1">
              <a:rPr lang="en-US" smtClean="0"/>
              <a:t>9/21/2021</a:t>
            </a:fld>
            <a:endParaRPr lang="en-US"/>
          </a:p>
        </p:txBody>
      </p:sp>
      <p:sp>
        <p:nvSpPr>
          <p:cNvPr id="5" name="Footer Placeholder 4">
            <a:extLst>
              <a:ext uri="{FF2B5EF4-FFF2-40B4-BE49-F238E27FC236}">
                <a16:creationId xmlns:a16="http://schemas.microsoft.com/office/drawing/2014/main" id="{98407E26-E4CA-4839-B742-5E50AE8AB3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BF6C94-B1B8-437E-B589-4E5AB39AF1AF}"/>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4037533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7DC09-6C2B-4238-A98A-2A1FDD9149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022E85-31EF-448C-9891-E2FAD23BBC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F8FDBE-1526-427D-AC06-0E6EBEF35954}"/>
              </a:ext>
            </a:extLst>
          </p:cNvPr>
          <p:cNvSpPr>
            <a:spLocks noGrp="1"/>
          </p:cNvSpPr>
          <p:nvPr>
            <p:ph type="dt" sz="half" idx="10"/>
          </p:nvPr>
        </p:nvSpPr>
        <p:spPr/>
        <p:txBody>
          <a:bodyPr/>
          <a:lstStyle/>
          <a:p>
            <a:fld id="{4689A3D1-F473-4FDF-A6E3-D62B5F8D1D62}" type="datetime1">
              <a:rPr lang="en-US" smtClean="0"/>
              <a:t>9/21/2021</a:t>
            </a:fld>
            <a:endParaRPr lang="en-US"/>
          </a:p>
        </p:txBody>
      </p:sp>
      <p:sp>
        <p:nvSpPr>
          <p:cNvPr id="5" name="Footer Placeholder 4">
            <a:extLst>
              <a:ext uri="{FF2B5EF4-FFF2-40B4-BE49-F238E27FC236}">
                <a16:creationId xmlns:a16="http://schemas.microsoft.com/office/drawing/2014/main" id="{4CFBBF20-E757-4D50-A5D6-1BDC686D3B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137D49-9D62-4427-B046-B26AB3B60AA1}"/>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67339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EAA17-15D5-4110-BED7-86B9FF7F44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EED98C-854F-4248-A7C5-40B86040CE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5DD36E-96EA-487F-876F-75AF24BD74B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0AE35C-0A55-4F23-A29D-5EE924E40EFC}"/>
              </a:ext>
            </a:extLst>
          </p:cNvPr>
          <p:cNvSpPr>
            <a:spLocks noGrp="1"/>
          </p:cNvSpPr>
          <p:nvPr>
            <p:ph type="dt" sz="half" idx="10"/>
          </p:nvPr>
        </p:nvSpPr>
        <p:spPr/>
        <p:txBody>
          <a:bodyPr/>
          <a:lstStyle/>
          <a:p>
            <a:fld id="{5256AD60-CA64-4B80-8DE9-DBAFAC9C56B3}" type="datetime1">
              <a:rPr lang="en-US" smtClean="0"/>
              <a:t>9/21/2021</a:t>
            </a:fld>
            <a:endParaRPr lang="en-US"/>
          </a:p>
        </p:txBody>
      </p:sp>
      <p:sp>
        <p:nvSpPr>
          <p:cNvPr id="6" name="Footer Placeholder 5">
            <a:extLst>
              <a:ext uri="{FF2B5EF4-FFF2-40B4-BE49-F238E27FC236}">
                <a16:creationId xmlns:a16="http://schemas.microsoft.com/office/drawing/2014/main" id="{B0F92D40-2162-4E71-9C2F-C9144099E7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B90EFE-5C97-44B7-B081-F6622728B815}"/>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2717091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D9846-E330-4922-84CE-6A786B2480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108680-5D59-45C5-9F66-DFF3B13406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6518F1-A11F-4789-B98A-CBBB9FC256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845F57D-51E9-4E86-99DF-E45AE9328D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A2F55E-B0F7-43E9-ACA9-A9AF8567D2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4996F9-D1CD-491A-89E8-03A45DE6F382}"/>
              </a:ext>
            </a:extLst>
          </p:cNvPr>
          <p:cNvSpPr>
            <a:spLocks noGrp="1"/>
          </p:cNvSpPr>
          <p:nvPr>
            <p:ph type="dt" sz="half" idx="10"/>
          </p:nvPr>
        </p:nvSpPr>
        <p:spPr/>
        <p:txBody>
          <a:bodyPr/>
          <a:lstStyle/>
          <a:p>
            <a:fld id="{7CBCD3E8-8434-490A-8768-F13EDB43ABDB}" type="datetime1">
              <a:rPr lang="en-US" smtClean="0"/>
              <a:t>9/21/2021</a:t>
            </a:fld>
            <a:endParaRPr lang="en-US"/>
          </a:p>
        </p:txBody>
      </p:sp>
      <p:sp>
        <p:nvSpPr>
          <p:cNvPr id="8" name="Footer Placeholder 7">
            <a:extLst>
              <a:ext uri="{FF2B5EF4-FFF2-40B4-BE49-F238E27FC236}">
                <a16:creationId xmlns:a16="http://schemas.microsoft.com/office/drawing/2014/main" id="{EA6613F9-55E3-4C33-A4CA-5D67CFA8EE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901989-868A-4B23-8F5D-B4B9F4684E53}"/>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3547495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4986F-126D-4B15-B9E3-FB3BCB507F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E4FA5E-67DD-4AC3-92C7-6254D68CA2E9}"/>
              </a:ext>
            </a:extLst>
          </p:cNvPr>
          <p:cNvSpPr>
            <a:spLocks noGrp="1"/>
          </p:cNvSpPr>
          <p:nvPr>
            <p:ph type="dt" sz="half" idx="10"/>
          </p:nvPr>
        </p:nvSpPr>
        <p:spPr/>
        <p:txBody>
          <a:bodyPr/>
          <a:lstStyle/>
          <a:p>
            <a:fld id="{5661CFD8-16BD-4835-B6BD-FA607ABB3A1F}" type="datetime1">
              <a:rPr lang="en-US" smtClean="0"/>
              <a:t>9/21/2021</a:t>
            </a:fld>
            <a:endParaRPr lang="en-US"/>
          </a:p>
        </p:txBody>
      </p:sp>
      <p:sp>
        <p:nvSpPr>
          <p:cNvPr id="4" name="Footer Placeholder 3">
            <a:extLst>
              <a:ext uri="{FF2B5EF4-FFF2-40B4-BE49-F238E27FC236}">
                <a16:creationId xmlns:a16="http://schemas.microsoft.com/office/drawing/2014/main" id="{CBEE4121-A2EF-4313-8E33-555BCA334A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B82D32D-3338-48D5-9A9B-439258BEF0EB}"/>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1899722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CBB7A3-BDF1-479C-AADE-61B075E81CAD}"/>
              </a:ext>
            </a:extLst>
          </p:cNvPr>
          <p:cNvSpPr>
            <a:spLocks noGrp="1"/>
          </p:cNvSpPr>
          <p:nvPr>
            <p:ph type="dt" sz="half" idx="10"/>
          </p:nvPr>
        </p:nvSpPr>
        <p:spPr/>
        <p:txBody>
          <a:bodyPr/>
          <a:lstStyle/>
          <a:p>
            <a:fld id="{E1A8872F-DE2C-4D91-80B3-372A51318EA1}" type="datetime1">
              <a:rPr lang="en-US" smtClean="0"/>
              <a:t>9/21/2021</a:t>
            </a:fld>
            <a:endParaRPr lang="en-US"/>
          </a:p>
        </p:txBody>
      </p:sp>
      <p:sp>
        <p:nvSpPr>
          <p:cNvPr id="3" name="Footer Placeholder 2">
            <a:extLst>
              <a:ext uri="{FF2B5EF4-FFF2-40B4-BE49-F238E27FC236}">
                <a16:creationId xmlns:a16="http://schemas.microsoft.com/office/drawing/2014/main" id="{D94599CA-4337-4290-8C43-48A52323B4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052403-A951-4FF7-B438-A59D7D71CAD3}"/>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2281432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FE40E-BDEB-4C40-9185-F300E61556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5FA7B3-7CDC-4B76-8082-7E0103BDC0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C2E796-842E-4B35-8C47-F43F714197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974318-E389-4035-8A1B-E0088E35365B}"/>
              </a:ext>
            </a:extLst>
          </p:cNvPr>
          <p:cNvSpPr>
            <a:spLocks noGrp="1"/>
          </p:cNvSpPr>
          <p:nvPr>
            <p:ph type="dt" sz="half" idx="10"/>
          </p:nvPr>
        </p:nvSpPr>
        <p:spPr/>
        <p:txBody>
          <a:bodyPr/>
          <a:lstStyle/>
          <a:p>
            <a:fld id="{D8ECDAA8-9194-4CD1-92F0-65A9659CEEFA}" type="datetime1">
              <a:rPr lang="en-US" smtClean="0"/>
              <a:t>9/21/2021</a:t>
            </a:fld>
            <a:endParaRPr lang="en-US"/>
          </a:p>
        </p:txBody>
      </p:sp>
      <p:sp>
        <p:nvSpPr>
          <p:cNvPr id="6" name="Footer Placeholder 5">
            <a:extLst>
              <a:ext uri="{FF2B5EF4-FFF2-40B4-BE49-F238E27FC236}">
                <a16:creationId xmlns:a16="http://schemas.microsoft.com/office/drawing/2014/main" id="{392025B7-EC81-40C5-9F07-B5136FF80C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29EFA3-2EF2-40DB-A6A8-641B46E028F1}"/>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1916708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BB7F8-D32B-46CB-B7C1-119D4F1EE1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FF3AB2-91F1-43C5-B3C4-D51BB99E3D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3EA5F2-98F3-459E-8838-8FE24D5EEF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38F20E-B849-4902-85B7-F148BD9A4779}"/>
              </a:ext>
            </a:extLst>
          </p:cNvPr>
          <p:cNvSpPr>
            <a:spLocks noGrp="1"/>
          </p:cNvSpPr>
          <p:nvPr>
            <p:ph type="dt" sz="half" idx="10"/>
          </p:nvPr>
        </p:nvSpPr>
        <p:spPr/>
        <p:txBody>
          <a:bodyPr/>
          <a:lstStyle/>
          <a:p>
            <a:fld id="{577B0164-0582-4D2A-914F-4E268D6E565B}" type="datetime1">
              <a:rPr lang="en-US" smtClean="0"/>
              <a:t>9/21/2021</a:t>
            </a:fld>
            <a:endParaRPr lang="en-US"/>
          </a:p>
        </p:txBody>
      </p:sp>
      <p:sp>
        <p:nvSpPr>
          <p:cNvPr id="6" name="Footer Placeholder 5">
            <a:extLst>
              <a:ext uri="{FF2B5EF4-FFF2-40B4-BE49-F238E27FC236}">
                <a16:creationId xmlns:a16="http://schemas.microsoft.com/office/drawing/2014/main" id="{4E916C5D-F1B8-4333-B30C-6599E093D5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77A5B0-DB04-484E-8428-F0967430FCB8}"/>
              </a:ext>
            </a:extLst>
          </p:cNvPr>
          <p:cNvSpPr>
            <a:spLocks noGrp="1"/>
          </p:cNvSpPr>
          <p:nvPr>
            <p:ph type="sldNum" sz="quarter" idx="12"/>
          </p:nvPr>
        </p:nvSpPr>
        <p:spPr/>
        <p:txBody>
          <a:bodyPr/>
          <a:lstStyle/>
          <a:p>
            <a:fld id="{A58D482D-67C7-4314-B4E5-52DED238AEF3}" type="slidenum">
              <a:rPr lang="en-US" smtClean="0"/>
              <a:t>‹#›</a:t>
            </a:fld>
            <a:endParaRPr lang="en-US"/>
          </a:p>
        </p:txBody>
      </p:sp>
    </p:spTree>
    <p:extLst>
      <p:ext uri="{BB962C8B-B14F-4D97-AF65-F5344CB8AC3E}">
        <p14:creationId xmlns:p14="http://schemas.microsoft.com/office/powerpoint/2010/main" val="4203157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C0C695-4F77-4CB1-B2E8-507A590FC3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44E419-22BC-4D44-B5CB-1B3269592A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4B59C7-9B26-44ED-9C52-1B6CC435C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C5538-CF01-4764-8D17-B91D58F75F07}" type="datetime1">
              <a:rPr lang="en-US" smtClean="0"/>
              <a:t>9/21/2021</a:t>
            </a:fld>
            <a:endParaRPr lang="en-US"/>
          </a:p>
        </p:txBody>
      </p:sp>
      <p:sp>
        <p:nvSpPr>
          <p:cNvPr id="5" name="Footer Placeholder 4">
            <a:extLst>
              <a:ext uri="{FF2B5EF4-FFF2-40B4-BE49-F238E27FC236}">
                <a16:creationId xmlns:a16="http://schemas.microsoft.com/office/drawing/2014/main" id="{B53207EE-9E4A-4D75-8E9B-662BC5E50C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68720EC-A98D-4D0D-8A6F-4D293E5BBD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D482D-67C7-4314-B4E5-52DED238AEF3}" type="slidenum">
              <a:rPr lang="en-US" smtClean="0"/>
              <a:t>‹#›</a:t>
            </a:fld>
            <a:endParaRPr lang="en-US"/>
          </a:p>
        </p:txBody>
      </p:sp>
    </p:spTree>
    <p:extLst>
      <p:ext uri="{BB962C8B-B14F-4D97-AF65-F5344CB8AC3E}">
        <p14:creationId xmlns:p14="http://schemas.microsoft.com/office/powerpoint/2010/main" val="1580634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ortal.ct.gov/ltcop"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theconsumervoice.org/uploads/files/issues/assessment__care_planning-final.pdf" TargetMode="External"/><Relationship Id="rId2" Type="http://schemas.openxmlformats.org/officeDocument/2006/relationships/hyperlink" Target="https://theconsumervoice.org/uploads/files/issues/basics-of-individualized-quality-care-factsheet-final.pdf" TargetMode="External"/><Relationship Id="rId1" Type="http://schemas.openxmlformats.org/officeDocument/2006/relationships/slideLayout" Target="../slideLayouts/slideLayout2.xml"/><Relationship Id="rId6" Type="http://schemas.openxmlformats.org/officeDocument/2006/relationships/hyperlink" Target="https://theconsumervoice.org/uploads/files/family-member/Advocacy_Suggestions_for_Nursing_Home_Residents_and_their_Families.pdf" TargetMode="External"/><Relationship Id="rId5" Type="http://schemas.openxmlformats.org/officeDocument/2006/relationships/hyperlink" Target="https://theconsumervoice.org/uploads/files/long-term-care-recipient/5._6_Steps_to_Getting_Quality_Care_in_a_Nursing_Home.pdf" TargetMode="External"/><Relationship Id="rId4" Type="http://schemas.openxmlformats.org/officeDocument/2006/relationships/hyperlink" Target="https://theconsumervoice.org/uploads/files/issues/individualized-assessment-with-behavioral-symptoms-factsheet-1.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manhr.org/wp-content/uploads/2019/12/Care_Plans.pdf" TargetMode="External"/><Relationship Id="rId2" Type="http://schemas.openxmlformats.org/officeDocument/2006/relationships/hyperlink" Target="https://medicareadvocacy.org/medicare-info/skilled-nursing-facility-snf-services/" TargetMode="External"/><Relationship Id="rId1" Type="http://schemas.openxmlformats.org/officeDocument/2006/relationships/slideLayout" Target="../slideLayouts/slideLayout2.xml"/><Relationship Id="rId5" Type="http://schemas.openxmlformats.org/officeDocument/2006/relationships/hyperlink" Target="https://nursinghome411.org/families-ombudsmen/" TargetMode="External"/><Relationship Id="rId4" Type="http://schemas.openxmlformats.org/officeDocument/2006/relationships/hyperlink" Target="https://justiceinaging.org/updated-for-covid-19-25-common-nursing-home-problems-how-to-resolve-the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72BC1CF5-415C-4DAE-B2C2-A8BF9A1D5A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5">
            <a:extLst>
              <a:ext uri="{FF2B5EF4-FFF2-40B4-BE49-F238E27FC236}">
                <a16:creationId xmlns:a16="http://schemas.microsoft.com/office/drawing/2014/main" id="{6C651D0D-A2E7-46B3-BEEA-71161FCA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09782" y="1654168"/>
            <a:ext cx="822493" cy="4232692"/>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6">
            <a:extLst>
              <a:ext uri="{FF2B5EF4-FFF2-40B4-BE49-F238E27FC236}">
                <a16:creationId xmlns:a16="http://schemas.microsoft.com/office/drawing/2014/main" id="{9CBEA7DB-1BAC-4A39-817B-82928B7F88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44520" y="1311136"/>
            <a:ext cx="687754" cy="3820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7">
            <a:extLst>
              <a:ext uri="{FF2B5EF4-FFF2-40B4-BE49-F238E27FC236}">
                <a16:creationId xmlns:a16="http://schemas.microsoft.com/office/drawing/2014/main" id="{EADF9EA0-3A2A-4F0A-9C86-FBAB53E9C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44520" y="1126737"/>
            <a:ext cx="347200" cy="369970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Rectangle 8">
            <a:extLst>
              <a:ext uri="{FF2B5EF4-FFF2-40B4-BE49-F238E27FC236}">
                <a16:creationId xmlns:a16="http://schemas.microsoft.com/office/drawing/2014/main" id="{A30A2C81-7CE8-4A85-9E15-548E7F466F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258859" y="1118007"/>
            <a:ext cx="5634295" cy="3531073"/>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0D5C45CF-28C8-4636-8981-3D48327FCF8C}"/>
              </a:ext>
            </a:extLst>
          </p:cNvPr>
          <p:cNvSpPr>
            <a:spLocks noGrp="1"/>
          </p:cNvSpPr>
          <p:nvPr>
            <p:ph type="ctrTitle"/>
          </p:nvPr>
        </p:nvSpPr>
        <p:spPr>
          <a:xfrm>
            <a:off x="1570455" y="1426969"/>
            <a:ext cx="5158973" cy="3005883"/>
          </a:xfrm>
        </p:spPr>
        <p:txBody>
          <a:bodyPr>
            <a:normAutofit/>
          </a:bodyPr>
          <a:lstStyle/>
          <a:p>
            <a:pPr algn="l"/>
            <a:r>
              <a:rPr lang="en-US" sz="6600" dirty="0">
                <a:solidFill>
                  <a:srgbClr val="FFFFFF"/>
                </a:solidFill>
              </a:rPr>
              <a:t>Care Planning to Achieve Quality Care</a:t>
            </a:r>
          </a:p>
        </p:txBody>
      </p:sp>
      <p:sp>
        <p:nvSpPr>
          <p:cNvPr id="3" name="Subtitle 2">
            <a:extLst>
              <a:ext uri="{FF2B5EF4-FFF2-40B4-BE49-F238E27FC236}">
                <a16:creationId xmlns:a16="http://schemas.microsoft.com/office/drawing/2014/main" id="{C6E5C022-05D4-43AF-9312-43C5DA2728C3}"/>
              </a:ext>
            </a:extLst>
          </p:cNvPr>
          <p:cNvSpPr>
            <a:spLocks noGrp="1"/>
          </p:cNvSpPr>
          <p:nvPr>
            <p:ph type="subTitle" idx="1"/>
          </p:nvPr>
        </p:nvSpPr>
        <p:spPr>
          <a:xfrm>
            <a:off x="1524000" y="4810308"/>
            <a:ext cx="4572000" cy="1546042"/>
          </a:xfrm>
        </p:spPr>
        <p:txBody>
          <a:bodyPr>
            <a:normAutofit lnSpcReduction="10000"/>
          </a:bodyPr>
          <a:lstStyle/>
          <a:p>
            <a:pPr algn="r"/>
            <a:r>
              <a:rPr lang="en-US" sz="2000" b="1" dirty="0"/>
              <a:t>September 22, 2021</a:t>
            </a:r>
          </a:p>
          <a:p>
            <a:pPr algn="r"/>
            <a:r>
              <a:rPr lang="en-US" sz="2000" b="1" dirty="0"/>
              <a:t>5:00pm EST </a:t>
            </a:r>
          </a:p>
          <a:p>
            <a:pPr algn="r"/>
            <a:r>
              <a:rPr lang="en-US" sz="2000" b="1" dirty="0"/>
              <a:t>Regional Ombudsman, Lindsay Jesshop</a:t>
            </a:r>
          </a:p>
          <a:p>
            <a:pPr algn="r"/>
            <a:r>
              <a:rPr lang="en-US" sz="2000" b="1" dirty="0">
                <a:hlinkClick r:id="rId2"/>
              </a:rPr>
              <a:t>www.portal.ct.gov/ltcop</a:t>
            </a:r>
            <a:r>
              <a:rPr lang="en-US" sz="2000" b="1" dirty="0"/>
              <a:t> </a:t>
            </a:r>
          </a:p>
        </p:txBody>
      </p:sp>
      <p:pic>
        <p:nvPicPr>
          <p:cNvPr id="7" name="Picture 6" descr="A picture containing logo&#10;&#10;Description automatically generated">
            <a:extLst>
              <a:ext uri="{FF2B5EF4-FFF2-40B4-BE49-F238E27FC236}">
                <a16:creationId xmlns:a16="http://schemas.microsoft.com/office/drawing/2014/main" id="{73E99A93-203A-4DB7-A3AD-8F6B10FC28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7977" y="1118007"/>
            <a:ext cx="3063988" cy="4768853"/>
          </a:xfrm>
          <a:prstGeom prst="rect">
            <a:avLst/>
          </a:prstGeom>
        </p:spPr>
      </p:pic>
      <p:sp>
        <p:nvSpPr>
          <p:cNvPr id="9" name="Slide Number Placeholder 8">
            <a:extLst>
              <a:ext uri="{FF2B5EF4-FFF2-40B4-BE49-F238E27FC236}">
                <a16:creationId xmlns:a16="http://schemas.microsoft.com/office/drawing/2014/main" id="{9BBA0668-1F32-4EB6-AB9B-C0EB345D5A1A}"/>
              </a:ext>
            </a:extLst>
          </p:cNvPr>
          <p:cNvSpPr>
            <a:spLocks noGrp="1"/>
          </p:cNvSpPr>
          <p:nvPr>
            <p:ph type="sldNum" sz="quarter" idx="12"/>
          </p:nvPr>
        </p:nvSpPr>
        <p:spPr/>
        <p:txBody>
          <a:bodyPr/>
          <a:lstStyle/>
          <a:p>
            <a:fld id="{A58D482D-67C7-4314-B4E5-52DED238AEF3}" type="slidenum">
              <a:rPr lang="en-US" smtClean="0"/>
              <a:t>1</a:t>
            </a:fld>
            <a:endParaRPr lang="en-US" dirty="0"/>
          </a:p>
        </p:txBody>
      </p:sp>
    </p:spTree>
    <p:extLst>
      <p:ext uri="{BB962C8B-B14F-4D97-AF65-F5344CB8AC3E}">
        <p14:creationId xmlns:p14="http://schemas.microsoft.com/office/powerpoint/2010/main" val="2679230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ABA5B8C-75D2-41B3-96F6-6C18A74858B8}"/>
              </a:ext>
            </a:extLst>
          </p:cNvPr>
          <p:cNvSpPr>
            <a:spLocks noGrp="1"/>
          </p:cNvSpPr>
          <p:nvPr>
            <p:ph type="title"/>
          </p:nvPr>
        </p:nvSpPr>
        <p:spPr>
          <a:xfrm>
            <a:off x="958506" y="800392"/>
            <a:ext cx="10264697" cy="1212102"/>
          </a:xfrm>
        </p:spPr>
        <p:txBody>
          <a:bodyPr>
            <a:normAutofit/>
          </a:bodyPr>
          <a:lstStyle/>
          <a:p>
            <a:pPr algn="ctr"/>
            <a:r>
              <a:rPr lang="en-US" sz="4800" b="1" dirty="0">
                <a:solidFill>
                  <a:srgbClr val="FFFFFF"/>
                </a:solidFill>
              </a:rPr>
              <a:t>Best Practices for Care Plan Meetings</a:t>
            </a:r>
          </a:p>
        </p:txBody>
      </p:sp>
      <p:sp>
        <p:nvSpPr>
          <p:cNvPr id="3" name="Content Placeholder 2">
            <a:extLst>
              <a:ext uri="{FF2B5EF4-FFF2-40B4-BE49-F238E27FC236}">
                <a16:creationId xmlns:a16="http://schemas.microsoft.com/office/drawing/2014/main" id="{16EA98DE-9A01-4C38-9BA9-E19D2597B261}"/>
              </a:ext>
            </a:extLst>
          </p:cNvPr>
          <p:cNvSpPr>
            <a:spLocks noGrp="1"/>
          </p:cNvSpPr>
          <p:nvPr>
            <p:ph idx="1"/>
          </p:nvPr>
        </p:nvSpPr>
        <p:spPr>
          <a:xfrm>
            <a:off x="1367624" y="2177170"/>
            <a:ext cx="9708995" cy="4947530"/>
          </a:xfrm>
        </p:spPr>
        <p:txBody>
          <a:bodyPr anchor="ctr">
            <a:normAutofit fontScale="25000" lnSpcReduction="20000"/>
          </a:bodyPr>
          <a:lstStyle/>
          <a:p>
            <a:pPr marL="0" indent="0">
              <a:buNone/>
            </a:pPr>
            <a:endParaRPr lang="en-US" sz="2400" dirty="0"/>
          </a:p>
          <a:p>
            <a:pPr marL="0" indent="0">
              <a:buNone/>
            </a:pPr>
            <a:endParaRPr lang="en-US" sz="2400" dirty="0"/>
          </a:p>
          <a:p>
            <a:pPr marL="0" indent="0">
              <a:buNone/>
            </a:pPr>
            <a:r>
              <a:rPr lang="en-US" sz="8000" dirty="0">
                <a:latin typeface="+mj-lt"/>
              </a:rPr>
              <a:t>Before the Meeting </a:t>
            </a:r>
          </a:p>
          <a:p>
            <a:pPr lvl="1"/>
            <a:r>
              <a:rPr lang="en-US" sz="6000" dirty="0">
                <a:latin typeface="+mj-lt"/>
              </a:rPr>
              <a:t>Re-arrange the time or reschedule so that resident and desired representatives can attend</a:t>
            </a:r>
          </a:p>
          <a:p>
            <a:pPr lvl="1"/>
            <a:r>
              <a:rPr lang="en-US" sz="6000" dirty="0">
                <a:latin typeface="+mj-lt"/>
              </a:rPr>
              <a:t>Ask for a copy of current care plan / list of medications </a:t>
            </a:r>
          </a:p>
          <a:p>
            <a:pPr lvl="1"/>
            <a:r>
              <a:rPr lang="en-US" sz="6000" dirty="0">
                <a:latin typeface="+mj-lt"/>
              </a:rPr>
              <a:t>Seek input from physician /physician services  </a:t>
            </a:r>
          </a:p>
          <a:p>
            <a:pPr lvl="1"/>
            <a:r>
              <a:rPr lang="en-US" sz="6000" dirty="0">
                <a:latin typeface="+mj-lt"/>
              </a:rPr>
              <a:t>Provide staff with any  questions or agenda items you would like to discuss at the meting </a:t>
            </a:r>
          </a:p>
          <a:p>
            <a:pPr lvl="1"/>
            <a:r>
              <a:rPr lang="en-US" sz="6000" dirty="0">
                <a:latin typeface="+mj-lt"/>
              </a:rPr>
              <a:t>If you would like specific staff at the meeting request this prior to  meeting </a:t>
            </a:r>
          </a:p>
          <a:p>
            <a:pPr lvl="1"/>
            <a:r>
              <a:rPr lang="en-US" sz="6000" dirty="0">
                <a:latin typeface="+mj-lt"/>
              </a:rPr>
              <a:t>Meeting do not have to be 15 minutes – if you would like longer pre-arrange with nursing home staff</a:t>
            </a:r>
          </a:p>
          <a:p>
            <a:pPr marL="457200" lvl="1" indent="0">
              <a:buNone/>
            </a:pPr>
            <a:endParaRPr lang="en-US" sz="2000" dirty="0">
              <a:latin typeface="+mj-lt"/>
            </a:endParaRPr>
          </a:p>
          <a:p>
            <a:pPr marL="0" indent="0">
              <a:buNone/>
            </a:pPr>
            <a:r>
              <a:rPr lang="en-US" sz="8000" dirty="0">
                <a:latin typeface="+mj-lt"/>
              </a:rPr>
              <a:t>During the Meeting </a:t>
            </a:r>
          </a:p>
          <a:p>
            <a:pPr lvl="1"/>
            <a:r>
              <a:rPr lang="en-US" sz="6000" dirty="0">
                <a:latin typeface="+mj-lt"/>
              </a:rPr>
              <a:t>Carefully review your preferences  - request that preferences are explicitly state in the plan of care</a:t>
            </a:r>
          </a:p>
          <a:p>
            <a:pPr lvl="1"/>
            <a:r>
              <a:rPr lang="en-US" sz="6000" dirty="0">
                <a:latin typeface="+mj-lt"/>
              </a:rPr>
              <a:t>Discuss plans for discharge , goals, and interventions </a:t>
            </a:r>
          </a:p>
          <a:p>
            <a:pPr lvl="1"/>
            <a:r>
              <a:rPr lang="en-US" sz="6000" dirty="0">
                <a:latin typeface="+mj-lt"/>
              </a:rPr>
              <a:t>Ask what other services can be offered (rehab  and other contracted services</a:t>
            </a:r>
          </a:p>
          <a:p>
            <a:pPr lvl="1"/>
            <a:r>
              <a:rPr lang="en-US" sz="6000" dirty="0">
                <a:latin typeface="+mj-lt"/>
              </a:rPr>
              <a:t>If all your questions have not been answered during the timeframe, request a day and time to  follow-up with key personnel </a:t>
            </a:r>
          </a:p>
          <a:p>
            <a:pPr lvl="1"/>
            <a:endParaRPr lang="en-US" sz="8000" dirty="0">
              <a:latin typeface="+mj-lt"/>
            </a:endParaRPr>
          </a:p>
          <a:p>
            <a:pPr marL="0" indent="0">
              <a:buNone/>
            </a:pPr>
            <a:r>
              <a:rPr lang="en-US" sz="8000" dirty="0">
                <a:latin typeface="+mj-lt"/>
              </a:rPr>
              <a:t>After the Meeting </a:t>
            </a:r>
          </a:p>
          <a:p>
            <a:pPr lvl="1"/>
            <a:r>
              <a:rPr lang="en-US" sz="6000" dirty="0">
                <a:latin typeface="+mj-lt"/>
              </a:rPr>
              <a:t>Request a copy of the  care plan </a:t>
            </a:r>
          </a:p>
          <a:p>
            <a:pPr lvl="1"/>
            <a:r>
              <a:rPr lang="en-US" sz="6000" dirty="0">
                <a:latin typeface="+mj-lt"/>
              </a:rPr>
              <a:t>Determine if care plan is being followed; determine if discussed interventions </a:t>
            </a:r>
            <a:r>
              <a:rPr lang="en-US" sz="6000">
                <a:latin typeface="+mj-lt"/>
              </a:rPr>
              <a:t>are  occurring </a:t>
            </a:r>
            <a:endParaRPr lang="en-US" sz="6000" dirty="0">
              <a:latin typeface="+mj-lt"/>
            </a:endParaRPr>
          </a:p>
          <a:p>
            <a:pPr lvl="1"/>
            <a:r>
              <a:rPr lang="en-US" sz="6000" dirty="0">
                <a:latin typeface="+mj-lt"/>
              </a:rPr>
              <a:t>Request follow-up meeting  if needed </a:t>
            </a:r>
          </a:p>
          <a:p>
            <a:pPr marL="0" indent="0">
              <a:buNone/>
            </a:pPr>
            <a:endParaRPr lang="en-US" sz="2800" dirty="0"/>
          </a:p>
          <a:p>
            <a:pPr marL="0" indent="0">
              <a:buNone/>
            </a:pPr>
            <a:endParaRPr lang="en-US" sz="2600" dirty="0"/>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pPr>
            <a:endParaRPr lang="en-US" sz="2000" dirty="0"/>
          </a:p>
        </p:txBody>
      </p:sp>
      <p:sp>
        <p:nvSpPr>
          <p:cNvPr id="4" name="Slide Number Placeholder 3">
            <a:extLst>
              <a:ext uri="{FF2B5EF4-FFF2-40B4-BE49-F238E27FC236}">
                <a16:creationId xmlns:a16="http://schemas.microsoft.com/office/drawing/2014/main" id="{AE97DB15-C65C-48B2-8E0F-72B754E9B19F}"/>
              </a:ext>
            </a:extLst>
          </p:cNvPr>
          <p:cNvSpPr>
            <a:spLocks noGrp="1"/>
          </p:cNvSpPr>
          <p:nvPr>
            <p:ph type="sldNum" sz="quarter" idx="12"/>
          </p:nvPr>
        </p:nvSpPr>
        <p:spPr>
          <a:xfrm>
            <a:off x="10707624" y="6382512"/>
            <a:ext cx="685800" cy="320040"/>
          </a:xfrm>
        </p:spPr>
        <p:txBody>
          <a:bodyPr>
            <a:normAutofit/>
          </a:bodyPr>
          <a:lstStyle/>
          <a:p>
            <a:pPr>
              <a:spcAft>
                <a:spcPts val="600"/>
              </a:spcAft>
            </a:pPr>
            <a:fld id="{A58D482D-67C7-4314-B4E5-52DED238AEF3}" type="slidenum">
              <a:rPr lang="en-US" sz="1000"/>
              <a:pPr>
                <a:spcAft>
                  <a:spcPts val="600"/>
                </a:spcAft>
              </a:pPr>
              <a:t>10</a:t>
            </a:fld>
            <a:endParaRPr lang="en-US" sz="1000"/>
          </a:p>
        </p:txBody>
      </p:sp>
    </p:spTree>
    <p:extLst>
      <p:ext uri="{BB962C8B-B14F-4D97-AF65-F5344CB8AC3E}">
        <p14:creationId xmlns:p14="http://schemas.microsoft.com/office/powerpoint/2010/main" val="3951778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 name="Rectangle 44">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AD0E62D-565A-4564-9A93-79CA8932A405}"/>
              </a:ext>
            </a:extLst>
          </p:cNvPr>
          <p:cNvSpPr>
            <a:spLocks noGrp="1"/>
          </p:cNvSpPr>
          <p:nvPr>
            <p:ph type="ctrTitle"/>
          </p:nvPr>
        </p:nvSpPr>
        <p:spPr>
          <a:xfrm>
            <a:off x="400961" y="120696"/>
            <a:ext cx="6917267" cy="7020034"/>
          </a:xfrm>
        </p:spPr>
        <p:txBody>
          <a:bodyPr anchor="ctr">
            <a:normAutofit fontScale="90000"/>
          </a:bodyPr>
          <a:lstStyle/>
          <a:p>
            <a:pPr algn="l"/>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r>
              <a:rPr lang="en-US" sz="4000" b="1" dirty="0">
                <a:latin typeface="Calibri" panose="020F0502020204030204" pitchFamily="34" charset="0"/>
                <a:cs typeface="Calibri" panose="020F0502020204030204" pitchFamily="34" charset="0"/>
              </a:rPr>
              <a:t>Federal Nursing Home Regulations 483.24 – Quality of Life</a:t>
            </a:r>
            <a:br>
              <a:rPr lang="en-US" sz="2000" b="1" dirty="0">
                <a:latin typeface="Calibri" panose="020F0502020204030204" pitchFamily="34" charset="0"/>
                <a:cs typeface="Calibri" panose="020F0502020204030204" pitchFamily="34" charset="0"/>
              </a:rPr>
            </a:br>
            <a:br>
              <a:rPr lang="en-US" sz="2700" b="1" dirty="0">
                <a:latin typeface="Calibri" panose="020F0502020204030204" pitchFamily="34" charset="0"/>
                <a:cs typeface="Calibri" panose="020F0502020204030204" pitchFamily="34" charset="0"/>
              </a:rPr>
            </a:br>
            <a:r>
              <a:rPr lang="en-US" sz="2700" b="1" dirty="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Each resident must receive and the facility must 	provide the necessary care and services to attain or 	maintain the highest practicable physical, mental, 	and psychosocial well-being, consistent with the 	resident’s comprehensive assessment and plan of 	care.</a:t>
            </a:r>
            <a:br>
              <a:rPr lang="en-US" sz="2400" dirty="0">
                <a:latin typeface="Calibri" panose="020F0502020204030204" pitchFamily="34" charset="0"/>
                <a:cs typeface="Calibri" panose="020F0502020204030204" pitchFamily="34" charset="0"/>
              </a:rPr>
            </a:b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	(a) Based on the comprehensive assessment of a 	resident and consistent with the resident's needs 	and choices, the facility must provide the 	necessary care and services to ensure that a 	resident's abilities in activities of daily living do not 	diminish unless 	circumstances of the individual’s 	clinical condition demonstrate that such 	diminution was unavoidable.</a:t>
            </a:r>
            <a:br>
              <a:rPr lang="en-US" sz="2400" dirty="0">
                <a:latin typeface="Calibri" panose="020F0502020204030204" pitchFamily="34" charset="0"/>
                <a:cs typeface="Calibri" panose="020F0502020204030204" pitchFamily="34" charset="0"/>
              </a:rPr>
            </a:br>
            <a:br>
              <a:rPr lang="en-US" sz="1600"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a:t>
            </a: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endParaRPr lang="en-US" sz="2400" b="1" dirty="0">
              <a:latin typeface="Calibri" panose="020F0502020204030204" pitchFamily="34" charset="0"/>
              <a:cs typeface="Calibri" panose="020F0502020204030204" pitchFamily="34" charset="0"/>
            </a:endParaRPr>
          </a:p>
        </p:txBody>
      </p:sp>
      <p:sp>
        <p:nvSpPr>
          <p:cNvPr id="93" name="Rectangle 46">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48">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ubtitle 5">
            <a:extLst>
              <a:ext uri="{FF2B5EF4-FFF2-40B4-BE49-F238E27FC236}">
                <a16:creationId xmlns:a16="http://schemas.microsoft.com/office/drawing/2014/main" id="{C6955E86-86D5-4D7E-A139-4382BB8C07CD}"/>
              </a:ext>
            </a:extLst>
          </p:cNvPr>
          <p:cNvSpPr>
            <a:spLocks noGrp="1"/>
          </p:cNvSpPr>
          <p:nvPr>
            <p:ph type="subTitle" idx="1"/>
          </p:nvPr>
        </p:nvSpPr>
        <p:spPr>
          <a:xfrm>
            <a:off x="7548779" y="1002453"/>
            <a:ext cx="4166971" cy="4856480"/>
          </a:xfrm>
        </p:spPr>
        <p:txBody>
          <a:bodyPr anchor="ctr">
            <a:normAutofit/>
          </a:bodyPr>
          <a:lstStyle/>
          <a:p>
            <a:r>
              <a:rPr lang="en-US" sz="5400" b="1" dirty="0">
                <a:solidFill>
                  <a:srgbClr val="FFFFFF"/>
                </a:solidFill>
              </a:rPr>
              <a:t>Person Centered Care Planning is a Requirement</a:t>
            </a:r>
          </a:p>
        </p:txBody>
      </p:sp>
      <p:grpSp>
        <p:nvGrpSpPr>
          <p:cNvPr id="95" name="Group 50">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96"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Slide Number Placeholder 1">
            <a:extLst>
              <a:ext uri="{FF2B5EF4-FFF2-40B4-BE49-F238E27FC236}">
                <a16:creationId xmlns:a16="http://schemas.microsoft.com/office/drawing/2014/main" id="{52B806D3-0E5C-49FD-A50F-9EADB8A0ADA9}"/>
              </a:ext>
            </a:extLst>
          </p:cNvPr>
          <p:cNvSpPr>
            <a:spLocks noGrp="1"/>
          </p:cNvSpPr>
          <p:nvPr>
            <p:ph type="sldNum" sz="quarter" idx="12"/>
          </p:nvPr>
        </p:nvSpPr>
        <p:spPr>
          <a:xfrm>
            <a:off x="9927772" y="6356350"/>
            <a:ext cx="1669868" cy="365125"/>
          </a:xfrm>
        </p:spPr>
        <p:txBody>
          <a:bodyPr>
            <a:normAutofit/>
          </a:bodyPr>
          <a:lstStyle/>
          <a:p>
            <a:pPr>
              <a:spcAft>
                <a:spcPts val="600"/>
              </a:spcAft>
            </a:pPr>
            <a:fld id="{A58D482D-67C7-4314-B4E5-52DED238AEF3}" type="slidenum">
              <a:rPr lang="en-US">
                <a:solidFill>
                  <a:schemeClr val="bg1"/>
                </a:solidFill>
              </a:rPr>
              <a:pPr>
                <a:spcAft>
                  <a:spcPts val="600"/>
                </a:spcAft>
              </a:pPr>
              <a:t>11</a:t>
            </a:fld>
            <a:endParaRPr lang="en-US">
              <a:solidFill>
                <a:schemeClr val="bg1"/>
              </a:solidFill>
            </a:endParaRPr>
          </a:p>
        </p:txBody>
      </p:sp>
    </p:spTree>
    <p:extLst>
      <p:ext uri="{BB962C8B-B14F-4D97-AF65-F5344CB8AC3E}">
        <p14:creationId xmlns:p14="http://schemas.microsoft.com/office/powerpoint/2010/main" val="3370732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 name="Rectangle 44">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AD0E62D-565A-4564-9A93-79CA8932A405}"/>
              </a:ext>
            </a:extLst>
          </p:cNvPr>
          <p:cNvSpPr>
            <a:spLocks noGrp="1"/>
          </p:cNvSpPr>
          <p:nvPr>
            <p:ph type="ctrTitle"/>
          </p:nvPr>
        </p:nvSpPr>
        <p:spPr>
          <a:xfrm>
            <a:off x="400961" y="120696"/>
            <a:ext cx="6917267" cy="6737304"/>
          </a:xfrm>
        </p:spPr>
        <p:txBody>
          <a:bodyPr anchor="ctr">
            <a:normAutofit fontScale="90000"/>
          </a:bodyPr>
          <a:lstStyle/>
          <a:p>
            <a:pPr algn="l"/>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br>
              <a:rPr lang="en-US" sz="3600" b="1" dirty="0">
                <a:latin typeface="Calibri" panose="020F0502020204030204" pitchFamily="34" charset="0"/>
                <a:cs typeface="Calibri" panose="020F0502020204030204" pitchFamily="34" charset="0"/>
              </a:rPr>
            </a:br>
            <a:r>
              <a:rPr lang="en-US" sz="3600" b="1" dirty="0">
                <a:latin typeface="Calibri" panose="020F0502020204030204" pitchFamily="34" charset="0"/>
                <a:cs typeface="Calibri" panose="020F0502020204030204" pitchFamily="34" charset="0"/>
              </a:rPr>
              <a:t>Federal Nursing Home Regulation 483.70 – Facility Assessment; F-Tag 838</a:t>
            </a:r>
            <a:br>
              <a:rPr lang="en-US" sz="36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r>
              <a:rPr lang="en-US" sz="2200" b="1" dirty="0">
                <a:latin typeface="Calibri" panose="020F0502020204030204" pitchFamily="34" charset="0"/>
                <a:cs typeface="Calibri" panose="020F0502020204030204" pitchFamily="34" charset="0"/>
              </a:rPr>
              <a:t>	</a:t>
            </a:r>
            <a:r>
              <a:rPr lang="en-US" sz="1800" dirty="0">
                <a:latin typeface="Calibri" panose="020F0502020204030204" pitchFamily="34" charset="0"/>
                <a:cs typeface="Calibri" panose="020F0502020204030204" pitchFamily="34" charset="0"/>
              </a:rPr>
              <a:t>The facility must conduct and document a facility-wide assessment to 	determine 	what resources are necessary to care for its residents 	competently during both day-to-day operations and emergencies. The 	facility must review and update that assessment, as necessary, and at 	least annually. </a:t>
            </a:r>
            <a:br>
              <a:rPr lang="en-US" sz="1800"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r>
              <a:rPr lang="en-US" sz="1800" dirty="0">
                <a:latin typeface="Calibri" panose="020F0502020204030204" pitchFamily="34" charset="0"/>
                <a:cs typeface="Calibri" panose="020F0502020204030204" pitchFamily="34" charset="0"/>
              </a:rPr>
              <a:t>	Must consider things such as number of residents; care needs of each 	resident, staff competencies to care for residents, services and 	equipment needed to care for resident population, and ethnic, 	cultural, or religious factors that may affect the care provided</a:t>
            </a:r>
            <a:br>
              <a:rPr lang="en-US" sz="1800" dirty="0">
                <a:latin typeface="Calibri" panose="020F0502020204030204" pitchFamily="34" charset="0"/>
                <a:cs typeface="Calibri" panose="020F0502020204030204" pitchFamily="34" charset="0"/>
              </a:rPr>
            </a:br>
            <a:br>
              <a:rPr lang="en-US" sz="1800" dirty="0">
                <a:latin typeface="Calibri" panose="020F0502020204030204" pitchFamily="34" charset="0"/>
                <a:cs typeface="Calibri" panose="020F0502020204030204" pitchFamily="34" charset="0"/>
              </a:rPr>
            </a:br>
            <a:r>
              <a:rPr lang="en-US" sz="1800" b="1" dirty="0">
                <a:latin typeface="Calibri" panose="020F0502020204030204" pitchFamily="34" charset="0"/>
                <a:cs typeface="Calibri" panose="020F0502020204030204" pitchFamily="34" charset="0"/>
              </a:rPr>
              <a:t>*CMS Guidance</a:t>
            </a:r>
            <a:br>
              <a:rPr lang="en-US" sz="1800" b="1" dirty="0">
                <a:latin typeface="Calibri" panose="020F0502020204030204" pitchFamily="34" charset="0"/>
                <a:cs typeface="Calibri" panose="020F0502020204030204" pitchFamily="34" charset="0"/>
              </a:rPr>
            </a:br>
            <a:r>
              <a:rPr lang="en-US" sz="1800" b="1" dirty="0">
                <a:latin typeface="Calibri" panose="020F0502020204030204" pitchFamily="34" charset="0"/>
                <a:cs typeface="Calibri" panose="020F0502020204030204" pitchFamily="34" charset="0"/>
              </a:rPr>
              <a:t>	Although not required, facility staff are strongly encouraged to seek 	input from the resident/family council, residents, their	representative(s), or families and incorporate that information as 	appropriate when formulating their assessment.</a:t>
            </a:r>
            <a:br>
              <a:rPr lang="en-US" sz="1800" b="1" dirty="0">
                <a:latin typeface="Calibri" panose="020F0502020204030204" pitchFamily="34" charset="0"/>
                <a:cs typeface="Calibri" panose="020F0502020204030204" pitchFamily="34" charset="0"/>
              </a:rPr>
            </a:br>
            <a:br>
              <a:rPr lang="en-US" sz="1800" b="1" dirty="0">
                <a:latin typeface="Calibri" panose="020F0502020204030204" pitchFamily="34" charset="0"/>
                <a:cs typeface="Calibri" panose="020F0502020204030204" pitchFamily="34" charset="0"/>
              </a:rPr>
            </a:br>
            <a:r>
              <a:rPr lang="en-US" sz="1800" b="1" dirty="0">
                <a:latin typeface="Calibri" panose="020F0502020204030204" pitchFamily="34" charset="0"/>
                <a:cs typeface="Calibri" panose="020F0502020204030204" pitchFamily="34" charset="0"/>
              </a:rPr>
              <a:t>	An assessment of the resident population is the foundation of the 	facility assessment. It must include an evaluation of diseases, 	conditions, physical, functional or cognitive status, acuity of the 	resident population, and any other pertinent information about the 	residents that may affect and plan for the services the facility must 	provide 	</a:t>
            </a: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	</a:t>
            </a:r>
            <a:br>
              <a:rPr lang="en-US" sz="20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a:t>
            </a: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endParaRPr lang="en-US" sz="2400" b="1" dirty="0">
              <a:latin typeface="Calibri" panose="020F0502020204030204" pitchFamily="34" charset="0"/>
              <a:cs typeface="Calibri" panose="020F0502020204030204" pitchFamily="34" charset="0"/>
            </a:endParaRPr>
          </a:p>
        </p:txBody>
      </p:sp>
      <p:sp>
        <p:nvSpPr>
          <p:cNvPr id="93" name="Rectangle 46">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48">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ubtitle 5">
            <a:extLst>
              <a:ext uri="{FF2B5EF4-FFF2-40B4-BE49-F238E27FC236}">
                <a16:creationId xmlns:a16="http://schemas.microsoft.com/office/drawing/2014/main" id="{C6955E86-86D5-4D7E-A139-4382BB8C07CD}"/>
              </a:ext>
            </a:extLst>
          </p:cNvPr>
          <p:cNvSpPr>
            <a:spLocks noGrp="1"/>
          </p:cNvSpPr>
          <p:nvPr>
            <p:ph type="subTitle" idx="1"/>
          </p:nvPr>
        </p:nvSpPr>
        <p:spPr>
          <a:xfrm>
            <a:off x="7548779" y="1002453"/>
            <a:ext cx="4166971" cy="4856480"/>
          </a:xfrm>
        </p:spPr>
        <p:txBody>
          <a:bodyPr anchor="ctr">
            <a:normAutofit/>
          </a:bodyPr>
          <a:lstStyle/>
          <a:p>
            <a:r>
              <a:rPr lang="en-US" sz="5400" b="1" dirty="0">
                <a:solidFill>
                  <a:srgbClr val="FFFFFF"/>
                </a:solidFill>
              </a:rPr>
              <a:t>Person Centered Care Planning is a Requirement</a:t>
            </a:r>
          </a:p>
        </p:txBody>
      </p:sp>
      <p:grpSp>
        <p:nvGrpSpPr>
          <p:cNvPr id="95" name="Group 50">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96"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Slide Number Placeholder 1">
            <a:extLst>
              <a:ext uri="{FF2B5EF4-FFF2-40B4-BE49-F238E27FC236}">
                <a16:creationId xmlns:a16="http://schemas.microsoft.com/office/drawing/2014/main" id="{52B806D3-0E5C-49FD-A50F-9EADB8A0ADA9}"/>
              </a:ext>
            </a:extLst>
          </p:cNvPr>
          <p:cNvSpPr>
            <a:spLocks noGrp="1"/>
          </p:cNvSpPr>
          <p:nvPr>
            <p:ph type="sldNum" sz="quarter" idx="12"/>
          </p:nvPr>
        </p:nvSpPr>
        <p:spPr>
          <a:xfrm>
            <a:off x="9927772" y="6356350"/>
            <a:ext cx="1669868" cy="365125"/>
          </a:xfrm>
        </p:spPr>
        <p:txBody>
          <a:bodyPr>
            <a:normAutofit/>
          </a:bodyPr>
          <a:lstStyle/>
          <a:p>
            <a:pPr>
              <a:spcAft>
                <a:spcPts val="600"/>
              </a:spcAft>
            </a:pPr>
            <a:fld id="{A58D482D-67C7-4314-B4E5-52DED238AEF3}" type="slidenum">
              <a:rPr lang="en-US">
                <a:solidFill>
                  <a:schemeClr val="bg1"/>
                </a:solidFill>
              </a:rPr>
              <a:pPr>
                <a:spcAft>
                  <a:spcPts val="600"/>
                </a:spcAft>
              </a:pPr>
              <a:t>12</a:t>
            </a:fld>
            <a:endParaRPr lang="en-US">
              <a:solidFill>
                <a:schemeClr val="bg1"/>
              </a:solidFill>
            </a:endParaRPr>
          </a:p>
        </p:txBody>
      </p:sp>
    </p:spTree>
    <p:extLst>
      <p:ext uri="{BB962C8B-B14F-4D97-AF65-F5344CB8AC3E}">
        <p14:creationId xmlns:p14="http://schemas.microsoft.com/office/powerpoint/2010/main" val="239326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ABA5B8C-75D2-41B3-96F6-6C18A74858B8}"/>
              </a:ext>
            </a:extLst>
          </p:cNvPr>
          <p:cNvSpPr>
            <a:spLocks noGrp="1"/>
          </p:cNvSpPr>
          <p:nvPr>
            <p:ph type="title"/>
          </p:nvPr>
        </p:nvSpPr>
        <p:spPr>
          <a:xfrm>
            <a:off x="958506" y="800392"/>
            <a:ext cx="10264697" cy="1212102"/>
          </a:xfrm>
        </p:spPr>
        <p:txBody>
          <a:bodyPr>
            <a:normAutofit/>
          </a:bodyPr>
          <a:lstStyle/>
          <a:p>
            <a:pPr algn="ctr"/>
            <a:r>
              <a:rPr lang="en-US" sz="4800" b="1" dirty="0">
                <a:solidFill>
                  <a:srgbClr val="FFFFFF"/>
                </a:solidFill>
              </a:rPr>
              <a:t>Additional Resources </a:t>
            </a:r>
          </a:p>
        </p:txBody>
      </p:sp>
      <p:sp>
        <p:nvSpPr>
          <p:cNvPr id="3" name="Content Placeholder 2">
            <a:extLst>
              <a:ext uri="{FF2B5EF4-FFF2-40B4-BE49-F238E27FC236}">
                <a16:creationId xmlns:a16="http://schemas.microsoft.com/office/drawing/2014/main" id="{16EA98DE-9A01-4C38-9BA9-E19D2597B261}"/>
              </a:ext>
            </a:extLst>
          </p:cNvPr>
          <p:cNvSpPr>
            <a:spLocks noGrp="1"/>
          </p:cNvSpPr>
          <p:nvPr>
            <p:ph idx="1"/>
          </p:nvPr>
        </p:nvSpPr>
        <p:spPr>
          <a:xfrm>
            <a:off x="1367624" y="2177170"/>
            <a:ext cx="9708995" cy="4947530"/>
          </a:xfrm>
        </p:spPr>
        <p:txBody>
          <a:bodyPr anchor="ctr">
            <a:normAutofit fontScale="77500" lnSpcReduction="20000"/>
          </a:bodyPr>
          <a:lstStyle/>
          <a:p>
            <a:pPr marL="0" indent="0">
              <a:buNone/>
            </a:pPr>
            <a:endParaRPr lang="en-US" sz="2400" dirty="0"/>
          </a:p>
          <a:p>
            <a:pPr marL="0" indent="0">
              <a:buNone/>
            </a:pPr>
            <a:endParaRPr lang="en-US" sz="2400" dirty="0"/>
          </a:p>
          <a:p>
            <a:pPr marL="0" indent="0" algn="ctr">
              <a:buNone/>
            </a:pPr>
            <a:r>
              <a:rPr lang="en-US" sz="8000" dirty="0">
                <a:latin typeface="+mj-lt"/>
              </a:rPr>
              <a:t>National Consumer Voice </a:t>
            </a:r>
          </a:p>
          <a:p>
            <a:pPr marL="342900" marR="0" lvl="0" indent="-342900">
              <a:spcBef>
                <a:spcPts val="0"/>
              </a:spcBef>
              <a:spcAft>
                <a:spcPts val="1200"/>
              </a:spcAft>
              <a:buFont typeface="Calibri" panose="020F0502020204030204" pitchFamily="34" charset="0"/>
              <a:buChar char="-"/>
            </a:pPr>
            <a:r>
              <a:rPr lang="en-US" sz="1800" b="1" dirty="0">
                <a:effectLst/>
                <a:latin typeface="Calibri" panose="020F0502020204030204" pitchFamily="34" charset="0"/>
                <a:ea typeface="Calibri" panose="020F0502020204030204" pitchFamily="34" charset="0"/>
              </a:rPr>
              <a:t>Basics of Individualized Quality Care</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1200"/>
              </a:spcAft>
              <a:buFont typeface="Courier New" panose="02070309020205020404" pitchFamily="49" charset="0"/>
              <a:buChar char="o"/>
            </a:pPr>
            <a:r>
              <a:rPr lang="en-US" sz="1800" u="sng" dirty="0">
                <a:solidFill>
                  <a:srgbClr val="0563C1"/>
                </a:solidFill>
                <a:effectLst/>
                <a:latin typeface="Calibri" panose="020F0502020204030204" pitchFamily="34" charset="0"/>
                <a:ea typeface="Calibri" panose="020F0502020204030204" pitchFamily="34" charset="0"/>
                <a:hlinkClick r:id="rId2"/>
              </a:rPr>
              <a:t>https://theconsumervoice.org/uploads/files/issues/basics-of-individualized-quality-care-factsheet-final.pdf</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1200"/>
              </a:spcAft>
              <a:buFont typeface="Calibri" panose="020F0502020204030204" pitchFamily="34" charset="0"/>
              <a:buChar char="-"/>
            </a:pPr>
            <a:r>
              <a:rPr lang="en-US" sz="1800" b="1" dirty="0">
                <a:effectLst/>
                <a:latin typeface="Calibri" panose="020F0502020204030204" pitchFamily="34" charset="0"/>
                <a:ea typeface="Calibri" panose="020F0502020204030204" pitchFamily="34" charset="0"/>
              </a:rPr>
              <a:t>Assessment and Care Planning: The Key To Quality Care</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1200"/>
              </a:spcAft>
              <a:buFont typeface="Courier New" panose="02070309020205020404" pitchFamily="49" charset="0"/>
              <a:buChar char="o"/>
            </a:pPr>
            <a:r>
              <a:rPr lang="en-US" sz="1800" u="sng" dirty="0">
                <a:solidFill>
                  <a:srgbClr val="0563C1"/>
                </a:solidFill>
                <a:effectLst/>
                <a:latin typeface="Calibri" panose="020F0502020204030204" pitchFamily="34" charset="0"/>
                <a:ea typeface="Calibri" panose="020F0502020204030204" pitchFamily="34" charset="0"/>
                <a:hlinkClick r:id="rId3"/>
              </a:rPr>
              <a:t>https://theconsumervoice.org/uploads/files/issues/assessment__care_planning-final.pdf</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1200"/>
              </a:spcAft>
              <a:buFont typeface="Calibri" panose="020F0502020204030204" pitchFamily="34" charset="0"/>
              <a:buChar char="-"/>
            </a:pPr>
            <a:r>
              <a:rPr lang="en-US" sz="1800" b="1" dirty="0">
                <a:effectLst/>
                <a:latin typeface="Calibri" panose="020F0502020204030204" pitchFamily="34" charset="0"/>
                <a:ea typeface="Calibri" panose="020F0502020204030204" pitchFamily="34" charset="0"/>
              </a:rPr>
              <a:t>Individualized Assessment and Care Planning with Behavior Symptoms</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1200"/>
              </a:spcAft>
              <a:buFont typeface="Courier New" panose="02070309020205020404" pitchFamily="49" charset="0"/>
              <a:buChar char="o"/>
            </a:pPr>
            <a:r>
              <a:rPr lang="en-US" sz="1800" u="sng" dirty="0">
                <a:solidFill>
                  <a:srgbClr val="0563C1"/>
                </a:solidFill>
                <a:effectLst/>
                <a:latin typeface="Calibri" panose="020F0502020204030204" pitchFamily="34" charset="0"/>
                <a:ea typeface="Calibri" panose="020F0502020204030204" pitchFamily="34" charset="0"/>
                <a:hlinkClick r:id="rId4"/>
              </a:rPr>
              <a:t>https://theconsumervoice.org/uploads/files/issues/individualized-assessment-with-behavioral-symptoms-factsheet-1.pdf</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1200"/>
              </a:spcAft>
              <a:buFont typeface="Calibri" panose="020F0502020204030204" pitchFamily="34" charset="0"/>
              <a:buChar char="-"/>
            </a:pPr>
            <a:r>
              <a:rPr lang="en-US" sz="1800" b="1" dirty="0">
                <a:effectLst/>
                <a:latin typeface="Calibri" panose="020F0502020204030204" pitchFamily="34" charset="0"/>
                <a:ea typeface="Times New Roman" panose="02020603050405020304" pitchFamily="18" charset="0"/>
              </a:rPr>
              <a:t>6 Steps for Quality care handout</a:t>
            </a:r>
            <a:r>
              <a:rPr lang="en-US" sz="1800" dirty="0">
                <a:effectLst/>
                <a:latin typeface="Calibri" panose="020F0502020204030204" pitchFamily="34" charset="0"/>
                <a:ea typeface="Times New Roman" panose="02020603050405020304" pitchFamily="18" charset="0"/>
              </a:rPr>
              <a:t>  </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1200"/>
              </a:spcAft>
              <a:buFont typeface="Courier New" panose="02070309020205020404" pitchFamily="49" charset="0"/>
              <a:buChar char="o"/>
            </a:pPr>
            <a:r>
              <a:rPr lang="en-US" sz="1800" u="sng" dirty="0">
                <a:solidFill>
                  <a:srgbClr val="0563C1"/>
                </a:solidFill>
                <a:effectLst/>
                <a:latin typeface="Calibri" panose="020F0502020204030204" pitchFamily="34" charset="0"/>
                <a:ea typeface="Times New Roman" panose="02020603050405020304" pitchFamily="18" charset="0"/>
                <a:hlinkClick r:id="rId5"/>
              </a:rPr>
              <a:t>https://theconsumervoice.org/uploads/files/long-term-care-recipient/5._6_Steps_to_Getting_Quality_Care_in_a_Nursing_Home.pdf</a:t>
            </a:r>
            <a:r>
              <a:rPr lang="en-US" sz="1800" dirty="0">
                <a:effectLst/>
                <a:latin typeface="Calibri" panose="020F0502020204030204" pitchFamily="34" charset="0"/>
                <a:ea typeface="Times New Roman" panose="02020603050405020304" pitchFamily="18" charset="0"/>
              </a:rPr>
              <a:t> </a:t>
            </a:r>
            <a:endParaRPr lang="en-US" sz="1800" dirty="0">
              <a:effectLst/>
              <a:latin typeface="Calibri" panose="020F0502020204030204" pitchFamily="34" charset="0"/>
              <a:ea typeface="Calibri" panose="020F0502020204030204" pitchFamily="34" charset="0"/>
            </a:endParaRPr>
          </a:p>
          <a:p>
            <a:pPr marL="342900" marR="0" lvl="0" indent="-342900">
              <a:spcBef>
                <a:spcPts val="0"/>
              </a:spcBef>
              <a:spcAft>
                <a:spcPts val="1200"/>
              </a:spcAft>
              <a:buFont typeface="Calibri" panose="020F0502020204030204" pitchFamily="34" charset="0"/>
              <a:buChar char="-"/>
            </a:pPr>
            <a:r>
              <a:rPr lang="en-US" sz="1800" b="1" dirty="0">
                <a:effectLst/>
                <a:latin typeface="Calibri" panose="020F0502020204030204" pitchFamily="34" charset="0"/>
                <a:ea typeface="Times New Roman" panose="02020603050405020304" pitchFamily="18" charset="0"/>
              </a:rPr>
              <a:t>Advocacy Suggestions for Nursing Home Residents and Their Families</a:t>
            </a:r>
            <a:endParaRPr lang="en-US" sz="1800" dirty="0">
              <a:effectLst/>
              <a:latin typeface="Calibri" panose="020F0502020204030204" pitchFamily="34" charset="0"/>
              <a:ea typeface="Calibri" panose="020F0502020204030204" pitchFamily="34" charset="0"/>
            </a:endParaRPr>
          </a:p>
          <a:p>
            <a:pPr marL="742950" marR="0" lvl="1" indent="-285750">
              <a:spcBef>
                <a:spcPts val="0"/>
              </a:spcBef>
              <a:spcAft>
                <a:spcPts val="1200"/>
              </a:spcAft>
              <a:buFont typeface="Courier New" panose="02070309020205020404" pitchFamily="49" charset="0"/>
              <a:buChar char="o"/>
            </a:pPr>
            <a:r>
              <a:rPr lang="en-US" sz="1800" u="sng" dirty="0">
                <a:solidFill>
                  <a:srgbClr val="0563C1"/>
                </a:solidFill>
                <a:effectLst/>
                <a:latin typeface="Calibri" panose="020F0502020204030204" pitchFamily="34" charset="0"/>
                <a:ea typeface="Times New Roman" panose="02020603050405020304" pitchFamily="18" charset="0"/>
                <a:hlinkClick r:id="rId6"/>
              </a:rPr>
              <a:t>https://theconsumervoice.org/uploads/files/family-member/Advocacy_Suggestions_for_Nursing_Home_Residents_and_their_Families.pdf</a:t>
            </a:r>
            <a:endParaRPr lang="en-US" sz="1800" dirty="0">
              <a:effectLst/>
              <a:latin typeface="Calibri" panose="020F0502020204030204" pitchFamily="34" charset="0"/>
              <a:ea typeface="Calibri" panose="020F0502020204030204" pitchFamily="34" charset="0"/>
            </a:endParaRPr>
          </a:p>
          <a:p>
            <a:pPr marL="0" indent="0">
              <a:buNone/>
            </a:pPr>
            <a:endParaRPr lang="en-US" sz="2600" dirty="0"/>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pPr>
            <a:endParaRPr lang="en-US" sz="2000" dirty="0"/>
          </a:p>
        </p:txBody>
      </p:sp>
      <p:sp>
        <p:nvSpPr>
          <p:cNvPr id="4" name="Slide Number Placeholder 3">
            <a:extLst>
              <a:ext uri="{FF2B5EF4-FFF2-40B4-BE49-F238E27FC236}">
                <a16:creationId xmlns:a16="http://schemas.microsoft.com/office/drawing/2014/main" id="{AE97DB15-C65C-48B2-8E0F-72B754E9B19F}"/>
              </a:ext>
            </a:extLst>
          </p:cNvPr>
          <p:cNvSpPr>
            <a:spLocks noGrp="1"/>
          </p:cNvSpPr>
          <p:nvPr>
            <p:ph type="sldNum" sz="quarter" idx="12"/>
          </p:nvPr>
        </p:nvSpPr>
        <p:spPr>
          <a:xfrm>
            <a:off x="10707624" y="6382512"/>
            <a:ext cx="685800" cy="320040"/>
          </a:xfrm>
        </p:spPr>
        <p:txBody>
          <a:bodyPr>
            <a:normAutofit/>
          </a:bodyPr>
          <a:lstStyle/>
          <a:p>
            <a:pPr>
              <a:spcAft>
                <a:spcPts val="600"/>
              </a:spcAft>
            </a:pPr>
            <a:fld id="{A58D482D-67C7-4314-B4E5-52DED238AEF3}" type="slidenum">
              <a:rPr lang="en-US" sz="1000"/>
              <a:pPr>
                <a:spcAft>
                  <a:spcPts val="600"/>
                </a:spcAft>
              </a:pPr>
              <a:t>13</a:t>
            </a:fld>
            <a:endParaRPr lang="en-US" sz="1000"/>
          </a:p>
        </p:txBody>
      </p:sp>
    </p:spTree>
    <p:extLst>
      <p:ext uri="{BB962C8B-B14F-4D97-AF65-F5344CB8AC3E}">
        <p14:creationId xmlns:p14="http://schemas.microsoft.com/office/powerpoint/2010/main" val="3583836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Rectangle 33">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ABA5B8C-75D2-41B3-96F6-6C18A74858B8}"/>
              </a:ext>
            </a:extLst>
          </p:cNvPr>
          <p:cNvSpPr>
            <a:spLocks noGrp="1"/>
          </p:cNvSpPr>
          <p:nvPr>
            <p:ph type="title"/>
          </p:nvPr>
        </p:nvSpPr>
        <p:spPr>
          <a:xfrm>
            <a:off x="958506" y="800392"/>
            <a:ext cx="10264697" cy="1212102"/>
          </a:xfrm>
        </p:spPr>
        <p:txBody>
          <a:bodyPr>
            <a:normAutofit/>
          </a:bodyPr>
          <a:lstStyle/>
          <a:p>
            <a:pPr algn="ctr"/>
            <a:r>
              <a:rPr lang="en-US" sz="4800" b="1" dirty="0">
                <a:solidFill>
                  <a:srgbClr val="FFFFFF"/>
                </a:solidFill>
              </a:rPr>
              <a:t>Additional Resources </a:t>
            </a:r>
          </a:p>
        </p:txBody>
      </p:sp>
      <p:sp>
        <p:nvSpPr>
          <p:cNvPr id="3" name="Content Placeholder 2">
            <a:extLst>
              <a:ext uri="{FF2B5EF4-FFF2-40B4-BE49-F238E27FC236}">
                <a16:creationId xmlns:a16="http://schemas.microsoft.com/office/drawing/2014/main" id="{16EA98DE-9A01-4C38-9BA9-E19D2597B261}"/>
              </a:ext>
            </a:extLst>
          </p:cNvPr>
          <p:cNvSpPr>
            <a:spLocks noGrp="1"/>
          </p:cNvSpPr>
          <p:nvPr>
            <p:ph idx="1"/>
          </p:nvPr>
        </p:nvSpPr>
        <p:spPr>
          <a:xfrm>
            <a:off x="1367624" y="2490436"/>
            <a:ext cx="9708995" cy="3567173"/>
          </a:xfrm>
        </p:spPr>
        <p:txBody>
          <a:bodyPr anchor="ctr">
            <a:normAutofit fontScale="47500" lnSpcReduction="20000"/>
          </a:bodyPr>
          <a:lstStyle/>
          <a:p>
            <a:pPr marL="0" indent="0">
              <a:buNone/>
            </a:pPr>
            <a:endParaRPr lang="en-US" sz="2400" dirty="0">
              <a:latin typeface="+mj-lt"/>
            </a:endParaRPr>
          </a:p>
          <a:p>
            <a:pPr marL="0" indent="0">
              <a:buNone/>
            </a:pPr>
            <a:r>
              <a:rPr lang="en-US" sz="5100" dirty="0">
                <a:latin typeface="+mj-lt"/>
              </a:rPr>
              <a:t>Center for Medicare Advocacy </a:t>
            </a:r>
          </a:p>
          <a:p>
            <a:pPr lvl="1">
              <a:buFont typeface="Courier New" panose="02070309020205020404" pitchFamily="49" charset="0"/>
              <a:buChar char="o"/>
            </a:pPr>
            <a:r>
              <a:rPr lang="en-US" sz="3400" dirty="0">
                <a:hlinkClick r:id="rId2"/>
              </a:rPr>
              <a:t>Nursing Home / Skilled Nursing Facility Care - Center for Medicare Advocacy</a:t>
            </a:r>
            <a:endParaRPr lang="en-US" sz="3400" dirty="0">
              <a:latin typeface="+mj-lt"/>
            </a:endParaRPr>
          </a:p>
          <a:p>
            <a:pPr marL="0" indent="0">
              <a:buNone/>
            </a:pPr>
            <a:endParaRPr lang="en-US" sz="2400" dirty="0">
              <a:latin typeface="+mj-lt"/>
            </a:endParaRPr>
          </a:p>
          <a:p>
            <a:pPr marL="0" indent="0">
              <a:buNone/>
            </a:pPr>
            <a:r>
              <a:rPr lang="en-US" sz="5100" dirty="0">
                <a:latin typeface="+mj-lt"/>
              </a:rPr>
              <a:t>Massachusetts Advocates for Nursing Home Reform </a:t>
            </a:r>
          </a:p>
          <a:p>
            <a:pPr lvl="1">
              <a:buFont typeface="Courier New" panose="02070309020205020404" pitchFamily="49" charset="0"/>
              <a:buChar char="o"/>
            </a:pPr>
            <a:r>
              <a:rPr lang="en-US" sz="2000" dirty="0">
                <a:hlinkClick r:id="rId3"/>
              </a:rPr>
              <a:t>!</a:t>
            </a:r>
            <a:r>
              <a:rPr lang="en-US" sz="3400" dirty="0">
                <a:hlinkClick r:id="rId3"/>
              </a:rPr>
              <a:t>Care Plans_final_9.26.19_2_onepage (manhr.org)</a:t>
            </a:r>
            <a:endParaRPr lang="en-US" sz="3400" dirty="0">
              <a:latin typeface="+mj-lt"/>
            </a:endParaRPr>
          </a:p>
          <a:p>
            <a:pPr marL="0" indent="0">
              <a:buNone/>
            </a:pPr>
            <a:endParaRPr lang="en-US" sz="4500" dirty="0">
              <a:latin typeface="+mj-lt"/>
            </a:endParaRPr>
          </a:p>
          <a:p>
            <a:pPr marL="0" indent="0">
              <a:buNone/>
            </a:pPr>
            <a:r>
              <a:rPr lang="en-US" sz="5100" dirty="0">
                <a:latin typeface="+mj-lt"/>
              </a:rPr>
              <a:t>Justice in Aging</a:t>
            </a:r>
          </a:p>
          <a:p>
            <a:pPr lvl="1">
              <a:buFont typeface="Courier New" panose="02070309020205020404" pitchFamily="49" charset="0"/>
              <a:buChar char="o"/>
            </a:pPr>
            <a:r>
              <a:rPr lang="en-US" sz="3400" dirty="0">
                <a:hlinkClick r:id="rId4"/>
              </a:rPr>
              <a:t>Updated for COVID-19: 25 Common Nursing Home Problems &amp; How to Resolve Them – JUSTICE IN AGING</a:t>
            </a:r>
            <a:endParaRPr lang="en-US" sz="3400" dirty="0">
              <a:latin typeface="+mj-lt"/>
            </a:endParaRPr>
          </a:p>
          <a:p>
            <a:pPr marL="0" indent="0">
              <a:buNone/>
            </a:pPr>
            <a:endParaRPr lang="en-US" sz="2400" dirty="0">
              <a:latin typeface="+mj-lt"/>
            </a:endParaRPr>
          </a:p>
          <a:p>
            <a:pPr marL="0" indent="0">
              <a:buNone/>
            </a:pPr>
            <a:r>
              <a:rPr lang="en-US" sz="5100" dirty="0">
                <a:latin typeface="+mj-lt"/>
              </a:rPr>
              <a:t>Long Term Care Community Coalition </a:t>
            </a:r>
          </a:p>
          <a:p>
            <a:pPr lvl="1">
              <a:buFont typeface="Courier New" panose="02070309020205020404" pitchFamily="49" charset="0"/>
              <a:buChar char="o"/>
            </a:pPr>
            <a:r>
              <a:rPr lang="en-US" sz="3300" dirty="0">
                <a:hlinkClick r:id="rId5"/>
              </a:rPr>
              <a:t>Family &amp; Ombudsman Resource Center - NursingHome411</a:t>
            </a:r>
            <a:endParaRPr lang="en-US" sz="3300" dirty="0">
              <a:latin typeface="+mj-lt"/>
            </a:endParaRPr>
          </a:p>
        </p:txBody>
      </p:sp>
      <p:sp>
        <p:nvSpPr>
          <p:cNvPr id="4" name="Slide Number Placeholder 3">
            <a:extLst>
              <a:ext uri="{FF2B5EF4-FFF2-40B4-BE49-F238E27FC236}">
                <a16:creationId xmlns:a16="http://schemas.microsoft.com/office/drawing/2014/main" id="{AE97DB15-C65C-48B2-8E0F-72B754E9B19F}"/>
              </a:ext>
            </a:extLst>
          </p:cNvPr>
          <p:cNvSpPr>
            <a:spLocks noGrp="1"/>
          </p:cNvSpPr>
          <p:nvPr>
            <p:ph type="sldNum" sz="quarter" idx="12"/>
          </p:nvPr>
        </p:nvSpPr>
        <p:spPr>
          <a:xfrm>
            <a:off x="10707624" y="6382512"/>
            <a:ext cx="685800" cy="320040"/>
          </a:xfrm>
        </p:spPr>
        <p:txBody>
          <a:bodyPr>
            <a:normAutofit/>
          </a:bodyPr>
          <a:lstStyle/>
          <a:p>
            <a:pPr>
              <a:spcAft>
                <a:spcPts val="600"/>
              </a:spcAft>
            </a:pPr>
            <a:fld id="{A58D482D-67C7-4314-B4E5-52DED238AEF3}" type="slidenum">
              <a:rPr lang="en-US" sz="1000"/>
              <a:pPr>
                <a:spcAft>
                  <a:spcPts val="600"/>
                </a:spcAft>
              </a:pPr>
              <a:t>14</a:t>
            </a:fld>
            <a:endParaRPr lang="en-US" sz="1000"/>
          </a:p>
        </p:txBody>
      </p:sp>
    </p:spTree>
    <p:extLst>
      <p:ext uri="{BB962C8B-B14F-4D97-AF65-F5344CB8AC3E}">
        <p14:creationId xmlns:p14="http://schemas.microsoft.com/office/powerpoint/2010/main" val="824409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 name="Rectangle 44">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AD0E62D-565A-4564-9A93-79CA8932A405}"/>
              </a:ext>
            </a:extLst>
          </p:cNvPr>
          <p:cNvSpPr>
            <a:spLocks noGrp="1"/>
          </p:cNvSpPr>
          <p:nvPr>
            <p:ph type="ctrTitle"/>
          </p:nvPr>
        </p:nvSpPr>
        <p:spPr>
          <a:xfrm>
            <a:off x="400961" y="120696"/>
            <a:ext cx="6917267" cy="7020034"/>
          </a:xfrm>
        </p:spPr>
        <p:txBody>
          <a:bodyPr anchor="ctr">
            <a:normAutofit fontScale="90000"/>
          </a:bodyPr>
          <a:lstStyle/>
          <a:p>
            <a:pPr algn="l"/>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r>
              <a:rPr lang="en-US" sz="3100" b="1" dirty="0">
                <a:latin typeface="Calibri" panose="020F0502020204030204" pitchFamily="34" charset="0"/>
                <a:cs typeface="Calibri" panose="020F0502020204030204" pitchFamily="34" charset="0"/>
              </a:rPr>
              <a:t>Upon admission, a baseline care plan must be completed within 48 hours</a:t>
            </a:r>
            <a:br>
              <a:rPr lang="en-US" sz="2200" b="1" dirty="0">
                <a:latin typeface="Calibri" panose="020F0502020204030204" pitchFamily="34" charset="0"/>
                <a:cs typeface="Calibri" panose="020F0502020204030204" pitchFamily="34" charset="0"/>
              </a:rPr>
            </a:br>
            <a:br>
              <a:rPr lang="en-US" sz="2200" b="1" dirty="0">
                <a:latin typeface="Calibri" panose="020F0502020204030204" pitchFamily="34" charset="0"/>
                <a:cs typeface="Calibri" panose="020F0502020204030204" pitchFamily="34" charset="0"/>
              </a:rPr>
            </a:br>
            <a:r>
              <a:rPr lang="en-US" sz="2200" b="1" dirty="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483.21(a)(1) of Federal Nursing Home Regulations; </a:t>
            </a: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F655 (F-Tag)</a:t>
            </a:r>
            <a:br>
              <a:rPr lang="en-US" sz="2200" dirty="0">
                <a:latin typeface="Calibri" panose="020F0502020204030204" pitchFamily="34" charset="0"/>
                <a:cs typeface="Calibri" panose="020F0502020204030204" pitchFamily="34" charset="0"/>
              </a:rPr>
            </a:br>
            <a:br>
              <a:rPr lang="en-US" sz="2200" b="1" dirty="0">
                <a:latin typeface="Calibri" panose="020F0502020204030204" pitchFamily="34" charset="0"/>
                <a:cs typeface="Calibri" panose="020F0502020204030204" pitchFamily="34" charset="0"/>
              </a:rPr>
            </a:br>
            <a:r>
              <a:rPr lang="en-US" sz="2200" b="1" dirty="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Provisions for person-centered care</a:t>
            </a:r>
            <a:br>
              <a:rPr lang="en-US" sz="2200"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Required to include physician orders, therapy services, 	initial goals based on admission documents, dietary 	orders, social service supports, and PASRR information 	if needed</a:t>
            </a:r>
            <a:br>
              <a:rPr lang="en-US" sz="2200"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The nursing home MUST provide the individual and 	their indicated representative a written summary 	which includes list of current prescribed medications, 	goals for the individual, and services and treatments 	that will be provided by the nursing home </a:t>
            </a:r>
            <a:br>
              <a:rPr lang="en-US" sz="2200"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The medical record MUST  indicate that the summary 	was provided to the person and their representative</a:t>
            </a: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endParaRPr lang="en-US" sz="2400" b="1" dirty="0">
              <a:latin typeface="Calibri" panose="020F0502020204030204" pitchFamily="34" charset="0"/>
              <a:cs typeface="Calibri" panose="020F0502020204030204" pitchFamily="34" charset="0"/>
            </a:endParaRPr>
          </a:p>
        </p:txBody>
      </p:sp>
      <p:sp>
        <p:nvSpPr>
          <p:cNvPr id="93" name="Rectangle 46">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48">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ubtitle 5">
            <a:extLst>
              <a:ext uri="{FF2B5EF4-FFF2-40B4-BE49-F238E27FC236}">
                <a16:creationId xmlns:a16="http://schemas.microsoft.com/office/drawing/2014/main" id="{C6955E86-86D5-4D7E-A139-4382BB8C07CD}"/>
              </a:ext>
            </a:extLst>
          </p:cNvPr>
          <p:cNvSpPr>
            <a:spLocks noGrp="1"/>
          </p:cNvSpPr>
          <p:nvPr>
            <p:ph type="subTitle" idx="1"/>
          </p:nvPr>
        </p:nvSpPr>
        <p:spPr>
          <a:xfrm>
            <a:off x="7980073" y="1002453"/>
            <a:ext cx="3392353" cy="4856480"/>
          </a:xfrm>
        </p:spPr>
        <p:txBody>
          <a:bodyPr anchor="ctr">
            <a:normAutofit/>
          </a:bodyPr>
          <a:lstStyle/>
          <a:p>
            <a:r>
              <a:rPr lang="en-US" sz="8800" b="1" dirty="0">
                <a:solidFill>
                  <a:srgbClr val="FFFFFF"/>
                </a:solidFill>
              </a:rPr>
              <a:t>At the Start </a:t>
            </a:r>
          </a:p>
        </p:txBody>
      </p:sp>
      <p:grpSp>
        <p:nvGrpSpPr>
          <p:cNvPr id="95" name="Group 50">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96"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Slide Number Placeholder 1">
            <a:extLst>
              <a:ext uri="{FF2B5EF4-FFF2-40B4-BE49-F238E27FC236}">
                <a16:creationId xmlns:a16="http://schemas.microsoft.com/office/drawing/2014/main" id="{52B806D3-0E5C-49FD-A50F-9EADB8A0ADA9}"/>
              </a:ext>
            </a:extLst>
          </p:cNvPr>
          <p:cNvSpPr>
            <a:spLocks noGrp="1"/>
          </p:cNvSpPr>
          <p:nvPr>
            <p:ph type="sldNum" sz="quarter" idx="12"/>
          </p:nvPr>
        </p:nvSpPr>
        <p:spPr>
          <a:xfrm>
            <a:off x="9927772" y="6356350"/>
            <a:ext cx="1669868" cy="365125"/>
          </a:xfrm>
        </p:spPr>
        <p:txBody>
          <a:bodyPr>
            <a:normAutofit/>
          </a:bodyPr>
          <a:lstStyle/>
          <a:p>
            <a:pPr>
              <a:spcAft>
                <a:spcPts val="600"/>
              </a:spcAft>
            </a:pPr>
            <a:fld id="{A58D482D-67C7-4314-B4E5-52DED238AEF3}" type="slidenum">
              <a:rPr lang="en-US">
                <a:solidFill>
                  <a:schemeClr val="bg1"/>
                </a:solidFill>
              </a:rPr>
              <a:pPr>
                <a:spcAft>
                  <a:spcPts val="600"/>
                </a:spcAft>
              </a:pPr>
              <a:t>2</a:t>
            </a:fld>
            <a:endParaRPr lang="en-US">
              <a:solidFill>
                <a:schemeClr val="bg1"/>
              </a:solidFill>
            </a:endParaRPr>
          </a:p>
        </p:txBody>
      </p:sp>
      <p:sp>
        <p:nvSpPr>
          <p:cNvPr id="8" name="Arrow: Right 7">
            <a:extLst>
              <a:ext uri="{FF2B5EF4-FFF2-40B4-BE49-F238E27FC236}">
                <a16:creationId xmlns:a16="http://schemas.microsoft.com/office/drawing/2014/main" id="{4C416318-80A4-43AE-85D4-3EA186F23924}"/>
              </a:ext>
            </a:extLst>
          </p:cNvPr>
          <p:cNvSpPr/>
          <p:nvPr/>
        </p:nvSpPr>
        <p:spPr>
          <a:xfrm>
            <a:off x="704386" y="1456544"/>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Arrow: Right 116">
            <a:extLst>
              <a:ext uri="{FF2B5EF4-FFF2-40B4-BE49-F238E27FC236}">
                <a16:creationId xmlns:a16="http://schemas.microsoft.com/office/drawing/2014/main" id="{80AD101A-6684-453D-852E-E0F69EFF423B}"/>
              </a:ext>
            </a:extLst>
          </p:cNvPr>
          <p:cNvSpPr/>
          <p:nvPr/>
        </p:nvSpPr>
        <p:spPr>
          <a:xfrm>
            <a:off x="700356" y="2161158"/>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Arrow: Right 117">
            <a:extLst>
              <a:ext uri="{FF2B5EF4-FFF2-40B4-BE49-F238E27FC236}">
                <a16:creationId xmlns:a16="http://schemas.microsoft.com/office/drawing/2014/main" id="{6E3AF4A4-00D2-42CE-8D75-750C33CEB77D}"/>
              </a:ext>
            </a:extLst>
          </p:cNvPr>
          <p:cNvSpPr/>
          <p:nvPr/>
        </p:nvSpPr>
        <p:spPr>
          <a:xfrm>
            <a:off x="700356" y="2752264"/>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Arrow: Right 118">
            <a:extLst>
              <a:ext uri="{FF2B5EF4-FFF2-40B4-BE49-F238E27FC236}">
                <a16:creationId xmlns:a16="http://schemas.microsoft.com/office/drawing/2014/main" id="{F9F62E20-14C3-4754-BD75-CF33554C8A8F}"/>
              </a:ext>
            </a:extLst>
          </p:cNvPr>
          <p:cNvSpPr/>
          <p:nvPr/>
        </p:nvSpPr>
        <p:spPr>
          <a:xfrm>
            <a:off x="699236" y="4102348"/>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Arrow: Right 119">
            <a:extLst>
              <a:ext uri="{FF2B5EF4-FFF2-40B4-BE49-F238E27FC236}">
                <a16:creationId xmlns:a16="http://schemas.microsoft.com/office/drawing/2014/main" id="{E3C3A4FC-793C-4640-B780-47153E8807CC}"/>
              </a:ext>
            </a:extLst>
          </p:cNvPr>
          <p:cNvSpPr/>
          <p:nvPr/>
        </p:nvSpPr>
        <p:spPr>
          <a:xfrm>
            <a:off x="699236" y="5676679"/>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70822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ABA5B8C-75D2-41B3-96F6-6C18A74858B8}"/>
              </a:ext>
            </a:extLst>
          </p:cNvPr>
          <p:cNvSpPr>
            <a:spLocks noGrp="1"/>
          </p:cNvSpPr>
          <p:nvPr>
            <p:ph type="title"/>
          </p:nvPr>
        </p:nvSpPr>
        <p:spPr>
          <a:xfrm>
            <a:off x="958506" y="800392"/>
            <a:ext cx="10264697" cy="1212102"/>
          </a:xfrm>
        </p:spPr>
        <p:txBody>
          <a:bodyPr>
            <a:normAutofit/>
          </a:bodyPr>
          <a:lstStyle/>
          <a:p>
            <a:pPr algn="ctr"/>
            <a:r>
              <a:rPr lang="en-US" sz="4800" b="1" dirty="0">
                <a:solidFill>
                  <a:srgbClr val="FFFFFF"/>
                </a:solidFill>
              </a:rPr>
              <a:t>Best Practices for Baseline Care Plans</a:t>
            </a:r>
          </a:p>
        </p:txBody>
      </p:sp>
      <p:sp>
        <p:nvSpPr>
          <p:cNvPr id="3" name="Content Placeholder 2">
            <a:extLst>
              <a:ext uri="{FF2B5EF4-FFF2-40B4-BE49-F238E27FC236}">
                <a16:creationId xmlns:a16="http://schemas.microsoft.com/office/drawing/2014/main" id="{16EA98DE-9A01-4C38-9BA9-E19D2597B261}"/>
              </a:ext>
            </a:extLst>
          </p:cNvPr>
          <p:cNvSpPr>
            <a:spLocks noGrp="1"/>
          </p:cNvSpPr>
          <p:nvPr>
            <p:ph idx="1"/>
          </p:nvPr>
        </p:nvSpPr>
        <p:spPr>
          <a:xfrm>
            <a:off x="1367624" y="2341848"/>
            <a:ext cx="9708995" cy="4360704"/>
          </a:xfrm>
        </p:spPr>
        <p:txBody>
          <a:bodyPr anchor="ctr">
            <a:normAutofit fontScale="62500" lnSpcReduction="20000"/>
          </a:bodyPr>
          <a:lstStyle/>
          <a:p>
            <a:pPr marL="0" indent="0">
              <a:buNone/>
            </a:pPr>
            <a:endParaRPr lang="en-US" sz="2400" dirty="0"/>
          </a:p>
          <a:p>
            <a:pPr marL="0" indent="0">
              <a:buNone/>
            </a:pPr>
            <a:r>
              <a:rPr lang="en-US" dirty="0"/>
              <a:t>Discuss Discharge Planning / Goals Upfront</a:t>
            </a:r>
          </a:p>
          <a:p>
            <a:pPr lvl="1"/>
            <a:r>
              <a:rPr lang="en-US" sz="2600" dirty="0"/>
              <a:t>Does the person have a safe place to return to</a:t>
            </a:r>
          </a:p>
          <a:p>
            <a:pPr lvl="1"/>
            <a:r>
              <a:rPr lang="en-US" sz="2600" dirty="0"/>
              <a:t>Possible Money Follows the Person [MFP] / Community First Choice [CFC] referral  </a:t>
            </a:r>
          </a:p>
          <a:p>
            <a:pPr marL="457200" lvl="1" indent="0">
              <a:buNone/>
            </a:pPr>
            <a:endParaRPr lang="en-US" sz="2000" dirty="0"/>
          </a:p>
          <a:p>
            <a:pPr marL="0" indent="0">
              <a:buNone/>
            </a:pPr>
            <a:r>
              <a:rPr lang="en-US" dirty="0"/>
              <a:t>Complete With and Not For</a:t>
            </a:r>
          </a:p>
          <a:p>
            <a:pPr lvl="1"/>
            <a:r>
              <a:rPr lang="en-US" sz="2600" dirty="0"/>
              <a:t>Include the person and their representative/s in assessments (ensure to include factors other than clinical, such as spiritual, socio-economic, sociocultural,  etc.)</a:t>
            </a:r>
          </a:p>
          <a:p>
            <a:pPr lvl="1"/>
            <a:r>
              <a:rPr lang="en-US" sz="2600" dirty="0"/>
              <a:t>Completion of a comprehensive care plan in lieu of baseline, especially if stay will be short;  &lt; 14 days</a:t>
            </a:r>
          </a:p>
          <a:p>
            <a:pPr lvl="1"/>
            <a:endParaRPr lang="en-US" sz="2000"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solidFill>
                  <a:prstClr val="black"/>
                </a:solidFill>
                <a:latin typeface="Calibri" panose="020F0502020204030204"/>
              </a:rPr>
              <a:t>Create Short and Attainable Goals</a:t>
            </a:r>
          </a:p>
          <a:p>
            <a:pPr lvl="1">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Goals will be re-assessed and modified as time goes 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Explain Next Steps </a:t>
            </a:r>
          </a:p>
          <a:p>
            <a:pPr lvl="1">
              <a:defRPr/>
            </a:pPr>
            <a:r>
              <a:rPr lang="en-US" sz="2600" dirty="0">
                <a:solidFill>
                  <a:prstClr val="black"/>
                </a:solidFill>
                <a:latin typeface="Calibri" panose="020F0502020204030204"/>
              </a:rPr>
              <a:t>Comprehensive assessment and care plan to follow</a:t>
            </a:r>
          </a:p>
          <a:p>
            <a:pPr lvl="1">
              <a:defRPr/>
            </a:pP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Allow the person and their </a:t>
            </a:r>
            <a:r>
              <a:rPr lang="en-US" sz="2600" dirty="0">
                <a:solidFill>
                  <a:prstClr val="black"/>
                </a:solidFill>
                <a:latin typeface="Calibri" panose="020F0502020204030204"/>
              </a:rPr>
              <a:t>r</a:t>
            </a:r>
            <a:r>
              <a:rPr kumimoji="0" lang="en-US" sz="2600" b="0" i="0" u="none" strike="noStrike" kern="1200" cap="none" spc="0" normalizeH="0" baseline="0" noProof="0" dirty="0" err="1">
                <a:ln>
                  <a:noFill/>
                </a:ln>
                <a:solidFill>
                  <a:prstClr val="black"/>
                </a:solidFill>
                <a:effectLst/>
                <a:uLnTx/>
                <a:uFillTx/>
                <a:latin typeface="Calibri" panose="020F0502020204030204"/>
                <a:ea typeface="+mn-ea"/>
                <a:cs typeface="+mn-cs"/>
              </a:rPr>
              <a:t>epresentative</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 to ask </a:t>
            </a:r>
            <a:r>
              <a:rPr lang="en-US" sz="2600" dirty="0">
                <a:solidFill>
                  <a:prstClr val="black"/>
                </a:solidFill>
                <a:latin typeface="Calibri" panose="020F0502020204030204"/>
              </a:rPr>
              <a:t>q</a:t>
            </a:r>
            <a:r>
              <a:rPr kumimoji="0" lang="en-US" sz="2600" b="0" i="0" u="none" strike="noStrike" kern="1200" cap="none" spc="0" normalizeH="0" baseline="0" noProof="0" dirty="0" err="1">
                <a:ln>
                  <a:noFill/>
                </a:ln>
                <a:solidFill>
                  <a:prstClr val="black"/>
                </a:solidFill>
                <a:effectLst/>
                <a:uLnTx/>
                <a:uFillTx/>
                <a:latin typeface="Calibri" panose="020F0502020204030204"/>
                <a:ea typeface="+mn-ea"/>
                <a:cs typeface="+mn-cs"/>
              </a:rPr>
              <a:t>uestions</a:t>
            </a: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pPr>
            <a:endParaRPr lang="en-US" sz="2000" dirty="0"/>
          </a:p>
        </p:txBody>
      </p:sp>
      <p:sp>
        <p:nvSpPr>
          <p:cNvPr id="4" name="Slide Number Placeholder 3">
            <a:extLst>
              <a:ext uri="{FF2B5EF4-FFF2-40B4-BE49-F238E27FC236}">
                <a16:creationId xmlns:a16="http://schemas.microsoft.com/office/drawing/2014/main" id="{AE97DB15-C65C-48B2-8E0F-72B754E9B19F}"/>
              </a:ext>
            </a:extLst>
          </p:cNvPr>
          <p:cNvSpPr>
            <a:spLocks noGrp="1"/>
          </p:cNvSpPr>
          <p:nvPr>
            <p:ph type="sldNum" sz="quarter" idx="12"/>
          </p:nvPr>
        </p:nvSpPr>
        <p:spPr>
          <a:xfrm>
            <a:off x="10707624" y="6382512"/>
            <a:ext cx="685800" cy="320040"/>
          </a:xfrm>
        </p:spPr>
        <p:txBody>
          <a:bodyPr>
            <a:normAutofit/>
          </a:bodyPr>
          <a:lstStyle/>
          <a:p>
            <a:pPr>
              <a:spcAft>
                <a:spcPts val="600"/>
              </a:spcAft>
            </a:pPr>
            <a:fld id="{A58D482D-67C7-4314-B4E5-52DED238AEF3}" type="slidenum">
              <a:rPr lang="en-US" sz="1000"/>
              <a:pPr>
                <a:spcAft>
                  <a:spcPts val="600"/>
                </a:spcAft>
              </a:pPr>
              <a:t>3</a:t>
            </a:fld>
            <a:endParaRPr lang="en-US" sz="1000"/>
          </a:p>
        </p:txBody>
      </p:sp>
    </p:spTree>
    <p:extLst>
      <p:ext uri="{BB962C8B-B14F-4D97-AF65-F5344CB8AC3E}">
        <p14:creationId xmlns:p14="http://schemas.microsoft.com/office/powerpoint/2010/main" val="3428348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 name="Rectangle 44">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AD0E62D-565A-4564-9A93-79CA8932A405}"/>
              </a:ext>
            </a:extLst>
          </p:cNvPr>
          <p:cNvSpPr>
            <a:spLocks noGrp="1"/>
          </p:cNvSpPr>
          <p:nvPr>
            <p:ph type="ctrTitle"/>
          </p:nvPr>
        </p:nvSpPr>
        <p:spPr>
          <a:xfrm>
            <a:off x="400961" y="23875"/>
            <a:ext cx="6917267" cy="6697600"/>
          </a:xfrm>
        </p:spPr>
        <p:txBody>
          <a:bodyPr anchor="ctr">
            <a:normAutofit fontScale="90000"/>
          </a:bodyPr>
          <a:lstStyle/>
          <a:p>
            <a:pPr algn="l"/>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r>
              <a:rPr lang="en-US" sz="3100" b="1" dirty="0">
                <a:latin typeface="Calibri" panose="020F0502020204030204" pitchFamily="34" charset="0"/>
                <a:cs typeface="Calibri" panose="020F0502020204030204" pitchFamily="34" charset="0"/>
              </a:rPr>
              <a:t>A comprehensive resident assessment must be completed within 14 days of admission</a:t>
            </a:r>
            <a:br>
              <a:rPr lang="en-US" sz="2200" b="1"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483.20 of the Federal Nursing Home regulations</a:t>
            </a:r>
            <a:br>
              <a:rPr lang="en-US" sz="2000" dirty="0">
                <a:latin typeface="Calibri" panose="020F0502020204030204" pitchFamily="34" charset="0"/>
                <a:cs typeface="Calibri" panose="020F0502020204030204" pitchFamily="34" charset="0"/>
              </a:rPr>
            </a:br>
            <a:br>
              <a:rPr lang="en-US" sz="2000" dirty="0">
                <a:latin typeface="Calibri" panose="020F0502020204030204" pitchFamily="34" charset="0"/>
                <a:cs typeface="Calibri" panose="020F0502020204030204" pitchFamily="34" charset="0"/>
              </a:rPr>
            </a:br>
            <a:r>
              <a:rPr lang="en-US" sz="2000" dirty="0">
                <a:latin typeface="Calibri" panose="020F0502020204030204" pitchFamily="34" charset="0"/>
                <a:cs typeface="Calibri" panose="020F0502020204030204" pitchFamily="34" charset="0"/>
              </a:rPr>
              <a:t>	Assessment must be completed periodically and must be 	standardized and reproducible</a:t>
            </a:r>
            <a:br>
              <a:rPr lang="en-US" sz="2000" dirty="0">
                <a:latin typeface="Calibri" panose="020F0502020204030204" pitchFamily="34" charset="0"/>
                <a:cs typeface="Calibri" panose="020F0502020204030204" pitchFamily="34" charset="0"/>
              </a:rPr>
            </a:br>
            <a:br>
              <a:rPr lang="en-US" sz="2000" dirty="0">
                <a:latin typeface="Calibri" panose="020F0502020204030204" pitchFamily="34" charset="0"/>
                <a:cs typeface="Calibri" panose="020F0502020204030204" pitchFamily="34" charset="0"/>
              </a:rPr>
            </a:br>
            <a:r>
              <a:rPr lang="en-US" sz="2000" dirty="0">
                <a:latin typeface="Calibri" panose="020F0502020204030204" pitchFamily="34" charset="0"/>
                <a:cs typeface="Calibri" panose="020F0502020204030204" pitchFamily="34" charset="0"/>
              </a:rPr>
              <a:t>	Utilization of Minimum Data Det (MDS) 3.0; Resident </a:t>
            </a:r>
            <a:br>
              <a:rPr lang="en-US" sz="2000" dirty="0">
                <a:latin typeface="Calibri" panose="020F0502020204030204" pitchFamily="34" charset="0"/>
                <a:cs typeface="Calibri" panose="020F0502020204030204" pitchFamily="34" charset="0"/>
              </a:rPr>
            </a:br>
            <a:r>
              <a:rPr lang="en-US" sz="2000" dirty="0">
                <a:latin typeface="Calibri" panose="020F0502020204030204" pitchFamily="34" charset="0"/>
                <a:cs typeface="Calibri" panose="020F0502020204030204" pitchFamily="34" charset="0"/>
              </a:rPr>
              <a:t>	Assessment Instrument </a:t>
            </a:r>
            <a:br>
              <a:rPr lang="en-US" sz="2000" dirty="0">
                <a:latin typeface="Calibri" panose="020F0502020204030204" pitchFamily="34" charset="0"/>
                <a:cs typeface="Calibri" panose="020F0502020204030204" pitchFamily="34" charset="0"/>
              </a:rPr>
            </a:br>
            <a:br>
              <a:rPr lang="en-US" sz="2000" b="1" dirty="0">
                <a:latin typeface="Calibri" panose="020F0502020204030204" pitchFamily="34" charset="0"/>
                <a:cs typeface="Calibri" panose="020F0502020204030204" pitchFamily="34" charset="0"/>
              </a:rPr>
            </a:br>
            <a:r>
              <a:rPr lang="en-US" sz="2000" b="1"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Accurate assessment of a person’s abilities and functional 	capacity , but needs to include the following:    </a:t>
            </a:r>
            <a:br>
              <a:rPr lang="en-US" sz="2000" dirty="0">
                <a:latin typeface="Calibri" panose="020F0502020204030204" pitchFamily="34" charset="0"/>
                <a:cs typeface="Calibri" panose="020F0502020204030204" pitchFamily="34" charset="0"/>
              </a:rPr>
            </a:br>
            <a:r>
              <a:rPr lang="en-US" sz="2000" dirty="0">
                <a:latin typeface="Calibri" panose="020F0502020204030204" pitchFamily="34" charset="0"/>
                <a:cs typeface="Calibri" panose="020F0502020204030204" pitchFamily="34" charset="0"/>
              </a:rPr>
              <a:t>	communication, discharge planning; psychosocial 	elements, routine, preferences, and documentation of a 	person’s participation in assessment</a:t>
            </a:r>
            <a:br>
              <a:rPr lang="en-US" sz="2000" dirty="0">
                <a:latin typeface="Calibri" panose="020F0502020204030204" pitchFamily="34" charset="0"/>
                <a:cs typeface="Calibri" panose="020F0502020204030204" pitchFamily="34" charset="0"/>
              </a:rPr>
            </a:br>
            <a:br>
              <a:rPr lang="en-US" sz="2000" dirty="0">
                <a:latin typeface="Calibri" panose="020F0502020204030204" pitchFamily="34" charset="0"/>
                <a:cs typeface="Calibri" panose="020F0502020204030204" pitchFamily="34" charset="0"/>
              </a:rPr>
            </a:br>
            <a:r>
              <a:rPr lang="en-US" sz="2000" dirty="0">
                <a:latin typeface="Calibri" panose="020F0502020204030204" pitchFamily="34" charset="0"/>
                <a:cs typeface="Calibri" panose="020F0502020204030204" pitchFamily="34" charset="0"/>
              </a:rPr>
              <a:t>	The assessment must include direct observation and 	correspondence with the resident.  Additionally, 	licensed and 	non-licensed direct care staff on all shifts should be consulted 	in order to complete assessment. </a:t>
            </a:r>
            <a:br>
              <a:rPr lang="en-US" sz="2000" dirty="0">
                <a:latin typeface="Calibri" panose="020F0502020204030204" pitchFamily="34" charset="0"/>
                <a:cs typeface="Calibri" panose="020F0502020204030204" pitchFamily="34" charset="0"/>
              </a:rPr>
            </a:br>
            <a:br>
              <a:rPr lang="en-US" sz="2000" dirty="0">
                <a:latin typeface="Calibri" panose="020F0502020204030204" pitchFamily="34" charset="0"/>
                <a:cs typeface="Calibri" panose="020F0502020204030204" pitchFamily="34" charset="0"/>
              </a:rPr>
            </a:br>
            <a:r>
              <a:rPr lang="en-US" sz="2000" dirty="0">
                <a:latin typeface="Calibri" panose="020F0502020204030204" pitchFamily="34" charset="0"/>
                <a:cs typeface="Calibri" panose="020F0502020204030204" pitchFamily="34" charset="0"/>
              </a:rPr>
              <a:t>	Completed not less than once every 12 months or 	within 14 days of a significant change in a person’s 	physical or mental condition </a:t>
            </a: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endParaRPr lang="en-US" sz="2400" b="1" dirty="0">
              <a:latin typeface="Calibri" panose="020F0502020204030204" pitchFamily="34" charset="0"/>
              <a:cs typeface="Calibri" panose="020F0502020204030204" pitchFamily="34" charset="0"/>
            </a:endParaRPr>
          </a:p>
        </p:txBody>
      </p:sp>
      <p:sp>
        <p:nvSpPr>
          <p:cNvPr id="93" name="Rectangle 46">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48">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ubtitle 5">
            <a:extLst>
              <a:ext uri="{FF2B5EF4-FFF2-40B4-BE49-F238E27FC236}">
                <a16:creationId xmlns:a16="http://schemas.microsoft.com/office/drawing/2014/main" id="{C6955E86-86D5-4D7E-A139-4382BB8C07CD}"/>
              </a:ext>
            </a:extLst>
          </p:cNvPr>
          <p:cNvSpPr>
            <a:spLocks noGrp="1"/>
          </p:cNvSpPr>
          <p:nvPr>
            <p:ph type="subTitle" idx="1"/>
          </p:nvPr>
        </p:nvSpPr>
        <p:spPr>
          <a:xfrm>
            <a:off x="7980073" y="1002453"/>
            <a:ext cx="3392353" cy="4856480"/>
          </a:xfrm>
        </p:spPr>
        <p:txBody>
          <a:bodyPr anchor="ctr">
            <a:normAutofit/>
          </a:bodyPr>
          <a:lstStyle/>
          <a:p>
            <a:r>
              <a:rPr lang="en-US" sz="8800" b="1" dirty="0">
                <a:solidFill>
                  <a:srgbClr val="FFFFFF"/>
                </a:solidFill>
              </a:rPr>
              <a:t>At the Start </a:t>
            </a:r>
          </a:p>
        </p:txBody>
      </p:sp>
      <p:grpSp>
        <p:nvGrpSpPr>
          <p:cNvPr id="95" name="Group 50">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96"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Slide Number Placeholder 1">
            <a:extLst>
              <a:ext uri="{FF2B5EF4-FFF2-40B4-BE49-F238E27FC236}">
                <a16:creationId xmlns:a16="http://schemas.microsoft.com/office/drawing/2014/main" id="{52B806D3-0E5C-49FD-A50F-9EADB8A0ADA9}"/>
              </a:ext>
            </a:extLst>
          </p:cNvPr>
          <p:cNvSpPr>
            <a:spLocks noGrp="1"/>
          </p:cNvSpPr>
          <p:nvPr>
            <p:ph type="sldNum" sz="quarter" idx="12"/>
          </p:nvPr>
        </p:nvSpPr>
        <p:spPr>
          <a:xfrm>
            <a:off x="9927772" y="6356350"/>
            <a:ext cx="1669868" cy="365125"/>
          </a:xfrm>
        </p:spPr>
        <p:txBody>
          <a:bodyPr>
            <a:normAutofit/>
          </a:bodyPr>
          <a:lstStyle/>
          <a:p>
            <a:pPr>
              <a:spcAft>
                <a:spcPts val="600"/>
              </a:spcAft>
            </a:pPr>
            <a:fld id="{A58D482D-67C7-4314-B4E5-52DED238AEF3}" type="slidenum">
              <a:rPr lang="en-US">
                <a:solidFill>
                  <a:schemeClr val="bg1"/>
                </a:solidFill>
              </a:rPr>
              <a:pPr>
                <a:spcAft>
                  <a:spcPts val="600"/>
                </a:spcAft>
              </a:pPr>
              <a:t>4</a:t>
            </a:fld>
            <a:endParaRPr lang="en-US">
              <a:solidFill>
                <a:schemeClr val="bg1"/>
              </a:solidFill>
            </a:endParaRPr>
          </a:p>
        </p:txBody>
      </p:sp>
      <p:sp>
        <p:nvSpPr>
          <p:cNvPr id="8" name="Arrow: Right 7">
            <a:extLst>
              <a:ext uri="{FF2B5EF4-FFF2-40B4-BE49-F238E27FC236}">
                <a16:creationId xmlns:a16="http://schemas.microsoft.com/office/drawing/2014/main" id="{4C416318-80A4-43AE-85D4-3EA186F23924}"/>
              </a:ext>
            </a:extLst>
          </p:cNvPr>
          <p:cNvSpPr/>
          <p:nvPr/>
        </p:nvSpPr>
        <p:spPr>
          <a:xfrm>
            <a:off x="809342" y="1117662"/>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Arrow: Right 116">
            <a:extLst>
              <a:ext uri="{FF2B5EF4-FFF2-40B4-BE49-F238E27FC236}">
                <a16:creationId xmlns:a16="http://schemas.microsoft.com/office/drawing/2014/main" id="{80AD101A-6684-453D-852E-E0F69EFF423B}"/>
              </a:ext>
            </a:extLst>
          </p:cNvPr>
          <p:cNvSpPr/>
          <p:nvPr/>
        </p:nvSpPr>
        <p:spPr>
          <a:xfrm>
            <a:off x="817701" y="1666580"/>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Arrow: Right 117">
            <a:extLst>
              <a:ext uri="{FF2B5EF4-FFF2-40B4-BE49-F238E27FC236}">
                <a16:creationId xmlns:a16="http://schemas.microsoft.com/office/drawing/2014/main" id="{6E3AF4A4-00D2-42CE-8D75-750C33CEB77D}"/>
              </a:ext>
            </a:extLst>
          </p:cNvPr>
          <p:cNvSpPr/>
          <p:nvPr/>
        </p:nvSpPr>
        <p:spPr>
          <a:xfrm>
            <a:off x="817294" y="2359237"/>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Arrow: Right 118">
            <a:extLst>
              <a:ext uri="{FF2B5EF4-FFF2-40B4-BE49-F238E27FC236}">
                <a16:creationId xmlns:a16="http://schemas.microsoft.com/office/drawing/2014/main" id="{F9F62E20-14C3-4754-BD75-CF33554C8A8F}"/>
              </a:ext>
            </a:extLst>
          </p:cNvPr>
          <p:cNvSpPr/>
          <p:nvPr/>
        </p:nvSpPr>
        <p:spPr>
          <a:xfrm>
            <a:off x="817294" y="3118754"/>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Arrow: Right 119">
            <a:extLst>
              <a:ext uri="{FF2B5EF4-FFF2-40B4-BE49-F238E27FC236}">
                <a16:creationId xmlns:a16="http://schemas.microsoft.com/office/drawing/2014/main" id="{E3C3A4FC-793C-4640-B780-47153E8807CC}"/>
              </a:ext>
            </a:extLst>
          </p:cNvPr>
          <p:cNvSpPr/>
          <p:nvPr/>
        </p:nvSpPr>
        <p:spPr>
          <a:xfrm>
            <a:off x="817294" y="4603798"/>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row: Right 34">
            <a:extLst>
              <a:ext uri="{FF2B5EF4-FFF2-40B4-BE49-F238E27FC236}">
                <a16:creationId xmlns:a16="http://schemas.microsoft.com/office/drawing/2014/main" id="{450A6F95-6A4E-4144-A151-3726F4851C79}"/>
              </a:ext>
            </a:extLst>
          </p:cNvPr>
          <p:cNvSpPr/>
          <p:nvPr/>
        </p:nvSpPr>
        <p:spPr>
          <a:xfrm>
            <a:off x="809342" y="5858933"/>
            <a:ext cx="420832" cy="3645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6472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ABA5B8C-75D2-41B3-96F6-6C18A74858B8}"/>
              </a:ext>
            </a:extLst>
          </p:cNvPr>
          <p:cNvSpPr>
            <a:spLocks noGrp="1"/>
          </p:cNvSpPr>
          <p:nvPr>
            <p:ph type="title"/>
          </p:nvPr>
        </p:nvSpPr>
        <p:spPr>
          <a:xfrm>
            <a:off x="958506" y="800392"/>
            <a:ext cx="10264697" cy="1212102"/>
          </a:xfrm>
        </p:spPr>
        <p:txBody>
          <a:bodyPr>
            <a:normAutofit/>
          </a:bodyPr>
          <a:lstStyle/>
          <a:p>
            <a:pPr algn="ctr"/>
            <a:r>
              <a:rPr lang="en-US" sz="4800" b="1" dirty="0">
                <a:solidFill>
                  <a:srgbClr val="FFFFFF"/>
                </a:solidFill>
              </a:rPr>
              <a:t>What is a Significant Change?</a:t>
            </a:r>
          </a:p>
        </p:txBody>
      </p:sp>
      <p:sp>
        <p:nvSpPr>
          <p:cNvPr id="3" name="Content Placeholder 2">
            <a:extLst>
              <a:ext uri="{FF2B5EF4-FFF2-40B4-BE49-F238E27FC236}">
                <a16:creationId xmlns:a16="http://schemas.microsoft.com/office/drawing/2014/main" id="{16EA98DE-9A01-4C38-9BA9-E19D2597B261}"/>
              </a:ext>
            </a:extLst>
          </p:cNvPr>
          <p:cNvSpPr>
            <a:spLocks noGrp="1"/>
          </p:cNvSpPr>
          <p:nvPr>
            <p:ph idx="1"/>
          </p:nvPr>
        </p:nvSpPr>
        <p:spPr>
          <a:xfrm>
            <a:off x="1367624" y="2341848"/>
            <a:ext cx="9708995" cy="4360704"/>
          </a:xfrm>
        </p:spPr>
        <p:txBody>
          <a:bodyPr anchor="ctr">
            <a:normAutofit fontScale="92500" lnSpcReduction="10000"/>
          </a:bodyPr>
          <a:lstStyle/>
          <a:p>
            <a:pPr marL="457200" lvl="1" indent="0">
              <a:buNone/>
              <a:defRPr/>
            </a:pPr>
            <a:endParaRPr lang="en-US" sz="2000" dirty="0">
              <a:solidFill>
                <a:prstClr val="black"/>
              </a:solidFill>
              <a:latin typeface="+mj-lt"/>
            </a:endParaRPr>
          </a:p>
          <a:p>
            <a:pPr marL="457200" lvl="1" indent="0">
              <a:buNone/>
              <a:defRPr/>
            </a:pPr>
            <a:endParaRPr lang="en-US" sz="2000" dirty="0">
              <a:solidFill>
                <a:prstClr val="black"/>
              </a:solidFill>
              <a:latin typeface="+mj-lt"/>
            </a:endParaRPr>
          </a:p>
          <a:p>
            <a:pPr marL="457200" lvl="1" indent="0">
              <a:buNone/>
              <a:defRPr/>
            </a:pPr>
            <a:r>
              <a:rPr lang="en-US" sz="2000" dirty="0">
                <a:solidFill>
                  <a:prstClr val="black"/>
                </a:solidFill>
                <a:latin typeface="+mj-lt"/>
              </a:rPr>
              <a:t>A significant change is classified as “a major decline or improvement in a resident’s status that 1) will not normally resolve itself without intervention by staff or by implementing standard disease-related clinical interventions; the decline is not considered “self-limiting”; 2) impacts more than one area of the resident’s health status; and 3) requires interdisciplinary review/and or revision of the care plan.  This does not change the facility’s requirement to immediately consult with a resident’s physician of changes as required”</a:t>
            </a:r>
          </a:p>
          <a:p>
            <a:pPr lvl="3">
              <a:defRPr/>
            </a:pPr>
            <a:r>
              <a:rPr lang="en-US" sz="1700" b="1" dirty="0">
                <a:solidFill>
                  <a:prstClr val="black"/>
                </a:solidFill>
                <a:latin typeface="+mj-lt"/>
              </a:rPr>
              <a:t>483.20(b)(2)(ii) Federal Nursing Home Regulations ; F637 – Assessment After Significant Change</a:t>
            </a:r>
            <a:endParaRPr kumimoji="0" lang="en-US" sz="1700" b="1" i="0" u="none" strike="noStrike" kern="1200" cap="none" spc="0" normalizeH="0" baseline="0" noProof="0" dirty="0">
              <a:ln>
                <a:noFill/>
              </a:ln>
              <a:solidFill>
                <a:prstClr val="black"/>
              </a:solidFill>
              <a:effectLst/>
              <a:uLnTx/>
              <a:uFillTx/>
              <a:latin typeface="+mj-lt"/>
              <a:ea typeface="+mn-ea"/>
              <a:cs typeface="+mn-cs"/>
            </a:endParaRP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mj-lt"/>
              <a:ea typeface="+mn-ea"/>
              <a:cs typeface="+mn-cs"/>
            </a:endParaRPr>
          </a:p>
          <a:p>
            <a:pPr marL="457200" lvl="1" indent="0">
              <a:buNone/>
            </a:pPr>
            <a:r>
              <a:rPr lang="en-US" sz="2200" dirty="0">
                <a:latin typeface="+mj-lt"/>
              </a:rPr>
              <a:t>Examples of Significant Changes</a:t>
            </a:r>
          </a:p>
          <a:p>
            <a:pPr lvl="3"/>
            <a:r>
              <a:rPr lang="en-US" dirty="0">
                <a:latin typeface="+mj-lt"/>
              </a:rPr>
              <a:t> Noted weight loss  / weight gain</a:t>
            </a:r>
          </a:p>
          <a:p>
            <a:pPr lvl="3"/>
            <a:r>
              <a:rPr lang="en-US" dirty="0">
                <a:latin typeface="+mj-lt"/>
              </a:rPr>
              <a:t> Injuries (fractures, falls)</a:t>
            </a:r>
          </a:p>
          <a:p>
            <a:pPr lvl="3"/>
            <a:r>
              <a:rPr lang="en-US" dirty="0">
                <a:latin typeface="+mj-lt"/>
              </a:rPr>
              <a:t> Hospitalization requiring admission  (sickness; infection)</a:t>
            </a:r>
          </a:p>
          <a:p>
            <a:pPr lvl="3"/>
            <a:r>
              <a:rPr lang="en-US" dirty="0">
                <a:latin typeface="+mj-lt"/>
              </a:rPr>
              <a:t> Change in ambulation / transfer status </a:t>
            </a:r>
          </a:p>
          <a:p>
            <a:pPr marL="1371600" lvl="3" indent="0">
              <a:buNone/>
            </a:pPr>
            <a:endParaRPr lang="en-US" sz="1400" dirty="0"/>
          </a:p>
          <a:p>
            <a:pPr lvl="3"/>
            <a:endParaRPr lang="en-US" sz="1400" dirty="0"/>
          </a:p>
          <a:p>
            <a:pPr lvl="3"/>
            <a:endParaRPr lang="en-US" sz="1400" dirty="0"/>
          </a:p>
          <a:p>
            <a:pPr marL="1371600" lvl="3" indent="0">
              <a:buNone/>
            </a:pPr>
            <a:endParaRPr lang="en-US" sz="1400" dirty="0"/>
          </a:p>
          <a:p>
            <a:pPr lvl="3"/>
            <a:endParaRPr lang="en-US" sz="1400" dirty="0"/>
          </a:p>
          <a:p>
            <a:pPr lvl="3"/>
            <a:endParaRPr lang="en-US" sz="1400" dirty="0"/>
          </a:p>
        </p:txBody>
      </p:sp>
      <p:sp>
        <p:nvSpPr>
          <p:cNvPr id="4" name="Slide Number Placeholder 3">
            <a:extLst>
              <a:ext uri="{FF2B5EF4-FFF2-40B4-BE49-F238E27FC236}">
                <a16:creationId xmlns:a16="http://schemas.microsoft.com/office/drawing/2014/main" id="{AE97DB15-C65C-48B2-8E0F-72B754E9B19F}"/>
              </a:ext>
            </a:extLst>
          </p:cNvPr>
          <p:cNvSpPr>
            <a:spLocks noGrp="1"/>
          </p:cNvSpPr>
          <p:nvPr>
            <p:ph type="sldNum" sz="quarter" idx="12"/>
          </p:nvPr>
        </p:nvSpPr>
        <p:spPr>
          <a:xfrm>
            <a:off x="10707624" y="6382512"/>
            <a:ext cx="685800" cy="320040"/>
          </a:xfrm>
        </p:spPr>
        <p:txBody>
          <a:bodyPr>
            <a:normAutofit/>
          </a:bodyPr>
          <a:lstStyle/>
          <a:p>
            <a:pPr>
              <a:spcAft>
                <a:spcPts val="600"/>
              </a:spcAft>
            </a:pPr>
            <a:fld id="{A58D482D-67C7-4314-B4E5-52DED238AEF3}" type="slidenum">
              <a:rPr lang="en-US" sz="1000"/>
              <a:pPr>
                <a:spcAft>
                  <a:spcPts val="600"/>
                </a:spcAft>
              </a:pPr>
              <a:t>5</a:t>
            </a:fld>
            <a:endParaRPr lang="en-US" sz="1000"/>
          </a:p>
        </p:txBody>
      </p:sp>
    </p:spTree>
    <p:extLst>
      <p:ext uri="{BB962C8B-B14F-4D97-AF65-F5344CB8AC3E}">
        <p14:creationId xmlns:p14="http://schemas.microsoft.com/office/powerpoint/2010/main" val="183737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ABA5B8C-75D2-41B3-96F6-6C18A74858B8}"/>
              </a:ext>
            </a:extLst>
          </p:cNvPr>
          <p:cNvSpPr>
            <a:spLocks noGrp="1"/>
          </p:cNvSpPr>
          <p:nvPr>
            <p:ph type="title"/>
          </p:nvPr>
        </p:nvSpPr>
        <p:spPr>
          <a:xfrm>
            <a:off x="958506" y="800392"/>
            <a:ext cx="10264697" cy="1212102"/>
          </a:xfrm>
        </p:spPr>
        <p:txBody>
          <a:bodyPr>
            <a:normAutofit fontScale="90000"/>
          </a:bodyPr>
          <a:lstStyle/>
          <a:p>
            <a:pPr algn="ctr"/>
            <a:r>
              <a:rPr lang="en-US" sz="4800" b="1" dirty="0">
                <a:solidFill>
                  <a:srgbClr val="FFFFFF"/>
                </a:solidFill>
              </a:rPr>
              <a:t>Best Practices for Comprehensive Resident Assessments </a:t>
            </a:r>
          </a:p>
        </p:txBody>
      </p:sp>
      <p:sp>
        <p:nvSpPr>
          <p:cNvPr id="3" name="Content Placeholder 2">
            <a:extLst>
              <a:ext uri="{FF2B5EF4-FFF2-40B4-BE49-F238E27FC236}">
                <a16:creationId xmlns:a16="http://schemas.microsoft.com/office/drawing/2014/main" id="{16EA98DE-9A01-4C38-9BA9-E19D2597B261}"/>
              </a:ext>
            </a:extLst>
          </p:cNvPr>
          <p:cNvSpPr>
            <a:spLocks noGrp="1"/>
          </p:cNvSpPr>
          <p:nvPr>
            <p:ph idx="1"/>
          </p:nvPr>
        </p:nvSpPr>
        <p:spPr>
          <a:xfrm>
            <a:off x="1367624" y="2341848"/>
            <a:ext cx="9708995" cy="4360704"/>
          </a:xfrm>
        </p:spPr>
        <p:txBody>
          <a:bodyPr anchor="ctr">
            <a:normAutofit fontScale="70000" lnSpcReduction="20000"/>
          </a:bodyPr>
          <a:lstStyle/>
          <a:p>
            <a:pPr marL="0" indent="0">
              <a:buNone/>
            </a:pPr>
            <a:endParaRPr lang="en-US" sz="2400" dirty="0"/>
          </a:p>
          <a:p>
            <a:pPr marL="0" indent="0">
              <a:buNone/>
            </a:pPr>
            <a:endParaRPr lang="en-US" sz="2400" dirty="0"/>
          </a:p>
          <a:p>
            <a:pPr marL="0" indent="0">
              <a:buNone/>
            </a:pPr>
            <a:r>
              <a:rPr lang="en-US" dirty="0"/>
              <a:t>Know the person</a:t>
            </a:r>
          </a:p>
          <a:p>
            <a:pPr lvl="1"/>
            <a:r>
              <a:rPr lang="en-US" sz="2500" dirty="0"/>
              <a:t>Baseline condition / demeanor / ADL status </a:t>
            </a:r>
          </a:p>
          <a:p>
            <a:pPr lvl="1"/>
            <a:r>
              <a:rPr lang="en-US" sz="2500" dirty="0"/>
              <a:t>Preferences / routine </a:t>
            </a:r>
          </a:p>
          <a:p>
            <a:pPr lvl="1"/>
            <a:r>
              <a:rPr lang="en-US" sz="2500" dirty="0"/>
              <a:t>Establish a relationship with resident and with family members / preferred persons and family establish a rapport with nursing home staff </a:t>
            </a:r>
          </a:p>
          <a:p>
            <a:pPr lvl="1"/>
            <a:r>
              <a:rPr lang="en-US" sz="2500" dirty="0"/>
              <a:t>Consistent staff assignment whenever possible </a:t>
            </a:r>
          </a:p>
          <a:p>
            <a:pPr lvl="1"/>
            <a:endParaRPr lang="en-US" sz="2000" dirty="0"/>
          </a:p>
          <a:p>
            <a:pPr marL="0" indent="0">
              <a:buNone/>
            </a:pPr>
            <a:r>
              <a:rPr lang="en-US" dirty="0"/>
              <a:t>Report changes </a:t>
            </a:r>
          </a:p>
          <a:p>
            <a:pPr lvl="1"/>
            <a:r>
              <a:rPr lang="en-US" dirty="0"/>
              <a:t>Important for front-line and direct care staff to report any changes  (not just significant) </a:t>
            </a:r>
          </a:p>
          <a:p>
            <a:pPr lvl="1"/>
            <a:r>
              <a:rPr lang="en-US" dirty="0"/>
              <a:t>Request that staff report and document any changes </a:t>
            </a:r>
          </a:p>
          <a:p>
            <a:pPr lvl="1"/>
            <a:r>
              <a:rPr lang="en-US" dirty="0"/>
              <a:t>Request that RN assess resident and document </a:t>
            </a:r>
          </a:p>
          <a:p>
            <a:pPr lvl="1"/>
            <a:endParaRPr lang="en-US" dirty="0"/>
          </a:p>
          <a:p>
            <a:pPr marL="0" indent="0">
              <a:buNone/>
            </a:pPr>
            <a:r>
              <a:rPr lang="en-US" dirty="0"/>
              <a:t>* Reported changes may prompt comprehensive assessment, followed by comprehensive care plan meeting  </a:t>
            </a:r>
          </a:p>
          <a:p>
            <a:pPr marL="0" indent="0">
              <a:buNone/>
            </a:pPr>
            <a:endParaRPr lang="en-US" sz="2800" dirty="0"/>
          </a:p>
          <a:p>
            <a:pPr marL="0" indent="0">
              <a:buNone/>
            </a:pPr>
            <a:endParaRPr lang="en-US" sz="2600" dirty="0"/>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pPr>
            <a:endParaRPr lang="en-US" sz="2000" dirty="0"/>
          </a:p>
        </p:txBody>
      </p:sp>
      <p:sp>
        <p:nvSpPr>
          <p:cNvPr id="4" name="Slide Number Placeholder 3">
            <a:extLst>
              <a:ext uri="{FF2B5EF4-FFF2-40B4-BE49-F238E27FC236}">
                <a16:creationId xmlns:a16="http://schemas.microsoft.com/office/drawing/2014/main" id="{AE97DB15-C65C-48B2-8E0F-72B754E9B19F}"/>
              </a:ext>
            </a:extLst>
          </p:cNvPr>
          <p:cNvSpPr>
            <a:spLocks noGrp="1"/>
          </p:cNvSpPr>
          <p:nvPr>
            <p:ph type="sldNum" sz="quarter" idx="12"/>
          </p:nvPr>
        </p:nvSpPr>
        <p:spPr>
          <a:xfrm>
            <a:off x="10707624" y="6382512"/>
            <a:ext cx="685800" cy="320040"/>
          </a:xfrm>
        </p:spPr>
        <p:txBody>
          <a:bodyPr>
            <a:normAutofit/>
          </a:bodyPr>
          <a:lstStyle/>
          <a:p>
            <a:pPr>
              <a:spcAft>
                <a:spcPts val="600"/>
              </a:spcAft>
            </a:pPr>
            <a:fld id="{A58D482D-67C7-4314-B4E5-52DED238AEF3}" type="slidenum">
              <a:rPr lang="en-US" sz="1000"/>
              <a:pPr>
                <a:spcAft>
                  <a:spcPts val="600"/>
                </a:spcAft>
              </a:pPr>
              <a:t>6</a:t>
            </a:fld>
            <a:endParaRPr lang="en-US" sz="1000"/>
          </a:p>
        </p:txBody>
      </p:sp>
    </p:spTree>
    <p:extLst>
      <p:ext uri="{BB962C8B-B14F-4D97-AF65-F5344CB8AC3E}">
        <p14:creationId xmlns:p14="http://schemas.microsoft.com/office/powerpoint/2010/main" val="2528337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 name="Rectangle 44">
            <a:extLst>
              <a:ext uri="{FF2B5EF4-FFF2-40B4-BE49-F238E27FC236}">
                <a16:creationId xmlns:a16="http://schemas.microsoft.com/office/drawing/2014/main" id="{B9008973-65FB-40C1-893A-A58712593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AD0E62D-565A-4564-9A93-79CA8932A405}"/>
              </a:ext>
            </a:extLst>
          </p:cNvPr>
          <p:cNvSpPr>
            <a:spLocks noGrp="1"/>
          </p:cNvSpPr>
          <p:nvPr>
            <p:ph type="ctrTitle"/>
          </p:nvPr>
        </p:nvSpPr>
        <p:spPr>
          <a:xfrm>
            <a:off x="400961" y="120696"/>
            <a:ext cx="6917267" cy="7020034"/>
          </a:xfrm>
        </p:spPr>
        <p:txBody>
          <a:bodyPr anchor="ctr">
            <a:normAutofit fontScale="90000"/>
          </a:bodyPr>
          <a:lstStyle/>
          <a:p>
            <a:pPr algn="l"/>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r>
              <a:rPr lang="en-US" sz="3100" b="1" dirty="0">
                <a:latin typeface="Calibri" panose="020F0502020204030204" pitchFamily="34" charset="0"/>
                <a:cs typeface="Calibri" panose="020F0502020204030204" pitchFamily="34" charset="0"/>
              </a:rPr>
              <a:t>Comprehensive care plan is developed within 7 days of assessment  </a:t>
            </a:r>
            <a:br>
              <a:rPr lang="en-US" sz="2200" b="1" dirty="0">
                <a:latin typeface="Calibri" panose="020F0502020204030204" pitchFamily="34" charset="0"/>
                <a:cs typeface="Calibri" panose="020F0502020204030204" pitchFamily="34" charset="0"/>
              </a:rPr>
            </a:br>
            <a:br>
              <a:rPr lang="en-US" sz="2200" b="1" dirty="0">
                <a:latin typeface="Calibri" panose="020F0502020204030204" pitchFamily="34" charset="0"/>
                <a:cs typeface="Calibri" panose="020F0502020204030204" pitchFamily="34" charset="0"/>
              </a:rPr>
            </a:br>
            <a:r>
              <a:rPr lang="en-US" sz="2200" b="1" dirty="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483.21(b) of Federal Nursing Home Regulations; </a:t>
            </a: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F656 (F-Tag)</a:t>
            </a:r>
            <a:br>
              <a:rPr lang="en-US" sz="2200" dirty="0">
                <a:latin typeface="Calibri" panose="020F0502020204030204" pitchFamily="34" charset="0"/>
                <a:cs typeface="Calibri" panose="020F0502020204030204" pitchFamily="34" charset="0"/>
              </a:rPr>
            </a:br>
            <a:br>
              <a:rPr lang="en-US" sz="2200" b="1" dirty="0">
                <a:latin typeface="Calibri" panose="020F0502020204030204" pitchFamily="34" charset="0"/>
                <a:cs typeface="Calibri" panose="020F0502020204030204" pitchFamily="34" charset="0"/>
              </a:rPr>
            </a:br>
            <a:r>
              <a:rPr lang="en-US" sz="2200" b="1" dirty="0">
                <a:latin typeface="Calibri" panose="020F0502020204030204" pitchFamily="34" charset="0"/>
                <a:cs typeface="Calibri" panose="020F0502020204030204" pitchFamily="34" charset="0"/>
              </a:rPr>
              <a:t>	</a:t>
            </a:r>
            <a:r>
              <a:rPr lang="en-US" sz="2200" dirty="0">
                <a:latin typeface="Calibri" panose="020F0502020204030204" pitchFamily="34" charset="0"/>
                <a:cs typeface="Calibri" panose="020F0502020204030204" pitchFamily="34" charset="0"/>
              </a:rPr>
              <a:t>Person-centered and encompasses measurable 	goals, interventions, and timeframes to meet a person’s 	desired outcomes</a:t>
            </a:r>
            <a:br>
              <a:rPr lang="en-US" sz="2200"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Consider a person’s medical, physical, nursing, mental, 	and psychosocial needs </a:t>
            </a:r>
            <a:br>
              <a:rPr lang="en-US" sz="2200"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A person’s goals for admission and discharge; nursing 	homes must document if a person’s desire to return to 	the community was assessed and if any referrals were 	completed on a person’s behalf</a:t>
            </a:r>
            <a:br>
              <a:rPr lang="en-US" sz="2200"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A person or their representative can discuss the care 	plan and changes to the care plan with the nursing 	home at any time</a:t>
            </a:r>
            <a:br>
              <a:rPr lang="en-US" sz="2200" dirty="0">
                <a:latin typeface="Calibri" panose="020F0502020204030204" pitchFamily="34" charset="0"/>
                <a:cs typeface="Calibri" panose="020F0502020204030204" pitchFamily="34" charset="0"/>
              </a:rPr>
            </a:br>
            <a:br>
              <a:rPr lang="en-US" sz="2200" dirty="0">
                <a:latin typeface="Calibri" panose="020F0502020204030204" pitchFamily="34" charset="0"/>
                <a:cs typeface="Calibri" panose="020F0502020204030204" pitchFamily="34" charset="0"/>
              </a:rPr>
            </a:br>
            <a:r>
              <a:rPr lang="en-US" sz="2200" dirty="0">
                <a:latin typeface="Calibri" panose="020F0502020204030204" pitchFamily="34" charset="0"/>
                <a:cs typeface="Calibri" panose="020F0502020204030204" pitchFamily="34" charset="0"/>
              </a:rPr>
              <a:t>	</a:t>
            </a: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br>
              <a:rPr lang="en-US" sz="2400" b="1" dirty="0">
                <a:latin typeface="Calibri" panose="020F0502020204030204" pitchFamily="34" charset="0"/>
                <a:cs typeface="Calibri" panose="020F0502020204030204" pitchFamily="34" charset="0"/>
              </a:rPr>
            </a:br>
            <a:endParaRPr lang="en-US" sz="2400" b="1" dirty="0">
              <a:latin typeface="Calibri" panose="020F0502020204030204" pitchFamily="34" charset="0"/>
              <a:cs typeface="Calibri" panose="020F0502020204030204" pitchFamily="34" charset="0"/>
            </a:endParaRPr>
          </a:p>
        </p:txBody>
      </p:sp>
      <p:sp>
        <p:nvSpPr>
          <p:cNvPr id="93" name="Rectangle 46">
            <a:extLst>
              <a:ext uri="{FF2B5EF4-FFF2-40B4-BE49-F238E27FC236}">
                <a16:creationId xmlns:a16="http://schemas.microsoft.com/office/drawing/2014/main" id="{2558829B-C7EF-4D51-94DF-A8B1A80C26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48">
            <a:extLst>
              <a:ext uri="{FF2B5EF4-FFF2-40B4-BE49-F238E27FC236}">
                <a16:creationId xmlns:a16="http://schemas.microsoft.com/office/drawing/2014/main" id="{090A6D10-3F68-4EAB-9085-93C36B5FC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4507" y="767714"/>
            <a:ext cx="386005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ubtitle 5">
            <a:extLst>
              <a:ext uri="{FF2B5EF4-FFF2-40B4-BE49-F238E27FC236}">
                <a16:creationId xmlns:a16="http://schemas.microsoft.com/office/drawing/2014/main" id="{C6955E86-86D5-4D7E-A139-4382BB8C07CD}"/>
              </a:ext>
            </a:extLst>
          </p:cNvPr>
          <p:cNvSpPr>
            <a:spLocks noGrp="1"/>
          </p:cNvSpPr>
          <p:nvPr>
            <p:ph type="subTitle" idx="1"/>
          </p:nvPr>
        </p:nvSpPr>
        <p:spPr>
          <a:xfrm>
            <a:off x="7980073" y="1002453"/>
            <a:ext cx="3392353" cy="4856480"/>
          </a:xfrm>
        </p:spPr>
        <p:txBody>
          <a:bodyPr anchor="ctr">
            <a:normAutofit/>
          </a:bodyPr>
          <a:lstStyle/>
          <a:p>
            <a:r>
              <a:rPr lang="en-US" sz="5400" b="1" dirty="0">
                <a:solidFill>
                  <a:srgbClr val="FFFFFF"/>
                </a:solidFill>
              </a:rPr>
              <a:t>A Care Plan is Working Live  Document</a:t>
            </a:r>
          </a:p>
        </p:txBody>
      </p:sp>
      <p:grpSp>
        <p:nvGrpSpPr>
          <p:cNvPr id="95" name="Group 50">
            <a:extLst>
              <a:ext uri="{FF2B5EF4-FFF2-40B4-BE49-F238E27FC236}">
                <a16:creationId xmlns:a16="http://schemas.microsoft.com/office/drawing/2014/main" id="{C38C6B01-5C30-47AE-94D3-B54B34D688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96" name="Rectangle 2">
              <a:extLst>
                <a:ext uri="{FF2B5EF4-FFF2-40B4-BE49-F238E27FC236}">
                  <a16:creationId xmlns:a16="http://schemas.microsoft.com/office/drawing/2014/main" id="{8C957847-7C0E-48CD-A0C7-E8F76FCB0D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59">
              <a:extLst>
                <a:ext uri="{FF2B5EF4-FFF2-40B4-BE49-F238E27FC236}">
                  <a16:creationId xmlns:a16="http://schemas.microsoft.com/office/drawing/2014/main" id="{750A171B-FE02-4328-8218-84B8A73D2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2">
              <a:extLst>
                <a:ext uri="{FF2B5EF4-FFF2-40B4-BE49-F238E27FC236}">
                  <a16:creationId xmlns:a16="http://schemas.microsoft.com/office/drawing/2014/main" id="{D250ED76-8AAB-4BA3-8FB9-7D9DAD1EF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59">
              <a:extLst>
                <a:ext uri="{FF2B5EF4-FFF2-40B4-BE49-F238E27FC236}">
                  <a16:creationId xmlns:a16="http://schemas.microsoft.com/office/drawing/2014/main" id="{90E9A077-3D43-42CE-A80F-4D77A9640A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2">
              <a:extLst>
                <a:ext uri="{FF2B5EF4-FFF2-40B4-BE49-F238E27FC236}">
                  <a16:creationId xmlns:a16="http://schemas.microsoft.com/office/drawing/2014/main" id="{13B87A5D-9EA1-4543-A4CB-0E744C224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59">
              <a:extLst>
                <a:ext uri="{FF2B5EF4-FFF2-40B4-BE49-F238E27FC236}">
                  <a16:creationId xmlns:a16="http://schemas.microsoft.com/office/drawing/2014/main" id="{95211382-25DA-4D78-8A2A-65BF812E1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2">
              <a:extLst>
                <a:ext uri="{FF2B5EF4-FFF2-40B4-BE49-F238E27FC236}">
                  <a16:creationId xmlns:a16="http://schemas.microsoft.com/office/drawing/2014/main" id="{DB854E96-4BF7-41B7-98ED-218896E4B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59">
              <a:extLst>
                <a:ext uri="{FF2B5EF4-FFF2-40B4-BE49-F238E27FC236}">
                  <a16:creationId xmlns:a16="http://schemas.microsoft.com/office/drawing/2014/main" id="{37D8D120-EF4A-4300-A248-1F0A6EF04F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2">
              <a:extLst>
                <a:ext uri="{FF2B5EF4-FFF2-40B4-BE49-F238E27FC236}">
                  <a16:creationId xmlns:a16="http://schemas.microsoft.com/office/drawing/2014/main" id="{AC2782E1-E97A-4860-805A-381C628EF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59">
              <a:extLst>
                <a:ext uri="{FF2B5EF4-FFF2-40B4-BE49-F238E27FC236}">
                  <a16:creationId xmlns:a16="http://schemas.microsoft.com/office/drawing/2014/main" id="{DA923931-3C79-451C-B0DD-D8C5C9B12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2">
              <a:extLst>
                <a:ext uri="{FF2B5EF4-FFF2-40B4-BE49-F238E27FC236}">
                  <a16:creationId xmlns:a16="http://schemas.microsoft.com/office/drawing/2014/main" id="{96552411-1484-4559-9B19-D82BA727FE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59">
              <a:extLst>
                <a:ext uri="{FF2B5EF4-FFF2-40B4-BE49-F238E27FC236}">
                  <a16:creationId xmlns:a16="http://schemas.microsoft.com/office/drawing/2014/main" id="{96625486-87AB-40D0-B29C-F061F36B0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2">
              <a:extLst>
                <a:ext uri="{FF2B5EF4-FFF2-40B4-BE49-F238E27FC236}">
                  <a16:creationId xmlns:a16="http://schemas.microsoft.com/office/drawing/2014/main" id="{5CF69521-6B14-449B-AFAD-5246F7BBF8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59">
              <a:extLst>
                <a:ext uri="{FF2B5EF4-FFF2-40B4-BE49-F238E27FC236}">
                  <a16:creationId xmlns:a16="http://schemas.microsoft.com/office/drawing/2014/main" id="{FCCB1E40-AD9F-4FDE-9794-BA67A8F09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2">
              <a:extLst>
                <a:ext uri="{FF2B5EF4-FFF2-40B4-BE49-F238E27FC236}">
                  <a16:creationId xmlns:a16="http://schemas.microsoft.com/office/drawing/2014/main" id="{072A675B-C9E6-4B87-B488-FB7450C0A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59">
              <a:extLst>
                <a:ext uri="{FF2B5EF4-FFF2-40B4-BE49-F238E27FC236}">
                  <a16:creationId xmlns:a16="http://schemas.microsoft.com/office/drawing/2014/main" id="{07438C80-8A3A-4E13-838D-B676C615B1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2">
              <a:extLst>
                <a:ext uri="{FF2B5EF4-FFF2-40B4-BE49-F238E27FC236}">
                  <a16:creationId xmlns:a16="http://schemas.microsoft.com/office/drawing/2014/main" id="{03A1462E-5653-41AA-9086-553DD10C1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59">
              <a:extLst>
                <a:ext uri="{FF2B5EF4-FFF2-40B4-BE49-F238E27FC236}">
                  <a16:creationId xmlns:a16="http://schemas.microsoft.com/office/drawing/2014/main" id="{C5D0C27E-61AE-48DC-95B4-5FEBCE413A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Rectangle 2">
              <a:extLst>
                <a:ext uri="{FF2B5EF4-FFF2-40B4-BE49-F238E27FC236}">
                  <a16:creationId xmlns:a16="http://schemas.microsoft.com/office/drawing/2014/main" id="{AE1C1E45-C712-4F12-B421-9DBD634FCE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59">
              <a:extLst>
                <a:ext uri="{FF2B5EF4-FFF2-40B4-BE49-F238E27FC236}">
                  <a16:creationId xmlns:a16="http://schemas.microsoft.com/office/drawing/2014/main" id="{6537F337-22CC-46D3-8A70-335E1E44E0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Slide Number Placeholder 1">
            <a:extLst>
              <a:ext uri="{FF2B5EF4-FFF2-40B4-BE49-F238E27FC236}">
                <a16:creationId xmlns:a16="http://schemas.microsoft.com/office/drawing/2014/main" id="{52B806D3-0E5C-49FD-A50F-9EADB8A0ADA9}"/>
              </a:ext>
            </a:extLst>
          </p:cNvPr>
          <p:cNvSpPr>
            <a:spLocks noGrp="1"/>
          </p:cNvSpPr>
          <p:nvPr>
            <p:ph type="sldNum" sz="quarter" idx="12"/>
          </p:nvPr>
        </p:nvSpPr>
        <p:spPr>
          <a:xfrm>
            <a:off x="9927772" y="6356350"/>
            <a:ext cx="1669868" cy="365125"/>
          </a:xfrm>
        </p:spPr>
        <p:txBody>
          <a:bodyPr>
            <a:normAutofit/>
          </a:bodyPr>
          <a:lstStyle/>
          <a:p>
            <a:pPr>
              <a:spcAft>
                <a:spcPts val="600"/>
              </a:spcAft>
            </a:pPr>
            <a:fld id="{A58D482D-67C7-4314-B4E5-52DED238AEF3}" type="slidenum">
              <a:rPr lang="en-US">
                <a:solidFill>
                  <a:schemeClr val="bg1"/>
                </a:solidFill>
              </a:rPr>
              <a:pPr>
                <a:spcAft>
                  <a:spcPts val="600"/>
                </a:spcAft>
              </a:pPr>
              <a:t>7</a:t>
            </a:fld>
            <a:endParaRPr lang="en-US">
              <a:solidFill>
                <a:schemeClr val="bg1"/>
              </a:solidFill>
            </a:endParaRPr>
          </a:p>
        </p:txBody>
      </p:sp>
      <p:sp>
        <p:nvSpPr>
          <p:cNvPr id="8" name="Arrow: Right 7">
            <a:extLst>
              <a:ext uri="{FF2B5EF4-FFF2-40B4-BE49-F238E27FC236}">
                <a16:creationId xmlns:a16="http://schemas.microsoft.com/office/drawing/2014/main" id="{4C416318-80A4-43AE-85D4-3EA186F23924}"/>
              </a:ext>
            </a:extLst>
          </p:cNvPr>
          <p:cNvSpPr/>
          <p:nvPr/>
        </p:nvSpPr>
        <p:spPr>
          <a:xfrm>
            <a:off x="637438" y="1385485"/>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Arrow: Right 116">
            <a:extLst>
              <a:ext uri="{FF2B5EF4-FFF2-40B4-BE49-F238E27FC236}">
                <a16:creationId xmlns:a16="http://schemas.microsoft.com/office/drawing/2014/main" id="{80AD101A-6684-453D-852E-E0F69EFF423B}"/>
              </a:ext>
            </a:extLst>
          </p:cNvPr>
          <p:cNvSpPr/>
          <p:nvPr/>
        </p:nvSpPr>
        <p:spPr>
          <a:xfrm>
            <a:off x="637438" y="2166560"/>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Arrow: Right 117">
            <a:extLst>
              <a:ext uri="{FF2B5EF4-FFF2-40B4-BE49-F238E27FC236}">
                <a16:creationId xmlns:a16="http://schemas.microsoft.com/office/drawing/2014/main" id="{6E3AF4A4-00D2-42CE-8D75-750C33CEB77D}"/>
              </a:ext>
            </a:extLst>
          </p:cNvPr>
          <p:cNvSpPr/>
          <p:nvPr/>
        </p:nvSpPr>
        <p:spPr>
          <a:xfrm>
            <a:off x="702591" y="3280581"/>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Arrow: Right 118">
            <a:extLst>
              <a:ext uri="{FF2B5EF4-FFF2-40B4-BE49-F238E27FC236}">
                <a16:creationId xmlns:a16="http://schemas.microsoft.com/office/drawing/2014/main" id="{F9F62E20-14C3-4754-BD75-CF33554C8A8F}"/>
              </a:ext>
            </a:extLst>
          </p:cNvPr>
          <p:cNvSpPr/>
          <p:nvPr/>
        </p:nvSpPr>
        <p:spPr>
          <a:xfrm>
            <a:off x="702591" y="4102348"/>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Arrow: Right 119">
            <a:extLst>
              <a:ext uri="{FF2B5EF4-FFF2-40B4-BE49-F238E27FC236}">
                <a16:creationId xmlns:a16="http://schemas.microsoft.com/office/drawing/2014/main" id="{E3C3A4FC-793C-4640-B780-47153E8807CC}"/>
              </a:ext>
            </a:extLst>
          </p:cNvPr>
          <p:cNvSpPr/>
          <p:nvPr/>
        </p:nvSpPr>
        <p:spPr>
          <a:xfrm>
            <a:off x="631512" y="5508698"/>
            <a:ext cx="420832" cy="3645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42479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ABA5B8C-75D2-41B3-96F6-6C18A74858B8}"/>
              </a:ext>
            </a:extLst>
          </p:cNvPr>
          <p:cNvSpPr>
            <a:spLocks noGrp="1"/>
          </p:cNvSpPr>
          <p:nvPr>
            <p:ph type="title"/>
          </p:nvPr>
        </p:nvSpPr>
        <p:spPr>
          <a:xfrm>
            <a:off x="958506" y="800392"/>
            <a:ext cx="10264697" cy="1212102"/>
          </a:xfrm>
        </p:spPr>
        <p:txBody>
          <a:bodyPr>
            <a:normAutofit/>
          </a:bodyPr>
          <a:lstStyle/>
          <a:p>
            <a:pPr algn="ctr"/>
            <a:r>
              <a:rPr lang="en-US" sz="4800" b="1" dirty="0">
                <a:solidFill>
                  <a:srgbClr val="FFFFFF"/>
                </a:solidFill>
              </a:rPr>
              <a:t>Care Plan Meetings / Care Conferences</a:t>
            </a:r>
          </a:p>
        </p:txBody>
      </p:sp>
      <p:sp>
        <p:nvSpPr>
          <p:cNvPr id="3" name="Content Placeholder 2">
            <a:extLst>
              <a:ext uri="{FF2B5EF4-FFF2-40B4-BE49-F238E27FC236}">
                <a16:creationId xmlns:a16="http://schemas.microsoft.com/office/drawing/2014/main" id="{16EA98DE-9A01-4C38-9BA9-E19D2597B261}"/>
              </a:ext>
            </a:extLst>
          </p:cNvPr>
          <p:cNvSpPr>
            <a:spLocks noGrp="1"/>
          </p:cNvSpPr>
          <p:nvPr>
            <p:ph idx="1"/>
          </p:nvPr>
        </p:nvSpPr>
        <p:spPr>
          <a:xfrm>
            <a:off x="1367624" y="2194919"/>
            <a:ext cx="9020976" cy="4663082"/>
          </a:xfrm>
        </p:spPr>
        <p:txBody>
          <a:bodyPr anchor="ctr">
            <a:normAutofit fontScale="92500" lnSpcReduction="20000"/>
          </a:bodyPr>
          <a:lstStyle/>
          <a:p>
            <a:pPr marL="0" indent="0" algn="ctr">
              <a:buNone/>
            </a:pPr>
            <a:endParaRPr lang="en-US" sz="5800" dirty="0"/>
          </a:p>
          <a:p>
            <a:pPr marL="0" indent="0" algn="ctr">
              <a:buNone/>
            </a:pPr>
            <a:r>
              <a:rPr lang="en-US" sz="5800" dirty="0">
                <a:latin typeface="+mj-lt"/>
              </a:rPr>
              <a:t>How often?</a:t>
            </a:r>
          </a:p>
          <a:p>
            <a:pPr marL="0" indent="0" algn="ctr">
              <a:buNone/>
            </a:pPr>
            <a:endParaRPr lang="en-US" sz="2400" dirty="0">
              <a:latin typeface="+mj-lt"/>
            </a:endParaRPr>
          </a:p>
          <a:p>
            <a:r>
              <a:rPr lang="en-US" dirty="0">
                <a:latin typeface="+mj-lt"/>
              </a:rPr>
              <a:t>Initial care plan meeting to discuss developed care plan</a:t>
            </a:r>
          </a:p>
          <a:p>
            <a:r>
              <a:rPr lang="en-US" dirty="0">
                <a:latin typeface="+mj-lt"/>
              </a:rPr>
              <a:t>Then, every 3 months unless there is a significant change in a person’s health that triggers a change in the care plan</a:t>
            </a:r>
          </a:p>
          <a:p>
            <a:r>
              <a:rPr lang="en-US" dirty="0">
                <a:latin typeface="+mj-lt"/>
              </a:rPr>
              <a:t>Meetings to discuss a person’s plan of care or services can be requested at any time</a:t>
            </a:r>
          </a:p>
          <a:p>
            <a:r>
              <a:rPr lang="en-US" dirty="0">
                <a:latin typeface="+mj-lt"/>
              </a:rPr>
              <a:t>A resident always has the right to request a meeting to discuss his or her care and to address any questions or concerns they may have</a:t>
            </a: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pPr>
            <a:endParaRPr lang="en-US" sz="2000" dirty="0"/>
          </a:p>
        </p:txBody>
      </p:sp>
      <p:sp>
        <p:nvSpPr>
          <p:cNvPr id="4" name="Slide Number Placeholder 3">
            <a:extLst>
              <a:ext uri="{FF2B5EF4-FFF2-40B4-BE49-F238E27FC236}">
                <a16:creationId xmlns:a16="http://schemas.microsoft.com/office/drawing/2014/main" id="{AE97DB15-C65C-48B2-8E0F-72B754E9B19F}"/>
              </a:ext>
            </a:extLst>
          </p:cNvPr>
          <p:cNvSpPr>
            <a:spLocks noGrp="1"/>
          </p:cNvSpPr>
          <p:nvPr>
            <p:ph type="sldNum" sz="quarter" idx="12"/>
          </p:nvPr>
        </p:nvSpPr>
        <p:spPr>
          <a:xfrm>
            <a:off x="10707624" y="6382512"/>
            <a:ext cx="685800" cy="320040"/>
          </a:xfrm>
        </p:spPr>
        <p:txBody>
          <a:bodyPr>
            <a:normAutofit/>
          </a:bodyPr>
          <a:lstStyle/>
          <a:p>
            <a:pPr>
              <a:spcAft>
                <a:spcPts val="600"/>
              </a:spcAft>
            </a:pPr>
            <a:fld id="{A58D482D-67C7-4314-B4E5-52DED238AEF3}" type="slidenum">
              <a:rPr lang="en-US" sz="1000"/>
              <a:pPr>
                <a:spcAft>
                  <a:spcPts val="600"/>
                </a:spcAft>
              </a:pPr>
              <a:t>8</a:t>
            </a:fld>
            <a:endParaRPr lang="en-US" sz="1000"/>
          </a:p>
        </p:txBody>
      </p:sp>
    </p:spTree>
    <p:extLst>
      <p:ext uri="{BB962C8B-B14F-4D97-AF65-F5344CB8AC3E}">
        <p14:creationId xmlns:p14="http://schemas.microsoft.com/office/powerpoint/2010/main" val="378883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6ABA5B8C-75D2-41B3-96F6-6C18A74858B8}"/>
              </a:ext>
            </a:extLst>
          </p:cNvPr>
          <p:cNvSpPr>
            <a:spLocks noGrp="1"/>
          </p:cNvSpPr>
          <p:nvPr>
            <p:ph type="title"/>
          </p:nvPr>
        </p:nvSpPr>
        <p:spPr>
          <a:xfrm>
            <a:off x="958506" y="800392"/>
            <a:ext cx="10264697" cy="1212102"/>
          </a:xfrm>
        </p:spPr>
        <p:txBody>
          <a:bodyPr>
            <a:normAutofit/>
          </a:bodyPr>
          <a:lstStyle/>
          <a:p>
            <a:pPr algn="ctr"/>
            <a:r>
              <a:rPr lang="en-US" sz="4800" b="1" dirty="0">
                <a:solidFill>
                  <a:srgbClr val="FFFFFF"/>
                </a:solidFill>
              </a:rPr>
              <a:t>Physician Services </a:t>
            </a:r>
          </a:p>
        </p:txBody>
      </p:sp>
      <p:sp>
        <p:nvSpPr>
          <p:cNvPr id="3" name="Content Placeholder 2">
            <a:extLst>
              <a:ext uri="{FF2B5EF4-FFF2-40B4-BE49-F238E27FC236}">
                <a16:creationId xmlns:a16="http://schemas.microsoft.com/office/drawing/2014/main" id="{16EA98DE-9A01-4C38-9BA9-E19D2597B261}"/>
              </a:ext>
            </a:extLst>
          </p:cNvPr>
          <p:cNvSpPr>
            <a:spLocks noGrp="1"/>
          </p:cNvSpPr>
          <p:nvPr>
            <p:ph idx="1"/>
          </p:nvPr>
        </p:nvSpPr>
        <p:spPr>
          <a:xfrm>
            <a:off x="1367624" y="2194919"/>
            <a:ext cx="9020976" cy="4663082"/>
          </a:xfrm>
        </p:spPr>
        <p:txBody>
          <a:bodyPr anchor="ctr">
            <a:normAutofit fontScale="70000" lnSpcReduction="20000"/>
          </a:bodyPr>
          <a:lstStyle/>
          <a:p>
            <a:pPr marL="0" indent="0" algn="ctr">
              <a:buNone/>
            </a:pPr>
            <a:endParaRPr lang="en-US" sz="5800" dirty="0"/>
          </a:p>
          <a:p>
            <a:pPr marL="0" indent="0" algn="ctr">
              <a:buNone/>
            </a:pPr>
            <a:r>
              <a:rPr lang="en-US" sz="5800" dirty="0">
                <a:latin typeface="+mj-lt"/>
              </a:rPr>
              <a:t>How often?</a:t>
            </a:r>
          </a:p>
          <a:p>
            <a:pPr marL="0" indent="0" algn="ctr">
              <a:buNone/>
            </a:pPr>
            <a:endParaRPr lang="en-US" sz="2400" dirty="0">
              <a:latin typeface="+mj-lt"/>
            </a:endParaRPr>
          </a:p>
          <a:p>
            <a:r>
              <a:rPr lang="en-US" dirty="0">
                <a:latin typeface="+mj-lt"/>
              </a:rPr>
              <a:t>483.30; F712</a:t>
            </a:r>
          </a:p>
          <a:p>
            <a:r>
              <a:rPr lang="en-US" dirty="0">
                <a:latin typeface="+mj-lt"/>
              </a:rPr>
              <a:t>At least once every 30 days for the first 90 days after admission, and at least once every 60 days thereafter </a:t>
            </a:r>
          </a:p>
          <a:p>
            <a:r>
              <a:rPr lang="en-US" dirty="0">
                <a:latin typeface="+mj-lt"/>
              </a:rPr>
              <a:t>Considered “on-time” if it occurs no later than 10 days after the visit was required </a:t>
            </a:r>
          </a:p>
          <a:p>
            <a:r>
              <a:rPr lang="en-US" dirty="0">
                <a:latin typeface="+mj-lt"/>
              </a:rPr>
              <a:t>After the initial physician’s visit a NP, APRN, PA may complete every other visit or other medically necessary visits (including orders)</a:t>
            </a:r>
          </a:p>
          <a:p>
            <a:r>
              <a:rPr lang="en-US" dirty="0">
                <a:latin typeface="+mj-lt"/>
              </a:rPr>
              <a:t>Residents have the right to request consultation with their physician at any time</a:t>
            </a:r>
          </a:p>
          <a:p>
            <a:r>
              <a:rPr lang="en-US" dirty="0">
                <a:latin typeface="+mj-lt"/>
              </a:rPr>
              <a:t>Residents have the right to change attending physician; nursing home should have more than one attending physician, plus Medical Director </a:t>
            </a: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lvl="1" indent="0">
              <a:buNone/>
            </a:pPr>
            <a:endParaRPr lang="en-US" sz="2000" dirty="0"/>
          </a:p>
        </p:txBody>
      </p:sp>
      <p:sp>
        <p:nvSpPr>
          <p:cNvPr id="4" name="Slide Number Placeholder 3">
            <a:extLst>
              <a:ext uri="{FF2B5EF4-FFF2-40B4-BE49-F238E27FC236}">
                <a16:creationId xmlns:a16="http://schemas.microsoft.com/office/drawing/2014/main" id="{AE97DB15-C65C-48B2-8E0F-72B754E9B19F}"/>
              </a:ext>
            </a:extLst>
          </p:cNvPr>
          <p:cNvSpPr>
            <a:spLocks noGrp="1"/>
          </p:cNvSpPr>
          <p:nvPr>
            <p:ph type="sldNum" sz="quarter" idx="12"/>
          </p:nvPr>
        </p:nvSpPr>
        <p:spPr>
          <a:xfrm>
            <a:off x="10707624" y="6382512"/>
            <a:ext cx="685800" cy="320040"/>
          </a:xfrm>
        </p:spPr>
        <p:txBody>
          <a:bodyPr>
            <a:normAutofit/>
          </a:bodyPr>
          <a:lstStyle/>
          <a:p>
            <a:pPr>
              <a:spcAft>
                <a:spcPts val="600"/>
              </a:spcAft>
            </a:pPr>
            <a:fld id="{A58D482D-67C7-4314-B4E5-52DED238AEF3}" type="slidenum">
              <a:rPr lang="en-US" sz="1000"/>
              <a:pPr>
                <a:spcAft>
                  <a:spcPts val="600"/>
                </a:spcAft>
              </a:pPr>
              <a:t>9</a:t>
            </a:fld>
            <a:endParaRPr lang="en-US" sz="1000"/>
          </a:p>
        </p:txBody>
      </p:sp>
    </p:spTree>
    <p:extLst>
      <p:ext uri="{BB962C8B-B14F-4D97-AF65-F5344CB8AC3E}">
        <p14:creationId xmlns:p14="http://schemas.microsoft.com/office/powerpoint/2010/main" val="7049847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1075</TotalTime>
  <Words>1937</Words>
  <Application>Microsoft Office PowerPoint</Application>
  <PresentationFormat>Widescreen</PresentationFormat>
  <Paragraphs>152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Courier New</vt:lpstr>
      <vt:lpstr>Office Theme</vt:lpstr>
      <vt:lpstr>Care Planning to Achieve Quality Care</vt:lpstr>
      <vt:lpstr>      Upon admission, a baseline care plan must be completed within 48 hours   483.21(a)(1) of Federal Nursing Home Regulations;   F655 (F-Tag)   Provisions for person-centered care   Required to include physician orders, therapy services,  initial goals based on admission documents, dietary  orders, social service supports, and PASRR information  if needed   The nursing home MUST provide the individual and  their indicated representative a written summary  which includes list of current prescribed medications,  goals for the individual, and services and treatments  that will be provided by the nursing home    The medical record MUST  indicate that the summary  was provided to the person and their representative        </vt:lpstr>
      <vt:lpstr>Best Practices for Baseline Care Plans</vt:lpstr>
      <vt:lpstr>        A comprehensive resident assessment must be completed within 14 days of admission   483.20 of the Federal Nursing Home regulations   Assessment must be completed periodically and must be  standardized and reproducible   Utilization of Minimum Data Det (MDS) 3.0; Resident   Assessment Instrument    Accurate assessment of a person’s abilities and functional  capacity , but needs to include the following:      communication, discharge planning; psychosocial  elements, routine, preferences, and documentation of a  person’s participation in assessment   The assessment must include direct observation and  correspondence with the resident.  Additionally,  licensed and  non-licensed direct care staff on all shifts should be consulted  in order to complete assessment.    Completed not less than once every 12 months or  within 14 days of a significant change in a person’s  physical or mental condition         </vt:lpstr>
      <vt:lpstr>What is a Significant Change?</vt:lpstr>
      <vt:lpstr>Best Practices for Comprehensive Resident Assessments </vt:lpstr>
      <vt:lpstr>        Comprehensive care plan is developed within 7 days of assessment     483.21(b) of Federal Nursing Home Regulations;   F656 (F-Tag)   Person-centered and encompasses measurable  goals, interventions, and timeframes to meet a person’s  desired outcomes   Consider a person’s medical, physical, nursing, mental,  and psychosocial needs    A person’s goals for admission and discharge; nursing  homes must document if a person’s desire to return to  the community was assessed and if any referrals were  completed on a person’s behalf   A person or their representative can discuss the care  plan and changes to the care plan with the nursing  home at any time           </vt:lpstr>
      <vt:lpstr>Care Plan Meetings / Care Conferences</vt:lpstr>
      <vt:lpstr>Physician Services </vt:lpstr>
      <vt:lpstr>Best Practices for Care Plan Meetings</vt:lpstr>
      <vt:lpstr>             Federal Nursing Home Regulations 483.24 – Quality of Life   Each resident must receive and the facility must  provide the necessary care and services to attain or  maintain the highest practicable physical, mental,  and psychosocial well-being, consistent with the  resident’s comprehensive assessment and plan of  care.   (a) Based on the comprehensive assessment of a  resident and consistent with the resident's needs  and choices, the facility must provide the  necessary care and services to ensure that a  resident's abilities in activities of daily living do not  diminish unless  circumstances of the individual’s  clinical condition demonstrate that such  diminution was unavoidable.              </vt:lpstr>
      <vt:lpstr>          Federal Nursing Home Regulation 483.70 – Facility Assessment; F-Tag 838   The facility must conduct and document a facility-wide assessment to  determine  what resources are necessary to care for its residents  competently during both day-to-day operations and emergencies. The  facility must review and update that assessment, as necessary, and at  least annually.    Must consider things such as number of residents; care needs of each  resident, staff competencies to care for residents, services and  equipment needed to care for resident population, and ethnic,  cultural, or religious factors that may affect the care provided  *CMS Guidance  Although not required, facility staff are strongly encouraged to seek  input from the resident/family council, residents, their representative(s), or families and incorporate that information as  appropriate when formulating their assessment.   An assessment of the resident population is the foundation of the  facility assessment. It must include an evaluation of diseases,  conditions, physical, functional or cognitive status, acuity of the  resident population, and any other pertinent information about the  residents that may affect and plan for the services the facility must  provide                 </vt:lpstr>
      <vt:lpstr>Additional Resources </vt:lpstr>
      <vt:lpstr>Additional 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 Planning to Achieve Quality Care</dc:title>
  <dc:creator>Jesshop, Lindsay A</dc:creator>
  <cp:lastModifiedBy>Lindsay</cp:lastModifiedBy>
  <cp:revision>57</cp:revision>
  <dcterms:created xsi:type="dcterms:W3CDTF">2021-09-20T15:44:58Z</dcterms:created>
  <dcterms:modified xsi:type="dcterms:W3CDTF">2021-09-22T14:41:31Z</dcterms:modified>
</cp:coreProperties>
</file>