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7"/>
  </p:notesMasterIdLst>
  <p:sldIdLst>
    <p:sldId id="257" r:id="rId2"/>
    <p:sldId id="370" r:id="rId3"/>
    <p:sldId id="371" r:id="rId4"/>
    <p:sldId id="372" r:id="rId5"/>
    <p:sldId id="275" r:id="rId6"/>
    <p:sldId id="277" r:id="rId7"/>
    <p:sldId id="279" r:id="rId8"/>
    <p:sldId id="406" r:id="rId9"/>
    <p:sldId id="283" r:id="rId10"/>
    <p:sldId id="284" r:id="rId11"/>
    <p:sldId id="285" r:id="rId12"/>
    <p:sldId id="290" r:id="rId13"/>
    <p:sldId id="297" r:id="rId14"/>
    <p:sldId id="296" r:id="rId15"/>
    <p:sldId id="298" r:id="rId16"/>
    <p:sldId id="299" r:id="rId17"/>
    <p:sldId id="304" r:id="rId18"/>
    <p:sldId id="306" r:id="rId19"/>
    <p:sldId id="393" r:id="rId20"/>
    <p:sldId id="394" r:id="rId21"/>
    <p:sldId id="395" r:id="rId22"/>
    <p:sldId id="396" r:id="rId23"/>
    <p:sldId id="398" r:id="rId24"/>
    <p:sldId id="399" r:id="rId25"/>
    <p:sldId id="400" r:id="rId26"/>
    <p:sldId id="402" r:id="rId27"/>
    <p:sldId id="403" r:id="rId28"/>
    <p:sldId id="405" r:id="rId29"/>
    <p:sldId id="380" r:id="rId30"/>
    <p:sldId id="363" r:id="rId31"/>
    <p:sldId id="364" r:id="rId32"/>
    <p:sldId id="365" r:id="rId33"/>
    <p:sldId id="366" r:id="rId34"/>
    <p:sldId id="367" r:id="rId35"/>
    <p:sldId id="36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072F7-2652-46FB-98D5-9D7E2C96B5F8}" v="2" dt="2020-07-30T04:13:47.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6064" autoAdjust="0"/>
  </p:normalViewPr>
  <p:slideViewPr>
    <p:cSldViewPr snapToGrid="0">
      <p:cViewPr varScale="1">
        <p:scale>
          <a:sx n="110" d="100"/>
          <a:sy n="110"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F9C8D-4725-41A9-BE0F-188A080E9D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9326BF-A3B3-42B6-AE49-A52BA4E0FAED}">
      <dgm:prSet phldrT="[Text]"/>
      <dgm:spPr>
        <a:solidFill>
          <a:srgbClr val="7030A0"/>
        </a:solidFill>
      </dgm:spPr>
      <dgm:t>
        <a:bodyPr/>
        <a:lstStyle/>
        <a:p>
          <a:r>
            <a:rPr lang="en-US" dirty="0">
              <a:solidFill>
                <a:srgbClr val="F8F8F8"/>
              </a:solidFill>
            </a:rPr>
            <a:t>Understanding</a:t>
          </a:r>
        </a:p>
      </dgm:t>
    </dgm:pt>
    <dgm:pt modelId="{7CFFB137-EDB6-4901-B9C8-64B303AE5424}" type="parTrans" cxnId="{3BA2E664-9C51-4811-89FA-DC092916B902}">
      <dgm:prSet/>
      <dgm:spPr/>
      <dgm:t>
        <a:bodyPr/>
        <a:lstStyle/>
        <a:p>
          <a:endParaRPr lang="en-US"/>
        </a:p>
      </dgm:t>
    </dgm:pt>
    <dgm:pt modelId="{49C23F7D-F59B-44B4-8622-0254AC49BB95}" type="sibTrans" cxnId="{3BA2E664-9C51-4811-89FA-DC092916B902}">
      <dgm:prSet/>
      <dgm:spPr/>
      <dgm:t>
        <a:bodyPr/>
        <a:lstStyle/>
        <a:p>
          <a:endParaRPr lang="en-US"/>
        </a:p>
      </dgm:t>
    </dgm:pt>
    <dgm:pt modelId="{AEC67476-F9C9-47D7-8C0A-4BA09CA35076}">
      <dgm:prSet phldrT="[Text]"/>
      <dgm:spPr>
        <a:solidFill>
          <a:srgbClr val="00B050"/>
        </a:solidFill>
      </dgm:spPr>
      <dgm:t>
        <a:bodyPr/>
        <a:lstStyle/>
        <a:p>
          <a:r>
            <a:rPr lang="en-US" dirty="0">
              <a:solidFill>
                <a:srgbClr val="F8F8F8"/>
              </a:solidFill>
            </a:rPr>
            <a:t>Trustworthiness and Transparency</a:t>
          </a:r>
        </a:p>
      </dgm:t>
    </dgm:pt>
    <dgm:pt modelId="{E459C73B-6088-4C70-86AA-5441CCABD193}" type="parTrans" cxnId="{1774C1CC-9EBE-414B-AC60-690B40425585}">
      <dgm:prSet/>
      <dgm:spPr/>
      <dgm:t>
        <a:bodyPr/>
        <a:lstStyle/>
        <a:p>
          <a:endParaRPr lang="en-US"/>
        </a:p>
      </dgm:t>
    </dgm:pt>
    <dgm:pt modelId="{841ED5CF-3D20-4AD6-951F-B5F74BA49988}" type="sibTrans" cxnId="{1774C1CC-9EBE-414B-AC60-690B40425585}">
      <dgm:prSet/>
      <dgm:spPr/>
      <dgm:t>
        <a:bodyPr/>
        <a:lstStyle/>
        <a:p>
          <a:endParaRPr lang="en-US"/>
        </a:p>
      </dgm:t>
    </dgm:pt>
    <dgm:pt modelId="{818D6255-A886-4ECF-8748-9E8CE0F4DB14}">
      <dgm:prSet phldrT="[Text]"/>
      <dgm:spPr>
        <a:solidFill>
          <a:schemeClr val="accent6"/>
        </a:solidFill>
      </dgm:spPr>
      <dgm:t>
        <a:bodyPr/>
        <a:lstStyle/>
        <a:p>
          <a:r>
            <a:rPr lang="en-US" dirty="0">
              <a:solidFill>
                <a:schemeClr val="tx1"/>
              </a:solidFill>
            </a:rPr>
            <a:t>Choice</a:t>
          </a:r>
        </a:p>
      </dgm:t>
    </dgm:pt>
    <dgm:pt modelId="{A82F9BDD-18FD-413B-B2A7-4641449BAFC6}" type="parTrans" cxnId="{67E43A88-9B30-4587-A3FD-9A5AB798F977}">
      <dgm:prSet/>
      <dgm:spPr/>
      <dgm:t>
        <a:bodyPr/>
        <a:lstStyle/>
        <a:p>
          <a:endParaRPr lang="en-US"/>
        </a:p>
      </dgm:t>
    </dgm:pt>
    <dgm:pt modelId="{FCDF434B-4823-48C5-86EE-AB954208CF3E}" type="sibTrans" cxnId="{67E43A88-9B30-4587-A3FD-9A5AB798F977}">
      <dgm:prSet/>
      <dgm:spPr/>
      <dgm:t>
        <a:bodyPr/>
        <a:lstStyle/>
        <a:p>
          <a:endParaRPr lang="en-US"/>
        </a:p>
      </dgm:t>
    </dgm:pt>
    <dgm:pt modelId="{35E576A1-AA42-42F8-AC70-C28DAD969394}">
      <dgm:prSet phldrT="[Text]"/>
      <dgm:spPr>
        <a:solidFill>
          <a:srgbClr val="FFC000"/>
        </a:solidFill>
      </dgm:spPr>
      <dgm:t>
        <a:bodyPr/>
        <a:lstStyle/>
        <a:p>
          <a:r>
            <a:rPr lang="en-US" dirty="0">
              <a:solidFill>
                <a:schemeClr val="tx1"/>
              </a:solidFill>
            </a:rPr>
            <a:t>Collaboration and Mutuality</a:t>
          </a:r>
        </a:p>
      </dgm:t>
    </dgm:pt>
    <dgm:pt modelId="{4878BB56-ECE3-43A0-898E-F050E34B0111}" type="parTrans" cxnId="{D4BBA804-AC8C-4BF6-B48E-DB3D99613A65}">
      <dgm:prSet/>
      <dgm:spPr/>
      <dgm:t>
        <a:bodyPr/>
        <a:lstStyle/>
        <a:p>
          <a:endParaRPr lang="en-US"/>
        </a:p>
      </dgm:t>
    </dgm:pt>
    <dgm:pt modelId="{824301D9-F84F-4A04-9171-AE6F1DF7D24E}" type="sibTrans" cxnId="{D4BBA804-AC8C-4BF6-B48E-DB3D99613A65}">
      <dgm:prSet/>
      <dgm:spPr/>
      <dgm:t>
        <a:bodyPr/>
        <a:lstStyle/>
        <a:p>
          <a:endParaRPr lang="en-US"/>
        </a:p>
      </dgm:t>
    </dgm:pt>
    <dgm:pt modelId="{68D7A450-449E-4BD9-8E83-16475586FD17}">
      <dgm:prSet phldrT="[Text]"/>
      <dgm:spPr>
        <a:solidFill>
          <a:srgbClr val="FFFF00"/>
        </a:solidFill>
      </dgm:spPr>
      <dgm:t>
        <a:bodyPr/>
        <a:lstStyle/>
        <a:p>
          <a:r>
            <a:rPr lang="en-US" dirty="0">
              <a:solidFill>
                <a:schemeClr val="tx1"/>
              </a:solidFill>
            </a:rPr>
            <a:t>Empowerment</a:t>
          </a:r>
        </a:p>
      </dgm:t>
    </dgm:pt>
    <dgm:pt modelId="{CE6C17A9-2697-49A0-A4AD-D95774C46939}" type="parTrans" cxnId="{52661857-CE5E-4050-B8D8-741346721699}">
      <dgm:prSet/>
      <dgm:spPr/>
      <dgm:t>
        <a:bodyPr/>
        <a:lstStyle/>
        <a:p>
          <a:endParaRPr lang="en-US"/>
        </a:p>
      </dgm:t>
    </dgm:pt>
    <dgm:pt modelId="{648841EA-EC2C-4C0B-915F-6E31112CF134}" type="sibTrans" cxnId="{52661857-CE5E-4050-B8D8-741346721699}">
      <dgm:prSet/>
      <dgm:spPr/>
      <dgm:t>
        <a:bodyPr/>
        <a:lstStyle/>
        <a:p>
          <a:endParaRPr lang="en-US"/>
        </a:p>
      </dgm:t>
    </dgm:pt>
    <dgm:pt modelId="{E22BBAF3-E912-43E2-999A-BA8A7C3615DE}">
      <dgm:prSet phldrT="[Text]"/>
      <dgm:spPr>
        <a:solidFill>
          <a:srgbClr val="00B0F0"/>
        </a:solidFill>
      </dgm:spPr>
      <dgm:t>
        <a:bodyPr/>
        <a:lstStyle/>
        <a:p>
          <a:r>
            <a:rPr lang="en-US" dirty="0">
              <a:solidFill>
                <a:srgbClr val="F8F8F8"/>
              </a:solidFill>
            </a:rPr>
            <a:t>Safety</a:t>
          </a:r>
        </a:p>
      </dgm:t>
    </dgm:pt>
    <dgm:pt modelId="{D2560DB9-389B-41DA-A9F8-EE15D877F42F}" type="parTrans" cxnId="{C0802365-37AD-4D6B-AF37-F4F2D3365844}">
      <dgm:prSet/>
      <dgm:spPr/>
      <dgm:t>
        <a:bodyPr/>
        <a:lstStyle/>
        <a:p>
          <a:endParaRPr lang="en-US"/>
        </a:p>
      </dgm:t>
    </dgm:pt>
    <dgm:pt modelId="{3623F889-DC94-4908-B95B-DC9E24C77278}" type="sibTrans" cxnId="{C0802365-37AD-4D6B-AF37-F4F2D3365844}">
      <dgm:prSet/>
      <dgm:spPr/>
      <dgm:t>
        <a:bodyPr/>
        <a:lstStyle/>
        <a:p>
          <a:endParaRPr lang="en-US"/>
        </a:p>
      </dgm:t>
    </dgm:pt>
    <dgm:pt modelId="{1CFBF7F9-30B8-4FA1-AAC3-42DC015F6FF4}" type="pres">
      <dgm:prSet presAssocID="{9DFF9C8D-4725-41A9-BE0F-188A080E9DF3}" presName="diagram" presStyleCnt="0">
        <dgm:presLayoutVars>
          <dgm:dir/>
          <dgm:resizeHandles val="exact"/>
        </dgm:presLayoutVars>
      </dgm:prSet>
      <dgm:spPr/>
    </dgm:pt>
    <dgm:pt modelId="{02360E5F-76C2-4593-9EC5-D99184B8F787}" type="pres">
      <dgm:prSet presAssocID="{B29326BF-A3B3-42B6-AE49-A52BA4E0FAED}" presName="node" presStyleLbl="node1" presStyleIdx="0" presStyleCnt="6">
        <dgm:presLayoutVars>
          <dgm:bulletEnabled val="1"/>
        </dgm:presLayoutVars>
      </dgm:prSet>
      <dgm:spPr/>
    </dgm:pt>
    <dgm:pt modelId="{0FBD2A1D-5E50-44B1-96E9-3C2EA5F24C6D}" type="pres">
      <dgm:prSet presAssocID="{49C23F7D-F59B-44B4-8622-0254AC49BB95}" presName="sibTrans" presStyleCnt="0"/>
      <dgm:spPr/>
    </dgm:pt>
    <dgm:pt modelId="{E1A0F336-2FD6-4B96-A886-013A813B8ED1}" type="pres">
      <dgm:prSet presAssocID="{E22BBAF3-E912-43E2-999A-BA8A7C3615DE}" presName="node" presStyleLbl="node1" presStyleIdx="1" presStyleCnt="6">
        <dgm:presLayoutVars>
          <dgm:bulletEnabled val="1"/>
        </dgm:presLayoutVars>
      </dgm:prSet>
      <dgm:spPr/>
    </dgm:pt>
    <dgm:pt modelId="{5F9CA1C4-DDC6-4984-B3DC-37F498CC0968}" type="pres">
      <dgm:prSet presAssocID="{3623F889-DC94-4908-B95B-DC9E24C77278}" presName="sibTrans" presStyleCnt="0"/>
      <dgm:spPr/>
    </dgm:pt>
    <dgm:pt modelId="{14728FFD-20FB-44A0-B2B0-BE1657A66338}" type="pres">
      <dgm:prSet presAssocID="{AEC67476-F9C9-47D7-8C0A-4BA09CA35076}" presName="node" presStyleLbl="node1" presStyleIdx="2" presStyleCnt="6">
        <dgm:presLayoutVars>
          <dgm:bulletEnabled val="1"/>
        </dgm:presLayoutVars>
      </dgm:prSet>
      <dgm:spPr/>
    </dgm:pt>
    <dgm:pt modelId="{4D519166-4FB5-435D-8DBD-BD67D41033F1}" type="pres">
      <dgm:prSet presAssocID="{841ED5CF-3D20-4AD6-951F-B5F74BA49988}" presName="sibTrans" presStyleCnt="0"/>
      <dgm:spPr/>
    </dgm:pt>
    <dgm:pt modelId="{5640D903-460F-497A-A167-F48C9D059DB3}" type="pres">
      <dgm:prSet presAssocID="{818D6255-A886-4ECF-8748-9E8CE0F4DB14}" presName="node" presStyleLbl="node1" presStyleIdx="3" presStyleCnt="6" custLinFactNeighborY="-587">
        <dgm:presLayoutVars>
          <dgm:bulletEnabled val="1"/>
        </dgm:presLayoutVars>
      </dgm:prSet>
      <dgm:spPr/>
    </dgm:pt>
    <dgm:pt modelId="{9628B9E8-1780-4F09-A05B-F06784D3B347}" type="pres">
      <dgm:prSet presAssocID="{FCDF434B-4823-48C5-86EE-AB954208CF3E}" presName="sibTrans" presStyleCnt="0"/>
      <dgm:spPr/>
    </dgm:pt>
    <dgm:pt modelId="{4959F0B1-C9F0-4A4E-A51A-1C1CB91642BA}" type="pres">
      <dgm:prSet presAssocID="{35E576A1-AA42-42F8-AC70-C28DAD969394}" presName="node" presStyleLbl="node1" presStyleIdx="4" presStyleCnt="6">
        <dgm:presLayoutVars>
          <dgm:bulletEnabled val="1"/>
        </dgm:presLayoutVars>
      </dgm:prSet>
      <dgm:spPr/>
    </dgm:pt>
    <dgm:pt modelId="{AB11928E-9102-45E6-81EC-0C141A1F08B6}" type="pres">
      <dgm:prSet presAssocID="{824301D9-F84F-4A04-9171-AE6F1DF7D24E}" presName="sibTrans" presStyleCnt="0"/>
      <dgm:spPr/>
    </dgm:pt>
    <dgm:pt modelId="{76FC424E-8A1D-4631-A3D2-4758695D8604}" type="pres">
      <dgm:prSet presAssocID="{68D7A450-449E-4BD9-8E83-16475586FD17}" presName="node" presStyleLbl="node1" presStyleIdx="5" presStyleCnt="6">
        <dgm:presLayoutVars>
          <dgm:bulletEnabled val="1"/>
        </dgm:presLayoutVars>
      </dgm:prSet>
      <dgm:spPr/>
    </dgm:pt>
  </dgm:ptLst>
  <dgm:cxnLst>
    <dgm:cxn modelId="{D4BBA804-AC8C-4BF6-B48E-DB3D99613A65}" srcId="{9DFF9C8D-4725-41A9-BE0F-188A080E9DF3}" destId="{35E576A1-AA42-42F8-AC70-C28DAD969394}" srcOrd="4" destOrd="0" parTransId="{4878BB56-ECE3-43A0-898E-F050E34B0111}" sibTransId="{824301D9-F84F-4A04-9171-AE6F1DF7D24E}"/>
    <dgm:cxn modelId="{0DC4181F-F9E9-0741-BE43-9A7F689E5BD8}" type="presOf" srcId="{35E576A1-AA42-42F8-AC70-C28DAD969394}" destId="{4959F0B1-C9F0-4A4E-A51A-1C1CB91642BA}" srcOrd="0" destOrd="0" presId="urn:microsoft.com/office/officeart/2005/8/layout/default"/>
    <dgm:cxn modelId="{7897313B-CD18-E74E-811E-E5D0AF49D84A}" type="presOf" srcId="{9DFF9C8D-4725-41A9-BE0F-188A080E9DF3}" destId="{1CFBF7F9-30B8-4FA1-AAC3-42DC015F6FF4}" srcOrd="0" destOrd="0" presId="urn:microsoft.com/office/officeart/2005/8/layout/default"/>
    <dgm:cxn modelId="{3BA2E664-9C51-4811-89FA-DC092916B902}" srcId="{9DFF9C8D-4725-41A9-BE0F-188A080E9DF3}" destId="{B29326BF-A3B3-42B6-AE49-A52BA4E0FAED}" srcOrd="0" destOrd="0" parTransId="{7CFFB137-EDB6-4901-B9C8-64B303AE5424}" sibTransId="{49C23F7D-F59B-44B4-8622-0254AC49BB95}"/>
    <dgm:cxn modelId="{C0802365-37AD-4D6B-AF37-F4F2D3365844}" srcId="{9DFF9C8D-4725-41A9-BE0F-188A080E9DF3}" destId="{E22BBAF3-E912-43E2-999A-BA8A7C3615DE}" srcOrd="1" destOrd="0" parTransId="{D2560DB9-389B-41DA-A9F8-EE15D877F42F}" sibTransId="{3623F889-DC94-4908-B95B-DC9E24C77278}"/>
    <dgm:cxn modelId="{5728BB6C-3560-7A4A-A012-574691884B2F}" type="presOf" srcId="{818D6255-A886-4ECF-8748-9E8CE0F4DB14}" destId="{5640D903-460F-497A-A167-F48C9D059DB3}" srcOrd="0" destOrd="0" presId="urn:microsoft.com/office/officeart/2005/8/layout/default"/>
    <dgm:cxn modelId="{24828A74-1D18-324E-B7A3-13B6C3B58623}" type="presOf" srcId="{B29326BF-A3B3-42B6-AE49-A52BA4E0FAED}" destId="{02360E5F-76C2-4593-9EC5-D99184B8F787}" srcOrd="0" destOrd="0" presId="urn:microsoft.com/office/officeart/2005/8/layout/default"/>
    <dgm:cxn modelId="{52661857-CE5E-4050-B8D8-741346721699}" srcId="{9DFF9C8D-4725-41A9-BE0F-188A080E9DF3}" destId="{68D7A450-449E-4BD9-8E83-16475586FD17}" srcOrd="5" destOrd="0" parTransId="{CE6C17A9-2697-49A0-A4AD-D95774C46939}" sibTransId="{648841EA-EC2C-4C0B-915F-6E31112CF134}"/>
    <dgm:cxn modelId="{67E43A88-9B30-4587-A3FD-9A5AB798F977}" srcId="{9DFF9C8D-4725-41A9-BE0F-188A080E9DF3}" destId="{818D6255-A886-4ECF-8748-9E8CE0F4DB14}" srcOrd="3" destOrd="0" parTransId="{A82F9BDD-18FD-413B-B2A7-4641449BAFC6}" sibTransId="{FCDF434B-4823-48C5-86EE-AB954208CF3E}"/>
    <dgm:cxn modelId="{B2B2FDB5-E3FA-D94F-9519-4DD6703D190D}" type="presOf" srcId="{68D7A450-449E-4BD9-8E83-16475586FD17}" destId="{76FC424E-8A1D-4631-A3D2-4758695D8604}" srcOrd="0" destOrd="0" presId="urn:microsoft.com/office/officeart/2005/8/layout/default"/>
    <dgm:cxn modelId="{1774C1CC-9EBE-414B-AC60-690B40425585}" srcId="{9DFF9C8D-4725-41A9-BE0F-188A080E9DF3}" destId="{AEC67476-F9C9-47D7-8C0A-4BA09CA35076}" srcOrd="2" destOrd="0" parTransId="{E459C73B-6088-4C70-86AA-5441CCABD193}" sibTransId="{841ED5CF-3D20-4AD6-951F-B5F74BA49988}"/>
    <dgm:cxn modelId="{897A06D0-6837-174F-B81F-5A824B805BD6}" type="presOf" srcId="{AEC67476-F9C9-47D7-8C0A-4BA09CA35076}" destId="{14728FFD-20FB-44A0-B2B0-BE1657A66338}" srcOrd="0" destOrd="0" presId="urn:microsoft.com/office/officeart/2005/8/layout/default"/>
    <dgm:cxn modelId="{2A0611E7-78EE-674E-8D83-49F6BFD6A69C}" type="presOf" srcId="{E22BBAF3-E912-43E2-999A-BA8A7C3615DE}" destId="{E1A0F336-2FD6-4B96-A886-013A813B8ED1}" srcOrd="0" destOrd="0" presId="urn:microsoft.com/office/officeart/2005/8/layout/default"/>
    <dgm:cxn modelId="{003CC8D4-8223-3A47-A01E-FEFE87671C01}" type="presParOf" srcId="{1CFBF7F9-30B8-4FA1-AAC3-42DC015F6FF4}" destId="{02360E5F-76C2-4593-9EC5-D99184B8F787}" srcOrd="0" destOrd="0" presId="urn:microsoft.com/office/officeart/2005/8/layout/default"/>
    <dgm:cxn modelId="{6FE5AF00-7A38-BA4D-BF30-39FC568E81F2}" type="presParOf" srcId="{1CFBF7F9-30B8-4FA1-AAC3-42DC015F6FF4}" destId="{0FBD2A1D-5E50-44B1-96E9-3C2EA5F24C6D}" srcOrd="1" destOrd="0" presId="urn:microsoft.com/office/officeart/2005/8/layout/default"/>
    <dgm:cxn modelId="{29D54ABC-0470-0040-B6D4-5B498C59FDD8}" type="presParOf" srcId="{1CFBF7F9-30B8-4FA1-AAC3-42DC015F6FF4}" destId="{E1A0F336-2FD6-4B96-A886-013A813B8ED1}" srcOrd="2" destOrd="0" presId="urn:microsoft.com/office/officeart/2005/8/layout/default"/>
    <dgm:cxn modelId="{5320FC71-24F3-1345-82EF-74F2D33ED897}" type="presParOf" srcId="{1CFBF7F9-30B8-4FA1-AAC3-42DC015F6FF4}" destId="{5F9CA1C4-DDC6-4984-B3DC-37F498CC0968}" srcOrd="3" destOrd="0" presId="urn:microsoft.com/office/officeart/2005/8/layout/default"/>
    <dgm:cxn modelId="{C11AFB2C-BAA5-C444-8BAC-915B6431C262}" type="presParOf" srcId="{1CFBF7F9-30B8-4FA1-AAC3-42DC015F6FF4}" destId="{14728FFD-20FB-44A0-B2B0-BE1657A66338}" srcOrd="4" destOrd="0" presId="urn:microsoft.com/office/officeart/2005/8/layout/default"/>
    <dgm:cxn modelId="{F1705859-184A-3642-8D98-D93C824D08C2}" type="presParOf" srcId="{1CFBF7F9-30B8-4FA1-AAC3-42DC015F6FF4}" destId="{4D519166-4FB5-435D-8DBD-BD67D41033F1}" srcOrd="5" destOrd="0" presId="urn:microsoft.com/office/officeart/2005/8/layout/default"/>
    <dgm:cxn modelId="{6DF8CF25-E493-D24E-8EB6-8CED5C7A4C9C}" type="presParOf" srcId="{1CFBF7F9-30B8-4FA1-AAC3-42DC015F6FF4}" destId="{5640D903-460F-497A-A167-F48C9D059DB3}" srcOrd="6" destOrd="0" presId="urn:microsoft.com/office/officeart/2005/8/layout/default"/>
    <dgm:cxn modelId="{2729AA19-2D36-9540-85C6-1347408DEB51}" type="presParOf" srcId="{1CFBF7F9-30B8-4FA1-AAC3-42DC015F6FF4}" destId="{9628B9E8-1780-4F09-A05B-F06784D3B347}" srcOrd="7" destOrd="0" presId="urn:microsoft.com/office/officeart/2005/8/layout/default"/>
    <dgm:cxn modelId="{E4E983B0-8E35-A14C-AF48-0C980A73D914}" type="presParOf" srcId="{1CFBF7F9-30B8-4FA1-AAC3-42DC015F6FF4}" destId="{4959F0B1-C9F0-4A4E-A51A-1C1CB91642BA}" srcOrd="8" destOrd="0" presId="urn:microsoft.com/office/officeart/2005/8/layout/default"/>
    <dgm:cxn modelId="{0594F957-D0F9-094C-9659-8781D396F50F}" type="presParOf" srcId="{1CFBF7F9-30B8-4FA1-AAC3-42DC015F6FF4}" destId="{AB11928E-9102-45E6-81EC-0C141A1F08B6}" srcOrd="9" destOrd="0" presId="urn:microsoft.com/office/officeart/2005/8/layout/default"/>
    <dgm:cxn modelId="{D2B30E5D-21E8-9342-8E7D-B404DBC0511F}" type="presParOf" srcId="{1CFBF7F9-30B8-4FA1-AAC3-42DC015F6FF4}" destId="{76FC424E-8A1D-4631-A3D2-4758695D860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8E10B5-6A9C-48DD-A962-55FEA11AF5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4BBA9BE-D4A8-4901-A804-A882DEFB1F05}">
      <dgm:prSet phldrT="[Text]"/>
      <dgm:spPr/>
      <dgm:t>
        <a:bodyPr/>
        <a:lstStyle/>
        <a:p>
          <a:r>
            <a:rPr lang="en-US" dirty="0"/>
            <a:t>For Clients</a:t>
          </a:r>
        </a:p>
      </dgm:t>
    </dgm:pt>
    <dgm:pt modelId="{37D22763-A85E-451A-A52F-698CA78B3289}" type="parTrans" cxnId="{63A6B2F2-8651-46BE-902B-B293B180DEAB}">
      <dgm:prSet/>
      <dgm:spPr/>
      <dgm:t>
        <a:bodyPr/>
        <a:lstStyle/>
        <a:p>
          <a:endParaRPr lang="en-US"/>
        </a:p>
      </dgm:t>
    </dgm:pt>
    <dgm:pt modelId="{4A59279B-20B7-44A2-A749-067AEEF513B9}" type="sibTrans" cxnId="{63A6B2F2-8651-46BE-902B-B293B180DEAB}">
      <dgm:prSet/>
      <dgm:spPr/>
      <dgm:t>
        <a:bodyPr/>
        <a:lstStyle/>
        <a:p>
          <a:endParaRPr lang="en-US"/>
        </a:p>
      </dgm:t>
    </dgm:pt>
    <dgm:pt modelId="{464638AC-9641-42A1-A2A3-B740C6255CCC}">
      <dgm:prSet phldrT="[Text]"/>
      <dgm:spPr/>
      <dgm:t>
        <a:bodyPr/>
        <a:lstStyle/>
        <a:p>
          <a:r>
            <a:rPr lang="en-US" dirty="0"/>
            <a:t>Safety means maximizing control over their own lives</a:t>
          </a:r>
        </a:p>
      </dgm:t>
    </dgm:pt>
    <dgm:pt modelId="{7B868ED4-2CD4-4205-BE93-671B9B9AE8AD}" type="parTrans" cxnId="{A6137ACC-0DDC-4BCB-A605-0E841A1CE679}">
      <dgm:prSet/>
      <dgm:spPr/>
      <dgm:t>
        <a:bodyPr/>
        <a:lstStyle/>
        <a:p>
          <a:endParaRPr lang="en-US"/>
        </a:p>
      </dgm:t>
    </dgm:pt>
    <dgm:pt modelId="{98301496-BD5C-4DD0-88E8-2A9E68769336}" type="sibTrans" cxnId="{A6137ACC-0DDC-4BCB-A605-0E841A1CE679}">
      <dgm:prSet/>
      <dgm:spPr/>
      <dgm:t>
        <a:bodyPr/>
        <a:lstStyle/>
        <a:p>
          <a:endParaRPr lang="en-US"/>
        </a:p>
      </dgm:t>
    </dgm:pt>
    <dgm:pt modelId="{8BF56A0C-1ACF-40D7-A293-AE4CFBBE874D}">
      <dgm:prSet phldrT="[Text]"/>
      <dgm:spPr/>
      <dgm:t>
        <a:bodyPr/>
        <a:lstStyle/>
        <a:p>
          <a:r>
            <a:rPr lang="en-US" dirty="0"/>
            <a:t>For Providers</a:t>
          </a:r>
        </a:p>
      </dgm:t>
    </dgm:pt>
    <dgm:pt modelId="{4D1D37A4-897A-401C-A97F-94340C4157B8}" type="parTrans" cxnId="{EB8D20CB-A298-4ACE-948E-7C648458D985}">
      <dgm:prSet/>
      <dgm:spPr/>
      <dgm:t>
        <a:bodyPr/>
        <a:lstStyle/>
        <a:p>
          <a:endParaRPr lang="en-US"/>
        </a:p>
      </dgm:t>
    </dgm:pt>
    <dgm:pt modelId="{31D9466B-0F25-42E7-AA55-A0A7089C9DEE}" type="sibTrans" cxnId="{EB8D20CB-A298-4ACE-948E-7C648458D985}">
      <dgm:prSet/>
      <dgm:spPr/>
      <dgm:t>
        <a:bodyPr/>
        <a:lstStyle/>
        <a:p>
          <a:endParaRPr lang="en-US"/>
        </a:p>
      </dgm:t>
    </dgm:pt>
    <dgm:pt modelId="{1F869071-6242-4D67-9AB5-B33C612C243D}">
      <dgm:prSet phldrT="[Text]"/>
      <dgm:spPr/>
      <dgm:t>
        <a:bodyPr/>
        <a:lstStyle/>
        <a:p>
          <a:r>
            <a:rPr lang="en-US" dirty="0"/>
            <a:t>Safety means maximizing control over the service environment and minimizing risk</a:t>
          </a:r>
        </a:p>
      </dgm:t>
    </dgm:pt>
    <dgm:pt modelId="{410C5022-FE44-4298-9E50-17E24D4E00D1}" type="parTrans" cxnId="{9F729FDE-4EE3-40CA-AB64-37D53019FFD1}">
      <dgm:prSet/>
      <dgm:spPr/>
      <dgm:t>
        <a:bodyPr/>
        <a:lstStyle/>
        <a:p>
          <a:endParaRPr lang="en-US"/>
        </a:p>
      </dgm:t>
    </dgm:pt>
    <dgm:pt modelId="{72243DCC-6818-42B9-862F-3BBB3F54105D}" type="sibTrans" cxnId="{9F729FDE-4EE3-40CA-AB64-37D53019FFD1}">
      <dgm:prSet/>
      <dgm:spPr/>
      <dgm:t>
        <a:bodyPr/>
        <a:lstStyle/>
        <a:p>
          <a:endParaRPr lang="en-US"/>
        </a:p>
      </dgm:t>
    </dgm:pt>
    <dgm:pt modelId="{56ABF4FA-3467-4B90-A29A-B76732101C16}" type="pres">
      <dgm:prSet presAssocID="{1F8E10B5-6A9C-48DD-A962-55FEA11AF523}" presName="Name0" presStyleCnt="0">
        <dgm:presLayoutVars>
          <dgm:dir/>
          <dgm:animLvl val="lvl"/>
          <dgm:resizeHandles val="exact"/>
        </dgm:presLayoutVars>
      </dgm:prSet>
      <dgm:spPr/>
    </dgm:pt>
    <dgm:pt modelId="{3280F1AA-F19B-42AA-B198-1D50A5B26E19}" type="pres">
      <dgm:prSet presAssocID="{94BBA9BE-D4A8-4901-A804-A882DEFB1F05}" presName="linNode" presStyleCnt="0"/>
      <dgm:spPr/>
    </dgm:pt>
    <dgm:pt modelId="{E5821BC4-DAF3-41A9-B611-099A2AA9E14B}" type="pres">
      <dgm:prSet presAssocID="{94BBA9BE-D4A8-4901-A804-A882DEFB1F05}" presName="parentText" presStyleLbl="node1" presStyleIdx="0" presStyleCnt="2">
        <dgm:presLayoutVars>
          <dgm:chMax val="1"/>
          <dgm:bulletEnabled val="1"/>
        </dgm:presLayoutVars>
      </dgm:prSet>
      <dgm:spPr/>
    </dgm:pt>
    <dgm:pt modelId="{FB3FE97F-62BC-4E03-91E9-ECEC81A7A892}" type="pres">
      <dgm:prSet presAssocID="{94BBA9BE-D4A8-4901-A804-A882DEFB1F05}" presName="descendantText" presStyleLbl="alignAccFollowNode1" presStyleIdx="0" presStyleCnt="2">
        <dgm:presLayoutVars>
          <dgm:bulletEnabled val="1"/>
        </dgm:presLayoutVars>
      </dgm:prSet>
      <dgm:spPr/>
    </dgm:pt>
    <dgm:pt modelId="{6A3DF093-378E-4804-BA41-945CC7EF19AA}" type="pres">
      <dgm:prSet presAssocID="{4A59279B-20B7-44A2-A749-067AEEF513B9}" presName="sp" presStyleCnt="0"/>
      <dgm:spPr/>
    </dgm:pt>
    <dgm:pt modelId="{4E6753D2-65A2-4FEB-B42E-81168AADB5F7}" type="pres">
      <dgm:prSet presAssocID="{8BF56A0C-1ACF-40D7-A293-AE4CFBBE874D}" presName="linNode" presStyleCnt="0"/>
      <dgm:spPr/>
    </dgm:pt>
    <dgm:pt modelId="{A647D129-76E2-4DDB-91C4-8B6940E7470F}" type="pres">
      <dgm:prSet presAssocID="{8BF56A0C-1ACF-40D7-A293-AE4CFBBE874D}" presName="parentText" presStyleLbl="node1" presStyleIdx="1" presStyleCnt="2">
        <dgm:presLayoutVars>
          <dgm:chMax val="1"/>
          <dgm:bulletEnabled val="1"/>
        </dgm:presLayoutVars>
      </dgm:prSet>
      <dgm:spPr/>
    </dgm:pt>
    <dgm:pt modelId="{FD634FC9-4E1D-4A75-A34A-CC829A1AF6AA}" type="pres">
      <dgm:prSet presAssocID="{8BF56A0C-1ACF-40D7-A293-AE4CFBBE874D}" presName="descendantText" presStyleLbl="alignAccFollowNode1" presStyleIdx="1" presStyleCnt="2">
        <dgm:presLayoutVars>
          <dgm:bulletEnabled val="1"/>
        </dgm:presLayoutVars>
      </dgm:prSet>
      <dgm:spPr/>
    </dgm:pt>
  </dgm:ptLst>
  <dgm:cxnLst>
    <dgm:cxn modelId="{21140525-6B5C-CA44-AE74-5BCFC6B60208}" type="presOf" srcId="{1F8E10B5-6A9C-48DD-A962-55FEA11AF523}" destId="{56ABF4FA-3467-4B90-A29A-B76732101C16}" srcOrd="0" destOrd="0" presId="urn:microsoft.com/office/officeart/2005/8/layout/vList5"/>
    <dgm:cxn modelId="{5715DC63-61C3-7744-9839-05A3B50CB7A0}" type="presOf" srcId="{464638AC-9641-42A1-A2A3-B740C6255CCC}" destId="{FB3FE97F-62BC-4E03-91E9-ECEC81A7A892}" srcOrd="0" destOrd="0" presId="urn:microsoft.com/office/officeart/2005/8/layout/vList5"/>
    <dgm:cxn modelId="{CDCC8C93-4CD0-8B45-AA13-93A95FA64992}" type="presOf" srcId="{94BBA9BE-D4A8-4901-A804-A882DEFB1F05}" destId="{E5821BC4-DAF3-41A9-B611-099A2AA9E14B}" srcOrd="0" destOrd="0" presId="urn:microsoft.com/office/officeart/2005/8/layout/vList5"/>
    <dgm:cxn modelId="{59B269C9-2551-B743-B524-45A7E1148B87}" type="presOf" srcId="{1F869071-6242-4D67-9AB5-B33C612C243D}" destId="{FD634FC9-4E1D-4A75-A34A-CC829A1AF6AA}" srcOrd="0" destOrd="0" presId="urn:microsoft.com/office/officeart/2005/8/layout/vList5"/>
    <dgm:cxn modelId="{EB8D20CB-A298-4ACE-948E-7C648458D985}" srcId="{1F8E10B5-6A9C-48DD-A962-55FEA11AF523}" destId="{8BF56A0C-1ACF-40D7-A293-AE4CFBBE874D}" srcOrd="1" destOrd="0" parTransId="{4D1D37A4-897A-401C-A97F-94340C4157B8}" sibTransId="{31D9466B-0F25-42E7-AA55-A0A7089C9DEE}"/>
    <dgm:cxn modelId="{A6137ACC-0DDC-4BCB-A605-0E841A1CE679}" srcId="{94BBA9BE-D4A8-4901-A804-A882DEFB1F05}" destId="{464638AC-9641-42A1-A2A3-B740C6255CCC}" srcOrd="0" destOrd="0" parTransId="{7B868ED4-2CD4-4205-BE93-671B9B9AE8AD}" sibTransId="{98301496-BD5C-4DD0-88E8-2A9E68769336}"/>
    <dgm:cxn modelId="{9F729FDE-4EE3-40CA-AB64-37D53019FFD1}" srcId="{8BF56A0C-1ACF-40D7-A293-AE4CFBBE874D}" destId="{1F869071-6242-4D67-9AB5-B33C612C243D}" srcOrd="0" destOrd="0" parTransId="{410C5022-FE44-4298-9E50-17E24D4E00D1}" sibTransId="{72243DCC-6818-42B9-862F-3BBB3F54105D}"/>
    <dgm:cxn modelId="{AB1065E3-3C70-2C45-91E9-3DD7416C6852}" type="presOf" srcId="{8BF56A0C-1ACF-40D7-A293-AE4CFBBE874D}" destId="{A647D129-76E2-4DDB-91C4-8B6940E7470F}" srcOrd="0" destOrd="0" presId="urn:microsoft.com/office/officeart/2005/8/layout/vList5"/>
    <dgm:cxn modelId="{63A6B2F2-8651-46BE-902B-B293B180DEAB}" srcId="{1F8E10B5-6A9C-48DD-A962-55FEA11AF523}" destId="{94BBA9BE-D4A8-4901-A804-A882DEFB1F05}" srcOrd="0" destOrd="0" parTransId="{37D22763-A85E-451A-A52F-698CA78B3289}" sibTransId="{4A59279B-20B7-44A2-A749-067AEEF513B9}"/>
    <dgm:cxn modelId="{82DEA178-4DB6-AF4F-8017-ABB953992495}" type="presParOf" srcId="{56ABF4FA-3467-4B90-A29A-B76732101C16}" destId="{3280F1AA-F19B-42AA-B198-1D50A5B26E19}" srcOrd="0" destOrd="0" presId="urn:microsoft.com/office/officeart/2005/8/layout/vList5"/>
    <dgm:cxn modelId="{14272F2E-8B51-1345-8EA1-A85529122D1D}" type="presParOf" srcId="{3280F1AA-F19B-42AA-B198-1D50A5B26E19}" destId="{E5821BC4-DAF3-41A9-B611-099A2AA9E14B}" srcOrd="0" destOrd="0" presId="urn:microsoft.com/office/officeart/2005/8/layout/vList5"/>
    <dgm:cxn modelId="{0DA94AA1-95AB-F24D-9811-5A3101E17203}" type="presParOf" srcId="{3280F1AA-F19B-42AA-B198-1D50A5B26E19}" destId="{FB3FE97F-62BC-4E03-91E9-ECEC81A7A892}" srcOrd="1" destOrd="0" presId="urn:microsoft.com/office/officeart/2005/8/layout/vList5"/>
    <dgm:cxn modelId="{2C7B5FE0-D046-2C4D-8BF6-666692AB81A2}" type="presParOf" srcId="{56ABF4FA-3467-4B90-A29A-B76732101C16}" destId="{6A3DF093-378E-4804-BA41-945CC7EF19AA}" srcOrd="1" destOrd="0" presId="urn:microsoft.com/office/officeart/2005/8/layout/vList5"/>
    <dgm:cxn modelId="{64177BC3-BD77-0640-9AFC-46B3C19E5007}" type="presParOf" srcId="{56ABF4FA-3467-4B90-A29A-B76732101C16}" destId="{4E6753D2-65A2-4FEB-B42E-81168AADB5F7}" srcOrd="2" destOrd="0" presId="urn:microsoft.com/office/officeart/2005/8/layout/vList5"/>
    <dgm:cxn modelId="{FA58B738-F961-4E4E-97CC-36BE360323AA}" type="presParOf" srcId="{4E6753D2-65A2-4FEB-B42E-81168AADB5F7}" destId="{A647D129-76E2-4DDB-91C4-8B6940E7470F}" srcOrd="0" destOrd="0" presId="urn:microsoft.com/office/officeart/2005/8/layout/vList5"/>
    <dgm:cxn modelId="{171B7691-6D67-0E42-AF36-D57C2E5526FE}" type="presParOf" srcId="{4E6753D2-65A2-4FEB-B42E-81168AADB5F7}" destId="{FD634FC9-4E1D-4A75-A34A-CC829A1AF6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60E5F-76C2-4593-9EC5-D99184B8F787}">
      <dsp:nvSpPr>
        <dsp:cNvPr id="0" name=""/>
        <dsp:cNvSpPr/>
      </dsp:nvSpPr>
      <dsp:spPr>
        <a:xfrm>
          <a:off x="0" y="210691"/>
          <a:ext cx="2473523" cy="1484114"/>
        </a:xfrm>
        <a:prstGeom prst="rect">
          <a:avLst/>
        </a:prstGeom>
        <a:solidFill>
          <a:srgbClr val="7030A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8F8F8"/>
              </a:solidFill>
            </a:rPr>
            <a:t>Understanding</a:t>
          </a:r>
        </a:p>
      </dsp:txBody>
      <dsp:txXfrm>
        <a:off x="0" y="210691"/>
        <a:ext cx="2473523" cy="1484114"/>
      </dsp:txXfrm>
    </dsp:sp>
    <dsp:sp modelId="{E1A0F336-2FD6-4B96-A886-013A813B8ED1}">
      <dsp:nvSpPr>
        <dsp:cNvPr id="0" name=""/>
        <dsp:cNvSpPr/>
      </dsp:nvSpPr>
      <dsp:spPr>
        <a:xfrm>
          <a:off x="2720875" y="210691"/>
          <a:ext cx="2473523" cy="1484114"/>
        </a:xfrm>
        <a:prstGeom prst="rect">
          <a:avLst/>
        </a:prstGeom>
        <a:solidFill>
          <a:srgbClr val="00B0F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8F8F8"/>
              </a:solidFill>
            </a:rPr>
            <a:t>Safety</a:t>
          </a:r>
        </a:p>
      </dsp:txBody>
      <dsp:txXfrm>
        <a:off x="2720875" y="210691"/>
        <a:ext cx="2473523" cy="1484114"/>
      </dsp:txXfrm>
    </dsp:sp>
    <dsp:sp modelId="{14728FFD-20FB-44A0-B2B0-BE1657A66338}">
      <dsp:nvSpPr>
        <dsp:cNvPr id="0" name=""/>
        <dsp:cNvSpPr/>
      </dsp:nvSpPr>
      <dsp:spPr>
        <a:xfrm>
          <a:off x="5441751" y="210691"/>
          <a:ext cx="2473523" cy="1484114"/>
        </a:xfrm>
        <a:prstGeom prst="rect">
          <a:avLst/>
        </a:prstGeom>
        <a:solidFill>
          <a:srgbClr val="00B05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F8F8F8"/>
              </a:solidFill>
            </a:rPr>
            <a:t>Trustworthiness and Transparency</a:t>
          </a:r>
        </a:p>
      </dsp:txBody>
      <dsp:txXfrm>
        <a:off x="5441751" y="210691"/>
        <a:ext cx="2473523" cy="1484114"/>
      </dsp:txXfrm>
    </dsp:sp>
    <dsp:sp modelId="{5640D903-460F-497A-A167-F48C9D059DB3}">
      <dsp:nvSpPr>
        <dsp:cNvPr id="0" name=""/>
        <dsp:cNvSpPr/>
      </dsp:nvSpPr>
      <dsp:spPr>
        <a:xfrm>
          <a:off x="0" y="1933445"/>
          <a:ext cx="2473523" cy="1484114"/>
        </a:xfrm>
        <a:prstGeom prst="rect">
          <a:avLst/>
        </a:prstGeom>
        <a:solidFill>
          <a:schemeClr val="accent6"/>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Choice</a:t>
          </a:r>
        </a:p>
      </dsp:txBody>
      <dsp:txXfrm>
        <a:off x="0" y="1933445"/>
        <a:ext cx="2473523" cy="1484114"/>
      </dsp:txXfrm>
    </dsp:sp>
    <dsp:sp modelId="{4959F0B1-C9F0-4A4E-A51A-1C1CB91642BA}">
      <dsp:nvSpPr>
        <dsp:cNvPr id="0" name=""/>
        <dsp:cNvSpPr/>
      </dsp:nvSpPr>
      <dsp:spPr>
        <a:xfrm>
          <a:off x="2720875" y="1942157"/>
          <a:ext cx="2473523" cy="1484114"/>
        </a:xfrm>
        <a:prstGeom prst="rect">
          <a:avLst/>
        </a:prstGeom>
        <a:solidFill>
          <a:srgbClr val="FFC0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Collaboration and Mutuality</a:t>
          </a:r>
        </a:p>
      </dsp:txBody>
      <dsp:txXfrm>
        <a:off x="2720875" y="1942157"/>
        <a:ext cx="2473523" cy="1484114"/>
      </dsp:txXfrm>
    </dsp:sp>
    <dsp:sp modelId="{76FC424E-8A1D-4631-A3D2-4758695D8604}">
      <dsp:nvSpPr>
        <dsp:cNvPr id="0" name=""/>
        <dsp:cNvSpPr/>
      </dsp:nvSpPr>
      <dsp:spPr>
        <a:xfrm>
          <a:off x="5441751" y="1942157"/>
          <a:ext cx="2473523" cy="1484114"/>
        </a:xfrm>
        <a:prstGeom prst="rect">
          <a:avLst/>
        </a:prstGeom>
        <a:solidFill>
          <a:srgbClr val="FFFF0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Empowerment</a:t>
          </a:r>
        </a:p>
      </dsp:txBody>
      <dsp:txXfrm>
        <a:off x="5441751" y="1942157"/>
        <a:ext cx="2473523" cy="148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FE97F-62BC-4E03-91E9-ECEC81A7A892}">
      <dsp:nvSpPr>
        <dsp:cNvPr id="0" name=""/>
        <dsp:cNvSpPr/>
      </dsp:nvSpPr>
      <dsp:spPr>
        <a:xfrm rot="5400000">
          <a:off x="4672753" y="-1645801"/>
          <a:ext cx="1419267" cy="5065776"/>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Safety means maximizing control over their own lives</a:t>
          </a:r>
        </a:p>
      </dsp:txBody>
      <dsp:txXfrm rot="-5400000">
        <a:off x="2849499" y="246736"/>
        <a:ext cx="4996493" cy="1280701"/>
      </dsp:txXfrm>
    </dsp:sp>
    <dsp:sp modelId="{E5821BC4-DAF3-41A9-B611-099A2AA9E14B}">
      <dsp:nvSpPr>
        <dsp:cNvPr id="0" name=""/>
        <dsp:cNvSpPr/>
      </dsp:nvSpPr>
      <dsp:spPr>
        <a:xfrm>
          <a:off x="0" y="44"/>
          <a:ext cx="2849499" cy="177408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For Clients</a:t>
          </a:r>
        </a:p>
      </dsp:txBody>
      <dsp:txXfrm>
        <a:off x="86604" y="86648"/>
        <a:ext cx="2676291" cy="1600876"/>
      </dsp:txXfrm>
    </dsp:sp>
    <dsp:sp modelId="{FD634FC9-4E1D-4A75-A34A-CC829A1AF6AA}">
      <dsp:nvSpPr>
        <dsp:cNvPr id="0" name=""/>
        <dsp:cNvSpPr/>
      </dsp:nvSpPr>
      <dsp:spPr>
        <a:xfrm rot="5400000">
          <a:off x="4672753" y="216988"/>
          <a:ext cx="1419267" cy="5065776"/>
        </a:xfrm>
        <a:prstGeom prst="round2Same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Safety means maximizing control over the service environment and minimizing risk</a:t>
          </a:r>
        </a:p>
      </dsp:txBody>
      <dsp:txXfrm rot="-5400000">
        <a:off x="2849499" y="2109526"/>
        <a:ext cx="4996493" cy="1280701"/>
      </dsp:txXfrm>
    </dsp:sp>
    <dsp:sp modelId="{A647D129-76E2-4DDB-91C4-8B6940E7470F}">
      <dsp:nvSpPr>
        <dsp:cNvPr id="0" name=""/>
        <dsp:cNvSpPr/>
      </dsp:nvSpPr>
      <dsp:spPr>
        <a:xfrm>
          <a:off x="0" y="1862833"/>
          <a:ext cx="2849499" cy="1774084"/>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For Providers</a:t>
          </a:r>
        </a:p>
      </dsp:txBody>
      <dsp:txXfrm>
        <a:off x="86604" y="1949437"/>
        <a:ext cx="2676291" cy="16008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12/24/2020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62845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is a very wide range of events that can potentially cause trauma. </a:t>
            </a:r>
          </a:p>
          <a:p>
            <a:r>
              <a:rPr lang="en-US" sz="1200" b="0" i="0" u="none" strike="noStrike" kern="1200" baseline="0" dirty="0">
                <a:solidFill>
                  <a:schemeClr val="tx1"/>
                </a:solidFill>
                <a:latin typeface="+mn-lt"/>
                <a:ea typeface="+mn-ea"/>
                <a:cs typeface="+mn-cs"/>
              </a:rPr>
              <a:t> Trauma can be caused by events that the individual doesn’t remember, such as events that occurred in early childhood. </a:t>
            </a:r>
          </a:p>
          <a:p>
            <a:r>
              <a:rPr lang="en-US" sz="1200" b="0" i="0" u="none" strike="noStrike" kern="1200" baseline="0" dirty="0">
                <a:solidFill>
                  <a:schemeClr val="tx1"/>
                </a:solidFill>
                <a:latin typeface="+mn-lt"/>
                <a:ea typeface="+mn-ea"/>
                <a:cs typeface="+mn-cs"/>
              </a:rPr>
              <a:t> Trauma can be caused by events that are well-intentioned and necessary, such as medical procedures. </a:t>
            </a:r>
          </a:p>
          <a:p>
            <a:r>
              <a:rPr lang="en-US" sz="1200" b="0" i="0" u="none" strike="noStrike" kern="1200" baseline="0" dirty="0">
                <a:solidFill>
                  <a:schemeClr val="tx1"/>
                </a:solidFill>
                <a:latin typeface="+mn-lt"/>
                <a:ea typeface="+mn-ea"/>
                <a:cs typeface="+mn-cs"/>
              </a:rPr>
              <a:t> Trauma can be caused by an event that didn’t happen to the person but to a group that he or she identifies closely with—as in slavery or the Holocaust or the genocide of the Native American people. </a:t>
            </a:r>
          </a:p>
          <a:p>
            <a:r>
              <a:rPr lang="en-US" sz="1200" b="0" i="0" u="none" strike="noStrike" kern="1200" baseline="0" dirty="0">
                <a:solidFill>
                  <a:schemeClr val="tx1"/>
                </a:solidFill>
                <a:latin typeface="+mn-lt"/>
                <a:ea typeface="+mn-ea"/>
                <a:cs typeface="+mn-cs"/>
              </a:rPr>
              <a:t> Over time, chronic stressors can accumulate to cause trauma.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particularly important to emphasize that many people experience multiple traumatic experiences over the lifespan. While the immediate focus might be on a recent event, the individual’s reaction to that event may be affected by earlier experiences. </a:t>
            </a:r>
          </a:p>
          <a:p>
            <a:r>
              <a:rPr lang="en-US" sz="1200" b="0" i="0" u="none" strike="noStrike" kern="1200" baseline="0" dirty="0">
                <a:solidFill>
                  <a:schemeClr val="tx1"/>
                </a:solidFill>
                <a:latin typeface="+mn-lt"/>
                <a:ea typeface="+mn-ea"/>
                <a:cs typeface="+mn-cs"/>
              </a:rPr>
              <a:t>**Ask participants for an example describing how people they serve may experience multiple sources of trauma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68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majority of persons exposed to trauma endure mild to moderate</a:t>
            </a:r>
          </a:p>
          <a:p>
            <a:r>
              <a:rPr lang="en-US" sz="1200" b="0" i="0" u="none" strike="noStrike" kern="1200" baseline="0" dirty="0">
                <a:solidFill>
                  <a:schemeClr val="tx1"/>
                </a:solidFill>
                <a:latin typeface="+mn-lt"/>
                <a:ea typeface="+mn-ea"/>
                <a:cs typeface="+mn-cs"/>
              </a:rPr>
              <a:t>psychological distress followed by a return to pre-trauma</a:t>
            </a:r>
          </a:p>
          <a:p>
            <a:r>
              <a:rPr lang="en-US" sz="1200" b="0" i="0" u="none" strike="noStrike" kern="1200" baseline="0" dirty="0">
                <a:solidFill>
                  <a:schemeClr val="tx1"/>
                </a:solidFill>
                <a:latin typeface="+mn-lt"/>
                <a:ea typeface="+mn-ea"/>
                <a:cs typeface="+mn-cs"/>
              </a:rPr>
              <a:t>health shortly thereafter [7]. Nevertheless, a substantial proportion</a:t>
            </a:r>
          </a:p>
          <a:p>
            <a:r>
              <a:rPr lang="en-US" sz="1200" b="0" i="0" u="none" strike="noStrike" kern="1200" baseline="0" dirty="0">
                <a:solidFill>
                  <a:schemeClr val="tx1"/>
                </a:solidFill>
                <a:latin typeface="+mn-lt"/>
                <a:ea typeface="+mn-ea"/>
                <a:cs typeface="+mn-cs"/>
              </a:rPr>
              <a:t>of persons exposed to traumatic events develop chronic</a:t>
            </a:r>
          </a:p>
          <a:p>
            <a:r>
              <a:rPr lang="en-US" sz="1200" b="0" i="0" u="none" strike="noStrike" kern="1200" baseline="0" dirty="0">
                <a:solidFill>
                  <a:schemeClr val="tx1"/>
                </a:solidFill>
                <a:latin typeface="+mn-lt"/>
                <a:ea typeface="+mn-ea"/>
                <a:cs typeface="+mn-cs"/>
              </a:rPr>
              <a:t>pathological symptoms that may be debilitating and last for</a:t>
            </a:r>
          </a:p>
          <a:p>
            <a:r>
              <a:rPr lang="en-US" sz="1200" b="0" i="0" u="none" strike="noStrike" kern="1200" baseline="0" dirty="0">
                <a:solidFill>
                  <a:schemeClr val="tx1"/>
                </a:solidFill>
                <a:latin typeface="+mn-lt"/>
                <a:ea typeface="+mn-ea"/>
                <a:cs typeface="+mn-cs"/>
              </a:rPr>
              <a:t>several years.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Psychopathology in response to trauma represents a consequence of the complex</a:t>
            </a:r>
          </a:p>
          <a:p>
            <a:r>
              <a:rPr lang="en-US" sz="1200" b="0" i="0" u="none" strike="noStrike" kern="1200" baseline="0" dirty="0">
                <a:solidFill>
                  <a:schemeClr val="tx1"/>
                </a:solidFill>
                <a:latin typeface="+mn-lt"/>
                <a:ea typeface="+mn-ea"/>
                <a:cs typeface="+mn-cs"/>
              </a:rPr>
              <a:t>accumulation and interaction of life experiences that</a:t>
            </a:r>
          </a:p>
          <a:p>
            <a:r>
              <a:rPr lang="en-US" sz="1200" b="0" i="0" u="none" strike="noStrike" kern="1200" baseline="0" dirty="0">
                <a:solidFill>
                  <a:schemeClr val="tx1"/>
                </a:solidFill>
                <a:latin typeface="+mn-lt"/>
                <a:ea typeface="+mn-ea"/>
                <a:cs typeface="+mn-cs"/>
              </a:rPr>
              <a:t>range from social to biological factors that occur over the life</a:t>
            </a:r>
          </a:p>
          <a:p>
            <a:r>
              <a:rPr lang="en-US" sz="1200" b="0" i="0" u="none" strike="noStrike" kern="1200" baseline="0" dirty="0">
                <a:solidFill>
                  <a:schemeClr val="tx1"/>
                </a:solidFill>
                <a:latin typeface="+mn-lt"/>
                <a:ea typeface="+mn-ea"/>
                <a:cs typeface="+mn-cs"/>
              </a:rPr>
              <a:t>span—from gestation to death and across generations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Trauma can be cumulative.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20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565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brain has a bottom-up organization. </a:t>
            </a:r>
          </a:p>
          <a:p>
            <a:r>
              <a:rPr lang="en-US" sz="1200" b="0" i="0" u="none" strike="noStrike" kern="1200" baseline="0" dirty="0">
                <a:solidFill>
                  <a:schemeClr val="tx1"/>
                </a:solidFill>
                <a:latin typeface="+mn-lt"/>
                <a:ea typeface="+mn-ea"/>
                <a:cs typeface="+mn-cs"/>
              </a:rPr>
              <a:t>• The bottom regions (i.e., brainstem and midbrain) control the most simple functions such as respiration, heart rate and blood pressure regulation. </a:t>
            </a:r>
          </a:p>
          <a:p>
            <a:r>
              <a:rPr lang="en-US" sz="1200" b="0" i="0" u="none" strike="noStrike" kern="1200" baseline="0" dirty="0">
                <a:solidFill>
                  <a:schemeClr val="tx1"/>
                </a:solidFill>
                <a:latin typeface="+mn-lt"/>
                <a:ea typeface="+mn-ea"/>
                <a:cs typeface="+mn-cs"/>
              </a:rPr>
              <a:t>• The top areas (i.e., limbic and cortex) control more complex functions such as thinking and regulating emotions. </a:t>
            </a:r>
          </a:p>
          <a:p>
            <a:r>
              <a:rPr lang="en-US" sz="1200" b="0" i="0" u="none" strike="noStrike" kern="1200" baseline="0" dirty="0">
                <a:solidFill>
                  <a:schemeClr val="tx1"/>
                </a:solidFill>
                <a:latin typeface="+mn-lt"/>
                <a:ea typeface="+mn-ea"/>
                <a:cs typeface="+mn-cs"/>
              </a:rPr>
              <a:t>• At birth, the human brain is undeveloped. Not all of the brain's areas are organized and fully functional. </a:t>
            </a:r>
          </a:p>
          <a:p>
            <a:r>
              <a:rPr lang="en-US" sz="1200" b="0" i="0" u="none" strike="noStrike" kern="1200" baseline="0" dirty="0">
                <a:solidFill>
                  <a:schemeClr val="tx1"/>
                </a:solidFill>
                <a:latin typeface="+mn-lt"/>
                <a:ea typeface="+mn-ea"/>
                <a:cs typeface="+mn-cs"/>
              </a:rPr>
              <a:t>• During childhood brain matures and the whole set of brain-related capabilities develop in sequence. For example, we crawl before we walk, we babble before we talk. </a:t>
            </a:r>
          </a:p>
          <a:p>
            <a:r>
              <a:rPr lang="en-US" sz="1200" b="0" i="0" u="none" strike="noStrike" kern="1200" baseline="0" dirty="0">
                <a:solidFill>
                  <a:schemeClr val="tx1"/>
                </a:solidFill>
                <a:latin typeface="+mn-lt"/>
                <a:ea typeface="+mn-ea"/>
                <a:cs typeface="+mn-cs"/>
              </a:rPr>
              <a:t>• The development of the brain during infancy and childhood follows the bottom-up structure. </a:t>
            </a:r>
          </a:p>
          <a:p>
            <a:r>
              <a:rPr lang="en-US" sz="1200" b="0" i="0" u="none" strike="noStrike" kern="1200" baseline="0" dirty="0">
                <a:solidFill>
                  <a:schemeClr val="tx1"/>
                </a:solidFill>
                <a:latin typeface="+mn-lt"/>
                <a:ea typeface="+mn-ea"/>
                <a:cs typeface="+mn-cs"/>
              </a:rPr>
              <a:t>• The most regulatory, bottom regions of the brain develop first; followed, in sequence, by adjacent but higher, more complex regions. </a:t>
            </a:r>
          </a:p>
          <a:p>
            <a:r>
              <a:rPr lang="en-US" sz="1200" b="0" i="0" u="none" strike="noStrike" kern="1200" baseline="0" dirty="0">
                <a:solidFill>
                  <a:schemeClr val="tx1"/>
                </a:solidFill>
                <a:latin typeface="+mn-lt"/>
                <a:ea typeface="+mn-ea"/>
                <a:cs typeface="+mn-cs"/>
              </a:rPr>
              <a:t>• The process of sequential development of the brain and is guided by experience. </a:t>
            </a:r>
          </a:p>
          <a:p>
            <a:r>
              <a:rPr lang="en-US" sz="1200" b="0" i="0" u="none" strike="noStrike" kern="1200" baseline="0" dirty="0">
                <a:solidFill>
                  <a:schemeClr val="tx1"/>
                </a:solidFill>
                <a:latin typeface="+mn-lt"/>
                <a:ea typeface="+mn-ea"/>
                <a:cs typeface="+mn-cs"/>
              </a:rPr>
              <a:t>• The brain develops and modifies itself in response to experience. </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This information is from the work of Bruce D. Perry, M.D., Ph.D., an internationally recognized authority on brain development and children in crisis. (www.ChildTrauma.org).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Chronic or severe trauma can activate flight or fight reflex, and can leave it on, without activating relaxation response.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66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Perhaps one of the largest, if not the largest, ongoing health risk studies that established this relationship between trauma exposure and physical health is the ACE Study, organized by the CDC and Kaiser Permanente in San Diego, CA </a:t>
            </a:r>
          </a:p>
          <a:p>
            <a:r>
              <a:rPr lang="en-US" sz="1200" b="0" i="0" u="none" strike="noStrike" kern="1200" baseline="0" dirty="0">
                <a:solidFill>
                  <a:schemeClr val="tx1"/>
                </a:solidFill>
                <a:latin typeface="+mn-lt"/>
                <a:ea typeface="+mn-ea"/>
                <a:cs typeface="+mn-cs"/>
              </a:rPr>
              <a:t>• Researchers surveyed more than 17,000 insured individuals from 1995-1997 about their history of ACEs. </a:t>
            </a:r>
          </a:p>
          <a:p>
            <a:r>
              <a:rPr lang="en-US" sz="1200" b="0" i="0" u="none" strike="noStrike" kern="1200" baseline="0" dirty="0">
                <a:solidFill>
                  <a:schemeClr val="tx1"/>
                </a:solidFill>
                <a:latin typeface="+mn-lt"/>
                <a:ea typeface="+mn-ea"/>
                <a:cs typeface="+mn-cs"/>
              </a:rPr>
              <a:t>• The ACE Study uses the ACE Score, which is a count of the total number of ACEs respondents reported, to assess the total amount of stress during childhood.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Findings: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Childhood abuse, neglect, and exposure to other traumatic stressors (ACEs) are common. </a:t>
            </a:r>
          </a:p>
          <a:p>
            <a:r>
              <a:rPr lang="en-US" sz="1200" b="0" i="0" u="none" strike="noStrike" kern="1200" baseline="0" dirty="0">
                <a:solidFill>
                  <a:schemeClr val="tx1"/>
                </a:solidFill>
                <a:latin typeface="+mn-lt"/>
                <a:ea typeface="+mn-ea"/>
                <a:cs typeface="+mn-cs"/>
              </a:rPr>
              <a:t>• Almost two-thirds of study participants reported at least 1 ACE, and more than 1 in 5 reported 3 or more ACE. </a:t>
            </a:r>
          </a:p>
          <a:p>
            <a:r>
              <a:rPr lang="en-US" sz="1200" b="0" i="0" u="none" strike="noStrike" kern="1200" baseline="0" dirty="0">
                <a:solidFill>
                  <a:schemeClr val="tx1"/>
                </a:solidFill>
                <a:latin typeface="+mn-lt"/>
                <a:ea typeface="+mn-ea"/>
                <a:cs typeface="+mn-cs"/>
              </a:rPr>
              <a:t>• The short- and long-term outcomes of these childhood exposures include a multitude of health and social problems. </a:t>
            </a:r>
          </a:p>
          <a:p>
            <a:r>
              <a:rPr lang="en-US" sz="1200" b="0" i="0" u="none" strike="noStrike" kern="1200" baseline="0" dirty="0">
                <a:solidFill>
                  <a:schemeClr val="tx1"/>
                </a:solidFill>
                <a:latin typeface="+mn-lt"/>
                <a:ea typeface="+mn-ea"/>
                <a:cs typeface="+mn-cs"/>
              </a:rPr>
              <a:t>• As the number of ACEs increases, the risk for the types of health problems on the previous slide increases in a strong and graded fashion and with that a direct, negative impact on mortality and longevity.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21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53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fight, flight or freeze responses are activated by danger. Some common behaviors of trauma survivors—behaviors that are often labeled as “problems” by the mental health system—can be linked to these responses and to the effects that trauma has on the brain. </a:t>
            </a:r>
          </a:p>
          <a:p>
            <a:r>
              <a:rPr lang="en-US" sz="1200" b="0" i="0" u="none" strike="noStrike" kern="1200" baseline="0" dirty="0">
                <a:solidFill>
                  <a:schemeClr val="tx1"/>
                </a:solidFill>
                <a:latin typeface="+mn-lt"/>
                <a:ea typeface="+mn-ea"/>
                <a:cs typeface="+mn-cs"/>
              </a:rPr>
              <a:t>• This slide lists three sets of “problems” that are often attributed to people in the mental health system and shows how the behavior may be a survival mechanism tied to a flight, flight or freeze response. </a:t>
            </a:r>
          </a:p>
          <a:p>
            <a:r>
              <a:rPr lang="en-US" sz="1200" b="0" i="0" u="none" strike="noStrike" kern="1200" baseline="0" dirty="0">
                <a:solidFill>
                  <a:schemeClr val="tx1"/>
                </a:solidFill>
                <a:latin typeface="+mn-lt"/>
                <a:ea typeface="+mn-ea"/>
                <a:cs typeface="+mn-cs"/>
              </a:rPr>
              <a:t>• First is the fight response. In the mental health system, someone who struggles too hard to hold onto personal power may be labeled as non-compliant or combative. </a:t>
            </a:r>
          </a:p>
          <a:p>
            <a:r>
              <a:rPr lang="en-US" sz="1200" b="0" i="0" u="none" strike="noStrike" kern="1200" baseline="0" dirty="0">
                <a:solidFill>
                  <a:schemeClr val="tx1"/>
                </a:solidFill>
                <a:latin typeface="+mn-lt"/>
                <a:ea typeface="+mn-ea"/>
                <a:cs typeface="+mn-cs"/>
              </a:rPr>
              <a:t>• Second is the flight response. In the mental health system, anyone who emotionally withdraws or disengages too much may be labeled as treatment resistant or uncooperative. </a:t>
            </a:r>
          </a:p>
          <a:p>
            <a:r>
              <a:rPr lang="en-US" sz="1200" b="0" i="0" u="none" strike="noStrike" kern="1200" baseline="0" dirty="0">
                <a:solidFill>
                  <a:schemeClr val="tx1"/>
                </a:solidFill>
                <a:latin typeface="+mn-lt"/>
                <a:ea typeface="+mn-ea"/>
                <a:cs typeface="+mn-cs"/>
              </a:rPr>
              <a:t>• Third is the freeze response. In the mental health system, anyone who gives in too easily to authority may be labeled as passive or unmotivated. </a:t>
            </a:r>
          </a:p>
          <a:p>
            <a:r>
              <a:rPr lang="en-US" sz="1200" b="0" i="0" u="none" strike="noStrike" kern="1200" baseline="0" dirty="0">
                <a:solidFill>
                  <a:schemeClr val="tx1"/>
                </a:solidFill>
                <a:latin typeface="+mn-lt"/>
                <a:ea typeface="+mn-ea"/>
                <a:cs typeface="+mn-cs"/>
              </a:rPr>
              <a:t>• Many of the people we serve have survived circumstances we can hardly imagine. What we often label as pathological may be the very things that helped them to survive.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When we take a Trauma Informed approach, we recognize “symptoms” and “problem behaviors” as adaptations to trauma, frequently including the </a:t>
            </a:r>
            <a:r>
              <a:rPr lang="en-US" sz="1200" dirty="0"/>
              <a:t>feelings of helplessness and loss of control trauma often causes.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795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None of these signs is </a:t>
            </a:r>
            <a:r>
              <a:rPr lang="en-US" sz="1200" b="0" i="1" u="none" strike="noStrike" kern="1200" baseline="0" dirty="0">
                <a:solidFill>
                  <a:schemeClr val="tx1"/>
                </a:solidFill>
                <a:latin typeface="+mn-lt"/>
                <a:ea typeface="+mn-ea"/>
                <a:cs typeface="+mn-cs"/>
              </a:rPr>
              <a:t>always </a:t>
            </a:r>
            <a:r>
              <a:rPr lang="en-US" sz="1200" b="0" i="0" u="none" strike="noStrike" kern="1200" baseline="0" dirty="0">
                <a:solidFill>
                  <a:schemeClr val="tx1"/>
                </a:solidFill>
                <a:latin typeface="+mn-lt"/>
                <a:ea typeface="+mn-ea"/>
                <a:cs typeface="+mn-cs"/>
              </a:rPr>
              <a:t>associated with trauma. </a:t>
            </a:r>
          </a:p>
          <a:p>
            <a:r>
              <a:rPr lang="en-US" sz="1200" b="0" i="0" u="none" strike="noStrike" kern="1200" baseline="0" dirty="0">
                <a:solidFill>
                  <a:schemeClr val="tx1"/>
                </a:solidFill>
                <a:latin typeface="+mn-lt"/>
                <a:ea typeface="+mn-ea"/>
                <a:cs typeface="+mn-cs"/>
              </a:rPr>
              <a:t> Each of these signs can be </a:t>
            </a:r>
            <a:r>
              <a:rPr lang="en-US" sz="1200" b="0" i="1" u="none" strike="noStrike" kern="1200" baseline="0" dirty="0">
                <a:solidFill>
                  <a:schemeClr val="tx1"/>
                </a:solidFill>
                <a:latin typeface="+mn-lt"/>
                <a:ea typeface="+mn-ea"/>
                <a:cs typeface="+mn-cs"/>
              </a:rPr>
              <a:t>adaptations </a:t>
            </a:r>
            <a:r>
              <a:rPr lang="en-US" sz="1200" b="0" i="0" u="none" strike="noStrike" kern="1200" baseline="0" dirty="0">
                <a:solidFill>
                  <a:schemeClr val="tx1"/>
                </a:solidFill>
                <a:latin typeface="+mn-lt"/>
                <a:ea typeface="+mn-ea"/>
                <a:cs typeface="+mn-cs"/>
              </a:rPr>
              <a:t>to the neurobiological changes that we discussed earlier. </a:t>
            </a:r>
          </a:p>
          <a:p>
            <a:r>
              <a:rPr lang="en-US" sz="1200" b="0" i="0" u="none" strike="noStrike" kern="1200" baseline="0" dirty="0">
                <a:solidFill>
                  <a:schemeClr val="tx1"/>
                </a:solidFill>
                <a:latin typeface="+mn-lt"/>
                <a:ea typeface="+mn-ea"/>
                <a:cs typeface="+mn-cs"/>
              </a:rPr>
              <a:t> Each of these behaviors can in fact play an important role in the person’s life—they may protect the person or help them to survive.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797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76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Six principles to guide a Trauma Informed change process. </a:t>
            </a:r>
          </a:p>
          <a:p>
            <a:r>
              <a:rPr lang="en-US" sz="1200" b="0" i="0" u="none" strike="noStrike" kern="1200" baseline="0" dirty="0">
                <a:solidFill>
                  <a:schemeClr val="tx1"/>
                </a:solidFill>
                <a:latin typeface="+mn-lt"/>
                <a:ea typeface="+mn-ea"/>
                <a:cs typeface="+mn-cs"/>
              </a:rPr>
              <a:t>• Developed by a group of national experts including trauma survivors, with extensive public input </a:t>
            </a:r>
          </a:p>
          <a:p>
            <a:r>
              <a:rPr lang="en-US" sz="1200" b="0" i="0" u="none" strike="noStrike" kern="1200" baseline="0" dirty="0">
                <a:solidFill>
                  <a:schemeClr val="tx1"/>
                </a:solidFill>
                <a:latin typeface="+mn-lt"/>
                <a:ea typeface="+mn-ea"/>
                <a:cs typeface="+mn-cs"/>
              </a:rPr>
              <a:t>• Goal is to establish a common language and framework. </a:t>
            </a:r>
          </a:p>
          <a:p>
            <a:r>
              <a:rPr lang="en-US" sz="1200" b="0" i="0" u="none" strike="noStrike" kern="1200" baseline="0" dirty="0">
                <a:solidFill>
                  <a:schemeClr val="tx1"/>
                </a:solidFill>
                <a:latin typeface="+mn-lt"/>
                <a:ea typeface="+mn-ea"/>
                <a:cs typeface="+mn-cs"/>
              </a:rPr>
              <a:t>• A values-based approach. </a:t>
            </a:r>
          </a:p>
          <a:p>
            <a:r>
              <a:rPr lang="en-US" sz="1200" b="0" i="0" u="none" strike="noStrike" kern="1200" baseline="0" dirty="0">
                <a:solidFill>
                  <a:schemeClr val="tx1"/>
                </a:solidFill>
                <a:latin typeface="+mn-lt"/>
                <a:ea typeface="+mn-ea"/>
                <a:cs typeface="+mn-cs"/>
              </a:rPr>
              <a:t>• A </a:t>
            </a:r>
            <a:r>
              <a:rPr lang="en-US" sz="1200" b="0" i="1" u="none" strike="noStrike" kern="1200" baseline="0" dirty="0">
                <a:solidFill>
                  <a:schemeClr val="tx1"/>
                </a:solidFill>
                <a:latin typeface="+mn-lt"/>
                <a:ea typeface="+mn-ea"/>
                <a:cs typeface="+mn-cs"/>
              </a:rPr>
              <a:t>way of being </a:t>
            </a:r>
            <a:r>
              <a:rPr lang="en-US" sz="1200" b="0" i="0" u="none" strike="noStrike" kern="1200" baseline="0" dirty="0">
                <a:solidFill>
                  <a:schemeClr val="tx1"/>
                </a:solidFill>
                <a:latin typeface="+mn-lt"/>
                <a:ea typeface="+mn-ea"/>
                <a:cs typeface="+mn-cs"/>
              </a:rPr>
              <a:t>not a checklist or technique.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77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corona</a:t>
            </a:r>
            <a:r>
              <a:rPr lang="en-US" baseline="0" dirty="0"/>
              <a:t>virus has infected millions of people and has killed tens of thousands across the globe. A vaccine is perhaps a year away and the long haul we face begs the question:  how will people respond to and bounce back from adversity as the pandemic waxes and wanes? What will “post pandemic” look like and will our society prove to be a resilient one?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While scientists are continually trying to understand the multiple layers of physical illness associated with COVID-19, the stressors associated with the pandemic are also likely to have serious mental health consequences. It is quite normal to experience distress as a result of chronic stress of this magnitude.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15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386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Safety throughout the organization, staff, and people served </a:t>
            </a:r>
          </a:p>
          <a:p>
            <a:r>
              <a:rPr lang="en-US" sz="1200" b="0" i="0" u="none" strike="noStrike" kern="1200" baseline="0" dirty="0">
                <a:solidFill>
                  <a:schemeClr val="tx1"/>
                </a:solidFill>
                <a:latin typeface="+mn-lt"/>
                <a:ea typeface="+mn-ea"/>
                <a:cs typeface="+mn-cs"/>
              </a:rPr>
              <a:t>• Physical and psychological safety </a:t>
            </a:r>
          </a:p>
          <a:p>
            <a:r>
              <a:rPr lang="en-US" sz="1200" b="0" i="0" u="none" strike="noStrike" kern="1200" baseline="0" dirty="0">
                <a:solidFill>
                  <a:schemeClr val="tx1"/>
                </a:solidFill>
                <a:latin typeface="+mn-lt"/>
                <a:ea typeface="+mn-ea"/>
                <a:cs typeface="+mn-cs"/>
              </a:rPr>
              <a:t>• Physical setting is safe </a:t>
            </a:r>
          </a:p>
          <a:p>
            <a:r>
              <a:rPr lang="en-US" sz="1200" b="0" i="0" u="none" strike="noStrike" kern="1200" baseline="0" dirty="0">
                <a:solidFill>
                  <a:schemeClr val="tx1"/>
                </a:solidFill>
                <a:latin typeface="+mn-lt"/>
                <a:ea typeface="+mn-ea"/>
                <a:cs typeface="+mn-cs"/>
              </a:rPr>
              <a:t>• Interpersonal interactions promote a sense of safety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036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Many of these principles—like safety—sound so simple and obvious that you might wonder why it needs to be highlighted. Of course we want everyone to be safe! </a:t>
            </a:r>
          </a:p>
          <a:p>
            <a:r>
              <a:rPr lang="en-US" sz="1200" b="1" i="1" u="none" strike="noStrike" kern="1200" baseline="0" dirty="0">
                <a:solidFill>
                  <a:schemeClr val="tx1"/>
                </a:solidFill>
                <a:latin typeface="+mn-lt"/>
                <a:ea typeface="+mn-ea"/>
                <a:cs typeface="+mn-cs"/>
              </a:rPr>
              <a:t>Safety means that throughout the organization staff and the people they serve: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Feel physically safe </a:t>
            </a:r>
          </a:p>
          <a:p>
            <a:r>
              <a:rPr lang="en-US" sz="1200" b="0" i="0" u="none" strike="noStrike" kern="1200" baseline="0" dirty="0">
                <a:solidFill>
                  <a:schemeClr val="tx1"/>
                </a:solidFill>
                <a:latin typeface="+mn-lt"/>
                <a:ea typeface="+mn-ea"/>
                <a:cs typeface="+mn-cs"/>
              </a:rPr>
              <a:t> Feel psychologically safe </a:t>
            </a:r>
          </a:p>
          <a:p>
            <a:r>
              <a:rPr lang="en-US" sz="1200" b="0" i="0" u="none" strike="noStrike" kern="1200" baseline="0" dirty="0">
                <a:solidFill>
                  <a:schemeClr val="tx1"/>
                </a:solidFill>
                <a:latin typeface="+mn-lt"/>
                <a:ea typeface="+mn-ea"/>
                <a:cs typeface="+mn-cs"/>
              </a:rPr>
              <a:t> Have interpersonal interactions that promote a sense of safety </a:t>
            </a:r>
          </a:p>
          <a:p>
            <a:r>
              <a:rPr lang="en-US" sz="1200" b="0" i="0" u="none" strike="noStrike" kern="1200" baseline="0" dirty="0">
                <a:solidFill>
                  <a:schemeClr val="tx1"/>
                </a:solidFill>
                <a:latin typeface="+mn-lt"/>
                <a:ea typeface="+mn-ea"/>
                <a:cs typeface="+mn-cs"/>
              </a:rPr>
              <a:t>• But if we go below the surface, a more complicated reality emerges. </a:t>
            </a:r>
          </a:p>
          <a:p>
            <a:r>
              <a:rPr lang="en-US" sz="1200" b="0" i="0" u="none" strike="noStrike" kern="1200" baseline="0" dirty="0">
                <a:solidFill>
                  <a:schemeClr val="tx1"/>
                </a:solidFill>
                <a:latin typeface="+mn-lt"/>
                <a:ea typeface="+mn-ea"/>
                <a:cs typeface="+mn-cs"/>
              </a:rPr>
              <a:t>• About 10 years ago, Laura Prescott, a trauma survivor and advocate, went on the wards of a psychiatric hospital and asked both patients and staff what it was that made them feel safe. </a:t>
            </a:r>
          </a:p>
          <a:p>
            <a:r>
              <a:rPr lang="en-US" sz="1200" b="0" i="0" u="none" strike="noStrike" kern="1200" baseline="0" dirty="0">
                <a:solidFill>
                  <a:schemeClr val="tx1"/>
                </a:solidFill>
                <a:latin typeface="+mn-lt"/>
                <a:ea typeface="+mn-ea"/>
                <a:cs typeface="+mn-cs"/>
              </a:rPr>
              <a:t>• What she found was very interesting. Point for point, staff and patients defined safety in almost completely opposite terms. </a:t>
            </a:r>
          </a:p>
          <a:p>
            <a:r>
              <a:rPr lang="en-US" sz="1200" b="0" i="0" u="none" strike="noStrike" kern="1200" baseline="0" dirty="0">
                <a:solidFill>
                  <a:schemeClr val="tx1"/>
                </a:solidFill>
                <a:latin typeface="+mn-lt"/>
                <a:ea typeface="+mn-ea"/>
                <a:cs typeface="+mn-cs"/>
              </a:rPr>
              <a:t>• In fact, it turned out that the very things that staff were doing to make the ward safer were making the patients feel less safe. </a:t>
            </a:r>
          </a:p>
          <a:p>
            <a:r>
              <a:rPr lang="en-US" sz="1200" b="0" i="0" u="none" strike="noStrike" kern="1200" baseline="0" dirty="0">
                <a:solidFill>
                  <a:schemeClr val="tx1"/>
                </a:solidFill>
                <a:latin typeface="+mn-lt"/>
                <a:ea typeface="+mn-ea"/>
                <a:cs typeface="+mn-cs"/>
              </a:rPr>
              <a:t>• So what can you do in a situation like this? First, just recognizing that safety may look different depending on your role and situation—or your personal history—is an important first step. The best thing you can do is to ask each individual what makes them feel safe and unsafe. </a:t>
            </a:r>
          </a:p>
          <a:p>
            <a:r>
              <a:rPr lang="en-US" sz="1200" b="0" i="0" u="none" strike="noStrike" kern="1200" baseline="0" dirty="0">
                <a:solidFill>
                  <a:schemeClr val="tx1"/>
                </a:solidFill>
                <a:latin typeface="+mn-lt"/>
                <a:ea typeface="+mn-ea"/>
                <a:cs typeface="+mn-cs"/>
              </a:rPr>
              <a:t>• This may mean rethinking policies and practices to attend to what both survivors and staff mean by safety. For example, re-thinking use of seclusion and restraint, use of locked and unlocked spaces, tone of interactions.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978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Maximizing trustworthiness, making tasks clear, and maintaining appropriate boundaries </a:t>
            </a:r>
          </a:p>
          <a:p>
            <a:r>
              <a:rPr lang="en-US" sz="1200" b="0" i="0" u="none" strike="noStrike" kern="1200" baseline="0" dirty="0">
                <a:solidFill>
                  <a:schemeClr val="tx1"/>
                </a:solidFill>
                <a:latin typeface="+mn-lt"/>
                <a:ea typeface="+mn-ea"/>
                <a:cs typeface="+mn-cs"/>
              </a:rPr>
              <a:t>• Organizational operations and decisions are conducted with transparency </a:t>
            </a:r>
          </a:p>
          <a:p>
            <a:r>
              <a:rPr lang="en-US" sz="1200" b="0" i="0" u="none" strike="noStrike" kern="1200" baseline="0" dirty="0">
                <a:solidFill>
                  <a:schemeClr val="tx1"/>
                </a:solidFill>
                <a:latin typeface="+mn-lt"/>
                <a:ea typeface="+mn-ea"/>
                <a:cs typeface="+mn-cs"/>
              </a:rPr>
              <a:t>• Constantly building trust </a:t>
            </a:r>
          </a:p>
          <a:p>
            <a:r>
              <a:rPr lang="en-US" sz="1200" b="1" i="0" u="none" strike="noStrike" kern="1200" baseline="0" dirty="0">
                <a:solidFill>
                  <a:schemeClr val="tx1"/>
                </a:solidFill>
                <a:latin typeface="+mn-lt"/>
                <a:ea typeface="+mn-ea"/>
                <a:cs typeface="+mn-cs"/>
              </a:rPr>
              <a:t>Discussion questions</a:t>
            </a:r>
            <a:r>
              <a:rPr lang="en-US" sz="1200" b="0" i="0" u="none" strike="noStrike" kern="1200" baseline="0" dirty="0">
                <a:solidFill>
                  <a:schemeClr val="tx1"/>
                </a:solidFill>
                <a:latin typeface="+mn-lt"/>
                <a:ea typeface="+mn-ea"/>
                <a:cs typeface="+mn-cs"/>
              </a:rPr>
              <a:t>: How is trust affected by trauma? How does lack of trust affect relationships? Can you see why this would be a big issue for trauma survivors?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One of the most powerful ways of building trust is to give people full and accurate information. Just telling people what’s going on and what’s likely to happen next can be very important. </a:t>
            </a:r>
          </a:p>
          <a:p>
            <a:r>
              <a:rPr lang="en-US" sz="1200" b="0" i="0" u="none" strike="noStrike" kern="1200" baseline="0" dirty="0">
                <a:solidFill>
                  <a:schemeClr val="tx1"/>
                </a:solidFill>
                <a:latin typeface="+mn-lt"/>
                <a:ea typeface="+mn-ea"/>
                <a:cs typeface="+mn-cs"/>
              </a:rPr>
              <a:t>• Being clear is essential. Telling people they have more control than they really do will eventually destroy trust. For example, calling a program “peer-run” when in fact key decisions are made by the host organization is not trustworthy. Much better to explain what decisions are made by peers and what decisions are not. </a:t>
            </a:r>
          </a:p>
          <a:p>
            <a:r>
              <a:rPr lang="en-US" sz="1200" b="0" i="0" u="none" strike="noStrike" kern="1200" baseline="0" dirty="0">
                <a:solidFill>
                  <a:schemeClr val="tx1"/>
                </a:solidFill>
                <a:latin typeface="+mn-lt"/>
                <a:ea typeface="+mn-ea"/>
                <a:cs typeface="+mn-cs"/>
              </a:rPr>
              <a:t>• Similarly, if you are required by your organization to break confidentiality when someone talks about wanting to hurt themselves, better to tell the individual up front than to assure them of confidentiality and then break that trust. </a:t>
            </a:r>
          </a:p>
          <a:p>
            <a:r>
              <a:rPr lang="en-US" sz="1200" b="0" i="0" u="none" strike="noStrike" kern="1200" baseline="0" dirty="0">
                <a:solidFill>
                  <a:schemeClr val="tx1"/>
                </a:solidFill>
                <a:latin typeface="+mn-lt"/>
                <a:ea typeface="+mn-ea"/>
                <a:cs typeface="+mn-cs"/>
              </a:rPr>
              <a:t>• Sharing your own reactions and responses in a truthful manner—being authentic—is also essential. Trauma survivors often have finely tuned “radar” to detect other people’s emotional states—they have had to develop this capacity, a form of vigilance, to protect themselves. If you are untruthful about your feelings—even if you are trying to protect the other person—they are likely to detect it, and trust goes out the window.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46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Voice and choice. The aim here is to strengthen staff’s, participants’, and families’ experience of choice, recognizing the need for an individualized approach. Encourage active participation in decision-making regarding services. Offering small built-in choices makes a real difference.</a:t>
            </a:r>
          </a:p>
          <a:p>
            <a:endParaRPr lang="en-US" dirty="0"/>
          </a:p>
          <a:p>
            <a:r>
              <a:rPr lang="en-US" sz="1200" b="0" i="0" u="none" strike="noStrike" kern="1200" baseline="0" dirty="0">
                <a:solidFill>
                  <a:schemeClr val="tx1"/>
                </a:solidFill>
                <a:latin typeface="+mn-lt"/>
                <a:ea typeface="+mn-ea"/>
                <a:cs typeface="+mn-cs"/>
              </a:rPr>
              <a:t>• Strengthens clients and family member’s experience of choice </a:t>
            </a:r>
          </a:p>
          <a:p>
            <a:r>
              <a:rPr lang="en-US" sz="1200" b="0" i="0" u="none" strike="noStrike" kern="1200" baseline="0" dirty="0">
                <a:solidFill>
                  <a:schemeClr val="tx1"/>
                </a:solidFill>
                <a:latin typeface="+mn-lt"/>
                <a:ea typeface="+mn-ea"/>
                <a:cs typeface="+mn-cs"/>
              </a:rPr>
              <a:t>• Recognizes that every person’s experience is unique </a:t>
            </a:r>
          </a:p>
          <a:p>
            <a:r>
              <a:rPr lang="en-US" sz="1200" b="0" i="0" u="none" strike="noStrike" kern="1200" baseline="0" dirty="0">
                <a:solidFill>
                  <a:schemeClr val="tx1"/>
                </a:solidFill>
                <a:latin typeface="+mn-lt"/>
                <a:ea typeface="+mn-ea"/>
                <a:cs typeface="+mn-cs"/>
              </a:rPr>
              <a:t>• Individualized approach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11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TALKING POINTS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Maximizing collaboration and sharing of power with consumers and families </a:t>
            </a:r>
          </a:p>
          <a:p>
            <a:r>
              <a:rPr lang="en-US" sz="1200" b="0" i="0" u="none" strike="noStrike" kern="1200" baseline="0" dirty="0">
                <a:solidFill>
                  <a:schemeClr val="tx1"/>
                </a:solidFill>
                <a:latin typeface="+mn-lt"/>
                <a:ea typeface="+mn-ea"/>
                <a:cs typeface="+mn-cs"/>
              </a:rPr>
              <a:t>• Leveling of power differences between staff and clients and among organizational staff from direct care staff to administrators </a:t>
            </a:r>
          </a:p>
          <a:p>
            <a:r>
              <a:rPr lang="en-US" sz="1200" b="0" i="0" u="none" strike="noStrike" kern="1200" baseline="0" dirty="0">
                <a:solidFill>
                  <a:schemeClr val="tx1"/>
                </a:solidFill>
                <a:latin typeface="+mn-lt"/>
                <a:ea typeface="+mn-ea"/>
                <a:cs typeface="+mn-cs"/>
              </a:rPr>
              <a:t>• Recognition that healing happens in relationships and meaningful sharing of power and decision-making </a:t>
            </a:r>
          </a:p>
          <a:p>
            <a:r>
              <a:rPr lang="en-US" sz="1200" b="0" i="0" u="none" strike="noStrike" kern="1200" baseline="0" dirty="0">
                <a:solidFill>
                  <a:schemeClr val="tx1"/>
                </a:solidFill>
                <a:latin typeface="+mn-lt"/>
                <a:ea typeface="+mn-ea"/>
                <a:cs typeface="+mn-cs"/>
              </a:rPr>
              <a:t>• Everyone has a role to play in Trauma Informed approaches; “one does not have to be a therapist to be therapeutic.”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Show video on collaboration and mutuality featuring William Killebrew (https://vimeo.com/107476474) and discuss.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Developing true partnerships between staff and the people they serve may be more difficult than it sounds. Most professionals have been trained to think that their job is to have answers, to maintain clinical distance, and to know the right techniques to fix a given problem. </a:t>
            </a:r>
            <a:r>
              <a:rPr lang="en-US" sz="1200" b="1" i="0" u="none" strike="noStrike" kern="1200" baseline="0" dirty="0">
                <a:solidFill>
                  <a:schemeClr val="tx1"/>
                </a:solidFill>
                <a:latin typeface="+mn-lt"/>
                <a:ea typeface="+mn-ea"/>
                <a:cs typeface="+mn-cs"/>
              </a:rPr>
              <a:t>Many professions have ethics standards that explicitly prohibit friendships with clients. In contrast, a Trauma Informed model recognizes that healing happens in authentic relationships; how to establish a true partnership while also maintaining healthy personal boundaries is one of the challenges of a Trauma Informed approach. There has been some excellent work done in this area, much of it by trauma survivors who are developing Trauma Informed peer support models.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may also be hard for people to break down the barriers between different levels of staff. Most if not all organizations are essentially hierarchical, with power flowing down from the top. It requires a shift of thinking to see that everyone has an important role to play in a Trauma Informed environment – including kitchen staff, security guards, data clerks, etc. Use the discussion on this principle to identify some of the barriers to sharing power in a hierarchically structured organization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145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Asking at intake: what do you bring to the community?</a:t>
            </a:r>
          </a:p>
          <a:p>
            <a:r>
              <a:rPr lang="en-US" dirty="0"/>
              <a:t>Treatment activities designed and led by participants</a:t>
            </a:r>
          </a:p>
          <a:p>
            <a:r>
              <a:rPr lang="en-US" dirty="0"/>
              <a:t>Murals</a:t>
            </a:r>
            <a:r>
              <a:rPr lang="en-US" baseline="0" dirty="0"/>
              <a:t> on walls painted by staff and participants together</a:t>
            </a:r>
          </a:p>
          <a:p>
            <a:r>
              <a:rPr lang="en-US" baseline="0" dirty="0"/>
              <a:t>Turning “problems into strengths.”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333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Peer support is not a “service model”—it is about developing authentic mutual relationships, not applying a cookie-cutter approach to everyone. </a:t>
            </a:r>
          </a:p>
          <a:p>
            <a:r>
              <a:rPr lang="en-US" sz="1200" b="0" i="0" u="none" strike="noStrike" kern="1200" baseline="0" dirty="0">
                <a:solidFill>
                  <a:schemeClr val="tx1"/>
                </a:solidFill>
                <a:latin typeface="+mn-lt"/>
                <a:ea typeface="+mn-ea"/>
                <a:cs typeface="+mn-cs"/>
              </a:rPr>
              <a:t>• Peer supporters don’t use clinical language or focus on what’s “wrong” with people. </a:t>
            </a:r>
          </a:p>
          <a:p>
            <a:r>
              <a:rPr lang="en-US" sz="1200" b="0" i="0" u="none" strike="noStrike" kern="1200" baseline="0" dirty="0">
                <a:solidFill>
                  <a:schemeClr val="tx1"/>
                </a:solidFill>
                <a:latin typeface="+mn-lt"/>
                <a:ea typeface="+mn-ea"/>
                <a:cs typeface="+mn-cs"/>
              </a:rPr>
              <a:t>• Peer support doesn’t offer top-down “helping” that disempowers people by taking away choice and voice </a:t>
            </a:r>
          </a:p>
          <a:p>
            <a:r>
              <a:rPr lang="en-US" sz="1200" b="0" i="0" u="none" strike="noStrike" kern="1200" baseline="0" dirty="0">
                <a:solidFill>
                  <a:schemeClr val="tx1"/>
                </a:solidFill>
                <a:latin typeface="+mn-lt"/>
                <a:ea typeface="+mn-ea"/>
                <a:cs typeface="+mn-cs"/>
              </a:rPr>
              <a:t>• Peer support is not “Peer Counseling”, which implies that one person knows more than the other—peer support is about power-sharing </a:t>
            </a:r>
          </a:p>
          <a:p>
            <a:r>
              <a:rPr lang="en-US" sz="1200" b="0" i="0" u="none" strike="noStrike" kern="1200" baseline="0" dirty="0">
                <a:solidFill>
                  <a:schemeClr val="tx1"/>
                </a:solidFill>
                <a:latin typeface="+mn-lt"/>
                <a:ea typeface="+mn-ea"/>
                <a:cs typeface="+mn-cs"/>
              </a:rPr>
              <a:t>• The heart of peer support involves building trust. That isn’t possible if people feel that peer support staff are acting as proxies for clinicians, case managers, or administrators, or are reporting on people’s behavior. </a:t>
            </a:r>
          </a:p>
          <a:p>
            <a:r>
              <a:rPr lang="en-US" sz="1200" b="0" i="0" u="none" strike="noStrike" kern="1200" baseline="0" dirty="0">
                <a:solidFill>
                  <a:schemeClr val="tx1"/>
                </a:solidFill>
                <a:latin typeface="+mn-lt"/>
                <a:ea typeface="+mn-ea"/>
                <a:cs typeface="+mn-cs"/>
              </a:rPr>
              <a:t>• Trauma Informed peer support is not just important for people who receive services. It is important that staff who are trauma survivors have access to peer support, too. </a:t>
            </a:r>
          </a:p>
          <a:p>
            <a:r>
              <a:rPr lang="en-US" sz="1200" b="1" i="0" u="none" strike="noStrike" kern="1200" baseline="0" dirty="0">
                <a:solidFill>
                  <a:schemeClr val="tx1"/>
                </a:solidFill>
                <a:latin typeface="+mn-lt"/>
                <a:ea typeface="+mn-ea"/>
                <a:cs typeface="+mn-cs"/>
              </a:rPr>
              <a:t>INSTRUCTOR GUIDANCE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definition of peer support used in these materials comes from Shery Mead’s Intentional Peer Support, and also from the work of pioneers in the early consumer/survivor/ex-patient movement in the 1970s. These activists developed what was then referred to as self- help or mutual support. It grew from the recognition that people who had been disempowered by the mental health system could come together as equals and develop supportive relationships to help reclaim their power. </a:t>
            </a:r>
          </a:p>
          <a:p>
            <a:r>
              <a:rPr lang="en-US" sz="1200" b="0" i="0" u="none" strike="noStrike" kern="1200" baseline="0" dirty="0">
                <a:solidFill>
                  <a:schemeClr val="tx1"/>
                </a:solidFill>
                <a:latin typeface="+mn-lt"/>
                <a:ea typeface="+mn-ea"/>
                <a:cs typeface="+mn-cs"/>
              </a:rPr>
              <a:t>Peer support has been established as an effective mode of support and healing in a wide variety of forms and contexts. There are many ways to organize peer support, and these may differ among service systems.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Mutual support groups such as AA, NA, Al Anon, Double Trouble, etc. are familiar to most of us. There is a wide variety of formal and informal mutual support options, some—but not all—organized by “problem area.” This is the most common form of peer support in the substance abuse community. </a:t>
            </a:r>
          </a:p>
          <a:p>
            <a:r>
              <a:rPr lang="en-US" sz="1200" b="0" i="0" u="none" strike="noStrike" kern="1200" baseline="0" dirty="0">
                <a:solidFill>
                  <a:schemeClr val="tx1"/>
                </a:solidFill>
                <a:latin typeface="+mn-lt"/>
                <a:ea typeface="+mn-ea"/>
                <a:cs typeface="+mn-cs"/>
              </a:rPr>
              <a:t>2) Many service systems support independent peer-run programs, such as peer support and advocacy centers, crisis respite programs, housing programs, etc. </a:t>
            </a:r>
          </a:p>
          <a:p>
            <a:r>
              <a:rPr lang="en-US" sz="1200" b="0" i="0" u="none" strike="noStrike" kern="1200" baseline="0" dirty="0">
                <a:solidFill>
                  <a:schemeClr val="tx1"/>
                </a:solidFill>
                <a:latin typeface="+mn-lt"/>
                <a:ea typeface="+mn-ea"/>
                <a:cs typeface="+mn-cs"/>
              </a:rPr>
              <a:t>3) Many service systems have peer advocacy or peer support components. One of the most well-known is in the rape crisis response system, where women who have been through the experience provide the vast majority of advocacy services for rape survivors.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08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802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13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Losses that are real (of loved ones, without the opportunity</a:t>
            </a:r>
            <a:r>
              <a:rPr lang="en-US" baseline="0" dirty="0"/>
              <a:t> for a ritual funeral)</a:t>
            </a:r>
          </a:p>
          <a:p>
            <a:r>
              <a:rPr lang="en-US" baseline="0" dirty="0"/>
              <a:t>Losses that are symbolic (graduation celebrations, mother’s day, father’s day, milestones)</a:t>
            </a:r>
          </a:p>
          <a:p>
            <a:r>
              <a:rPr lang="en-US" baseline="0" dirty="0"/>
              <a:t>Grief for many, and unresolved grief for some</a:t>
            </a:r>
          </a:p>
          <a:p>
            <a:r>
              <a:rPr lang="en-US" baseline="0" dirty="0"/>
              <a:t>There will be no one size fits all response to this crisis.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25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04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6253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852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48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Fink, D and Galea, S</a:t>
            </a:r>
            <a:r>
              <a:rPr lang="en-US" baseline="0" dirty="0"/>
              <a:t> (2015). “Life Course Epidemiology of Trauma and Psychopathology in Civilian Populations” </a:t>
            </a:r>
            <a:r>
              <a:rPr lang="en-US" i="1" baseline="0" dirty="0"/>
              <a:t>Curr Psychiatry Rep</a:t>
            </a:r>
            <a:r>
              <a:rPr lang="en-US" i="0" baseline="0" dirty="0"/>
              <a:t> 17:31.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59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level stessors:</a:t>
            </a:r>
          </a:p>
          <a:p>
            <a:r>
              <a:rPr lang="en-US" baseline="0" dirty="0"/>
              <a:t>Did the person live in a “hot spot”? Did shops and restaurants close, never to reopen? Was there unambiguous guidance from your state’s governor that was backed by the best science? </a:t>
            </a:r>
          </a:p>
          <a:p>
            <a:endParaRPr lang="en-US" baseline="0" dirty="0"/>
          </a:p>
          <a:p>
            <a:r>
              <a:rPr lang="en-US" baseline="0" dirty="0"/>
              <a:t>Emotional and behavioral responses to this ongoing crisis will be multidetermined but not random. Meaning that psychological science has isolated risk factors that can guide health care providers and social service organizations to identify the most psychologically vulnerable among us. So, when we talk about trauma response, I am referring to not only the residents and families that you are charged with serving, but also your staff and your colleagues at the leadership level.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FD68C-E0FB-C647-BDF5-DEA45542B5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21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460787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918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underlying question is not “What’s wrong with you?” but “What happened to you?” </a:t>
            </a:r>
          </a:p>
          <a:p>
            <a:r>
              <a:rPr lang="en-US" sz="1200" b="0" i="0" u="none" strike="noStrike" kern="1200" baseline="0" dirty="0">
                <a:solidFill>
                  <a:schemeClr val="tx1"/>
                </a:solidFill>
                <a:latin typeface="+mn-lt"/>
                <a:ea typeface="+mn-ea"/>
                <a:cs typeface="+mn-cs"/>
              </a:rPr>
              <a:t>• What are often called symptoms are actually adaptations to traumatic events. </a:t>
            </a:r>
          </a:p>
          <a:p>
            <a:r>
              <a:rPr lang="en-US" sz="1200" b="0" i="0" u="none" strike="noStrike" kern="1200" baseline="0" dirty="0">
                <a:solidFill>
                  <a:schemeClr val="tx1"/>
                </a:solidFill>
                <a:latin typeface="+mn-lt"/>
                <a:ea typeface="+mn-ea"/>
                <a:cs typeface="+mn-cs"/>
              </a:rPr>
              <a:t>• Healing happens in relationships. </a:t>
            </a:r>
          </a:p>
          <a:p>
            <a:r>
              <a:rPr lang="en-US" sz="1200" b="0" i="0" u="none" strike="noStrike" kern="1200" baseline="0" dirty="0">
                <a:solidFill>
                  <a:schemeClr val="tx1"/>
                </a:solidFill>
                <a:latin typeface="+mn-lt"/>
                <a:ea typeface="+mn-ea"/>
                <a:cs typeface="+mn-cs"/>
              </a:rPr>
              <a:t>Possible Video: Power of Empathy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86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55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framework for understanding trauma was developed by a working group of researchers, practitioners, trauma survivors, and family members convened by SAMHSA.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important because it creates a framework for understanding the complex nature of trauma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events </a:t>
            </a:r>
            <a:r>
              <a:rPr lang="en-US" sz="1200" b="0" i="0" u="none" strike="noStrike" kern="1200" baseline="0" dirty="0">
                <a:solidFill>
                  <a:schemeClr val="tx1"/>
                </a:solidFill>
                <a:latin typeface="+mn-lt"/>
                <a:ea typeface="+mn-ea"/>
                <a:cs typeface="+mn-cs"/>
              </a:rPr>
              <a:t>places the cause of trauma in the environment not in some defect of the individual. This is what underlies the basic credo of Trauma Informed approaches: “It’s not what’s wrong with you, but what happened to you.” </a:t>
            </a:r>
          </a:p>
          <a:p>
            <a:r>
              <a:rPr lang="en-US" sz="1200" b="0" i="0" u="none" strike="noStrike" kern="1200" baseline="0" dirty="0">
                <a:solidFill>
                  <a:schemeClr val="tx1"/>
                </a:solidFill>
                <a:latin typeface="+mn-lt"/>
                <a:ea typeface="+mn-ea"/>
                <a:cs typeface="+mn-cs"/>
              </a:rPr>
              <a:t>• The focus on </a:t>
            </a:r>
            <a:r>
              <a:rPr lang="en-US" sz="1200" b="1" i="0" u="none" strike="noStrike" kern="1200" baseline="0" dirty="0">
                <a:solidFill>
                  <a:schemeClr val="tx1"/>
                </a:solidFill>
                <a:latin typeface="+mn-lt"/>
                <a:ea typeface="+mn-ea"/>
                <a:cs typeface="+mn-cs"/>
              </a:rPr>
              <a:t>experience </a:t>
            </a:r>
            <a:r>
              <a:rPr lang="en-US" sz="1200" b="0" i="0" u="none" strike="noStrike" kern="1200" baseline="0" dirty="0">
                <a:solidFill>
                  <a:schemeClr val="tx1"/>
                </a:solidFill>
                <a:latin typeface="+mn-lt"/>
                <a:ea typeface="+mn-ea"/>
                <a:cs typeface="+mn-cs"/>
              </a:rPr>
              <a:t>highlights the fact that not every child or adult will experience the same events as traumatic. </a:t>
            </a:r>
          </a:p>
          <a:p>
            <a:r>
              <a:rPr lang="en-US" sz="1200" b="0" i="0" u="none" strike="noStrike" kern="1200" baseline="0" dirty="0">
                <a:solidFill>
                  <a:schemeClr val="tx1"/>
                </a:solidFill>
                <a:latin typeface="+mn-lt"/>
                <a:ea typeface="+mn-ea"/>
                <a:cs typeface="+mn-cs"/>
              </a:rPr>
              <a:t>• The identification of a broad range of potential </a:t>
            </a:r>
            <a:r>
              <a:rPr lang="en-US" sz="1200" b="1" i="0" u="none" strike="noStrike" kern="1200" baseline="0" dirty="0">
                <a:solidFill>
                  <a:schemeClr val="tx1"/>
                </a:solidFill>
                <a:latin typeface="+mn-lt"/>
                <a:ea typeface="+mn-ea"/>
                <a:cs typeface="+mn-cs"/>
              </a:rPr>
              <a:t>effects </a:t>
            </a:r>
            <a:r>
              <a:rPr lang="en-US" sz="1200" b="0" i="0" u="none" strike="noStrike" kern="1200" baseline="0" dirty="0">
                <a:solidFill>
                  <a:schemeClr val="tx1"/>
                </a:solidFill>
                <a:latin typeface="+mn-lt"/>
                <a:ea typeface="+mn-ea"/>
                <a:cs typeface="+mn-cs"/>
              </a:rPr>
              <a:t>reminds us that our response must be holistic—it’s not enough to focus on symptoms or behaviors. Our goal is to support a child to learn and grow or an adult to live a satisfying life.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10DC1-62A6-4610-BC42-8DF47304F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51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a:defRPr/>
            </a:pPr>
            <a:fld id="{11469716-BACD-4997-B5DF-D995F6728735}" type="datetime2">
              <a:rPr lang="en-US" smtClean="0"/>
              <a:pPr>
                <a:defRPr/>
              </a:pPr>
              <a:t>Thursday, December 24, 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F9A52BEF-7088-4A79-8954-7E0F8B8F553A}" type="slidenum">
              <a:rPr lang="en-US" smtClean="0"/>
              <a:pPr>
                <a:defRPr/>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401154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1A6A56-AAA0-4F32-A6D3-D9F88E3DC241}" type="datetime2">
              <a:rPr lang="en-US" smtClean="0"/>
              <a:pPr>
                <a:defRPr/>
              </a:pPr>
              <a:t>Thursday, December 24,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4682324-9A48-4BF9-BE51-345E2E0967C2}" type="slidenum">
              <a:rPr lang="en-US" smtClean="0"/>
              <a:pPr>
                <a:defRPr/>
              </a:pPr>
              <a:t>‹#›</a:t>
            </a:fld>
            <a:endParaRPr lang="en-US" dirty="0"/>
          </a:p>
        </p:txBody>
      </p:sp>
    </p:spTree>
    <p:extLst>
      <p:ext uri="{BB962C8B-B14F-4D97-AF65-F5344CB8AC3E}">
        <p14:creationId xmlns:p14="http://schemas.microsoft.com/office/powerpoint/2010/main" val="206924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884B369-0B34-497C-B092-9551C78B231A}" type="datetime2">
              <a:rPr lang="en-US" smtClean="0"/>
              <a:pPr>
                <a:defRPr/>
              </a:pPr>
              <a:t>Thursday, December 24,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2DFCAB-8A42-4001-933B-11ADD0D367F5}" type="slidenum">
              <a:rPr lang="en-US" smtClean="0"/>
              <a:pPr>
                <a:defRPr/>
              </a:pPr>
              <a:t>‹#›</a:t>
            </a:fld>
            <a:endParaRPr lang="en-US" dirty="0"/>
          </a:p>
        </p:txBody>
      </p:sp>
    </p:spTree>
    <p:extLst>
      <p:ext uri="{BB962C8B-B14F-4D97-AF65-F5344CB8AC3E}">
        <p14:creationId xmlns:p14="http://schemas.microsoft.com/office/powerpoint/2010/main" val="132194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9DD02A-869B-49DC-A22D-D8AD133B3D26}" type="datetime2">
              <a:rPr lang="en-US" smtClean="0"/>
              <a:pPr>
                <a:defRPr/>
              </a:pPr>
              <a:t>Thursday, December 24, 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F736A6-7933-452F-A48D-58A64503FD06}" type="slidenum">
              <a:rPr lang="en-US" smtClean="0"/>
              <a:pPr>
                <a:defRPr/>
              </a:pPr>
              <a:t>‹#›</a:t>
            </a:fld>
            <a:endParaRPr lang="en-US" dirty="0"/>
          </a:p>
        </p:txBody>
      </p:sp>
    </p:spTree>
    <p:extLst>
      <p:ext uri="{BB962C8B-B14F-4D97-AF65-F5344CB8AC3E}">
        <p14:creationId xmlns:p14="http://schemas.microsoft.com/office/powerpoint/2010/main" val="354226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fld id="{70CAABB5-F409-4AA7-B9A1-E12BDA1E0917}" type="datetime2">
              <a:rPr lang="en-US" smtClean="0"/>
              <a:pPr>
                <a:defRPr/>
              </a:pPr>
              <a:t>Thursday, December 24, 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defRPr/>
            </a:pP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F3344AC1-1564-4F1A-BBCC-D28EE0E013B5}" type="slidenum">
              <a:rPr lang="en-US" smtClean="0"/>
              <a:pPr>
                <a:defRPr/>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168687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5471D90-27FD-4468-B60C-1749DAF7B999}" type="datetime2">
              <a:rPr lang="en-US" smtClean="0"/>
              <a:pPr>
                <a:defRPr/>
              </a:pPr>
              <a:t>Thursday, December 24, 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016C814-40BC-46D0-A8C3-9D2318B2B413}" type="slidenum">
              <a:rPr lang="en-US" smtClean="0"/>
              <a:pPr>
                <a:defRPr/>
              </a:pPr>
              <a:t>‹#›</a:t>
            </a:fld>
            <a:endParaRPr lang="en-US" dirty="0"/>
          </a:p>
        </p:txBody>
      </p:sp>
    </p:spTree>
    <p:extLst>
      <p:ext uri="{BB962C8B-B14F-4D97-AF65-F5344CB8AC3E}">
        <p14:creationId xmlns:p14="http://schemas.microsoft.com/office/powerpoint/2010/main" val="216171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AE6E7C8-38E0-45EB-B7DF-AA978E3A7A34}" type="datetime2">
              <a:rPr lang="en-US" smtClean="0"/>
              <a:pPr>
                <a:defRPr/>
              </a:pPr>
              <a:t>Thursday, December 24, 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D9696A2-6431-4F90-98CE-77071C1F3F0E}" type="slidenum">
              <a:rPr lang="en-US" smtClean="0"/>
              <a:pPr>
                <a:defRPr/>
              </a:pPr>
              <a:t>‹#›</a:t>
            </a:fld>
            <a:endParaRPr lang="en-US" dirty="0"/>
          </a:p>
        </p:txBody>
      </p:sp>
    </p:spTree>
    <p:extLst>
      <p:ext uri="{BB962C8B-B14F-4D97-AF65-F5344CB8AC3E}">
        <p14:creationId xmlns:p14="http://schemas.microsoft.com/office/powerpoint/2010/main" val="134082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7451B331-4B49-45CE-85D0-743E7C76037B}" type="datetime2">
              <a:rPr lang="en-US" smtClean="0"/>
              <a:pPr>
                <a:defRPr/>
              </a:pPr>
              <a:t>Thursday, December 24, 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0A68755-545F-4F52-BB8D-34A06755936A}" type="slidenum">
              <a:rPr lang="en-US" smtClean="0"/>
              <a:pPr>
                <a:defRPr/>
              </a:pPr>
              <a:t>‹#›</a:t>
            </a:fld>
            <a:endParaRPr lang="en-US" dirty="0"/>
          </a:p>
        </p:txBody>
      </p:sp>
    </p:spTree>
    <p:extLst>
      <p:ext uri="{BB962C8B-B14F-4D97-AF65-F5344CB8AC3E}">
        <p14:creationId xmlns:p14="http://schemas.microsoft.com/office/powerpoint/2010/main" val="332828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B63F26-93A0-4296-B3C7-B0D157FD43C4}" type="datetime2">
              <a:rPr lang="en-US" smtClean="0"/>
              <a:pPr>
                <a:defRPr/>
              </a:pPr>
              <a:t>Thursday, December 24, 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3F0D1F7-246E-4B4D-915D-7BBAF2DD17BC}" type="slidenum">
              <a:rPr lang="en-US" smtClean="0"/>
              <a:pPr>
                <a:defRPr/>
              </a:pPr>
              <a:t>‹#›</a:t>
            </a:fld>
            <a:endParaRPr lang="en-US" dirty="0"/>
          </a:p>
        </p:txBody>
      </p:sp>
    </p:spTree>
    <p:extLst>
      <p:ext uri="{BB962C8B-B14F-4D97-AF65-F5344CB8AC3E}">
        <p14:creationId xmlns:p14="http://schemas.microsoft.com/office/powerpoint/2010/main" val="95396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515B2775-05E4-4758-B848-621D0714D905}" type="datetime2">
              <a:rPr lang="en-US" smtClean="0"/>
              <a:pPr>
                <a:defRPr/>
              </a:pPr>
              <a:t>Thursday, December 24,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132BACCF-070E-40F2-9168-7145DBCA1418}" type="slidenum">
              <a:rPr lang="en-US" smtClean="0"/>
              <a:pPr>
                <a:defRPr/>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91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fld id="{05C7FE78-8E03-4852-ABAB-32A73E9CF35A}" type="datetime2">
              <a:rPr lang="en-US" smtClean="0"/>
              <a:pPr>
                <a:defRPr/>
              </a:pPr>
              <a:t>Thursday, December 24, 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6222077C-E156-4610-86C6-FFDCFBB3FB21}" type="slidenum">
              <a:rPr lang="en-US" smtClean="0"/>
              <a:pPr>
                <a:defRPr/>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4896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fld id="{211C0565-A44B-44E0-A887-C2ADE0B54789}" type="datetime2">
              <a:rPr lang="en-US" smtClean="0"/>
              <a:pPr>
                <a:defRPr/>
              </a:pPr>
              <a:t>Thursday, December 24, 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a:defRPr/>
            </a:pPr>
            <a:fld id="{EC3721E8-9C32-479D-96C1-67413B93FE65}" type="slidenum">
              <a:rPr lang="en-US" smtClean="0"/>
              <a:pPr>
                <a:defRPr/>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89480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herigibson2@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rSheriGibso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1Evwgu369Jw?feature=oembed"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088" y="2016123"/>
            <a:ext cx="11044237" cy="1336677"/>
          </a:xfrm>
        </p:spPr>
        <p:txBody>
          <a:bodyPr/>
          <a:lstStyle/>
          <a:p>
            <a:pPr algn="ctr"/>
            <a:br>
              <a:rPr lang="en-US" sz="4000" b="1" dirty="0"/>
            </a:br>
            <a:r>
              <a:rPr lang="en-US" sz="3500" b="1" dirty="0"/>
              <a:t>trauma-informed care in a Time of COVID-19: </a:t>
            </a:r>
            <a:br>
              <a:rPr lang="en-US" sz="4000" b="1" dirty="0"/>
            </a:br>
            <a:r>
              <a:rPr lang="en-US" sz="3200" b="1" dirty="0"/>
              <a:t>A primer for families </a:t>
            </a:r>
          </a:p>
        </p:txBody>
      </p:sp>
      <p:sp>
        <p:nvSpPr>
          <p:cNvPr id="3" name="Subtitle 2"/>
          <p:cNvSpPr>
            <a:spLocks noGrp="1"/>
          </p:cNvSpPr>
          <p:nvPr>
            <p:ph type="subTitle" idx="1"/>
          </p:nvPr>
        </p:nvSpPr>
        <p:spPr>
          <a:xfrm>
            <a:off x="914399" y="3505200"/>
            <a:ext cx="10401299" cy="1447800"/>
          </a:xfrm>
        </p:spPr>
        <p:txBody>
          <a:bodyPr/>
          <a:lstStyle/>
          <a:p>
            <a:pPr algn="ctr"/>
            <a:r>
              <a:rPr lang="en-US" dirty="0">
                <a:solidFill>
                  <a:srgbClr val="000000"/>
                </a:solidFill>
              </a:rPr>
              <a:t>Sheri Gibson, Ph.D.</a:t>
            </a:r>
          </a:p>
          <a:p>
            <a:pPr algn="ctr"/>
            <a:r>
              <a:rPr lang="en-US" dirty="0">
                <a:solidFill>
                  <a:srgbClr val="000000"/>
                </a:solidFill>
                <a:hlinkClick r:id="rId3"/>
              </a:rPr>
              <a:t>sherigibson2@gmail.com</a:t>
            </a:r>
            <a:endParaRPr lang="en-US" dirty="0">
              <a:solidFill>
                <a:srgbClr val="000000"/>
              </a:solidFill>
            </a:endParaRPr>
          </a:p>
          <a:p>
            <a:pPr algn="ctr"/>
            <a:r>
              <a:rPr lang="en-US" dirty="0">
                <a:solidFill>
                  <a:srgbClr val="000000"/>
                </a:solidFill>
                <a:hlinkClick r:id="rId4"/>
              </a:rPr>
              <a:t>www.DrSheriGibson.com</a:t>
            </a:r>
            <a:endParaRPr lang="en-US" dirty="0">
              <a:solidFill>
                <a:srgbClr val="000000"/>
              </a:solidFill>
            </a:endParaRPr>
          </a:p>
          <a:p>
            <a:endParaRPr lang="en-US" dirty="0">
              <a:solidFill>
                <a:schemeClr val="tx1"/>
              </a:solidFill>
            </a:endParaRPr>
          </a:p>
        </p:txBody>
      </p:sp>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28" y="666656"/>
            <a:ext cx="8913813" cy="914400"/>
          </a:xfrm>
        </p:spPr>
        <p:txBody>
          <a:bodyPr>
            <a:normAutofit/>
          </a:bodyPr>
          <a:lstStyle/>
          <a:p>
            <a:r>
              <a:rPr lang="en-US" dirty="0"/>
              <a:t>Potential Traumatic Events</a:t>
            </a:r>
          </a:p>
        </p:txBody>
      </p:sp>
      <p:sp>
        <p:nvSpPr>
          <p:cNvPr id="7" name="TextBox 6"/>
          <p:cNvSpPr txBox="1"/>
          <p:nvPr/>
        </p:nvSpPr>
        <p:spPr>
          <a:xfrm>
            <a:off x="1697406" y="1942266"/>
            <a:ext cx="2559205" cy="4770537"/>
          </a:xfrm>
          <a:prstGeom prst="rect">
            <a:avLst/>
          </a:prstGeom>
          <a:noFill/>
        </p:spPr>
        <p:txBody>
          <a:bodyPr wrap="square" rtlCol="0">
            <a:spAutoFit/>
          </a:bodyPr>
          <a:lstStyle/>
          <a:p>
            <a:pPr defTabSz="457200"/>
            <a:r>
              <a:rPr lang="en-US" sz="3200" b="1" dirty="0">
                <a:solidFill>
                  <a:prstClr val="black"/>
                </a:solidFill>
                <a:latin typeface="Times New Roman"/>
              </a:rPr>
              <a:t>Abuse</a:t>
            </a:r>
          </a:p>
          <a:p>
            <a:pPr marL="342900" indent="-342900" defTabSz="457200">
              <a:buFont typeface="Arial" panose="020B0604020202020204" pitchFamily="34" charset="0"/>
              <a:buChar char="•"/>
            </a:pPr>
            <a:r>
              <a:rPr lang="en-US" sz="2400" i="1" dirty="0">
                <a:solidFill>
                  <a:prstClr val="black"/>
                </a:solidFill>
                <a:latin typeface="Times New Roman"/>
              </a:rPr>
              <a:t>Emotional</a:t>
            </a:r>
          </a:p>
          <a:p>
            <a:pPr marL="342900" indent="-342900" defTabSz="457200">
              <a:buFont typeface="Arial" panose="020B0604020202020204" pitchFamily="34" charset="0"/>
              <a:buChar char="•"/>
            </a:pPr>
            <a:r>
              <a:rPr lang="en-US" sz="2400" i="1" dirty="0">
                <a:solidFill>
                  <a:prstClr val="black"/>
                </a:solidFill>
                <a:latin typeface="Times New Roman"/>
              </a:rPr>
              <a:t>Sexual</a:t>
            </a:r>
          </a:p>
          <a:p>
            <a:pPr marL="342900" indent="-342900" defTabSz="457200">
              <a:buFont typeface="Arial" panose="020B0604020202020204" pitchFamily="34" charset="0"/>
              <a:buChar char="•"/>
            </a:pPr>
            <a:r>
              <a:rPr lang="en-US" sz="2400" i="1" dirty="0">
                <a:solidFill>
                  <a:prstClr val="black"/>
                </a:solidFill>
                <a:latin typeface="Times New Roman"/>
              </a:rPr>
              <a:t>Physical</a:t>
            </a:r>
          </a:p>
          <a:p>
            <a:pPr marL="342900" indent="-342900" defTabSz="457200">
              <a:buFont typeface="Arial" panose="020B0604020202020204" pitchFamily="34" charset="0"/>
              <a:buChar char="•"/>
            </a:pPr>
            <a:r>
              <a:rPr lang="en-US" sz="2400" i="1" dirty="0">
                <a:solidFill>
                  <a:prstClr val="black"/>
                </a:solidFill>
                <a:latin typeface="Times New Roman"/>
              </a:rPr>
              <a:t>Domestic violence</a:t>
            </a:r>
          </a:p>
          <a:p>
            <a:pPr marL="342900" indent="-342900" defTabSz="457200">
              <a:buFont typeface="Arial" panose="020B0604020202020204" pitchFamily="34" charset="0"/>
              <a:buChar char="•"/>
            </a:pPr>
            <a:r>
              <a:rPr lang="en-US" sz="2400" i="1" dirty="0">
                <a:solidFill>
                  <a:prstClr val="black"/>
                </a:solidFill>
                <a:latin typeface="Times New Roman"/>
              </a:rPr>
              <a:t>Witnessing violence</a:t>
            </a:r>
          </a:p>
          <a:p>
            <a:pPr marL="342900" indent="-342900" defTabSz="457200">
              <a:buFont typeface="Arial" panose="020B0604020202020204" pitchFamily="34" charset="0"/>
              <a:buChar char="•"/>
            </a:pPr>
            <a:r>
              <a:rPr lang="en-US" sz="2400" i="1" dirty="0">
                <a:solidFill>
                  <a:prstClr val="black"/>
                </a:solidFill>
                <a:latin typeface="Times New Roman"/>
              </a:rPr>
              <a:t>Bullying</a:t>
            </a:r>
          </a:p>
          <a:p>
            <a:pPr marL="342900" indent="-342900" defTabSz="457200">
              <a:buFont typeface="Arial" panose="020B0604020202020204" pitchFamily="34" charset="0"/>
              <a:buChar char="•"/>
            </a:pPr>
            <a:r>
              <a:rPr lang="en-US" sz="2400" i="1" dirty="0">
                <a:solidFill>
                  <a:prstClr val="black"/>
                </a:solidFill>
                <a:latin typeface="Times New Roman"/>
              </a:rPr>
              <a:t>Cyberbullying</a:t>
            </a:r>
          </a:p>
          <a:p>
            <a:pPr marL="342900" indent="-342900" defTabSz="457200">
              <a:buFont typeface="Arial" panose="020B0604020202020204" pitchFamily="34" charset="0"/>
              <a:buChar char="•"/>
            </a:pPr>
            <a:r>
              <a:rPr lang="en-US" sz="2400" i="1" dirty="0">
                <a:solidFill>
                  <a:prstClr val="black"/>
                </a:solidFill>
                <a:latin typeface="Times New Roman"/>
              </a:rPr>
              <a:t>Institutional</a:t>
            </a:r>
          </a:p>
          <a:p>
            <a:pPr defTabSz="457200"/>
            <a:endParaRPr lang="en-US" sz="3200" b="1" dirty="0">
              <a:solidFill>
                <a:prstClr val="black"/>
              </a:solidFill>
              <a:latin typeface="Times New Roman"/>
            </a:endParaRPr>
          </a:p>
        </p:txBody>
      </p:sp>
      <p:sp>
        <p:nvSpPr>
          <p:cNvPr id="8" name="TextBox 7"/>
          <p:cNvSpPr txBox="1"/>
          <p:nvPr/>
        </p:nvSpPr>
        <p:spPr>
          <a:xfrm>
            <a:off x="4727429" y="1979013"/>
            <a:ext cx="2227457" cy="4401205"/>
          </a:xfrm>
          <a:prstGeom prst="rect">
            <a:avLst/>
          </a:prstGeom>
          <a:noFill/>
        </p:spPr>
        <p:txBody>
          <a:bodyPr wrap="square" rtlCol="0">
            <a:spAutoFit/>
          </a:bodyPr>
          <a:lstStyle/>
          <a:p>
            <a:pPr defTabSz="457200"/>
            <a:r>
              <a:rPr lang="en-US" sz="3200" b="1" dirty="0">
                <a:solidFill>
                  <a:prstClr val="black"/>
                </a:solidFill>
                <a:latin typeface="Times New Roman"/>
              </a:rPr>
              <a:t>Loss</a:t>
            </a:r>
          </a:p>
          <a:p>
            <a:pPr marL="342900" indent="-342900" defTabSz="457200">
              <a:buFont typeface="Arial" panose="020B0604020202020204" pitchFamily="34" charset="0"/>
              <a:buChar char="•"/>
            </a:pPr>
            <a:r>
              <a:rPr lang="en-US" sz="2400" i="1" dirty="0">
                <a:solidFill>
                  <a:prstClr val="black"/>
                </a:solidFill>
                <a:latin typeface="Times New Roman"/>
              </a:rPr>
              <a:t>Death</a:t>
            </a:r>
          </a:p>
          <a:p>
            <a:pPr marL="342900" indent="-342900" defTabSz="457200">
              <a:buFont typeface="Arial" panose="020B0604020202020204" pitchFamily="34" charset="0"/>
              <a:buChar char="•"/>
            </a:pPr>
            <a:r>
              <a:rPr lang="en-US" sz="2400" i="1" dirty="0">
                <a:solidFill>
                  <a:prstClr val="black"/>
                </a:solidFill>
                <a:latin typeface="Times New Roman"/>
              </a:rPr>
              <a:t>Abandonment</a:t>
            </a:r>
          </a:p>
          <a:p>
            <a:pPr marL="342900" indent="-342900" defTabSz="457200">
              <a:buFont typeface="Arial" panose="020B0604020202020204" pitchFamily="34" charset="0"/>
              <a:buChar char="•"/>
            </a:pPr>
            <a:r>
              <a:rPr lang="en-US" sz="2400" i="1" dirty="0">
                <a:solidFill>
                  <a:prstClr val="black"/>
                </a:solidFill>
                <a:latin typeface="Times New Roman"/>
              </a:rPr>
              <a:t>Neglect</a:t>
            </a:r>
          </a:p>
          <a:p>
            <a:pPr marL="342900" indent="-342900" defTabSz="457200">
              <a:buFont typeface="Arial" panose="020B0604020202020204" pitchFamily="34" charset="0"/>
              <a:buChar char="•"/>
            </a:pPr>
            <a:r>
              <a:rPr lang="en-US" sz="2400" i="1" dirty="0">
                <a:solidFill>
                  <a:prstClr val="black"/>
                </a:solidFill>
                <a:latin typeface="Times New Roman"/>
              </a:rPr>
              <a:t>Separation</a:t>
            </a:r>
          </a:p>
          <a:p>
            <a:pPr marL="342900" indent="-342900" defTabSz="457200">
              <a:buFont typeface="Arial" panose="020B0604020202020204" pitchFamily="34" charset="0"/>
              <a:buChar char="•"/>
            </a:pPr>
            <a:r>
              <a:rPr lang="en-US" sz="2400" i="1" dirty="0">
                <a:solidFill>
                  <a:prstClr val="black"/>
                </a:solidFill>
                <a:latin typeface="Times New Roman"/>
              </a:rPr>
              <a:t>Natural disaster</a:t>
            </a:r>
          </a:p>
          <a:p>
            <a:pPr marL="342900" indent="-342900" defTabSz="457200">
              <a:buFont typeface="Arial" panose="020B0604020202020204" pitchFamily="34" charset="0"/>
              <a:buChar char="•"/>
            </a:pPr>
            <a:r>
              <a:rPr lang="en-US" sz="2400" i="1" dirty="0">
                <a:solidFill>
                  <a:prstClr val="black"/>
                </a:solidFill>
                <a:latin typeface="Times New Roman"/>
              </a:rPr>
              <a:t>Accidents</a:t>
            </a:r>
          </a:p>
          <a:p>
            <a:pPr marL="342900" indent="-342900" defTabSz="457200">
              <a:buFont typeface="Arial" panose="020B0604020202020204" pitchFamily="34" charset="0"/>
              <a:buChar char="•"/>
            </a:pPr>
            <a:r>
              <a:rPr lang="en-US" sz="2400" i="1" dirty="0">
                <a:solidFill>
                  <a:prstClr val="black"/>
                </a:solidFill>
                <a:latin typeface="Times New Roman"/>
              </a:rPr>
              <a:t>Terrorism</a:t>
            </a:r>
          </a:p>
          <a:p>
            <a:pPr marL="342900" indent="-342900" defTabSz="457200">
              <a:buFont typeface="Arial" panose="020B0604020202020204" pitchFamily="34" charset="0"/>
              <a:buChar char="•"/>
            </a:pPr>
            <a:r>
              <a:rPr lang="en-US" sz="2400" i="1" dirty="0">
                <a:solidFill>
                  <a:prstClr val="black"/>
                </a:solidFill>
                <a:latin typeface="Times New Roman"/>
              </a:rPr>
              <a:t>War</a:t>
            </a:r>
          </a:p>
          <a:p>
            <a:pPr defTabSz="457200"/>
            <a:endParaRPr lang="en-US" sz="3200" b="1" dirty="0">
              <a:solidFill>
                <a:prstClr val="black"/>
              </a:solidFill>
              <a:latin typeface="Times New Roman"/>
            </a:endParaRPr>
          </a:p>
        </p:txBody>
      </p:sp>
      <p:sp>
        <p:nvSpPr>
          <p:cNvPr id="9" name="TextBox 8"/>
          <p:cNvSpPr txBox="1"/>
          <p:nvPr/>
        </p:nvSpPr>
        <p:spPr>
          <a:xfrm>
            <a:off x="7233663" y="1830714"/>
            <a:ext cx="2826836" cy="5262979"/>
          </a:xfrm>
          <a:prstGeom prst="rect">
            <a:avLst/>
          </a:prstGeom>
          <a:noFill/>
        </p:spPr>
        <p:txBody>
          <a:bodyPr wrap="square" rtlCol="0">
            <a:spAutoFit/>
          </a:bodyPr>
          <a:lstStyle/>
          <a:p>
            <a:pPr defTabSz="457200"/>
            <a:r>
              <a:rPr lang="en-US" sz="3200" b="1" dirty="0">
                <a:solidFill>
                  <a:prstClr val="black"/>
                </a:solidFill>
                <a:latin typeface="Times New Roman"/>
              </a:rPr>
              <a:t>Chronic Stressors</a:t>
            </a:r>
          </a:p>
          <a:p>
            <a:pPr marL="342900" indent="-342900" defTabSz="457200">
              <a:buFont typeface="Arial" panose="020B0604020202020204" pitchFamily="34" charset="0"/>
              <a:buChar char="•"/>
            </a:pPr>
            <a:r>
              <a:rPr lang="en-US" sz="2400" i="1" dirty="0">
                <a:solidFill>
                  <a:prstClr val="black"/>
                </a:solidFill>
                <a:latin typeface="Times New Roman"/>
              </a:rPr>
              <a:t>Poverty</a:t>
            </a:r>
          </a:p>
          <a:p>
            <a:pPr marL="342900" indent="-342900" defTabSz="457200">
              <a:buFont typeface="Arial" panose="020B0604020202020204" pitchFamily="34" charset="0"/>
              <a:buChar char="•"/>
            </a:pPr>
            <a:r>
              <a:rPr lang="en-US" sz="2400" i="1" dirty="0">
                <a:solidFill>
                  <a:prstClr val="black"/>
                </a:solidFill>
                <a:latin typeface="Times New Roman"/>
              </a:rPr>
              <a:t>Racism</a:t>
            </a:r>
          </a:p>
          <a:p>
            <a:pPr marL="342900" indent="-342900" defTabSz="457200">
              <a:buFont typeface="Arial" panose="020B0604020202020204" pitchFamily="34" charset="0"/>
              <a:buChar char="•"/>
            </a:pPr>
            <a:r>
              <a:rPr lang="en-US" sz="2400" i="1" dirty="0">
                <a:solidFill>
                  <a:prstClr val="black"/>
                </a:solidFill>
                <a:latin typeface="Times New Roman"/>
              </a:rPr>
              <a:t>Invasive medical procedure</a:t>
            </a:r>
          </a:p>
          <a:p>
            <a:pPr marL="342900" indent="-342900" defTabSz="457200">
              <a:buFont typeface="Arial" panose="020B0604020202020204" pitchFamily="34" charset="0"/>
              <a:buChar char="•"/>
            </a:pPr>
            <a:r>
              <a:rPr lang="en-US" sz="2400" i="1" dirty="0">
                <a:solidFill>
                  <a:prstClr val="black"/>
                </a:solidFill>
                <a:latin typeface="Times New Roman"/>
              </a:rPr>
              <a:t>Community trauma</a:t>
            </a:r>
          </a:p>
          <a:p>
            <a:pPr marL="342900" indent="-342900" defTabSz="457200">
              <a:buFont typeface="Arial" panose="020B0604020202020204" pitchFamily="34" charset="0"/>
              <a:buChar char="•"/>
            </a:pPr>
            <a:r>
              <a:rPr lang="en-US" sz="2400" i="1" dirty="0">
                <a:solidFill>
                  <a:prstClr val="black"/>
                </a:solidFill>
                <a:latin typeface="Times New Roman"/>
              </a:rPr>
              <a:t>Historical trauma</a:t>
            </a:r>
          </a:p>
          <a:p>
            <a:pPr marL="342900" indent="-342900" defTabSz="457200">
              <a:buFont typeface="Arial" panose="020B0604020202020204" pitchFamily="34" charset="0"/>
              <a:buChar char="•"/>
            </a:pPr>
            <a:r>
              <a:rPr lang="en-US" sz="2400" i="1" dirty="0">
                <a:solidFill>
                  <a:prstClr val="black"/>
                </a:solidFill>
                <a:latin typeface="Times New Roman"/>
              </a:rPr>
              <a:t>Family member with substance use disorder</a:t>
            </a:r>
          </a:p>
          <a:p>
            <a:pPr defTabSz="457200"/>
            <a:endParaRPr lang="en-US" sz="3200" b="1" dirty="0">
              <a:solidFill>
                <a:prstClr val="black"/>
              </a:solidFill>
              <a:latin typeface="Times New Roman"/>
            </a:endParaRPr>
          </a:p>
        </p:txBody>
      </p:sp>
    </p:spTree>
    <p:extLst>
      <p:ext uri="{BB962C8B-B14F-4D97-AF65-F5344CB8AC3E}">
        <p14:creationId xmlns:p14="http://schemas.microsoft.com/office/powerpoint/2010/main" val="327398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a:t>
            </a:r>
          </a:p>
        </p:txBody>
      </p:sp>
      <p:sp>
        <p:nvSpPr>
          <p:cNvPr id="3" name="Content Placeholder 2"/>
          <p:cNvSpPr>
            <a:spLocks noGrp="1"/>
          </p:cNvSpPr>
          <p:nvPr>
            <p:ph idx="1"/>
          </p:nvPr>
        </p:nvSpPr>
        <p:spPr>
          <a:xfrm>
            <a:off x="868892" y="2430814"/>
            <a:ext cx="10147301" cy="3670767"/>
          </a:xfrm>
        </p:spPr>
        <p:txBody>
          <a:bodyPr>
            <a:normAutofit/>
          </a:bodyPr>
          <a:lstStyle/>
          <a:p>
            <a:pPr marL="0" indent="0">
              <a:buNone/>
            </a:pPr>
            <a:r>
              <a:rPr lang="en-US" sz="3200" dirty="0">
                <a:solidFill>
                  <a:srgbClr val="000000"/>
                </a:solidFill>
              </a:rPr>
              <a:t>Exposure to trauma is ubiquitous: seven out of ten respondents worldwide and nine out of ten adults in the USA report experiencing one or more lifetime traumas.</a:t>
            </a:r>
          </a:p>
        </p:txBody>
      </p:sp>
      <p:sp>
        <p:nvSpPr>
          <p:cNvPr id="4" name="TextBox 3"/>
          <p:cNvSpPr txBox="1"/>
          <p:nvPr/>
        </p:nvSpPr>
        <p:spPr>
          <a:xfrm>
            <a:off x="8687645" y="6294115"/>
            <a:ext cx="1838702" cy="369332"/>
          </a:xfrm>
          <a:prstGeom prst="rect">
            <a:avLst/>
          </a:prstGeom>
          <a:noFill/>
        </p:spPr>
        <p:txBody>
          <a:bodyPr wrap="none" rtlCol="0">
            <a:spAutoFit/>
          </a:bodyPr>
          <a:lstStyle/>
          <a:p>
            <a:pPr defTabSz="457200"/>
            <a:r>
              <a:rPr lang="en-US" dirty="0">
                <a:solidFill>
                  <a:prstClr val="black"/>
                </a:solidFill>
                <a:latin typeface="Times New Roman"/>
              </a:rPr>
              <a:t>Fink, Galea, 2015</a:t>
            </a:r>
          </a:p>
        </p:txBody>
      </p:sp>
    </p:spTree>
    <p:extLst>
      <p:ext uri="{BB962C8B-B14F-4D97-AF65-F5344CB8AC3E}">
        <p14:creationId xmlns:p14="http://schemas.microsoft.com/office/powerpoint/2010/main" val="116853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Impact of Trauma</a:t>
            </a:r>
          </a:p>
        </p:txBody>
      </p:sp>
      <p:pic>
        <p:nvPicPr>
          <p:cNvPr id="2" name="Picture 1" descr="storm.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93" y="2241767"/>
            <a:ext cx="6117942" cy="4291690"/>
          </a:xfrm>
          <a:prstGeom prst="rect">
            <a:avLst/>
          </a:prstGeom>
        </p:spPr>
      </p:pic>
    </p:spTree>
    <p:extLst>
      <p:ext uri="{BB962C8B-B14F-4D97-AF65-F5344CB8AC3E}">
        <p14:creationId xmlns:p14="http://schemas.microsoft.com/office/powerpoint/2010/main" val="346746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 on the Brain</a:t>
            </a:r>
          </a:p>
        </p:txBody>
      </p:sp>
      <p:sp>
        <p:nvSpPr>
          <p:cNvPr id="3" name="Content Placeholder 2"/>
          <p:cNvSpPr>
            <a:spLocks noGrp="1"/>
          </p:cNvSpPr>
          <p:nvPr>
            <p:ph idx="1"/>
          </p:nvPr>
        </p:nvSpPr>
        <p:spPr>
          <a:xfrm>
            <a:off x="2444382" y="2595563"/>
            <a:ext cx="7804518" cy="3670767"/>
          </a:xfrm>
        </p:spPr>
        <p:txBody>
          <a:bodyPr>
            <a:normAutofit fontScale="85000" lnSpcReduction="20000"/>
          </a:bodyPr>
          <a:lstStyle/>
          <a:p>
            <a:pPr>
              <a:spcBef>
                <a:spcPts val="0"/>
              </a:spcBef>
              <a:spcAft>
                <a:spcPts val="1800"/>
              </a:spcAft>
              <a:buFont typeface="Arial" panose="020B0604020202020204" pitchFamily="34" charset="0"/>
              <a:buChar char="•"/>
            </a:pPr>
            <a:r>
              <a:rPr lang="en-US" sz="4000" dirty="0">
                <a:solidFill>
                  <a:srgbClr val="000000"/>
                </a:solidFill>
              </a:rPr>
              <a:t>The brain has a bottom-up organization</a:t>
            </a:r>
          </a:p>
          <a:p>
            <a:pPr>
              <a:spcBef>
                <a:spcPts val="0"/>
              </a:spcBef>
              <a:spcAft>
                <a:spcPts val="1800"/>
              </a:spcAft>
              <a:buFont typeface="Arial" panose="020B0604020202020204" pitchFamily="34" charset="0"/>
              <a:buChar char="•"/>
            </a:pPr>
            <a:r>
              <a:rPr lang="en-US" sz="4000" dirty="0">
                <a:solidFill>
                  <a:srgbClr val="000000"/>
                </a:solidFill>
              </a:rPr>
              <a:t>Experiences build brain architecture</a:t>
            </a:r>
          </a:p>
          <a:p>
            <a:pPr>
              <a:spcBef>
                <a:spcPts val="0"/>
              </a:spcBef>
              <a:spcAft>
                <a:spcPts val="1800"/>
              </a:spcAft>
              <a:buFont typeface="Arial" panose="020B0604020202020204" pitchFamily="34" charset="0"/>
              <a:buChar char="•"/>
            </a:pPr>
            <a:r>
              <a:rPr lang="en-US" sz="4000" dirty="0">
                <a:solidFill>
                  <a:srgbClr val="000000"/>
                </a:solidFill>
              </a:rPr>
              <a:t>Fear activates the amygdala and shuts down the frontal lobes of the cortex.</a:t>
            </a:r>
          </a:p>
          <a:p>
            <a:pPr>
              <a:spcBef>
                <a:spcPts val="0"/>
              </a:spcBef>
              <a:spcAft>
                <a:spcPts val="1800"/>
              </a:spcAft>
              <a:buFont typeface="Arial" panose="020B0604020202020204" pitchFamily="34" charset="0"/>
              <a:buChar char="•"/>
            </a:pPr>
            <a:r>
              <a:rPr lang="en-US" sz="4000" dirty="0">
                <a:solidFill>
                  <a:srgbClr val="000000"/>
                </a:solidFill>
              </a:rPr>
              <a:t>Toxic stress derails healthy development, and interferes with normal functioning</a:t>
            </a:r>
          </a:p>
        </p:txBody>
      </p:sp>
      <p:sp>
        <p:nvSpPr>
          <p:cNvPr id="4" name="TextBox 3"/>
          <p:cNvSpPr txBox="1"/>
          <p:nvPr/>
        </p:nvSpPr>
        <p:spPr>
          <a:xfrm>
            <a:off x="8767763" y="6294115"/>
            <a:ext cx="1246743" cy="369332"/>
          </a:xfrm>
          <a:prstGeom prst="rect">
            <a:avLst/>
          </a:prstGeom>
          <a:noFill/>
        </p:spPr>
        <p:txBody>
          <a:bodyPr wrap="none" rtlCol="0">
            <a:spAutoFit/>
          </a:bodyPr>
          <a:lstStyle/>
          <a:p>
            <a:pPr defTabSz="457200"/>
            <a:r>
              <a:rPr lang="en-US" dirty="0">
                <a:solidFill>
                  <a:prstClr val="black"/>
                </a:solidFill>
                <a:latin typeface="Times New Roman"/>
              </a:rPr>
              <a:t>Perry, 2006</a:t>
            </a:r>
          </a:p>
        </p:txBody>
      </p:sp>
    </p:spTree>
    <p:extLst>
      <p:ext uri="{BB962C8B-B14F-4D97-AF65-F5344CB8AC3E}">
        <p14:creationId xmlns:p14="http://schemas.microsoft.com/office/powerpoint/2010/main" val="418084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4000" cy="1417638"/>
          </a:xfrm>
        </p:spPr>
        <p:txBody>
          <a:bodyPr/>
          <a:lstStyle/>
          <a:p>
            <a:r>
              <a:rPr lang="en-US" dirty="0"/>
              <a:t>Impact of Trauma: </a:t>
            </a:r>
            <a:br>
              <a:rPr lang="en-US" dirty="0"/>
            </a:br>
            <a:r>
              <a:rPr lang="en-US" dirty="0"/>
              <a:t>Adverse Childhood Experiences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84" t="5211" r="2324" b="5671"/>
          <a:stretch/>
        </p:blipFill>
        <p:spPr>
          <a:xfrm>
            <a:off x="3846369" y="1647484"/>
            <a:ext cx="5271861" cy="5210516"/>
          </a:xfrm>
          <a:prstGeom prst="rect">
            <a:avLst/>
          </a:prstGeom>
        </p:spPr>
      </p:pic>
      <p:sp>
        <p:nvSpPr>
          <p:cNvPr id="3" name="TextBox 2"/>
          <p:cNvSpPr txBox="1"/>
          <p:nvPr/>
        </p:nvSpPr>
        <p:spPr>
          <a:xfrm>
            <a:off x="9954868" y="6460437"/>
            <a:ext cx="448347" cy="246221"/>
          </a:xfrm>
          <a:prstGeom prst="rect">
            <a:avLst/>
          </a:prstGeom>
          <a:noFill/>
        </p:spPr>
        <p:txBody>
          <a:bodyPr wrap="none" rtlCol="0">
            <a:spAutoFit/>
          </a:bodyPr>
          <a:lstStyle/>
          <a:p>
            <a:pPr defTabSz="457200"/>
            <a:r>
              <a:rPr lang="en-US" sz="1000" dirty="0">
                <a:solidFill>
                  <a:prstClr val="black"/>
                </a:solidFill>
                <a:latin typeface="Times New Roman"/>
              </a:rPr>
              <a:t>CDC</a:t>
            </a:r>
          </a:p>
        </p:txBody>
      </p:sp>
    </p:spTree>
    <p:extLst>
      <p:ext uri="{BB962C8B-B14F-4D97-AF65-F5344CB8AC3E}">
        <p14:creationId xmlns:p14="http://schemas.microsoft.com/office/powerpoint/2010/main" val="205572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Trauma</a:t>
            </a:r>
          </a:p>
        </p:txBody>
      </p:sp>
      <p:sp>
        <p:nvSpPr>
          <p:cNvPr id="4" name="TextBox 3"/>
          <p:cNvSpPr txBox="1"/>
          <p:nvPr/>
        </p:nvSpPr>
        <p:spPr>
          <a:xfrm>
            <a:off x="3454998" y="2448901"/>
            <a:ext cx="5268952" cy="4154983"/>
          </a:xfrm>
          <a:prstGeom prst="rect">
            <a:avLst/>
          </a:prstGeom>
          <a:noFill/>
        </p:spPr>
        <p:txBody>
          <a:bodyPr wrap="square" rtlCol="0">
            <a:spAutoFit/>
          </a:bodyPr>
          <a:lstStyle/>
          <a:p>
            <a:pPr algn="ctr" defTabSz="457200"/>
            <a:r>
              <a:rPr lang="en-US" sz="4400" b="1" dirty="0">
                <a:solidFill>
                  <a:prstClr val="black"/>
                </a:solidFill>
                <a:latin typeface="Times New Roman"/>
              </a:rPr>
              <a:t>The effect of trauma on an individual can be conceptualized as a normal response to an abnormal situation</a:t>
            </a:r>
          </a:p>
        </p:txBody>
      </p:sp>
    </p:spTree>
    <p:extLst>
      <p:ext uri="{BB962C8B-B14F-4D97-AF65-F5344CB8AC3E}">
        <p14:creationId xmlns:p14="http://schemas.microsoft.com/office/powerpoint/2010/main" val="113663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31697" y="5529815"/>
            <a:ext cx="8005634" cy="120032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10" name="Rectangle 9"/>
          <p:cNvSpPr/>
          <p:nvPr/>
        </p:nvSpPr>
        <p:spPr>
          <a:xfrm>
            <a:off x="2631697" y="3882478"/>
            <a:ext cx="8005634" cy="1200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3" name="Rectangle 2"/>
          <p:cNvSpPr/>
          <p:nvPr/>
        </p:nvSpPr>
        <p:spPr>
          <a:xfrm>
            <a:off x="2631698" y="2235141"/>
            <a:ext cx="8005634" cy="12003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Times New Roman"/>
            </a:endParaRPr>
          </a:p>
        </p:txBody>
      </p:sp>
      <p:sp>
        <p:nvSpPr>
          <p:cNvPr id="2" name="Title 1"/>
          <p:cNvSpPr>
            <a:spLocks noGrp="1"/>
          </p:cNvSpPr>
          <p:nvPr>
            <p:ph type="title"/>
          </p:nvPr>
        </p:nvSpPr>
        <p:spPr>
          <a:xfrm>
            <a:off x="1524001" y="791396"/>
            <a:ext cx="8913813" cy="1246860"/>
          </a:xfrm>
        </p:spPr>
        <p:txBody>
          <a:bodyPr>
            <a:normAutofit fontScale="90000"/>
          </a:bodyPr>
          <a:lstStyle/>
          <a:p>
            <a:r>
              <a:rPr lang="en-US" dirty="0"/>
              <a:t>Impact of Trauma:</a:t>
            </a:r>
            <a:br>
              <a:rPr lang="en-US" dirty="0"/>
            </a:br>
            <a:r>
              <a:rPr lang="en-US" dirty="0"/>
              <a:t>Problems OR Adaptations?</a:t>
            </a:r>
          </a:p>
        </p:txBody>
      </p:sp>
      <p:sp>
        <p:nvSpPr>
          <p:cNvPr id="4" name="TextBox 3"/>
          <p:cNvSpPr txBox="1"/>
          <p:nvPr/>
        </p:nvSpPr>
        <p:spPr>
          <a:xfrm>
            <a:off x="5017118" y="5529817"/>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“Passive, unmotivated”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Giving in to those in power</a:t>
            </a:r>
          </a:p>
        </p:txBody>
      </p:sp>
      <p:sp>
        <p:nvSpPr>
          <p:cNvPr id="6" name="TextBox 5"/>
          <p:cNvSpPr txBox="1"/>
          <p:nvPr/>
        </p:nvSpPr>
        <p:spPr>
          <a:xfrm>
            <a:off x="2636345" y="2481360"/>
            <a:ext cx="1353105" cy="707886"/>
          </a:xfrm>
          <a:prstGeom prst="rect">
            <a:avLst/>
          </a:prstGeom>
          <a:noFill/>
        </p:spPr>
        <p:txBody>
          <a:bodyPr wrap="none" rtlCol="0">
            <a:spAutoFit/>
          </a:bodyPr>
          <a:lstStyle/>
          <a:p>
            <a:pPr algn="ctr" defTabSz="457200"/>
            <a:r>
              <a:rPr lang="en-US" sz="4000" b="1" dirty="0">
                <a:solidFill>
                  <a:prstClr val="black"/>
                </a:solidFill>
                <a:latin typeface="Times New Roman"/>
              </a:rPr>
              <a:t>Fight</a:t>
            </a:r>
          </a:p>
        </p:txBody>
      </p:sp>
      <p:sp>
        <p:nvSpPr>
          <p:cNvPr id="5" name="TextBox 4"/>
          <p:cNvSpPr txBox="1"/>
          <p:nvPr/>
        </p:nvSpPr>
        <p:spPr>
          <a:xfrm>
            <a:off x="5017119" y="2235140"/>
            <a:ext cx="5620214" cy="1569660"/>
          </a:xfrm>
          <a:prstGeom prst="rect">
            <a:avLst/>
          </a:prstGeom>
          <a:noFill/>
        </p:spPr>
        <p:txBody>
          <a:bodyPr wrap="square" rtlCol="0">
            <a:spAutoFit/>
          </a:bodyPr>
          <a:lstStyle/>
          <a:p>
            <a:pPr algn="ctr" defTabSz="457200"/>
            <a:r>
              <a:rPr lang="en-US" sz="2400" b="1" dirty="0">
                <a:solidFill>
                  <a:prstClr val="black"/>
                </a:solidFill>
                <a:latin typeface="Times New Roman"/>
              </a:rPr>
              <a:t>“Non-compliant, combative”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Struggling to regain or hold onto personal power</a:t>
            </a:r>
          </a:p>
        </p:txBody>
      </p:sp>
      <p:sp>
        <p:nvSpPr>
          <p:cNvPr id="7" name="TextBox 6"/>
          <p:cNvSpPr txBox="1"/>
          <p:nvPr/>
        </p:nvSpPr>
        <p:spPr>
          <a:xfrm>
            <a:off x="2565085" y="4128697"/>
            <a:ext cx="1495622" cy="707886"/>
          </a:xfrm>
          <a:prstGeom prst="rect">
            <a:avLst/>
          </a:prstGeom>
          <a:noFill/>
        </p:spPr>
        <p:txBody>
          <a:bodyPr wrap="none" rtlCol="0">
            <a:spAutoFit/>
          </a:bodyPr>
          <a:lstStyle/>
          <a:p>
            <a:pPr algn="ctr" defTabSz="457200"/>
            <a:r>
              <a:rPr lang="en-US" sz="4000" b="1" dirty="0">
                <a:solidFill>
                  <a:prstClr val="black"/>
                </a:solidFill>
                <a:latin typeface="Times New Roman"/>
              </a:rPr>
              <a:t>Flight</a:t>
            </a:r>
          </a:p>
        </p:txBody>
      </p:sp>
      <p:sp>
        <p:nvSpPr>
          <p:cNvPr id="8" name="TextBox 7"/>
          <p:cNvSpPr txBox="1"/>
          <p:nvPr/>
        </p:nvSpPr>
        <p:spPr>
          <a:xfrm>
            <a:off x="5047786" y="3882478"/>
            <a:ext cx="5620214" cy="1200329"/>
          </a:xfrm>
          <a:prstGeom prst="rect">
            <a:avLst/>
          </a:prstGeom>
          <a:noFill/>
        </p:spPr>
        <p:txBody>
          <a:bodyPr wrap="square" rtlCol="0">
            <a:spAutoFit/>
          </a:bodyPr>
          <a:lstStyle/>
          <a:p>
            <a:pPr algn="ctr" defTabSz="457200"/>
            <a:r>
              <a:rPr lang="en-US" sz="2400" b="1" dirty="0">
                <a:solidFill>
                  <a:prstClr val="black"/>
                </a:solidFill>
                <a:latin typeface="Times New Roman"/>
              </a:rPr>
              <a:t>“Treatment resistant, uncooperative” </a:t>
            </a:r>
          </a:p>
          <a:p>
            <a:pPr algn="ctr" defTabSz="457200"/>
            <a:r>
              <a:rPr lang="en-US" sz="2400" b="1" dirty="0">
                <a:solidFill>
                  <a:prstClr val="black"/>
                </a:solidFill>
                <a:latin typeface="Times New Roman"/>
              </a:rPr>
              <a:t>OR </a:t>
            </a:r>
          </a:p>
          <a:p>
            <a:pPr algn="ctr" defTabSz="457200"/>
            <a:r>
              <a:rPr lang="en-US" sz="2400" b="1" dirty="0">
                <a:solidFill>
                  <a:prstClr val="black"/>
                </a:solidFill>
                <a:latin typeface="Times New Roman"/>
              </a:rPr>
              <a:t>Disengaging, withdrawing</a:t>
            </a:r>
          </a:p>
        </p:txBody>
      </p:sp>
      <p:sp>
        <p:nvSpPr>
          <p:cNvPr id="9" name="TextBox 8"/>
          <p:cNvSpPr txBox="1"/>
          <p:nvPr/>
        </p:nvSpPr>
        <p:spPr>
          <a:xfrm>
            <a:off x="2499335" y="5776036"/>
            <a:ext cx="1627118" cy="707886"/>
          </a:xfrm>
          <a:prstGeom prst="rect">
            <a:avLst/>
          </a:prstGeom>
          <a:noFill/>
        </p:spPr>
        <p:txBody>
          <a:bodyPr wrap="none" rtlCol="0">
            <a:spAutoFit/>
          </a:bodyPr>
          <a:lstStyle/>
          <a:p>
            <a:pPr algn="ctr" defTabSz="457200"/>
            <a:r>
              <a:rPr lang="en-US" sz="4000" b="1" dirty="0">
                <a:solidFill>
                  <a:prstClr val="black"/>
                </a:solidFill>
                <a:latin typeface="Times New Roman"/>
              </a:rPr>
              <a:t>Freeze</a:t>
            </a:r>
          </a:p>
        </p:txBody>
      </p:sp>
    </p:spTree>
    <p:extLst>
      <p:ext uri="{BB962C8B-B14F-4D97-AF65-F5344CB8AC3E}">
        <p14:creationId xmlns:p14="http://schemas.microsoft.com/office/powerpoint/2010/main" val="274314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92904"/>
            <a:ext cx="8913813" cy="1545352"/>
          </a:xfrm>
        </p:spPr>
        <p:txBody>
          <a:bodyPr/>
          <a:lstStyle/>
          <a:p>
            <a:r>
              <a:rPr lang="en-US" dirty="0"/>
              <a:t>Impact of Trauma:</a:t>
            </a:r>
            <a:br>
              <a:rPr lang="en-US" dirty="0"/>
            </a:br>
            <a:r>
              <a:rPr lang="en-US" dirty="0"/>
              <a:t>Signs of Trauma Responses</a:t>
            </a:r>
          </a:p>
        </p:txBody>
      </p:sp>
      <p:sp>
        <p:nvSpPr>
          <p:cNvPr id="4" name="TextBox 3"/>
          <p:cNvSpPr txBox="1"/>
          <p:nvPr/>
        </p:nvSpPr>
        <p:spPr>
          <a:xfrm>
            <a:off x="4819186" y="2589083"/>
            <a:ext cx="5620214" cy="3785652"/>
          </a:xfrm>
          <a:prstGeom prst="rect">
            <a:avLst/>
          </a:prstGeom>
          <a:noFill/>
        </p:spPr>
        <p:txBody>
          <a:bodyPr wrap="square" rtlCol="0">
            <a:spAutoFit/>
          </a:bodyPr>
          <a:lstStyle/>
          <a:p>
            <a:pPr marL="457200" indent="-457200" defTabSz="457200">
              <a:buFont typeface="Arial" panose="020B0604020202020204" pitchFamily="34" charset="0"/>
              <a:buChar char="•"/>
            </a:pPr>
            <a:r>
              <a:rPr lang="en-US" sz="2400" dirty="0">
                <a:solidFill>
                  <a:prstClr val="black"/>
                </a:solidFill>
                <a:latin typeface="Times New Roman"/>
              </a:rPr>
              <a:t>Flashbacks or frequent nightmares</a:t>
            </a:r>
          </a:p>
          <a:p>
            <a:pPr marL="457200" indent="-457200" defTabSz="457200">
              <a:buFont typeface="Arial" panose="020B0604020202020204" pitchFamily="34" charset="0"/>
              <a:buChar char="•"/>
            </a:pPr>
            <a:r>
              <a:rPr lang="en-US" sz="2400" dirty="0">
                <a:solidFill>
                  <a:prstClr val="black"/>
                </a:solidFill>
                <a:latin typeface="Times New Roman"/>
              </a:rPr>
              <a:t>Sensitivity to noise or to being touched</a:t>
            </a:r>
          </a:p>
          <a:p>
            <a:pPr marL="457200" indent="-457200" defTabSz="457200">
              <a:buFont typeface="Arial" panose="020B0604020202020204" pitchFamily="34" charset="0"/>
              <a:buChar char="•"/>
            </a:pPr>
            <a:r>
              <a:rPr lang="en-US" sz="2400" dirty="0">
                <a:solidFill>
                  <a:prstClr val="black"/>
                </a:solidFill>
                <a:latin typeface="Times New Roman"/>
              </a:rPr>
              <a:t>Always expecting something bad to happen</a:t>
            </a:r>
          </a:p>
          <a:p>
            <a:pPr marL="457200" indent="-457200" defTabSz="457200">
              <a:buFont typeface="Arial" panose="020B0604020202020204" pitchFamily="34" charset="0"/>
              <a:buChar char="•"/>
            </a:pPr>
            <a:r>
              <a:rPr lang="en-US" sz="2400" dirty="0">
                <a:solidFill>
                  <a:prstClr val="black"/>
                </a:solidFill>
                <a:latin typeface="Times New Roman"/>
              </a:rPr>
              <a:t>Not remembering periods of one’s life</a:t>
            </a:r>
          </a:p>
          <a:p>
            <a:pPr marL="457200" indent="-457200" defTabSz="457200">
              <a:buFont typeface="Arial" panose="020B0604020202020204" pitchFamily="34" charset="0"/>
              <a:buChar char="•"/>
            </a:pPr>
            <a:r>
              <a:rPr lang="en-US" sz="2400" dirty="0">
                <a:solidFill>
                  <a:prstClr val="black"/>
                </a:solidFill>
                <a:latin typeface="Times New Roman"/>
              </a:rPr>
              <a:t>Feeling emotionally numb</a:t>
            </a:r>
          </a:p>
          <a:p>
            <a:pPr marL="457200" indent="-457200" defTabSz="457200">
              <a:buFont typeface="Arial" panose="020B0604020202020204" pitchFamily="34" charset="0"/>
              <a:buChar char="•"/>
            </a:pPr>
            <a:r>
              <a:rPr lang="en-US" sz="2400" dirty="0">
                <a:solidFill>
                  <a:prstClr val="black"/>
                </a:solidFill>
                <a:latin typeface="Times New Roman"/>
              </a:rPr>
              <a:t>Lack of concentration</a:t>
            </a:r>
          </a:p>
          <a:p>
            <a:pPr marL="457200" indent="-457200" defTabSz="457200">
              <a:buFont typeface="Arial" panose="020B0604020202020204" pitchFamily="34" charset="0"/>
              <a:buChar char="•"/>
            </a:pPr>
            <a:r>
              <a:rPr lang="en-US" sz="2400" dirty="0">
                <a:solidFill>
                  <a:prstClr val="black"/>
                </a:solidFill>
                <a:latin typeface="Times New Roman"/>
              </a:rPr>
              <a:t>Irritability</a:t>
            </a:r>
          </a:p>
          <a:p>
            <a:pPr marL="457200" indent="-457200" defTabSz="457200">
              <a:buFont typeface="Arial" panose="020B0604020202020204" pitchFamily="34" charset="0"/>
              <a:buChar char="•"/>
            </a:pPr>
            <a:r>
              <a:rPr lang="en-US" sz="2400" dirty="0">
                <a:solidFill>
                  <a:prstClr val="black"/>
                </a:solidFill>
                <a:latin typeface="Times New Roman"/>
              </a:rPr>
              <a:t>Excessive watchfulness, anxiety, anger, shame or sadness</a:t>
            </a:r>
          </a:p>
        </p:txBody>
      </p:sp>
      <p:sp>
        <p:nvSpPr>
          <p:cNvPr id="6" name="TextBox 5"/>
          <p:cNvSpPr txBox="1"/>
          <p:nvPr/>
        </p:nvSpPr>
        <p:spPr>
          <a:xfrm>
            <a:off x="1718196" y="3943300"/>
            <a:ext cx="3092714" cy="584776"/>
          </a:xfrm>
          <a:prstGeom prst="rect">
            <a:avLst/>
          </a:prstGeom>
          <a:noFill/>
        </p:spPr>
        <p:txBody>
          <a:bodyPr wrap="none" rtlCol="0">
            <a:spAutoFit/>
          </a:bodyPr>
          <a:lstStyle/>
          <a:p>
            <a:pPr algn="ctr" defTabSz="457200"/>
            <a:r>
              <a:rPr lang="en-US" sz="3200" b="1" dirty="0">
                <a:solidFill>
                  <a:prstClr val="black"/>
                </a:solidFill>
                <a:latin typeface="Times New Roman"/>
              </a:rPr>
              <a:t>Additional Signs</a:t>
            </a:r>
          </a:p>
        </p:txBody>
      </p:sp>
    </p:spTree>
    <p:extLst>
      <p:ext uri="{BB962C8B-B14F-4D97-AF65-F5344CB8AC3E}">
        <p14:creationId xmlns:p14="http://schemas.microsoft.com/office/powerpoint/2010/main" val="10080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766839"/>
            <a:ext cx="8915400" cy="1493946"/>
          </a:xfrm>
        </p:spPr>
        <p:txBody>
          <a:bodyPr>
            <a:normAutofit/>
          </a:bodyPr>
          <a:lstStyle/>
          <a:p>
            <a:r>
              <a:rPr lang="en-US" sz="4000" dirty="0"/>
              <a:t>Six Core Principles of Trauma Informed Care</a:t>
            </a:r>
          </a:p>
        </p:txBody>
      </p:sp>
    </p:spTree>
    <p:extLst>
      <p:ext uri="{BB962C8B-B14F-4D97-AF65-F5344CB8AC3E}">
        <p14:creationId xmlns:p14="http://schemas.microsoft.com/office/powerpoint/2010/main" val="288408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Trauma Informed Care</a:t>
            </a:r>
          </a:p>
        </p:txBody>
      </p:sp>
      <p:graphicFrame>
        <p:nvGraphicFramePr>
          <p:cNvPr id="5" name="Content Placeholder 4"/>
          <p:cNvGraphicFramePr>
            <a:graphicFrameLocks noGrp="1"/>
          </p:cNvGraphicFramePr>
          <p:nvPr>
            <p:ph idx="1"/>
          </p:nvPr>
        </p:nvGraphicFramePr>
        <p:xfrm>
          <a:off x="2138364" y="2222502"/>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82155" y="5858799"/>
            <a:ext cx="7178345" cy="369332"/>
          </a:xfrm>
          <a:prstGeom prst="rect">
            <a:avLst/>
          </a:prstGeom>
          <a:noFill/>
        </p:spPr>
        <p:txBody>
          <a:bodyPr wrap="squar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14520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Shattered World</a:t>
            </a:r>
          </a:p>
        </p:txBody>
      </p:sp>
      <p:pic>
        <p:nvPicPr>
          <p:cNvPr id="4" name="Content Placeholder 3" descr="shattered.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6174" y="2293242"/>
            <a:ext cx="4054415" cy="3059937"/>
          </a:xfrm>
        </p:spPr>
      </p:pic>
    </p:spTree>
    <p:extLst>
      <p:ext uri="{BB962C8B-B14F-4D97-AF65-F5344CB8AC3E}">
        <p14:creationId xmlns:p14="http://schemas.microsoft.com/office/powerpoint/2010/main" val="262150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 Understanding</a:t>
            </a:r>
          </a:p>
        </p:txBody>
      </p:sp>
      <p:sp>
        <p:nvSpPr>
          <p:cNvPr id="3" name="Content Placeholder 2"/>
          <p:cNvSpPr>
            <a:spLocks noGrp="1"/>
          </p:cNvSpPr>
          <p:nvPr>
            <p:ph idx="1"/>
          </p:nvPr>
        </p:nvSpPr>
        <p:spPr>
          <a:xfrm>
            <a:off x="1000125" y="2253592"/>
            <a:ext cx="10263188" cy="3984163"/>
          </a:xfrm>
        </p:spPr>
        <p:txBody>
          <a:bodyPr>
            <a:normAutofit/>
          </a:bodyPr>
          <a:lstStyle/>
          <a:p>
            <a:pPr marL="0" indent="0">
              <a:buNone/>
            </a:pPr>
            <a:r>
              <a:rPr lang="en-US" sz="3200" dirty="0">
                <a:solidFill>
                  <a:srgbClr val="000000"/>
                </a:solidFill>
              </a:rPr>
              <a:t>Through knowledge and understanding of trauma and stress we can act compassionately and take well-informed steps towards wellness. LTC communities actively move past cultural stereotypes and biases, offer gender-responsive services, leverage the healing value of traditional cultural connections, and recognize and address historical trauma.</a:t>
            </a:r>
          </a:p>
        </p:txBody>
      </p:sp>
    </p:spTree>
    <p:extLst>
      <p:ext uri="{BB962C8B-B14F-4D97-AF65-F5344CB8AC3E}">
        <p14:creationId xmlns:p14="http://schemas.microsoft.com/office/powerpoint/2010/main" val="245444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a:t>
            </a:r>
            <a:br>
              <a:rPr lang="en-US" dirty="0"/>
            </a:br>
            <a:r>
              <a:rPr lang="en-US" dirty="0"/>
              <a:t>Safety</a:t>
            </a:r>
          </a:p>
        </p:txBody>
      </p:sp>
      <p:sp>
        <p:nvSpPr>
          <p:cNvPr id="3" name="Content Placeholder 2"/>
          <p:cNvSpPr>
            <a:spLocks noGrp="1"/>
          </p:cNvSpPr>
          <p:nvPr>
            <p:ph idx="1"/>
          </p:nvPr>
        </p:nvSpPr>
        <p:spPr>
          <a:xfrm>
            <a:off x="728663" y="2595563"/>
            <a:ext cx="10904537" cy="3670767"/>
          </a:xfrm>
        </p:spPr>
        <p:txBody>
          <a:bodyPr>
            <a:normAutofit/>
          </a:bodyPr>
          <a:lstStyle/>
          <a:p>
            <a:pPr marL="0" indent="0">
              <a:buNone/>
            </a:pPr>
            <a:r>
              <a:rPr lang="en-US" sz="3200" dirty="0">
                <a:solidFill>
                  <a:srgbClr val="000000"/>
                </a:solidFill>
              </a:rPr>
              <a:t>Staff and the people served feel physically and psychologically safe. </a:t>
            </a:r>
          </a:p>
        </p:txBody>
      </p:sp>
    </p:spTree>
    <p:extLst>
      <p:ext uri="{BB962C8B-B14F-4D97-AF65-F5344CB8AC3E}">
        <p14:creationId xmlns:p14="http://schemas.microsoft.com/office/powerpoint/2010/main" val="212940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a:t>
            </a:r>
            <a:br>
              <a:rPr lang="en-US" dirty="0"/>
            </a:br>
            <a:r>
              <a:rPr lang="en-US" dirty="0"/>
              <a:t>Safety</a:t>
            </a:r>
          </a:p>
        </p:txBody>
      </p:sp>
      <p:graphicFrame>
        <p:nvGraphicFramePr>
          <p:cNvPr id="4" name="Content Placeholder 3"/>
          <p:cNvGraphicFramePr>
            <a:graphicFrameLocks noGrp="1"/>
          </p:cNvGraphicFramePr>
          <p:nvPr>
            <p:ph idx="1"/>
          </p:nvPr>
        </p:nvGraphicFramePr>
        <p:xfrm>
          <a:off x="2138364" y="2222502"/>
          <a:ext cx="7915275" cy="363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68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a:t>
            </a:r>
            <a:br>
              <a:rPr lang="en-US" dirty="0"/>
            </a:br>
            <a:r>
              <a:rPr lang="en-US" dirty="0"/>
              <a:t>Trustworthiness &amp; Transparency</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Operations and decisions are conducted with transparency and the goal of building and maintaining trust among participants, family members, staff, and others, including through meaningful sharing of power, mutual decision-making, authenticity, and consistency. </a:t>
            </a:r>
          </a:p>
        </p:txBody>
      </p:sp>
      <p:sp>
        <p:nvSpPr>
          <p:cNvPr id="5" name="TextBox 4"/>
          <p:cNvSpPr txBox="1"/>
          <p:nvPr/>
        </p:nvSpPr>
        <p:spPr>
          <a:xfrm>
            <a:off x="6380836" y="6266329"/>
            <a:ext cx="3992725" cy="369332"/>
          </a:xfrm>
          <a:prstGeom prst="rect">
            <a:avLst/>
          </a:prstGeom>
          <a:noFill/>
        </p:spPr>
        <p:txBody>
          <a:bodyPr wrap="none" rtlCol="0">
            <a:spAutoFit/>
          </a:bodyPr>
          <a:lstStyle/>
          <a:p>
            <a:pPr defTabSz="457200"/>
            <a:r>
              <a:rPr lang="en-US" dirty="0">
                <a:solidFill>
                  <a:prstClr val="black"/>
                </a:solidFill>
                <a:latin typeface="Times New Roman"/>
              </a:rPr>
              <a:t>Roger D. Fallot and Maxine Harris, 2006</a:t>
            </a:r>
          </a:p>
        </p:txBody>
      </p:sp>
    </p:spTree>
    <p:extLst>
      <p:ext uri="{BB962C8B-B14F-4D97-AF65-F5344CB8AC3E}">
        <p14:creationId xmlns:p14="http://schemas.microsoft.com/office/powerpoint/2010/main" val="67600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a:t>
            </a:r>
            <a:br>
              <a:rPr lang="en-US" dirty="0"/>
            </a:br>
            <a:r>
              <a:rPr lang="en-US" dirty="0"/>
              <a:t>Choice</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Individuals’ strengths and experiences are recognized and built upon. The experience of having a voice and choice is validated and new skills developed. The organization fosters a belief in resilience. Residents are supported in developing self-advocacy skills. </a:t>
            </a:r>
          </a:p>
        </p:txBody>
      </p:sp>
    </p:spTree>
    <p:extLst>
      <p:ext uri="{BB962C8B-B14F-4D97-AF65-F5344CB8AC3E}">
        <p14:creationId xmlns:p14="http://schemas.microsoft.com/office/powerpoint/2010/main" val="365642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35" y="569108"/>
            <a:ext cx="7928999" cy="1819580"/>
          </a:xfrm>
        </p:spPr>
        <p:txBody>
          <a:bodyPr>
            <a:normAutofit fontScale="90000"/>
          </a:bodyPr>
          <a:lstStyle/>
          <a:p>
            <a:r>
              <a:rPr lang="en-US" dirty="0"/>
              <a:t>Principles of Trauma Informed Care:</a:t>
            </a:r>
            <a:br>
              <a:rPr lang="en-US" dirty="0"/>
            </a:br>
            <a:r>
              <a:rPr lang="en-US" dirty="0"/>
              <a:t>Collaboration &amp; Mutuality</a:t>
            </a:r>
          </a:p>
        </p:txBody>
      </p:sp>
      <p:sp>
        <p:nvSpPr>
          <p:cNvPr id="3" name="Content Placeholder 2"/>
          <p:cNvSpPr>
            <a:spLocks noGrp="1"/>
          </p:cNvSpPr>
          <p:nvPr>
            <p:ph idx="1"/>
          </p:nvPr>
        </p:nvSpPr>
        <p:spPr/>
        <p:txBody>
          <a:bodyPr>
            <a:normAutofit/>
          </a:bodyPr>
          <a:lstStyle/>
          <a:p>
            <a:pPr marL="0" indent="0">
              <a:buNone/>
            </a:pPr>
            <a:r>
              <a:rPr lang="en-US" sz="3200" dirty="0">
                <a:solidFill>
                  <a:srgbClr val="000000"/>
                </a:solidFill>
              </a:rPr>
              <a:t>Partnership and leveling of power differences, recognizing healing happens in relationships and meaningful sharing of power in decision making.</a:t>
            </a:r>
          </a:p>
        </p:txBody>
      </p:sp>
    </p:spTree>
    <p:extLst>
      <p:ext uri="{BB962C8B-B14F-4D97-AF65-F5344CB8AC3E}">
        <p14:creationId xmlns:p14="http://schemas.microsoft.com/office/powerpoint/2010/main" val="275095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136432"/>
          </a:xfrm>
        </p:spPr>
        <p:txBody>
          <a:bodyPr>
            <a:normAutofit fontScale="90000"/>
          </a:bodyPr>
          <a:lstStyle/>
          <a:p>
            <a:r>
              <a:rPr lang="en-US" dirty="0"/>
              <a:t>Principles of Trauma Informed Care:</a:t>
            </a:r>
            <a:br>
              <a:rPr lang="en-US" dirty="0"/>
            </a:br>
            <a:r>
              <a:rPr lang="en-US" dirty="0"/>
              <a:t>Empowerment</a:t>
            </a:r>
          </a:p>
        </p:txBody>
      </p:sp>
      <p:sp>
        <p:nvSpPr>
          <p:cNvPr id="3" name="Content Placeholder 2"/>
          <p:cNvSpPr>
            <a:spLocks noGrp="1"/>
          </p:cNvSpPr>
          <p:nvPr>
            <p:ph idx="1"/>
          </p:nvPr>
        </p:nvSpPr>
        <p:spPr/>
        <p:txBody>
          <a:bodyPr>
            <a:normAutofit/>
          </a:bodyPr>
          <a:lstStyle/>
          <a:p>
            <a:pPr marL="0" indent="0">
              <a:buNone/>
            </a:pPr>
            <a:r>
              <a:rPr lang="en-US" sz="2800" dirty="0">
                <a:solidFill>
                  <a:srgbClr val="000000"/>
                </a:solidFill>
                <a:latin typeface="+mj-lt"/>
              </a:rPr>
              <a:t>Communities recognize, build on and validate resident’s strengths, individually and through peer support. Peer support and mutual self-help are key vehicles for establishing safety and hope, building trust, enhancing collaboration, serving as models of recovery and healing, and maximizing a sense of empowerment.</a:t>
            </a:r>
          </a:p>
        </p:txBody>
      </p:sp>
    </p:spTree>
    <p:extLst>
      <p:ext uri="{BB962C8B-B14F-4D97-AF65-F5344CB8AC3E}">
        <p14:creationId xmlns:p14="http://schemas.microsoft.com/office/powerpoint/2010/main" val="412671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Principles of Trauma Informed Care:</a:t>
            </a:r>
            <a:br>
              <a:rPr lang="en-US" dirty="0"/>
            </a:br>
            <a:r>
              <a:rPr lang="en-US" dirty="0"/>
              <a:t>Empowerment through Peer Support</a:t>
            </a:r>
          </a:p>
        </p:txBody>
      </p:sp>
      <p:sp>
        <p:nvSpPr>
          <p:cNvPr id="3" name="Content Placeholder 2"/>
          <p:cNvSpPr>
            <a:spLocks noGrp="1"/>
          </p:cNvSpPr>
          <p:nvPr>
            <p:ph idx="1"/>
          </p:nvPr>
        </p:nvSpPr>
        <p:spPr>
          <a:xfrm>
            <a:off x="1085851" y="2222289"/>
            <a:ext cx="9929812" cy="4401537"/>
          </a:xfrm>
        </p:spPr>
        <p:txBody>
          <a:bodyPr>
            <a:normAutofit/>
          </a:bodyPr>
          <a:lstStyle/>
          <a:p>
            <a:pPr marL="0" indent="0">
              <a:buNone/>
            </a:pPr>
            <a:r>
              <a:rPr lang="en-US" sz="2400" dirty="0">
                <a:solidFill>
                  <a:srgbClr val="000000"/>
                </a:solidFill>
                <a:latin typeface="+mj-lt"/>
              </a:rPr>
              <a:t>Peer support is a flexible approach to building mutual, healing relationships among equals, based on core values and principles:</a:t>
            </a:r>
          </a:p>
          <a:p>
            <a:r>
              <a:rPr lang="en-US" sz="2400" dirty="0">
                <a:solidFill>
                  <a:srgbClr val="000000"/>
                </a:solidFill>
                <a:latin typeface="+mj-lt"/>
              </a:rPr>
              <a:t>Voluntary</a:t>
            </a:r>
          </a:p>
          <a:p>
            <a:r>
              <a:rPr lang="en-US" sz="2400" dirty="0">
                <a:solidFill>
                  <a:srgbClr val="000000"/>
                </a:solidFill>
                <a:latin typeface="+mj-lt"/>
              </a:rPr>
              <a:t>Non-judgmental</a:t>
            </a:r>
          </a:p>
          <a:p>
            <a:r>
              <a:rPr lang="en-US" sz="2400" dirty="0">
                <a:solidFill>
                  <a:srgbClr val="000000"/>
                </a:solidFill>
                <a:latin typeface="+mj-lt"/>
              </a:rPr>
              <a:t>Respectful</a:t>
            </a:r>
          </a:p>
          <a:p>
            <a:r>
              <a:rPr lang="en-US" sz="2400" dirty="0">
                <a:solidFill>
                  <a:srgbClr val="000000"/>
                </a:solidFill>
                <a:latin typeface="+mj-lt"/>
              </a:rPr>
              <a:t>Reciprocal</a:t>
            </a:r>
          </a:p>
          <a:p>
            <a:r>
              <a:rPr lang="en-US" sz="2400" dirty="0">
                <a:solidFill>
                  <a:srgbClr val="000000"/>
                </a:solidFill>
                <a:latin typeface="+mj-lt"/>
              </a:rPr>
              <a:t>Empathetic</a:t>
            </a:r>
          </a:p>
        </p:txBody>
      </p:sp>
    </p:spTree>
    <p:extLst>
      <p:ext uri="{BB962C8B-B14F-4D97-AF65-F5344CB8AC3E}">
        <p14:creationId xmlns:p14="http://schemas.microsoft.com/office/powerpoint/2010/main" val="2627524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dhs.wisconsin.gov/publications/p01229.pdf - Internet Explorer"/>
          <p:cNvPicPr>
            <a:picLocks noChangeAspect="1"/>
          </p:cNvPicPr>
          <p:nvPr/>
        </p:nvPicPr>
        <p:blipFill rotWithShape="1">
          <a:blip r:embed="rId3">
            <a:extLst>
              <a:ext uri="{28A0092B-C50C-407E-A947-70E740481C1C}">
                <a14:useLocalDpi xmlns:a14="http://schemas.microsoft.com/office/drawing/2010/main" val="0"/>
              </a:ext>
            </a:extLst>
          </a:blip>
          <a:srcRect l="23281" t="28029" r="25113" b="22344"/>
          <a:stretch/>
        </p:blipFill>
        <p:spPr>
          <a:xfrm>
            <a:off x="2591644" y="-28856"/>
            <a:ext cx="7013314" cy="6886856"/>
          </a:xfrm>
          <a:prstGeom prst="rect">
            <a:avLst/>
          </a:prstGeom>
        </p:spPr>
      </p:pic>
    </p:spTree>
    <p:extLst>
      <p:ext uri="{BB962C8B-B14F-4D97-AF65-F5344CB8AC3E}">
        <p14:creationId xmlns:p14="http://schemas.microsoft.com/office/powerpoint/2010/main" val="2733422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heart in hand.jpe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6959" y="2518913"/>
            <a:ext cx="4040331" cy="2683723"/>
          </a:xfrm>
        </p:spPr>
      </p:pic>
    </p:spTree>
    <p:extLst>
      <p:ext uri="{BB962C8B-B14F-4D97-AF65-F5344CB8AC3E}">
        <p14:creationId xmlns:p14="http://schemas.microsoft.com/office/powerpoint/2010/main" val="427769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size </a:t>
            </a:r>
            <a:r>
              <a:rPr lang="en-US" i="1" dirty="0"/>
              <a:t>does not </a:t>
            </a:r>
            <a:r>
              <a:rPr lang="en-US" dirty="0"/>
              <a:t>fit all”</a:t>
            </a:r>
          </a:p>
        </p:txBody>
      </p:sp>
      <p:pic>
        <p:nvPicPr>
          <p:cNvPr id="4" name="Picture 3" descr="elder with head in han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30" y="2413000"/>
            <a:ext cx="6368349" cy="3194219"/>
          </a:xfrm>
          <a:prstGeom prst="rect">
            <a:avLst/>
          </a:prstGeom>
        </p:spPr>
      </p:pic>
    </p:spTree>
    <p:extLst>
      <p:ext uri="{BB962C8B-B14F-4D97-AF65-F5344CB8AC3E}">
        <p14:creationId xmlns:p14="http://schemas.microsoft.com/office/powerpoint/2010/main" val="949081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669337"/>
          </a:xfrm>
        </p:spPr>
        <p:txBody>
          <a:bodyPr>
            <a:normAutofit/>
          </a:bodyPr>
          <a:lstStyle/>
          <a:p>
            <a:r>
              <a:rPr lang="en-US" dirty="0"/>
              <a:t>Trauma Informed Care:</a:t>
            </a:r>
            <a:br>
              <a:rPr lang="en-US" dirty="0"/>
            </a:br>
            <a:r>
              <a:rPr lang="en-US" dirty="0"/>
              <a:t>Further Reading</a:t>
            </a:r>
          </a:p>
        </p:txBody>
      </p:sp>
      <p:sp>
        <p:nvSpPr>
          <p:cNvPr id="5" name="Rectangle 4"/>
          <p:cNvSpPr/>
          <p:nvPr/>
        </p:nvSpPr>
        <p:spPr>
          <a:xfrm>
            <a:off x="1953323" y="2655100"/>
            <a:ext cx="8435897" cy="3231654"/>
          </a:xfrm>
          <a:prstGeom prst="rect">
            <a:avLst/>
          </a:prstGeom>
        </p:spPr>
        <p:txBody>
          <a:bodyPr wrap="square">
            <a:spAutoFit/>
          </a:bodyPr>
          <a:lstStyle/>
          <a:p>
            <a:pPr defTabSz="457200"/>
            <a:r>
              <a:rPr lang="en-US" sz="2400" dirty="0">
                <a:solidFill>
                  <a:srgbClr val="000000"/>
                </a:solidFill>
                <a:latin typeface="Calibri" panose="020F0502020204030204" pitchFamily="34" charset="0"/>
              </a:rPr>
              <a:t>Judith Herman (2015)  </a:t>
            </a:r>
            <a:r>
              <a:rPr lang="en-US" sz="2400" u="sng" dirty="0">
                <a:solidFill>
                  <a:srgbClr val="000000"/>
                </a:solidFill>
                <a:latin typeface="Calibri" panose="020F0502020204030204" pitchFamily="34" charset="0"/>
              </a:rPr>
              <a:t>Trauma and Recovery</a:t>
            </a:r>
          </a:p>
          <a:p>
            <a:pPr defTabSz="457200"/>
            <a:endParaRPr lang="en-US" sz="2400"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Linda Sanford (1991) </a:t>
            </a:r>
            <a:r>
              <a:rPr lang="en-US" sz="2400" u="sng" dirty="0">
                <a:solidFill>
                  <a:srgbClr val="000000"/>
                </a:solidFill>
                <a:latin typeface="Calibri" panose="020F0502020204030204" pitchFamily="34" charset="0"/>
              </a:rPr>
              <a:t>Strong at the Broken Places</a:t>
            </a: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Robert Sapolsky (2004) </a:t>
            </a:r>
            <a:r>
              <a:rPr lang="en-US" sz="2400" u="sng" dirty="0">
                <a:solidFill>
                  <a:srgbClr val="000000"/>
                </a:solidFill>
                <a:latin typeface="Calibri" panose="020F0502020204030204" pitchFamily="34" charset="0"/>
              </a:rPr>
              <a:t>Why Zebras Don’t Get Ulcers</a:t>
            </a:r>
            <a:endParaRPr lang="en-US" sz="2400" dirty="0">
              <a:solidFill>
                <a:srgbClr val="000000"/>
              </a:solidFill>
              <a:latin typeface="Calibri" panose="020F0502020204030204" pitchFamily="34" charset="0"/>
            </a:endParaRPr>
          </a:p>
          <a:p>
            <a:pPr defTabSz="457200"/>
            <a:endParaRPr lang="en-US" sz="2400" u="sng" dirty="0">
              <a:solidFill>
                <a:srgbClr val="000000"/>
              </a:solidFill>
              <a:latin typeface="Calibri" panose="020F0502020204030204" pitchFamily="34" charset="0"/>
            </a:endParaRPr>
          </a:p>
          <a:p>
            <a:pPr defTabSz="457200"/>
            <a:r>
              <a:rPr lang="en-US" sz="2400" dirty="0">
                <a:solidFill>
                  <a:srgbClr val="000000"/>
                </a:solidFill>
                <a:latin typeface="Calibri" panose="020F0502020204030204" pitchFamily="34" charset="0"/>
              </a:rPr>
              <a:t>Bessel Van Der Kolk (2014). </a:t>
            </a:r>
            <a:r>
              <a:rPr lang="en-US" sz="2400" u="sng" dirty="0">
                <a:solidFill>
                  <a:srgbClr val="000000"/>
                </a:solidFill>
                <a:latin typeface="Calibri" panose="020F0502020204030204" pitchFamily="34" charset="0"/>
              </a:rPr>
              <a:t>The Body Keeps the Score</a:t>
            </a:r>
            <a:endParaRPr lang="en-US" sz="2400" dirty="0">
              <a:solidFill>
                <a:srgbClr val="000000"/>
              </a:solidFill>
              <a:latin typeface="Calibri" panose="020F0502020204030204" pitchFamily="34" charset="0"/>
            </a:endParaRPr>
          </a:p>
          <a:p>
            <a:pPr defTabSz="457200"/>
            <a:endParaRPr lang="en-US" sz="3600" u="sng" dirty="0">
              <a:solidFill>
                <a:prstClr val="black"/>
              </a:solidFill>
              <a:latin typeface="Times New Roman"/>
            </a:endParaRPr>
          </a:p>
        </p:txBody>
      </p:sp>
    </p:spTree>
    <p:extLst>
      <p:ext uri="{BB962C8B-B14F-4D97-AF65-F5344CB8AC3E}">
        <p14:creationId xmlns:p14="http://schemas.microsoft.com/office/powerpoint/2010/main" val="425585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282841"/>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051253"/>
            <a:ext cx="8435897" cy="3477875"/>
          </a:xfrm>
          <a:prstGeom prst="rect">
            <a:avLst/>
          </a:prstGeom>
        </p:spPr>
        <p:txBody>
          <a:bodyPr wrap="square">
            <a:spAutoFit/>
          </a:bodyPr>
          <a:lstStyle/>
          <a:p>
            <a:pPr defTabSz="457200"/>
            <a:r>
              <a:rPr lang="en-US" sz="2000" dirty="0">
                <a:solidFill>
                  <a:prstClr val="black"/>
                </a:solidFill>
                <a:latin typeface="Times New Roman"/>
              </a:rPr>
              <a:t>Alameda County Behavioral Health Care Services. Trauma Informed Care. alamedacountytraumainformedcare.org</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Brown, D. W., Anda, R. F., Tiemeier, H., Felitti, V. J., Edwards, V. J., Croft, J. B., &amp; Giles, W. H. (2009). Adverse childhood experiences and the risk of premature mortality. </a:t>
            </a:r>
            <a:r>
              <a:rPr lang="en-US" sz="2000" i="1" dirty="0">
                <a:solidFill>
                  <a:prstClr val="black"/>
                </a:solidFill>
                <a:latin typeface="Times New Roman"/>
              </a:rPr>
              <a:t>American  Journal of Preventive Medicine, </a:t>
            </a:r>
            <a:r>
              <a:rPr lang="en-US" sz="2000" b="1" i="1" dirty="0">
                <a:solidFill>
                  <a:prstClr val="black"/>
                </a:solidFill>
                <a:latin typeface="Times New Roman"/>
              </a:rPr>
              <a:t>37, 389–396.</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Centers for Disease Control and Prevention. About the CDC-Kaiser ACE Study. https://www.cdc.gov/violenceprevention/acestudy/about.html</a:t>
            </a:r>
          </a:p>
          <a:p>
            <a:pPr defTabSz="457200"/>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3168121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356459"/>
          </a:xfrm>
        </p:spPr>
        <p:txBody>
          <a:bodyPr>
            <a:normAutofit/>
          </a:bodyPr>
          <a:lstStyle/>
          <a:p>
            <a:r>
              <a:rPr lang="en-US" dirty="0"/>
              <a:t>Trauma Informed Care:</a:t>
            </a:r>
            <a:br>
              <a:rPr lang="en-US" dirty="0"/>
            </a:br>
            <a:r>
              <a:rPr lang="en-US" dirty="0"/>
              <a:t>Bibliography</a:t>
            </a:r>
          </a:p>
        </p:txBody>
      </p:sp>
      <p:sp>
        <p:nvSpPr>
          <p:cNvPr id="5" name="Rectangle 4"/>
          <p:cNvSpPr/>
          <p:nvPr/>
        </p:nvSpPr>
        <p:spPr>
          <a:xfrm>
            <a:off x="1953323" y="2051251"/>
            <a:ext cx="8435897" cy="3785652"/>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srgbClr val="000000"/>
                </a:solidFill>
                <a:latin typeface="Times New Roman"/>
              </a:rPr>
              <a:t>Felitti, Vincent J.; Anda, Robert F.; Nordenberg, Dale; Williamson, David; Spitz, Alison; Edwards, Valerie; Koss, Mary; and Marks, James. (1998) Relationship of Child Abuse and Household Dysfunction to Many of the Leading Causes of Death in Adults. </a:t>
            </a:r>
            <a:r>
              <a:rPr lang="en-US" sz="2000" i="1" dirty="0">
                <a:solidFill>
                  <a:srgbClr val="000000"/>
                </a:solidFill>
                <a:latin typeface="Times New Roman"/>
              </a:rPr>
              <a:t>American Journal of Preventive Medicine, </a:t>
            </a:r>
            <a:r>
              <a:rPr lang="en-US" sz="2000" dirty="0">
                <a:solidFill>
                  <a:srgbClr val="000000"/>
                </a:solidFill>
                <a:latin typeface="Times New Roman"/>
              </a:rPr>
              <a:t>14:4, 245-258</a:t>
            </a:r>
            <a:r>
              <a:rPr lang="en-US" sz="2000" i="1" dirty="0">
                <a:solidFill>
                  <a:srgbClr val="000000"/>
                </a:solidFill>
                <a:latin typeface="Times New Roman"/>
              </a:rPr>
              <a:t>.</a:t>
            </a:r>
            <a:endParaRPr lang="en-US" sz="2000" dirty="0">
              <a:solidFill>
                <a:srgbClr val="000000"/>
              </a:solidFill>
              <a:latin typeface="Times New Roman"/>
            </a:endParaRPr>
          </a:p>
          <a:p>
            <a:pPr defTabSz="457200"/>
            <a:endParaRPr lang="en-US" sz="2000" dirty="0">
              <a:solidFill>
                <a:srgbClr val="000000"/>
              </a:solidFill>
              <a:latin typeface="Times New Roman"/>
            </a:endParaRPr>
          </a:p>
          <a:p>
            <a:pPr defTabSz="457200"/>
            <a:r>
              <a:rPr lang="en-US" sz="2000" dirty="0">
                <a:solidFill>
                  <a:srgbClr val="000000"/>
                </a:solidFill>
                <a:latin typeface="Times New Roman"/>
              </a:rPr>
              <a:t>Fink, David S., and Galea, Sandro. (2015). Life Course Epidemiology of Trauma and Related Psychopathology in Civilian Populations. </a:t>
            </a:r>
            <a:r>
              <a:rPr lang="en-US" sz="2000" i="1" dirty="0">
                <a:solidFill>
                  <a:srgbClr val="000000"/>
                </a:solidFill>
                <a:latin typeface="Times New Roman"/>
              </a:rPr>
              <a:t>Curr Psychiatry Rep, </a:t>
            </a:r>
            <a:r>
              <a:rPr lang="en-US" sz="2000" dirty="0">
                <a:solidFill>
                  <a:srgbClr val="000000"/>
                </a:solidFill>
                <a:latin typeface="Times New Roman"/>
              </a:rPr>
              <a:t>17:31.  </a:t>
            </a:r>
          </a:p>
          <a:p>
            <a:pPr defTabSz="457200"/>
            <a:endParaRPr lang="en-US" sz="2000" b="1" i="1" dirty="0">
              <a:solidFill>
                <a:srgbClr val="000000"/>
              </a:solidFill>
              <a:latin typeface="Times New Roman"/>
            </a:endParaRPr>
          </a:p>
          <a:p>
            <a:pPr defTabSz="457200"/>
            <a:r>
              <a:rPr lang="en-US" sz="2000" dirty="0">
                <a:solidFill>
                  <a:srgbClr val="000000"/>
                </a:solidFill>
                <a:latin typeface="Times New Roman"/>
              </a:rPr>
              <a:t>Lieberman, Leslie. “Walking the Walk: Modeling Trauma Informed Practice in the Training Environment.” Multiplying Connections. </a:t>
            </a:r>
          </a:p>
        </p:txBody>
      </p:sp>
    </p:spTree>
    <p:extLst>
      <p:ext uri="{BB962C8B-B14F-4D97-AF65-F5344CB8AC3E}">
        <p14:creationId xmlns:p14="http://schemas.microsoft.com/office/powerpoint/2010/main" val="398536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594425"/>
            <a:ext cx="8257720" cy="1209223"/>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2337001"/>
            <a:ext cx="8435897" cy="4093428"/>
          </a:xfrm>
          <a:prstGeom prst="rect">
            <a:avLst/>
          </a:prstGeom>
        </p:spPr>
        <p:txBody>
          <a:bodyPr wrap="square">
            <a:spAutoFit/>
          </a:bodyPr>
          <a:lstStyle/>
          <a:p>
            <a:pPr defTabSz="457200"/>
            <a:r>
              <a:rPr lang="en-US" sz="2000" dirty="0">
                <a:solidFill>
                  <a:prstClr val="black"/>
                </a:solidFill>
                <a:latin typeface="Times New Roman"/>
              </a:rPr>
              <a:t>Mueser, K.T., Salyers, M.P., Rosenberg, S.D., Goodman, L.A., Essock, S.M., et al. (2004). Interpersonal Trauma and Posttraumatic Stress Disorder in Patients With Severe Mental Illness: Demographic, Clinical, and Health Correlates. </a:t>
            </a:r>
            <a:r>
              <a:rPr lang="en-US" sz="2000" i="1" dirty="0">
                <a:solidFill>
                  <a:prstClr val="black"/>
                </a:solidFill>
                <a:latin typeface="Times New Roman"/>
              </a:rPr>
              <a:t>Schizophrenia Bulletin</a:t>
            </a:r>
            <a:r>
              <a:rPr lang="en-US" sz="2000" dirty="0">
                <a:solidFill>
                  <a:prstClr val="black"/>
                </a:solidFill>
                <a:latin typeface="Times New Roman"/>
              </a:rPr>
              <a:t>, 30 (1), 45-57 Read et al, 2008</a:t>
            </a:r>
            <a:endParaRPr lang="en-US" sz="2000" b="1" i="1" dirty="0">
              <a:solidFill>
                <a:prstClr val="black">
                  <a:lumMod val="65000"/>
                  <a:lumOff val="35000"/>
                </a:prstClr>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National Center for PTSD. http://www.ptsd.va.gov/public/pages/ptsd_substance_abuse_veterans.asp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Perry, B. D. (2006). Applying principles of neurodevelopment to clinical work with maltreated and traumatized children: The neurosequential model of therapeutics. In Boyd- Webb, N, ed. </a:t>
            </a:r>
            <a:r>
              <a:rPr lang="en-US" sz="2000" i="1" dirty="0">
                <a:solidFill>
                  <a:prstClr val="black"/>
                </a:solidFill>
                <a:latin typeface="Times New Roman"/>
              </a:rPr>
              <a:t>Working with traumatized youth in child welfare</a:t>
            </a:r>
            <a:r>
              <a:rPr lang="en-US" sz="2000" b="1" dirty="0">
                <a:solidFill>
                  <a:prstClr val="black"/>
                </a:solidFill>
                <a:latin typeface="Times New Roman"/>
              </a:rPr>
              <a:t>. </a:t>
            </a:r>
            <a:r>
              <a:rPr lang="en-US" sz="2000" dirty="0">
                <a:solidFill>
                  <a:prstClr val="black"/>
                </a:solidFill>
                <a:latin typeface="Times New Roman"/>
              </a:rPr>
              <a:t>New York: Guilford Press. </a:t>
            </a:r>
          </a:p>
          <a:p>
            <a:pPr defTabSz="457200"/>
            <a:endParaRPr lang="en-US" sz="2000" b="1" i="1" dirty="0">
              <a:solidFill>
                <a:prstClr val="black">
                  <a:lumMod val="65000"/>
                  <a:lumOff val="35000"/>
                </a:prstClr>
              </a:solidFill>
              <a:latin typeface="Times New Roman"/>
            </a:endParaRPr>
          </a:p>
        </p:txBody>
      </p:sp>
    </p:spTree>
    <p:extLst>
      <p:ext uri="{BB962C8B-B14F-4D97-AF65-F5344CB8AC3E}">
        <p14:creationId xmlns:p14="http://schemas.microsoft.com/office/powerpoint/2010/main" val="4262121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8"/>
            <a:ext cx="8257720" cy="1135604"/>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404972" y="1604914"/>
            <a:ext cx="9382056" cy="5016758"/>
          </a:xfrm>
          <a:prstGeom prst="rect">
            <a:avLst/>
          </a:prstGeom>
        </p:spPr>
        <p:txBody>
          <a:bodyPr wrap="square">
            <a:spAutoFit/>
          </a:bodyPr>
          <a:lstStyle/>
          <a:p>
            <a:pPr defTabSz="457200"/>
            <a:r>
              <a:rPr lang="en-US" sz="2000" dirty="0">
                <a:solidFill>
                  <a:prstClr val="black"/>
                </a:solidFill>
                <a:latin typeface="Times New Roman"/>
              </a:rPr>
              <a:t>Substance Abuse and Mental Health Services Administration, Center for Mental Health Services, National Center for Trauma Informed Care. </a:t>
            </a:r>
            <a:r>
              <a:rPr lang="en-US" sz="2000" i="1" dirty="0">
                <a:solidFill>
                  <a:prstClr val="black"/>
                </a:solidFill>
                <a:latin typeface="Times New Roman"/>
              </a:rPr>
              <a:t>SAMHSA’s Trauma Informed Approach: Key Assumptions and Principles Curriculum.</a:t>
            </a:r>
            <a:endParaRPr lang="en-US" sz="2000" dirty="0">
              <a:solidFill>
                <a:prstClr val="black"/>
              </a:solidFill>
              <a:latin typeface="Times New Roman"/>
            </a:endParaRPr>
          </a:p>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Substance Abuse and Mental Health Services Administration. </a:t>
            </a:r>
            <a:r>
              <a:rPr lang="en-US" sz="2000" i="1" dirty="0">
                <a:solidFill>
                  <a:prstClr val="black"/>
                </a:solidFill>
                <a:latin typeface="Times New Roman"/>
              </a:rPr>
              <a:t>SAMHSA’s Concept of Trauma and Guidance for a Trauma Informed Approach</a:t>
            </a:r>
            <a:r>
              <a:rPr lang="en-US" sz="2000" dirty="0">
                <a:solidFill>
                  <a:prstClr val="black"/>
                </a:solidFill>
                <a:latin typeface="Times New Roman"/>
              </a:rPr>
              <a:t>. HHS Publication No. (SMA) 14-4884. Rockville, MD: Substance Abuse and Mental Health Services Administration, 2014.</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(2011). Current Statistics on the Prevalence and Characteristics of People Experiencing Homelessness in the United States. http://homeless.samhsa.gov/ResourceFiles/hrc_factsheet.pdf </a:t>
            </a:r>
          </a:p>
          <a:p>
            <a:pPr defTabSz="457200"/>
            <a:endParaRPr lang="en-US" sz="2000" dirty="0">
              <a:solidFill>
                <a:prstClr val="black"/>
              </a:solidFill>
              <a:latin typeface="Times New Roman"/>
            </a:endParaRPr>
          </a:p>
          <a:p>
            <a:pPr defTabSz="457200"/>
            <a:r>
              <a:rPr lang="en-US" sz="2000" dirty="0">
                <a:solidFill>
                  <a:prstClr val="black"/>
                </a:solidFill>
                <a:latin typeface="Times New Roman"/>
              </a:rPr>
              <a:t>SAMHSA (2009) Substance Abuse Treatment: Addressing the Specific Needs of Women. Treatment Improvement Protocol (TIP) Series, No. 51. Center for Substance Abuse Treatment. Rockville (MD): Substance Abuse and Mental Health Services Administration. </a:t>
            </a:r>
          </a:p>
        </p:txBody>
      </p:sp>
    </p:spTree>
    <p:extLst>
      <p:ext uri="{BB962C8B-B14F-4D97-AF65-F5344CB8AC3E}">
        <p14:creationId xmlns:p14="http://schemas.microsoft.com/office/powerpoint/2010/main" val="287139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500" y="447189"/>
            <a:ext cx="8257720" cy="1154009"/>
          </a:xfrm>
        </p:spPr>
        <p:txBody>
          <a:bodyPr>
            <a:normAutofit fontScale="90000"/>
          </a:bodyPr>
          <a:lstStyle/>
          <a:p>
            <a:r>
              <a:rPr lang="en-US" dirty="0"/>
              <a:t>Trauma Informed Care:</a:t>
            </a:r>
            <a:br>
              <a:rPr lang="en-US" dirty="0"/>
            </a:br>
            <a:r>
              <a:rPr lang="en-US" dirty="0"/>
              <a:t>Bibliography</a:t>
            </a:r>
          </a:p>
        </p:txBody>
      </p:sp>
      <p:sp>
        <p:nvSpPr>
          <p:cNvPr id="5" name="Rectangle 4"/>
          <p:cNvSpPr/>
          <p:nvPr/>
        </p:nvSpPr>
        <p:spPr>
          <a:xfrm>
            <a:off x="1953323" y="1654298"/>
            <a:ext cx="8435897" cy="2246769"/>
          </a:xfrm>
          <a:prstGeom prst="rect">
            <a:avLst/>
          </a:prstGeom>
        </p:spPr>
        <p:txBody>
          <a:bodyPr wrap="square">
            <a:spAutoFit/>
          </a:bodyPr>
          <a:lstStyle/>
          <a:p>
            <a:pPr defTabSz="457200"/>
            <a:endParaRPr lang="en-US" sz="2000" b="1" i="1" dirty="0">
              <a:solidFill>
                <a:prstClr val="black">
                  <a:lumMod val="65000"/>
                  <a:lumOff val="35000"/>
                </a:prstClr>
              </a:solidFill>
              <a:latin typeface="Times New Roman"/>
            </a:endParaRPr>
          </a:p>
          <a:p>
            <a:pPr defTabSz="457200"/>
            <a:r>
              <a:rPr lang="en-US" sz="2000" dirty="0">
                <a:solidFill>
                  <a:prstClr val="black"/>
                </a:solidFill>
                <a:latin typeface="Times New Roman"/>
              </a:rPr>
              <a:t>Wisconsin Department of Health Services. Trauma Informed Care Skill Development.  </a:t>
            </a:r>
            <a:r>
              <a:rPr lang="en-US" sz="2000" dirty="0">
                <a:solidFill>
                  <a:srgbClr val="000000"/>
                </a:solidFill>
                <a:latin typeface="Times New Roman"/>
              </a:rPr>
              <a:t>Wisconsin Department of Health Services, Division of Mental Health and Substance Abuse Services. https://www.dhs.wisconsin.gov/tic/skilldev.pdf</a:t>
            </a:r>
            <a:endParaRPr lang="en-US" sz="2000" dirty="0">
              <a:solidFill>
                <a:prstClr val="black"/>
              </a:solidFill>
              <a:latin typeface="Times New Roman"/>
            </a:endParaRPr>
          </a:p>
          <a:p>
            <a:pPr defTabSz="457200"/>
            <a:endParaRPr lang="en-US" sz="2000" dirty="0">
              <a:solidFill>
                <a:prstClr val="black"/>
              </a:solidFill>
              <a:latin typeface="Times New Roman"/>
            </a:endParaRPr>
          </a:p>
          <a:p>
            <a:pPr defTabSz="457200"/>
            <a:endParaRPr lang="en-US" sz="2000" dirty="0">
              <a:solidFill>
                <a:prstClr val="black">
                  <a:lumMod val="65000"/>
                  <a:lumOff val="35000"/>
                </a:prstClr>
              </a:solidFill>
              <a:latin typeface="Times New Roman"/>
            </a:endParaRPr>
          </a:p>
        </p:txBody>
      </p:sp>
    </p:spTree>
    <p:extLst>
      <p:ext uri="{BB962C8B-B14F-4D97-AF65-F5344CB8AC3E}">
        <p14:creationId xmlns:p14="http://schemas.microsoft.com/office/powerpoint/2010/main" val="137094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Responses are Multifaceted</a:t>
            </a:r>
          </a:p>
        </p:txBody>
      </p:sp>
      <p:sp>
        <p:nvSpPr>
          <p:cNvPr id="3" name="Content Placeholder 2"/>
          <p:cNvSpPr>
            <a:spLocks noGrp="1"/>
          </p:cNvSpPr>
          <p:nvPr>
            <p:ph idx="1"/>
          </p:nvPr>
        </p:nvSpPr>
        <p:spPr>
          <a:xfrm>
            <a:off x="542924" y="2338387"/>
            <a:ext cx="10147301" cy="3670767"/>
          </a:xfrm>
        </p:spPr>
        <p:txBody>
          <a:bodyPr>
            <a:noAutofit/>
          </a:bodyPr>
          <a:lstStyle/>
          <a:p>
            <a:r>
              <a:rPr lang="en-US" dirty="0">
                <a:solidFill>
                  <a:srgbClr val="000000"/>
                </a:solidFill>
              </a:rPr>
              <a:t>Pre-pandemic circumstances and resources</a:t>
            </a:r>
          </a:p>
          <a:p>
            <a:pPr lvl="1"/>
            <a:r>
              <a:rPr lang="en-US" dirty="0">
                <a:solidFill>
                  <a:srgbClr val="000000"/>
                </a:solidFill>
              </a:rPr>
              <a:t>Prior exposure to adversity</a:t>
            </a:r>
          </a:p>
          <a:p>
            <a:pPr lvl="1"/>
            <a:r>
              <a:rPr lang="en-US" dirty="0">
                <a:solidFill>
                  <a:srgbClr val="000000"/>
                </a:solidFill>
              </a:rPr>
              <a:t>Physical and mental health vulnerabilities</a:t>
            </a:r>
          </a:p>
          <a:p>
            <a:pPr lvl="1"/>
            <a:r>
              <a:rPr lang="en-US" dirty="0">
                <a:solidFill>
                  <a:srgbClr val="000000"/>
                </a:solidFill>
              </a:rPr>
              <a:t>Economic and social supports</a:t>
            </a:r>
          </a:p>
          <a:p>
            <a:r>
              <a:rPr lang="en-US" dirty="0">
                <a:solidFill>
                  <a:srgbClr val="000000"/>
                </a:solidFill>
              </a:rPr>
              <a:t>Exposures encountered since the pandemic:</a:t>
            </a:r>
          </a:p>
          <a:p>
            <a:pPr lvl="1"/>
            <a:r>
              <a:rPr lang="en-US" dirty="0">
                <a:solidFill>
                  <a:srgbClr val="000000"/>
                </a:solidFill>
              </a:rPr>
              <a:t>Illness of a family member</a:t>
            </a:r>
          </a:p>
          <a:p>
            <a:pPr lvl="1"/>
            <a:r>
              <a:rPr lang="en-US" dirty="0">
                <a:solidFill>
                  <a:srgbClr val="000000"/>
                </a:solidFill>
              </a:rPr>
              <a:t>Loss of job or health insurance</a:t>
            </a:r>
          </a:p>
          <a:p>
            <a:pPr lvl="1"/>
            <a:r>
              <a:rPr lang="en-US" dirty="0">
                <a:solidFill>
                  <a:srgbClr val="000000"/>
                </a:solidFill>
              </a:rPr>
              <a:t>Job status – essential health care workers</a:t>
            </a:r>
          </a:p>
          <a:p>
            <a:pPr lvl="1"/>
            <a:r>
              <a:rPr lang="en-US" dirty="0">
                <a:solidFill>
                  <a:srgbClr val="000000"/>
                </a:solidFill>
              </a:rPr>
              <a:t>Time immersed in social media, news, over-exposure to information</a:t>
            </a:r>
          </a:p>
          <a:p>
            <a:pPr lvl="1"/>
            <a:r>
              <a:rPr lang="en-US" dirty="0">
                <a:solidFill>
                  <a:srgbClr val="000000"/>
                </a:solidFill>
              </a:rPr>
              <a:t>Community-level stressors – e.g., “Hot spots”</a:t>
            </a:r>
          </a:p>
        </p:txBody>
      </p:sp>
    </p:spTree>
    <p:extLst>
      <p:ext uri="{BB962C8B-B14F-4D97-AF65-F5344CB8AC3E}">
        <p14:creationId xmlns:p14="http://schemas.microsoft.com/office/powerpoint/2010/main" val="348849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Trauma-Informed Care</a:t>
            </a:r>
          </a:p>
        </p:txBody>
      </p:sp>
      <p:sp>
        <p:nvSpPr>
          <p:cNvPr id="3" name="Content Placeholder 2"/>
          <p:cNvSpPr>
            <a:spLocks noGrp="1"/>
          </p:cNvSpPr>
          <p:nvPr>
            <p:ph idx="1"/>
          </p:nvPr>
        </p:nvSpPr>
        <p:spPr>
          <a:xfrm>
            <a:off x="868892" y="2438400"/>
            <a:ext cx="10147301" cy="3670767"/>
          </a:xfrm>
        </p:spPr>
        <p:txBody>
          <a:bodyPr>
            <a:normAutofit/>
          </a:bodyPr>
          <a:lstStyle/>
          <a:p>
            <a:r>
              <a:rPr lang="en-US" sz="2800" dirty="0">
                <a:solidFill>
                  <a:srgbClr val="000000"/>
                </a:solidFill>
              </a:rPr>
              <a:t>SAMHSA’s Trauma-Informed Approach:</a:t>
            </a:r>
          </a:p>
          <a:p>
            <a:pPr lvl="1"/>
            <a:r>
              <a:rPr lang="en-US" sz="2800" dirty="0">
                <a:solidFill>
                  <a:srgbClr val="000000"/>
                </a:solidFill>
              </a:rPr>
              <a:t>Behavioral Health is essential to health</a:t>
            </a:r>
          </a:p>
          <a:p>
            <a:pPr lvl="1"/>
            <a:r>
              <a:rPr lang="en-US" sz="2800" dirty="0">
                <a:solidFill>
                  <a:srgbClr val="000000"/>
                </a:solidFill>
              </a:rPr>
              <a:t>Prevention works</a:t>
            </a:r>
          </a:p>
          <a:p>
            <a:pPr lvl="1"/>
            <a:r>
              <a:rPr lang="en-US" sz="2800" dirty="0">
                <a:solidFill>
                  <a:srgbClr val="000000"/>
                </a:solidFill>
              </a:rPr>
              <a:t>Treatment is effective</a:t>
            </a:r>
          </a:p>
        </p:txBody>
      </p:sp>
    </p:spTree>
    <p:extLst>
      <p:ext uri="{BB962C8B-B14F-4D97-AF65-F5344CB8AC3E}">
        <p14:creationId xmlns:p14="http://schemas.microsoft.com/office/powerpoint/2010/main" val="69607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Elements</a:t>
            </a:r>
          </a:p>
        </p:txBody>
      </p:sp>
      <p:sp>
        <p:nvSpPr>
          <p:cNvPr id="3" name="Content Placeholder 2"/>
          <p:cNvSpPr>
            <a:spLocks noGrp="1"/>
          </p:cNvSpPr>
          <p:nvPr>
            <p:ph idx="1"/>
          </p:nvPr>
        </p:nvSpPr>
        <p:spPr>
          <a:xfrm>
            <a:off x="728661" y="2425184"/>
            <a:ext cx="10147301" cy="3670767"/>
          </a:xfrm>
        </p:spPr>
        <p:txBody>
          <a:bodyPr>
            <a:normAutofit/>
          </a:bodyPr>
          <a:lstStyle/>
          <a:p>
            <a:pPr marL="0" indent="0">
              <a:buNone/>
            </a:pPr>
            <a:r>
              <a:rPr lang="en-US" sz="3200" dirty="0">
                <a:solidFill>
                  <a:srgbClr val="000000"/>
                </a:solidFill>
              </a:rPr>
              <a:t>Understanding the </a:t>
            </a:r>
            <a:r>
              <a:rPr lang="en-US" sz="3200" b="1" dirty="0">
                <a:solidFill>
                  <a:srgbClr val="000000"/>
                </a:solidFill>
              </a:rPr>
              <a:t>prevalence</a:t>
            </a:r>
            <a:r>
              <a:rPr lang="en-US" sz="3200" dirty="0">
                <a:solidFill>
                  <a:srgbClr val="000000"/>
                </a:solidFill>
              </a:rPr>
              <a:t> of trauma</a:t>
            </a:r>
          </a:p>
          <a:p>
            <a:pPr marL="0" indent="0">
              <a:buNone/>
            </a:pPr>
            <a:r>
              <a:rPr lang="en-US" sz="3200" dirty="0">
                <a:solidFill>
                  <a:srgbClr val="000000"/>
                </a:solidFill>
              </a:rPr>
              <a:t>Recognizing how trauma </a:t>
            </a:r>
            <a:r>
              <a:rPr lang="en-US" sz="3200" b="1" dirty="0">
                <a:solidFill>
                  <a:srgbClr val="000000"/>
                </a:solidFill>
              </a:rPr>
              <a:t>impacts</a:t>
            </a:r>
            <a:r>
              <a:rPr lang="en-US" sz="3200" dirty="0">
                <a:solidFill>
                  <a:srgbClr val="000000"/>
                </a:solidFill>
              </a:rPr>
              <a:t> individuals</a:t>
            </a:r>
          </a:p>
          <a:p>
            <a:pPr marL="0" indent="0">
              <a:buNone/>
            </a:pPr>
            <a:r>
              <a:rPr lang="en-US" sz="3200" dirty="0">
                <a:solidFill>
                  <a:srgbClr val="000000"/>
                </a:solidFill>
              </a:rPr>
              <a:t>Putting this knowledge into </a:t>
            </a:r>
            <a:r>
              <a:rPr lang="en-US" sz="3200" b="1" dirty="0">
                <a:solidFill>
                  <a:srgbClr val="000000"/>
                </a:solidFill>
              </a:rPr>
              <a:t>practice </a:t>
            </a:r>
          </a:p>
          <a:p>
            <a:pPr marL="0" indent="0">
              <a:buNone/>
            </a:pPr>
            <a:r>
              <a:rPr lang="en-US" sz="3200" dirty="0">
                <a:solidFill>
                  <a:srgbClr val="000000"/>
                </a:solidFill>
              </a:rPr>
              <a:t>to </a:t>
            </a:r>
            <a:r>
              <a:rPr lang="en-US" sz="3200" b="1" dirty="0">
                <a:solidFill>
                  <a:srgbClr val="000000"/>
                </a:solidFill>
              </a:rPr>
              <a:t>actively resist re-traumatization</a:t>
            </a:r>
          </a:p>
        </p:txBody>
      </p:sp>
      <p:sp>
        <p:nvSpPr>
          <p:cNvPr id="4" name="TextBox 3"/>
          <p:cNvSpPr txBox="1"/>
          <p:nvPr/>
        </p:nvSpPr>
        <p:spPr>
          <a:xfrm>
            <a:off x="8327533" y="6081663"/>
            <a:ext cx="1146468" cy="369332"/>
          </a:xfrm>
          <a:prstGeom prst="rect">
            <a:avLst/>
          </a:prstGeom>
          <a:noFill/>
        </p:spPr>
        <p:txBody>
          <a:bodyPr wrap="none" rtlCol="0">
            <a:spAutoFit/>
          </a:bodyPr>
          <a:lstStyle/>
          <a:p>
            <a:pPr defTabSz="457200"/>
            <a:r>
              <a:rPr lang="en-US" dirty="0">
                <a:solidFill>
                  <a:prstClr val="black"/>
                </a:solidFill>
                <a:latin typeface="Times New Roman"/>
              </a:rPr>
              <a:t>SAMHSA</a:t>
            </a:r>
          </a:p>
        </p:txBody>
      </p:sp>
    </p:spTree>
    <p:extLst>
      <p:ext uri="{BB962C8B-B14F-4D97-AF65-F5344CB8AC3E}">
        <p14:creationId xmlns:p14="http://schemas.microsoft.com/office/powerpoint/2010/main" val="3900629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pic>
        <p:nvPicPr>
          <p:cNvPr id="5" name="Content Placeholder 4"/>
          <p:cNvPicPr>
            <a:picLocks noGrp="1" noChangeAspect="1"/>
          </p:cNvPicPr>
          <p:nvPr>
            <p:ph idx="1"/>
          </p:nvPr>
        </p:nvPicPr>
        <p:blipFill rotWithShape="1">
          <a:blip r:embed="rId3"/>
          <a:srcRect r="2687"/>
          <a:stretch/>
        </p:blipFill>
        <p:spPr>
          <a:xfrm>
            <a:off x="2235429" y="1873407"/>
            <a:ext cx="7721143" cy="4984595"/>
          </a:xfrm>
          <a:prstGeom prst="rect">
            <a:avLst/>
          </a:prstGeom>
        </p:spPr>
      </p:pic>
    </p:spTree>
    <p:extLst>
      <p:ext uri="{BB962C8B-B14F-4D97-AF65-F5344CB8AC3E}">
        <p14:creationId xmlns:p14="http://schemas.microsoft.com/office/powerpoint/2010/main" val="164025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Trauma: Approach</a:t>
            </a:r>
          </a:p>
        </p:txBody>
      </p:sp>
      <p:sp>
        <p:nvSpPr>
          <p:cNvPr id="7" name="Content Placeholder 6">
            <a:extLst>
              <a:ext uri="{FF2B5EF4-FFF2-40B4-BE49-F238E27FC236}">
                <a16:creationId xmlns:a16="http://schemas.microsoft.com/office/drawing/2014/main" id="{78226B4C-92C5-E448-88C5-0A00076F3C8E}"/>
              </a:ext>
            </a:extLst>
          </p:cNvPr>
          <p:cNvSpPr>
            <a:spLocks noGrp="1"/>
          </p:cNvSpPr>
          <p:nvPr>
            <p:ph idx="1"/>
          </p:nvPr>
        </p:nvSpPr>
        <p:spPr/>
        <p:txBody>
          <a:bodyPr/>
          <a:lstStyle/>
          <a:p>
            <a:endParaRPr lang="en-US" dirty="0"/>
          </a:p>
        </p:txBody>
      </p:sp>
      <p:sp>
        <p:nvSpPr>
          <p:cNvPr id="3" name="TextBox 2"/>
          <p:cNvSpPr txBox="1"/>
          <p:nvPr/>
        </p:nvSpPr>
        <p:spPr>
          <a:xfrm>
            <a:off x="4977079" y="6488668"/>
            <a:ext cx="2595582" cy="369332"/>
          </a:xfrm>
          <a:prstGeom prst="rect">
            <a:avLst/>
          </a:prstGeom>
          <a:noFill/>
        </p:spPr>
        <p:txBody>
          <a:bodyPr wrap="none" rtlCol="0">
            <a:spAutoFit/>
          </a:bodyPr>
          <a:lstStyle/>
          <a:p>
            <a:pPr defTabSz="457200"/>
            <a:r>
              <a:rPr lang="en-US" dirty="0">
                <a:solidFill>
                  <a:prstClr val="black"/>
                </a:solidFill>
                <a:latin typeface="Times New Roman"/>
              </a:rPr>
              <a:t>Video: Power of Empathy</a:t>
            </a:r>
          </a:p>
        </p:txBody>
      </p:sp>
      <p:pic>
        <p:nvPicPr>
          <p:cNvPr id="4" name="Online Media 3" descr="Brené Brown on Empathy">
            <a:hlinkClick r:id="" action="ppaction://media"/>
            <a:extLst>
              <a:ext uri="{FF2B5EF4-FFF2-40B4-BE49-F238E27FC236}">
                <a16:creationId xmlns:a16="http://schemas.microsoft.com/office/drawing/2014/main" id="{FA5E684C-0F3A-264A-93CF-D0BFFDAEB720}"/>
              </a:ext>
            </a:extLst>
          </p:cNvPr>
          <p:cNvPicPr>
            <a:picLocks noRot="1" noChangeAspect="1"/>
          </p:cNvPicPr>
          <p:nvPr>
            <a:videoFile r:link="rId1"/>
          </p:nvPr>
        </p:nvPicPr>
        <p:blipFill>
          <a:blip r:embed="rId4"/>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18747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901824"/>
            <a:ext cx="8913813" cy="1325128"/>
          </a:xfrm>
        </p:spPr>
        <p:txBody>
          <a:bodyPr>
            <a:normAutofit/>
          </a:bodyPr>
          <a:lstStyle/>
          <a:p>
            <a:r>
              <a:rPr lang="en-US" dirty="0"/>
              <a:t>What is Trauma?</a:t>
            </a:r>
          </a:p>
        </p:txBody>
      </p:sp>
      <p:sp>
        <p:nvSpPr>
          <p:cNvPr id="4" name="TextBox 3"/>
          <p:cNvSpPr txBox="1"/>
          <p:nvPr/>
        </p:nvSpPr>
        <p:spPr>
          <a:xfrm>
            <a:off x="2161319" y="2600325"/>
            <a:ext cx="7639175" cy="3539430"/>
          </a:xfrm>
          <a:prstGeom prst="rect">
            <a:avLst/>
          </a:prstGeom>
          <a:noFill/>
        </p:spPr>
        <p:txBody>
          <a:bodyPr wrap="square" rtlCol="0">
            <a:spAutoFit/>
          </a:bodyPr>
          <a:lstStyle/>
          <a:p>
            <a:pPr defTabSz="457200"/>
            <a:r>
              <a:rPr lang="en-US" sz="3200" dirty="0">
                <a:solidFill>
                  <a:prstClr val="black"/>
                </a:solidFill>
                <a:latin typeface="Times New Roman"/>
              </a:rPr>
              <a:t>Individual trauma results from an </a:t>
            </a:r>
            <a:r>
              <a:rPr lang="en-US" sz="3200" b="1" u="sng" dirty="0">
                <a:solidFill>
                  <a:prstClr val="black"/>
                </a:solidFill>
                <a:latin typeface="Times New Roman"/>
              </a:rPr>
              <a:t>event</a:t>
            </a:r>
            <a:r>
              <a:rPr lang="en-US" sz="3200" dirty="0">
                <a:solidFill>
                  <a:prstClr val="black"/>
                </a:solidFill>
                <a:latin typeface="Times New Roman"/>
              </a:rPr>
              <a:t>, series of events, or set of circumstances </a:t>
            </a:r>
            <a:r>
              <a:rPr lang="en-US" sz="3200" b="1" u="sng" dirty="0">
                <a:solidFill>
                  <a:prstClr val="black"/>
                </a:solidFill>
                <a:latin typeface="Times New Roman"/>
              </a:rPr>
              <a:t>experienced</a:t>
            </a:r>
            <a:r>
              <a:rPr lang="en-US" sz="3200" dirty="0">
                <a:solidFill>
                  <a:prstClr val="black"/>
                </a:solidFill>
                <a:latin typeface="Times New Roman"/>
              </a:rPr>
              <a:t> by an individual as physically or emotionally harmful or life threatening and that has lasting adverse </a:t>
            </a:r>
            <a:r>
              <a:rPr lang="en-US" sz="3200" b="1" u="sng" dirty="0">
                <a:solidFill>
                  <a:prstClr val="black"/>
                </a:solidFill>
                <a:latin typeface="Times New Roman"/>
              </a:rPr>
              <a:t>effects</a:t>
            </a:r>
            <a:r>
              <a:rPr lang="en-US" sz="3200" dirty="0">
                <a:solidFill>
                  <a:prstClr val="black"/>
                </a:solidFill>
                <a:latin typeface="Times New Roman"/>
              </a:rPr>
              <a:t> on the individual’s functioning and mental, physical, social, emotional, or spiritual well-being</a:t>
            </a:r>
          </a:p>
        </p:txBody>
      </p:sp>
    </p:spTree>
    <p:extLst>
      <p:ext uri="{BB962C8B-B14F-4D97-AF65-F5344CB8AC3E}">
        <p14:creationId xmlns:p14="http://schemas.microsoft.com/office/powerpoint/2010/main" val="112988556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4651</Words>
  <Application>Microsoft Office PowerPoint</Application>
  <PresentationFormat>Widescreen</PresentationFormat>
  <Paragraphs>359</Paragraphs>
  <Slides>35</Slides>
  <Notes>34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Franklin Gothic Book</vt:lpstr>
      <vt:lpstr>Times New Roman</vt:lpstr>
      <vt:lpstr>Crop</vt:lpstr>
      <vt:lpstr> trauma-informed care in a Time of COVID-19:  A primer for families </vt:lpstr>
      <vt:lpstr>A Shattered World</vt:lpstr>
      <vt:lpstr>“One size does not fit all”</vt:lpstr>
      <vt:lpstr>Individual Responses are Multifaceted</vt:lpstr>
      <vt:lpstr>Trauma-Informed Care</vt:lpstr>
      <vt:lpstr>Trauma Informed Care Elements</vt:lpstr>
      <vt:lpstr>Prevalence of Trauma: Approach</vt:lpstr>
      <vt:lpstr>Prevalence of Trauma: Approach</vt:lpstr>
      <vt:lpstr>What is Trauma?</vt:lpstr>
      <vt:lpstr>Potential Traumatic Events</vt:lpstr>
      <vt:lpstr>Prevalence of Trauma</vt:lpstr>
      <vt:lpstr>Impact of Trauma</vt:lpstr>
      <vt:lpstr>Impact of Trauma on the Brain</vt:lpstr>
      <vt:lpstr>Impact of Trauma:  Adverse Childhood Experiences</vt:lpstr>
      <vt:lpstr>Impact of Trauma</vt:lpstr>
      <vt:lpstr>Impact of Trauma: Problems OR Adaptations?</vt:lpstr>
      <vt:lpstr>Impact of Trauma: Signs of Trauma Responses</vt:lpstr>
      <vt:lpstr>Six Core Principles of Trauma Informed Care</vt:lpstr>
      <vt:lpstr>Principles of Trauma Informed Care</vt:lpstr>
      <vt:lpstr>Principles of Trauma Informed Care: Understanding</vt:lpstr>
      <vt:lpstr>Principles of Trauma Informed Care: Safety</vt:lpstr>
      <vt:lpstr>Principles of Trauma Informed Care: Safety</vt:lpstr>
      <vt:lpstr>Principles of Trauma Informed Care: Trustworthiness &amp; Transparency</vt:lpstr>
      <vt:lpstr>Principles of Trauma Informed Care: Choice</vt:lpstr>
      <vt:lpstr>Principles of Trauma Informed Care: Collaboration &amp; Mutuality</vt:lpstr>
      <vt:lpstr>Principles of Trauma Informed Care: Empowerment</vt:lpstr>
      <vt:lpstr>Principles of Trauma Informed Care: Empowerment through Peer Support</vt:lpstr>
      <vt:lpstr>PowerPoint Presentation</vt:lpstr>
      <vt:lpstr>Thank you</vt:lpstr>
      <vt:lpstr>Trauma Informed Care: Further Reading</vt:lpstr>
      <vt:lpstr>Trauma Informed Care: Bibliography</vt:lpstr>
      <vt:lpstr>Trauma Informed Care: Bibliography</vt:lpstr>
      <vt:lpstr>Trauma Informed Care: Bibliography</vt:lpstr>
      <vt:lpstr>Trauma Informed Care: Bibliography</vt:lpstr>
      <vt:lpstr>Trauma Informed Care: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Beem, Daniel</cp:lastModifiedBy>
  <cp:revision>13</cp:revision>
  <cp:lastPrinted>2020-07-30T12:59:22Z</cp:lastPrinted>
  <dcterms:created xsi:type="dcterms:W3CDTF">2017-08-16T20:53:38Z</dcterms:created>
  <dcterms:modified xsi:type="dcterms:W3CDTF">2020-12-24T15:34:36Z</dcterms:modified>
</cp:coreProperties>
</file>