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406" r:id="rId2"/>
    <p:sldId id="334" r:id="rId3"/>
    <p:sldId id="338" r:id="rId4"/>
    <p:sldId id="371" r:id="rId5"/>
    <p:sldId id="372" r:id="rId6"/>
    <p:sldId id="275" r:id="rId7"/>
    <p:sldId id="277" r:id="rId8"/>
    <p:sldId id="279" r:id="rId9"/>
    <p:sldId id="381" r:id="rId10"/>
    <p:sldId id="283" r:id="rId11"/>
    <p:sldId id="284" r:id="rId12"/>
    <p:sldId id="285" r:id="rId13"/>
    <p:sldId id="290" r:id="rId14"/>
    <p:sldId id="297" r:id="rId15"/>
    <p:sldId id="296" r:id="rId16"/>
    <p:sldId id="298" r:id="rId17"/>
    <p:sldId id="299" r:id="rId18"/>
    <p:sldId id="306" r:id="rId19"/>
    <p:sldId id="382" r:id="rId20"/>
    <p:sldId id="383" r:id="rId21"/>
    <p:sldId id="384" r:id="rId22"/>
    <p:sldId id="385" r:id="rId23"/>
    <p:sldId id="386" r:id="rId24"/>
    <p:sldId id="388" r:id="rId25"/>
    <p:sldId id="389" r:id="rId26"/>
    <p:sldId id="405" r:id="rId27"/>
    <p:sldId id="380" r:id="rId28"/>
    <p:sldId id="363" r:id="rId29"/>
    <p:sldId id="364" r:id="rId30"/>
    <p:sldId id="365" r:id="rId31"/>
    <p:sldId id="366" r:id="rId32"/>
    <p:sldId id="367" r:id="rId33"/>
    <p:sldId id="36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99" autoAdjust="0"/>
    <p:restoredTop sz="67617" autoAdjust="0"/>
  </p:normalViewPr>
  <p:slideViewPr>
    <p:cSldViewPr snapToGrid="0">
      <p:cViewPr varScale="1">
        <p:scale>
          <a:sx n="74" d="100"/>
          <a:sy n="74" d="100"/>
        </p:scale>
        <p:origin x="192"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12/12/20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globe and across our nation,</a:t>
            </a:r>
            <a:r>
              <a:rPr lang="en-US" baseline="0" dirty="0"/>
              <a:t> a large number of cases have been reported, thousands of people have died and hundreds of thousands have been affected. But, no matter the number, each person is an individual which reinforces the need for person centered care.</a:t>
            </a:r>
            <a:endParaRPr lang="en-US" dirty="0"/>
          </a:p>
        </p:txBody>
      </p:sp>
      <p:sp>
        <p:nvSpPr>
          <p:cNvPr id="4" name="Slide Number Placeholder 3"/>
          <p:cNvSpPr>
            <a:spLocks noGrp="1"/>
          </p:cNvSpPr>
          <p:nvPr>
            <p:ph type="sldNum" sz="quarter" idx="10"/>
          </p:nvPr>
        </p:nvSpPr>
        <p:spPr/>
        <p:txBody>
          <a:bodyPr/>
          <a:lstStyle/>
          <a:p>
            <a:fld id="{820E1C74-3A49-4648-801B-6CAC407B82BB}" type="slidenum">
              <a:rPr lang="en-US" smtClean="0"/>
              <a:t>3</a:t>
            </a:fld>
            <a:endParaRPr lang="en-US"/>
          </a:p>
        </p:txBody>
      </p:sp>
    </p:spTree>
    <p:extLst>
      <p:ext uri="{BB962C8B-B14F-4D97-AF65-F5344CB8AC3E}">
        <p14:creationId xmlns:p14="http://schemas.microsoft.com/office/powerpoint/2010/main" val="2028411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majority of persons exposed to trauma endure mild to moderate</a:t>
            </a:r>
          </a:p>
          <a:p>
            <a:r>
              <a:rPr lang="en-US" sz="1200" b="0" i="0" u="none" strike="noStrike" kern="1200" baseline="0" dirty="0">
                <a:solidFill>
                  <a:schemeClr val="tx1"/>
                </a:solidFill>
                <a:latin typeface="+mn-lt"/>
                <a:ea typeface="+mn-ea"/>
                <a:cs typeface="+mn-cs"/>
              </a:rPr>
              <a:t>psychological distress followed by a return to pre-trauma</a:t>
            </a:r>
          </a:p>
          <a:p>
            <a:r>
              <a:rPr lang="en-US" sz="1200" b="0" i="0" u="none" strike="noStrike" kern="1200" baseline="0" dirty="0">
                <a:solidFill>
                  <a:schemeClr val="tx1"/>
                </a:solidFill>
                <a:latin typeface="+mn-lt"/>
                <a:ea typeface="+mn-ea"/>
                <a:cs typeface="+mn-cs"/>
              </a:rPr>
              <a:t>health shortly thereafter [7]. Nevertheless, a substantial proportion</a:t>
            </a:r>
          </a:p>
          <a:p>
            <a:r>
              <a:rPr lang="en-US" sz="1200" b="0" i="0" u="none" strike="noStrike" kern="1200" baseline="0" dirty="0">
                <a:solidFill>
                  <a:schemeClr val="tx1"/>
                </a:solidFill>
                <a:latin typeface="+mn-lt"/>
                <a:ea typeface="+mn-ea"/>
                <a:cs typeface="+mn-cs"/>
              </a:rPr>
              <a:t>of persons exposed to traumatic events develop chronic</a:t>
            </a:r>
          </a:p>
          <a:p>
            <a:r>
              <a:rPr lang="en-US" sz="1200" b="0" i="0" u="none" strike="noStrike" kern="1200" baseline="0" dirty="0">
                <a:solidFill>
                  <a:schemeClr val="tx1"/>
                </a:solidFill>
                <a:latin typeface="+mn-lt"/>
                <a:ea typeface="+mn-ea"/>
                <a:cs typeface="+mn-cs"/>
              </a:rPr>
              <a:t>pathological symptoms that may be debilitating and last for</a:t>
            </a:r>
          </a:p>
          <a:p>
            <a:r>
              <a:rPr lang="en-US" sz="1200" b="0" i="0" u="none" strike="noStrike" kern="1200" baseline="0" dirty="0">
                <a:solidFill>
                  <a:schemeClr val="tx1"/>
                </a:solidFill>
                <a:latin typeface="+mn-lt"/>
                <a:ea typeface="+mn-ea"/>
                <a:cs typeface="+mn-cs"/>
              </a:rPr>
              <a:t>several years.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Psychopathology in response to trauma represents a consequence of the complex</a:t>
            </a:r>
          </a:p>
          <a:p>
            <a:r>
              <a:rPr lang="en-US" sz="1200" b="0" i="0" u="none" strike="noStrike" kern="1200" baseline="0" dirty="0">
                <a:solidFill>
                  <a:schemeClr val="tx1"/>
                </a:solidFill>
                <a:latin typeface="+mn-lt"/>
                <a:ea typeface="+mn-ea"/>
                <a:cs typeface="+mn-cs"/>
              </a:rPr>
              <a:t>accumulation and interaction of life experiences that</a:t>
            </a:r>
          </a:p>
          <a:p>
            <a:r>
              <a:rPr lang="en-US" sz="1200" b="0" i="0" u="none" strike="noStrike" kern="1200" baseline="0" dirty="0">
                <a:solidFill>
                  <a:schemeClr val="tx1"/>
                </a:solidFill>
                <a:latin typeface="+mn-lt"/>
                <a:ea typeface="+mn-ea"/>
                <a:cs typeface="+mn-cs"/>
              </a:rPr>
              <a:t>range from social to biological factors that occur over the life</a:t>
            </a:r>
          </a:p>
          <a:p>
            <a:r>
              <a:rPr lang="en-US" sz="1200" b="0" i="0" u="none" strike="noStrike" kern="1200" baseline="0" dirty="0">
                <a:solidFill>
                  <a:schemeClr val="tx1"/>
                </a:solidFill>
                <a:latin typeface="+mn-lt"/>
                <a:ea typeface="+mn-ea"/>
                <a:cs typeface="+mn-cs"/>
              </a:rPr>
              <a:t>span—from gestation to death and across generations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Trauma can be cumulative.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0206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2565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brain has a bottom-up organization. </a:t>
            </a:r>
          </a:p>
          <a:p>
            <a:r>
              <a:rPr lang="en-US" sz="1200" b="0" i="0" u="none" strike="noStrike" kern="1200" baseline="0" dirty="0">
                <a:solidFill>
                  <a:schemeClr val="tx1"/>
                </a:solidFill>
                <a:latin typeface="+mn-lt"/>
                <a:ea typeface="+mn-ea"/>
                <a:cs typeface="+mn-cs"/>
              </a:rPr>
              <a:t>• The bottom regions (i.e., brainstem and midbrain) control the most simple functions such as respiration, heart rate and blood pressure regulation. </a:t>
            </a:r>
          </a:p>
          <a:p>
            <a:r>
              <a:rPr lang="en-US" sz="1200" b="0" i="0" u="none" strike="noStrike" kern="1200" baseline="0" dirty="0">
                <a:solidFill>
                  <a:schemeClr val="tx1"/>
                </a:solidFill>
                <a:latin typeface="+mn-lt"/>
                <a:ea typeface="+mn-ea"/>
                <a:cs typeface="+mn-cs"/>
              </a:rPr>
              <a:t>• The top areas (i.e., limbic and cortex) control more complex functions such as thinking and regulating emotions. </a:t>
            </a:r>
          </a:p>
          <a:p>
            <a:r>
              <a:rPr lang="en-US" sz="1200" b="0" i="0" u="none" strike="noStrike" kern="1200" baseline="0" dirty="0">
                <a:solidFill>
                  <a:schemeClr val="tx1"/>
                </a:solidFill>
                <a:latin typeface="+mn-lt"/>
                <a:ea typeface="+mn-ea"/>
                <a:cs typeface="+mn-cs"/>
              </a:rPr>
              <a:t>• At birth, the human brain is undeveloped. Not all of the brain's areas are organized and fully functional. </a:t>
            </a:r>
          </a:p>
          <a:p>
            <a:r>
              <a:rPr lang="en-US" sz="1200" b="0" i="0" u="none" strike="noStrike" kern="1200" baseline="0" dirty="0">
                <a:solidFill>
                  <a:schemeClr val="tx1"/>
                </a:solidFill>
                <a:latin typeface="+mn-lt"/>
                <a:ea typeface="+mn-ea"/>
                <a:cs typeface="+mn-cs"/>
              </a:rPr>
              <a:t>• During childhood brain matures and the whole set of brain-related capabilities develop in sequence. For example, we crawl before we walk, we babble before we talk. </a:t>
            </a:r>
          </a:p>
          <a:p>
            <a:r>
              <a:rPr lang="en-US" sz="1200" b="0" i="0" u="none" strike="noStrike" kern="1200" baseline="0" dirty="0">
                <a:solidFill>
                  <a:schemeClr val="tx1"/>
                </a:solidFill>
                <a:latin typeface="+mn-lt"/>
                <a:ea typeface="+mn-ea"/>
                <a:cs typeface="+mn-cs"/>
              </a:rPr>
              <a:t>• The development of the brain during infancy and childhood follows the bottom-up structure. </a:t>
            </a:r>
          </a:p>
          <a:p>
            <a:r>
              <a:rPr lang="en-US" sz="1200" b="0" i="0" u="none" strike="noStrike" kern="1200" baseline="0" dirty="0">
                <a:solidFill>
                  <a:schemeClr val="tx1"/>
                </a:solidFill>
                <a:latin typeface="+mn-lt"/>
                <a:ea typeface="+mn-ea"/>
                <a:cs typeface="+mn-cs"/>
              </a:rPr>
              <a:t>• The most regulatory, bottom regions of the brain develop first; followed, in sequence, by adjacent but higher, more complex regions. </a:t>
            </a:r>
          </a:p>
          <a:p>
            <a:r>
              <a:rPr lang="en-US" sz="1200" b="0" i="0" u="none" strike="noStrike" kern="1200" baseline="0" dirty="0">
                <a:solidFill>
                  <a:schemeClr val="tx1"/>
                </a:solidFill>
                <a:latin typeface="+mn-lt"/>
                <a:ea typeface="+mn-ea"/>
                <a:cs typeface="+mn-cs"/>
              </a:rPr>
              <a:t>• The process of sequential development of the brain and is guided by experience. </a:t>
            </a:r>
          </a:p>
          <a:p>
            <a:r>
              <a:rPr lang="en-US" sz="1200" b="0" i="0" u="none" strike="noStrike" kern="1200" baseline="0" dirty="0">
                <a:solidFill>
                  <a:schemeClr val="tx1"/>
                </a:solidFill>
                <a:latin typeface="+mn-lt"/>
                <a:ea typeface="+mn-ea"/>
                <a:cs typeface="+mn-cs"/>
              </a:rPr>
              <a:t>• The brain develops and modifies itself in response to experience. </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This information is from the work of Bruce D. Perry, M.D., Ph.D., an internationally recognized authority on brain development and children in crisis. (www.ChildTrauma.org).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Chronic or severe trauma can activate flight or fight reflex, and can leave it on, without activating relaxation response.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0660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TALKING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Perhaps one of the largest, if not the largest, ongoing health risk studies that established this relationship between trauma exposure and physical health is the ACE Study, organized by the CDC and Kaiser Permanente in San Diego, CA </a:t>
            </a:r>
          </a:p>
          <a:p>
            <a:r>
              <a:rPr lang="en-US" sz="1200" b="0" i="0" u="none" strike="noStrike" kern="1200" baseline="0" dirty="0">
                <a:solidFill>
                  <a:schemeClr val="tx1"/>
                </a:solidFill>
                <a:latin typeface="+mn-lt"/>
                <a:ea typeface="+mn-ea"/>
                <a:cs typeface="+mn-cs"/>
              </a:rPr>
              <a:t>• Researchers surveyed more than 17,000 insured individuals from 1995-1997 about their history of ACEs. </a:t>
            </a:r>
          </a:p>
          <a:p>
            <a:r>
              <a:rPr lang="en-US" sz="1200" b="0" i="0" u="none" strike="noStrike" kern="1200" baseline="0" dirty="0">
                <a:solidFill>
                  <a:schemeClr val="tx1"/>
                </a:solidFill>
                <a:latin typeface="+mn-lt"/>
                <a:ea typeface="+mn-ea"/>
                <a:cs typeface="+mn-cs"/>
              </a:rPr>
              <a:t>• The ACE Study uses the ACE Score, which is a count of the total number of ACEs respondents reported, to assess the total amount of stress during childhood.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Findings: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Childhood abuse, neglect, and exposure to other traumatic stressors (ACEs) are common. </a:t>
            </a:r>
          </a:p>
          <a:p>
            <a:r>
              <a:rPr lang="en-US" sz="1200" b="0" i="0" u="none" strike="noStrike" kern="1200" baseline="0" dirty="0">
                <a:solidFill>
                  <a:schemeClr val="tx1"/>
                </a:solidFill>
                <a:latin typeface="+mn-lt"/>
                <a:ea typeface="+mn-ea"/>
                <a:cs typeface="+mn-cs"/>
              </a:rPr>
              <a:t>• Almost two-thirds of study participants reported at least 1 ACE, and more than 1 in 5 reported 3 or more ACE. </a:t>
            </a:r>
          </a:p>
          <a:p>
            <a:r>
              <a:rPr lang="en-US" sz="1200" b="0" i="0" u="none" strike="noStrike" kern="1200" baseline="0" dirty="0">
                <a:solidFill>
                  <a:schemeClr val="tx1"/>
                </a:solidFill>
                <a:latin typeface="+mn-lt"/>
                <a:ea typeface="+mn-ea"/>
                <a:cs typeface="+mn-cs"/>
              </a:rPr>
              <a:t>• The short- and long-term outcomes of these childhood exposures include a multitude of health and social problems. </a:t>
            </a:r>
          </a:p>
          <a:p>
            <a:r>
              <a:rPr lang="en-US" sz="1200" b="0" i="0" u="none" strike="noStrike" kern="1200" baseline="0" dirty="0">
                <a:solidFill>
                  <a:schemeClr val="tx1"/>
                </a:solidFill>
                <a:latin typeface="+mn-lt"/>
                <a:ea typeface="+mn-ea"/>
                <a:cs typeface="+mn-cs"/>
              </a:rPr>
              <a:t>• As the number of ACEs increases, the risk for the types of health problems on the previous slide increases in a strong and graded fashion and with that a direct, negative impact on mortality and longevity.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215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530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fight, flight or freeze responses are activated by danger. Some common behaviors of trauma survivors—behaviors that are often labeled as “problems” by the mental health system—can be linked to these responses and to the effects that trauma has on the brain. </a:t>
            </a:r>
          </a:p>
          <a:p>
            <a:r>
              <a:rPr lang="en-US" sz="1200" b="0" i="0" u="none" strike="noStrike" kern="1200" baseline="0" dirty="0">
                <a:solidFill>
                  <a:schemeClr val="tx1"/>
                </a:solidFill>
                <a:latin typeface="+mn-lt"/>
                <a:ea typeface="+mn-ea"/>
                <a:cs typeface="+mn-cs"/>
              </a:rPr>
              <a:t>• This slide lists three sets of “problems” that are often attributed to people in the mental health system and shows how the behavior may be a survival mechanism tied to a flight, flight or freeze response. </a:t>
            </a:r>
          </a:p>
          <a:p>
            <a:r>
              <a:rPr lang="en-US" sz="1200" b="0" i="0" u="none" strike="noStrike" kern="1200" baseline="0" dirty="0">
                <a:solidFill>
                  <a:schemeClr val="tx1"/>
                </a:solidFill>
                <a:latin typeface="+mn-lt"/>
                <a:ea typeface="+mn-ea"/>
                <a:cs typeface="+mn-cs"/>
              </a:rPr>
              <a:t>• First is the fight response. In the mental health system, someone who struggles too hard to hold onto personal power may be labeled as non-compliant or combative. </a:t>
            </a:r>
          </a:p>
          <a:p>
            <a:r>
              <a:rPr lang="en-US" sz="1200" b="0" i="0" u="none" strike="noStrike" kern="1200" baseline="0" dirty="0">
                <a:solidFill>
                  <a:schemeClr val="tx1"/>
                </a:solidFill>
                <a:latin typeface="+mn-lt"/>
                <a:ea typeface="+mn-ea"/>
                <a:cs typeface="+mn-cs"/>
              </a:rPr>
              <a:t>• Second is the flight response. In the mental health system, anyone who emotionally withdraws or disengages too much may be labeled as treatment resistant or uncooperative. </a:t>
            </a:r>
          </a:p>
          <a:p>
            <a:r>
              <a:rPr lang="en-US" sz="1200" b="0" i="0" u="none" strike="noStrike" kern="1200" baseline="0" dirty="0">
                <a:solidFill>
                  <a:schemeClr val="tx1"/>
                </a:solidFill>
                <a:latin typeface="+mn-lt"/>
                <a:ea typeface="+mn-ea"/>
                <a:cs typeface="+mn-cs"/>
              </a:rPr>
              <a:t>• Third is the freeze response. In the mental health system, anyone who gives in too easily to authority may be labeled as passive or unmotivated. </a:t>
            </a:r>
          </a:p>
          <a:p>
            <a:r>
              <a:rPr lang="en-US" sz="1200" b="0" i="0" u="none" strike="noStrike" kern="1200" baseline="0" dirty="0">
                <a:solidFill>
                  <a:schemeClr val="tx1"/>
                </a:solidFill>
                <a:latin typeface="+mn-lt"/>
                <a:ea typeface="+mn-ea"/>
                <a:cs typeface="+mn-cs"/>
              </a:rPr>
              <a:t>• Many of the people we serve have survived circumstances we can hardly imagine. What we often label as pathological may be the very things that helped them to survive.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When we take a Trauma Informed approach, we recognize “symptoms” and “problem behaviors” as adaptations to trauma, frequently including the </a:t>
            </a:r>
            <a:r>
              <a:rPr lang="en-US" sz="1200" dirty="0"/>
              <a:t>feelings of helplessness and loss of control trauma often causes.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179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876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7061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2396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991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Losses that are real (of loved ones, without the opportunity</a:t>
            </a:r>
            <a:r>
              <a:rPr lang="en-US" baseline="0" dirty="0"/>
              <a:t> for a ritual funeral)</a:t>
            </a:r>
          </a:p>
          <a:p>
            <a:r>
              <a:rPr lang="en-US" baseline="0" dirty="0"/>
              <a:t>Losses that are symbolic (graduation celebrations, mother’s day, father’s day, milestones)</a:t>
            </a:r>
          </a:p>
          <a:p>
            <a:r>
              <a:rPr lang="en-US" baseline="0" dirty="0"/>
              <a:t>Grief for many, and unresolved grief for some</a:t>
            </a:r>
          </a:p>
          <a:p>
            <a:r>
              <a:rPr lang="en-US" baseline="0" dirty="0"/>
              <a:t>There will be no one size fits all response to this crisis.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FD68C-E0FB-C647-BDF5-DEA45542B5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257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82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3068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587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6687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802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134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404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6253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4852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4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level stessors:</a:t>
            </a:r>
          </a:p>
          <a:p>
            <a:r>
              <a:rPr lang="en-US" baseline="0" dirty="0"/>
              <a:t>Did the person live in a “hot spot”? Did shops and restaurants close, never to reopen? Was there unambiguous guidance from your state’s governor that was backed by the best science? </a:t>
            </a:r>
          </a:p>
          <a:p>
            <a:endParaRPr lang="en-US" baseline="0" dirty="0"/>
          </a:p>
          <a:p>
            <a:r>
              <a:rPr lang="en-US" baseline="0" dirty="0"/>
              <a:t>Emotional and behavioral responses to this ongoing crisis will be multidetermined but not random. Meaning that psychological science has isolated risk factors that can guide health care providers and social service organizations to identify the most psychologically vulnerable among us. So, when we talk about trauma response, I am referring to not only the residents and families that you are charged with serving, but also your staff and your colleagues at the leadership level.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FD68C-E0FB-C647-BDF5-DEA45542B5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215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59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3422E6-57C4-472B-BB37-763E50B58060}" type="slidenum">
              <a:rPr lang="en-US" smtClean="0"/>
              <a:t>6</a:t>
            </a:fld>
            <a:endParaRPr lang="en-US" dirty="0"/>
          </a:p>
        </p:txBody>
      </p:sp>
    </p:spTree>
    <p:extLst>
      <p:ext uri="{BB962C8B-B14F-4D97-AF65-F5344CB8AC3E}">
        <p14:creationId xmlns:p14="http://schemas.microsoft.com/office/powerpoint/2010/main" val="46078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91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underlying question is not “What’s wrong with you?” but “What happened to you?” </a:t>
            </a:r>
          </a:p>
          <a:p>
            <a:r>
              <a:rPr lang="en-US" sz="1200" b="0" i="0" u="none" strike="noStrike" kern="1200" baseline="0" dirty="0">
                <a:solidFill>
                  <a:schemeClr val="tx1"/>
                </a:solidFill>
                <a:latin typeface="+mn-lt"/>
                <a:ea typeface="+mn-ea"/>
                <a:cs typeface="+mn-cs"/>
              </a:rPr>
              <a:t>• What are often called symptoms are actually adaptations to traumatic events. </a:t>
            </a:r>
          </a:p>
          <a:p>
            <a:r>
              <a:rPr lang="en-US" sz="1200" b="0" i="0" u="none" strike="noStrike" kern="1200" baseline="0" dirty="0">
                <a:solidFill>
                  <a:schemeClr val="tx1"/>
                </a:solidFill>
                <a:latin typeface="+mn-lt"/>
                <a:ea typeface="+mn-ea"/>
                <a:cs typeface="+mn-cs"/>
              </a:rPr>
              <a:t>• Healing happens in relationships. </a:t>
            </a:r>
          </a:p>
          <a:p>
            <a:r>
              <a:rPr lang="en-US" sz="1200" b="0" i="0" u="none" strike="noStrike" kern="1200" baseline="0" dirty="0">
                <a:solidFill>
                  <a:schemeClr val="tx1"/>
                </a:solidFill>
                <a:latin typeface="+mn-lt"/>
                <a:ea typeface="+mn-ea"/>
                <a:cs typeface="+mn-cs"/>
              </a:rPr>
              <a:t>Possible Video: Power of Empathy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886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55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framework for understanding trauma was developed by a working group of researchers, practitioners, trauma survivors, and family members convened by SAMHSA.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important because it creates a framework for understanding the complex nature of trauma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focus on </a:t>
            </a:r>
            <a:r>
              <a:rPr lang="en-US" sz="1200" b="1" i="0" u="none" strike="noStrike" kern="1200" baseline="0" dirty="0">
                <a:solidFill>
                  <a:schemeClr val="tx1"/>
                </a:solidFill>
                <a:latin typeface="+mn-lt"/>
                <a:ea typeface="+mn-ea"/>
                <a:cs typeface="+mn-cs"/>
              </a:rPr>
              <a:t>events </a:t>
            </a:r>
            <a:r>
              <a:rPr lang="en-US" sz="1200" b="0" i="0" u="none" strike="noStrike" kern="1200" baseline="0" dirty="0">
                <a:solidFill>
                  <a:schemeClr val="tx1"/>
                </a:solidFill>
                <a:latin typeface="+mn-lt"/>
                <a:ea typeface="+mn-ea"/>
                <a:cs typeface="+mn-cs"/>
              </a:rPr>
              <a:t>places the cause of trauma in the environment not in some defect of the individual. This is what underlies the basic credo of Trauma Informed approaches: “It’s not what’s wrong with you, but what happened to you.” </a:t>
            </a:r>
          </a:p>
          <a:p>
            <a:r>
              <a:rPr lang="en-US" sz="1200" b="0" i="0" u="none" strike="noStrike" kern="1200" baseline="0" dirty="0">
                <a:solidFill>
                  <a:schemeClr val="tx1"/>
                </a:solidFill>
                <a:latin typeface="+mn-lt"/>
                <a:ea typeface="+mn-ea"/>
                <a:cs typeface="+mn-cs"/>
              </a:rPr>
              <a:t>• The focus on </a:t>
            </a:r>
            <a:r>
              <a:rPr lang="en-US" sz="1200" b="1" i="0" u="none" strike="noStrike" kern="1200" baseline="0" dirty="0">
                <a:solidFill>
                  <a:schemeClr val="tx1"/>
                </a:solidFill>
                <a:latin typeface="+mn-lt"/>
                <a:ea typeface="+mn-ea"/>
                <a:cs typeface="+mn-cs"/>
              </a:rPr>
              <a:t>experience </a:t>
            </a:r>
            <a:r>
              <a:rPr lang="en-US" sz="1200" b="0" i="0" u="none" strike="noStrike" kern="1200" baseline="0" dirty="0">
                <a:solidFill>
                  <a:schemeClr val="tx1"/>
                </a:solidFill>
                <a:latin typeface="+mn-lt"/>
                <a:ea typeface="+mn-ea"/>
                <a:cs typeface="+mn-cs"/>
              </a:rPr>
              <a:t>highlights the fact that not every child or adult will experience the same events as traumatic. </a:t>
            </a:r>
          </a:p>
          <a:p>
            <a:r>
              <a:rPr lang="en-US" sz="1200" b="0" i="0" u="none" strike="noStrike" kern="1200" baseline="0" dirty="0">
                <a:solidFill>
                  <a:schemeClr val="tx1"/>
                </a:solidFill>
                <a:latin typeface="+mn-lt"/>
                <a:ea typeface="+mn-ea"/>
                <a:cs typeface="+mn-cs"/>
              </a:rPr>
              <a:t>• The identification of a broad range of potential </a:t>
            </a:r>
            <a:r>
              <a:rPr lang="en-US" sz="1200" b="1" i="0" u="none" strike="noStrike" kern="1200" baseline="0" dirty="0">
                <a:solidFill>
                  <a:schemeClr val="tx1"/>
                </a:solidFill>
                <a:latin typeface="+mn-lt"/>
                <a:ea typeface="+mn-ea"/>
                <a:cs typeface="+mn-cs"/>
              </a:rPr>
              <a:t>effects </a:t>
            </a:r>
            <a:r>
              <a:rPr lang="en-US" sz="1200" b="0" i="0" u="none" strike="noStrike" kern="1200" baseline="0" dirty="0">
                <a:solidFill>
                  <a:schemeClr val="tx1"/>
                </a:solidFill>
                <a:latin typeface="+mn-lt"/>
                <a:ea typeface="+mn-ea"/>
                <a:cs typeface="+mn-cs"/>
              </a:rPr>
              <a:t>reminds us that our response must be holistic—it’s not enough to focus on symptoms or behaviors. Our goal is to support a child to learn and grow or an adult to live a satisfying life.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651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is a very wide range of events that can potentially cause trauma. </a:t>
            </a:r>
          </a:p>
          <a:p>
            <a:r>
              <a:rPr lang="en-US" sz="1200" b="0" i="0" u="none" strike="noStrike" kern="1200" baseline="0" dirty="0">
                <a:solidFill>
                  <a:schemeClr val="tx1"/>
                </a:solidFill>
                <a:latin typeface="+mn-lt"/>
                <a:ea typeface="+mn-ea"/>
                <a:cs typeface="+mn-cs"/>
              </a:rPr>
              <a:t> Trauma can be caused by events that the individual doesn’t remember, such as events that occurred in early childhood. </a:t>
            </a:r>
          </a:p>
          <a:p>
            <a:r>
              <a:rPr lang="en-US" sz="1200" b="0" i="0" u="none" strike="noStrike" kern="1200" baseline="0" dirty="0">
                <a:solidFill>
                  <a:schemeClr val="tx1"/>
                </a:solidFill>
                <a:latin typeface="+mn-lt"/>
                <a:ea typeface="+mn-ea"/>
                <a:cs typeface="+mn-cs"/>
              </a:rPr>
              <a:t> Trauma can be caused by events that are well-intentioned and necessary, such as medical procedures. </a:t>
            </a:r>
          </a:p>
          <a:p>
            <a:r>
              <a:rPr lang="en-US" sz="1200" b="0" i="0" u="none" strike="noStrike" kern="1200" baseline="0" dirty="0">
                <a:solidFill>
                  <a:schemeClr val="tx1"/>
                </a:solidFill>
                <a:latin typeface="+mn-lt"/>
                <a:ea typeface="+mn-ea"/>
                <a:cs typeface="+mn-cs"/>
              </a:rPr>
              <a:t> Trauma can be caused by an event that didn’t happen to the person but to a group that he or she identifies closely with—as in slavery or the Holocaust or the genocide of the Native American people. </a:t>
            </a:r>
          </a:p>
          <a:p>
            <a:r>
              <a:rPr lang="en-US" sz="1200" b="0" i="0" u="none" strike="noStrike" kern="1200" baseline="0" dirty="0">
                <a:solidFill>
                  <a:schemeClr val="tx1"/>
                </a:solidFill>
                <a:latin typeface="+mn-lt"/>
                <a:ea typeface="+mn-ea"/>
                <a:cs typeface="+mn-cs"/>
              </a:rPr>
              <a:t> Over time, chronic stressors can accumulate to cause trauma.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INSTRUCTOR GUIDANCE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particularly important to emphasize that many people experience multiple traumatic experiences over the lifespan. While the immediate focus might be on a recent event, the individual’s reaction to that event may be affected by earlier experiences. </a:t>
            </a:r>
          </a:p>
          <a:p>
            <a:r>
              <a:rPr lang="en-US" sz="1200" b="0" i="0" u="none" strike="noStrike" kern="1200" baseline="0" dirty="0">
                <a:solidFill>
                  <a:schemeClr val="tx1"/>
                </a:solidFill>
                <a:latin typeface="+mn-lt"/>
                <a:ea typeface="+mn-ea"/>
                <a:cs typeface="+mn-cs"/>
              </a:rPr>
              <a:t>**Ask participants for an example describing how people they serve may experience multiple sources of trauma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68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pPr>
              <a:defRPr/>
            </a:pPr>
            <a:fld id="{11469716-BACD-4997-B5DF-D995F6728735}" type="datetime2">
              <a:rPr lang="en-US" smtClean="0"/>
              <a:pPr>
                <a:defRPr/>
              </a:pPr>
              <a:t>Saturday, December 12, 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pPr>
              <a:defRPr/>
            </a:pP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F9A52BEF-7088-4A79-8954-7E0F8B8F553A}" type="slidenum">
              <a:rPr lang="en-US" smtClean="0"/>
              <a:pPr>
                <a:defRPr/>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307505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91A6A56-AAA0-4F32-A6D3-D9F88E3DC241}" type="datetime2">
              <a:rPr lang="en-US" smtClean="0"/>
              <a:pPr>
                <a:defRPr/>
              </a:pPr>
              <a:t>Saturday, December 12, 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4682324-9A48-4BF9-BE51-345E2E0967C2}" type="slidenum">
              <a:rPr lang="en-US" smtClean="0"/>
              <a:pPr>
                <a:defRPr/>
              </a:pPr>
              <a:t>‹#›</a:t>
            </a:fld>
            <a:endParaRPr lang="en-US" dirty="0"/>
          </a:p>
        </p:txBody>
      </p:sp>
    </p:spTree>
    <p:extLst>
      <p:ext uri="{BB962C8B-B14F-4D97-AF65-F5344CB8AC3E}">
        <p14:creationId xmlns:p14="http://schemas.microsoft.com/office/powerpoint/2010/main" val="110365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884B369-0B34-497C-B092-9551C78B231A}" type="datetime2">
              <a:rPr lang="en-US" smtClean="0"/>
              <a:pPr>
                <a:defRPr/>
              </a:pPr>
              <a:t>Saturday, December 12, 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12DFCAB-8A42-4001-933B-11ADD0D367F5}" type="slidenum">
              <a:rPr lang="en-US" smtClean="0"/>
              <a:pPr>
                <a:defRPr/>
              </a:pPr>
              <a:t>‹#›</a:t>
            </a:fld>
            <a:endParaRPr lang="en-US" dirty="0"/>
          </a:p>
        </p:txBody>
      </p:sp>
    </p:spTree>
    <p:extLst>
      <p:ext uri="{BB962C8B-B14F-4D97-AF65-F5344CB8AC3E}">
        <p14:creationId xmlns:p14="http://schemas.microsoft.com/office/powerpoint/2010/main" val="249004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29DD02A-869B-49DC-A22D-D8AD133B3D26}" type="datetime2">
              <a:rPr lang="en-US" smtClean="0"/>
              <a:pPr>
                <a:defRPr/>
              </a:pPr>
              <a:t>Saturday, December 12, 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736A6-7933-452F-A48D-58A64503FD06}" type="slidenum">
              <a:rPr lang="en-US" smtClean="0"/>
              <a:pPr>
                <a:defRPr/>
              </a:pPr>
              <a:t>‹#›</a:t>
            </a:fld>
            <a:endParaRPr lang="en-US" dirty="0"/>
          </a:p>
        </p:txBody>
      </p:sp>
    </p:spTree>
    <p:extLst>
      <p:ext uri="{BB962C8B-B14F-4D97-AF65-F5344CB8AC3E}">
        <p14:creationId xmlns:p14="http://schemas.microsoft.com/office/powerpoint/2010/main" val="252248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pPr>
              <a:defRPr/>
            </a:pPr>
            <a:fld id="{70CAABB5-F409-4AA7-B9A1-E12BDA1E0917}" type="datetime2">
              <a:rPr lang="en-US" smtClean="0"/>
              <a:pPr>
                <a:defRPr/>
              </a:pPr>
              <a:t>Saturday, December 12, 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pPr>
              <a:defRPr/>
            </a:pP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F3344AC1-1564-4F1A-BBCC-D28EE0E013B5}" type="slidenum">
              <a:rPr lang="en-US" smtClean="0"/>
              <a:pPr>
                <a:defRPr/>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091093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5471D90-27FD-4468-B60C-1749DAF7B999}" type="datetime2">
              <a:rPr lang="en-US" smtClean="0"/>
              <a:pPr>
                <a:defRPr/>
              </a:pPr>
              <a:t>Saturday, December 12, 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016C814-40BC-46D0-A8C3-9D2318B2B413}" type="slidenum">
              <a:rPr lang="en-US" smtClean="0"/>
              <a:pPr>
                <a:defRPr/>
              </a:pPr>
              <a:t>‹#›</a:t>
            </a:fld>
            <a:endParaRPr lang="en-US" dirty="0"/>
          </a:p>
        </p:txBody>
      </p:sp>
    </p:spTree>
    <p:extLst>
      <p:ext uri="{BB962C8B-B14F-4D97-AF65-F5344CB8AC3E}">
        <p14:creationId xmlns:p14="http://schemas.microsoft.com/office/powerpoint/2010/main" val="193556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AE6E7C8-38E0-45EB-B7DF-AA978E3A7A34}" type="datetime2">
              <a:rPr lang="en-US" smtClean="0"/>
              <a:pPr>
                <a:defRPr/>
              </a:pPr>
              <a:t>Saturday, December 12, 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D9696A2-6431-4F90-98CE-77071C1F3F0E}" type="slidenum">
              <a:rPr lang="en-US" smtClean="0"/>
              <a:pPr>
                <a:defRPr/>
              </a:pPr>
              <a:t>‹#›</a:t>
            </a:fld>
            <a:endParaRPr lang="en-US" dirty="0"/>
          </a:p>
        </p:txBody>
      </p:sp>
    </p:spTree>
    <p:extLst>
      <p:ext uri="{BB962C8B-B14F-4D97-AF65-F5344CB8AC3E}">
        <p14:creationId xmlns:p14="http://schemas.microsoft.com/office/powerpoint/2010/main" val="415864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451B331-4B49-45CE-85D0-743E7C76037B}" type="datetime2">
              <a:rPr lang="en-US" smtClean="0"/>
              <a:pPr>
                <a:defRPr/>
              </a:pPr>
              <a:t>Saturday, December 12, 2020</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0A68755-545F-4F52-BB8D-34A06755936A}" type="slidenum">
              <a:rPr lang="en-US" smtClean="0"/>
              <a:pPr>
                <a:defRPr/>
              </a:pPr>
              <a:t>‹#›</a:t>
            </a:fld>
            <a:endParaRPr lang="en-US" dirty="0"/>
          </a:p>
        </p:txBody>
      </p:sp>
    </p:spTree>
    <p:extLst>
      <p:ext uri="{BB962C8B-B14F-4D97-AF65-F5344CB8AC3E}">
        <p14:creationId xmlns:p14="http://schemas.microsoft.com/office/powerpoint/2010/main" val="245277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2B63F26-93A0-4296-B3C7-B0D157FD43C4}" type="datetime2">
              <a:rPr lang="en-US" smtClean="0"/>
              <a:pPr>
                <a:defRPr/>
              </a:pPr>
              <a:t>Saturday, December 12, 2020</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3F0D1F7-246E-4B4D-915D-7BBAF2DD17BC}" type="slidenum">
              <a:rPr lang="en-US" smtClean="0"/>
              <a:pPr>
                <a:defRPr/>
              </a:pPr>
              <a:t>‹#›</a:t>
            </a:fld>
            <a:endParaRPr lang="en-US" dirty="0"/>
          </a:p>
        </p:txBody>
      </p:sp>
    </p:spTree>
    <p:extLst>
      <p:ext uri="{BB962C8B-B14F-4D97-AF65-F5344CB8AC3E}">
        <p14:creationId xmlns:p14="http://schemas.microsoft.com/office/powerpoint/2010/main" val="168146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a:defRPr/>
            </a:pPr>
            <a:fld id="{515B2775-05E4-4758-B848-621D0714D905}" type="datetime2">
              <a:rPr lang="en-US" smtClean="0"/>
              <a:pPr>
                <a:defRPr/>
              </a:pPr>
              <a:t>Saturday, December 12, 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a:defRPr/>
            </a:pPr>
            <a:fld id="{132BACCF-070E-40F2-9168-7145DBCA1418}" type="slidenum">
              <a:rPr lang="en-US" smtClean="0"/>
              <a:pPr>
                <a:defRPr/>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467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a:defRPr/>
            </a:pPr>
            <a:fld id="{05C7FE78-8E03-4852-ABAB-32A73E9CF35A}" type="datetime2">
              <a:rPr lang="en-US" smtClean="0"/>
              <a:pPr>
                <a:defRPr/>
              </a:pPr>
              <a:t>Saturday, December 12, 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a:defRPr/>
            </a:pPr>
            <a:fld id="{6222077C-E156-4610-86C6-FFDCFBB3FB21}" type="slidenum">
              <a:rPr lang="en-US" smtClean="0"/>
              <a:pPr>
                <a:defRPr/>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741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a:defRPr/>
            </a:pPr>
            <a:fld id="{211C0565-A44B-44E0-A887-C2ADE0B54789}" type="datetime2">
              <a:rPr lang="en-US" smtClean="0"/>
              <a:pPr>
                <a:defRPr/>
              </a:pPr>
              <a:t>Saturday, December 12, 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a:defRPr/>
            </a:pPr>
            <a:fld id="{EC3721E8-9C32-479D-96C1-67413B93FE65}" type="slidenum">
              <a:rPr lang="en-US" smtClean="0"/>
              <a:pPr>
                <a:defRPr/>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35077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drsherigibso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1Evwgu369Jw?feature=oembed"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E7315B-E029-904C-B55B-7009D41BB6B6}"/>
              </a:ext>
            </a:extLst>
          </p:cNvPr>
          <p:cNvSpPr>
            <a:spLocks noGrp="1"/>
          </p:cNvSpPr>
          <p:nvPr>
            <p:ph type="ctrTitle"/>
          </p:nvPr>
        </p:nvSpPr>
        <p:spPr/>
        <p:txBody>
          <a:bodyPr>
            <a:normAutofit/>
          </a:bodyPr>
          <a:lstStyle/>
          <a:p>
            <a:r>
              <a:rPr lang="en-US" sz="4000" dirty="0"/>
              <a:t>Trauma During COVID-19:</a:t>
            </a:r>
            <a:br>
              <a:rPr lang="en-US" sz="4000" dirty="0"/>
            </a:br>
            <a:r>
              <a:rPr lang="en-US" sz="4000" dirty="0"/>
              <a:t>Healing Through Relationships</a:t>
            </a:r>
          </a:p>
        </p:txBody>
      </p:sp>
      <p:sp>
        <p:nvSpPr>
          <p:cNvPr id="5" name="Subtitle 4">
            <a:extLst>
              <a:ext uri="{FF2B5EF4-FFF2-40B4-BE49-F238E27FC236}">
                <a16:creationId xmlns:a16="http://schemas.microsoft.com/office/drawing/2014/main" id="{7BDF4DB8-3E6B-8048-8D93-C90446F00F27}"/>
              </a:ext>
            </a:extLst>
          </p:cNvPr>
          <p:cNvSpPr>
            <a:spLocks noGrp="1"/>
          </p:cNvSpPr>
          <p:nvPr>
            <p:ph type="subTitle" idx="1"/>
          </p:nvPr>
        </p:nvSpPr>
        <p:spPr/>
        <p:txBody>
          <a:bodyPr>
            <a:normAutofit/>
          </a:bodyPr>
          <a:lstStyle/>
          <a:p>
            <a:r>
              <a:rPr lang="en-US" dirty="0"/>
              <a:t>Dr. Sheri Gibson</a:t>
            </a:r>
          </a:p>
          <a:p>
            <a:r>
              <a:rPr lang="en-US" dirty="0">
                <a:hlinkClick r:id="rId2"/>
              </a:rPr>
              <a:t>www.DrSheriGibson.com</a:t>
            </a:r>
            <a:endParaRPr lang="en-US" dirty="0"/>
          </a:p>
          <a:p>
            <a:endParaRPr lang="en-US" dirty="0"/>
          </a:p>
        </p:txBody>
      </p:sp>
    </p:spTree>
    <p:extLst>
      <p:ext uri="{BB962C8B-B14F-4D97-AF65-F5344CB8AC3E}">
        <p14:creationId xmlns:p14="http://schemas.microsoft.com/office/powerpoint/2010/main" val="391628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901824"/>
            <a:ext cx="8913813" cy="1325128"/>
          </a:xfrm>
        </p:spPr>
        <p:txBody>
          <a:bodyPr>
            <a:normAutofit/>
          </a:bodyPr>
          <a:lstStyle/>
          <a:p>
            <a:r>
              <a:rPr lang="en-US" dirty="0"/>
              <a:t>What is Trauma?</a:t>
            </a:r>
          </a:p>
        </p:txBody>
      </p:sp>
      <p:sp>
        <p:nvSpPr>
          <p:cNvPr id="4" name="TextBox 3"/>
          <p:cNvSpPr txBox="1"/>
          <p:nvPr/>
        </p:nvSpPr>
        <p:spPr>
          <a:xfrm>
            <a:off x="2161319" y="2600325"/>
            <a:ext cx="7639175" cy="3539430"/>
          </a:xfrm>
          <a:prstGeom prst="rect">
            <a:avLst/>
          </a:prstGeom>
          <a:noFill/>
        </p:spPr>
        <p:txBody>
          <a:bodyPr wrap="square" rtlCol="0">
            <a:spAutoFit/>
          </a:bodyPr>
          <a:lstStyle/>
          <a:p>
            <a:pPr defTabSz="457200"/>
            <a:r>
              <a:rPr lang="en-US" sz="3200" dirty="0">
                <a:solidFill>
                  <a:prstClr val="black"/>
                </a:solidFill>
                <a:latin typeface="Times New Roman"/>
              </a:rPr>
              <a:t>Individual trauma results from an </a:t>
            </a:r>
            <a:r>
              <a:rPr lang="en-US" sz="3200" b="1" u="sng" dirty="0">
                <a:solidFill>
                  <a:prstClr val="black"/>
                </a:solidFill>
                <a:latin typeface="Times New Roman"/>
              </a:rPr>
              <a:t>event</a:t>
            </a:r>
            <a:r>
              <a:rPr lang="en-US" sz="3200" dirty="0">
                <a:solidFill>
                  <a:prstClr val="black"/>
                </a:solidFill>
                <a:latin typeface="Times New Roman"/>
              </a:rPr>
              <a:t>, series of events, or set of circumstances </a:t>
            </a:r>
            <a:r>
              <a:rPr lang="en-US" sz="3200" b="1" u="sng" dirty="0">
                <a:solidFill>
                  <a:prstClr val="black"/>
                </a:solidFill>
                <a:latin typeface="Times New Roman"/>
              </a:rPr>
              <a:t>experienced</a:t>
            </a:r>
            <a:r>
              <a:rPr lang="en-US" sz="3200" dirty="0">
                <a:solidFill>
                  <a:prstClr val="black"/>
                </a:solidFill>
                <a:latin typeface="Times New Roman"/>
              </a:rPr>
              <a:t> by an individual as physically or emotionally harmful or life threatening and that has lasting adverse </a:t>
            </a:r>
            <a:r>
              <a:rPr lang="en-US" sz="3200" b="1" u="sng" dirty="0">
                <a:solidFill>
                  <a:prstClr val="black"/>
                </a:solidFill>
                <a:latin typeface="Times New Roman"/>
              </a:rPr>
              <a:t>effects</a:t>
            </a:r>
            <a:r>
              <a:rPr lang="en-US" sz="3200" dirty="0">
                <a:solidFill>
                  <a:prstClr val="black"/>
                </a:solidFill>
                <a:latin typeface="Times New Roman"/>
              </a:rPr>
              <a:t> on the individual’s functioning and mental, physical, social, emotional, or spiritual well-being</a:t>
            </a:r>
          </a:p>
        </p:txBody>
      </p:sp>
    </p:spTree>
    <p:extLst>
      <p:ext uri="{BB962C8B-B14F-4D97-AF65-F5344CB8AC3E}">
        <p14:creationId xmlns:p14="http://schemas.microsoft.com/office/powerpoint/2010/main" val="112988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028" y="666656"/>
            <a:ext cx="8913813" cy="914400"/>
          </a:xfrm>
        </p:spPr>
        <p:txBody>
          <a:bodyPr>
            <a:normAutofit/>
          </a:bodyPr>
          <a:lstStyle/>
          <a:p>
            <a:r>
              <a:rPr lang="en-US" dirty="0"/>
              <a:t>Potential Traumatic Events</a:t>
            </a:r>
          </a:p>
        </p:txBody>
      </p:sp>
      <p:sp>
        <p:nvSpPr>
          <p:cNvPr id="7" name="TextBox 6"/>
          <p:cNvSpPr txBox="1"/>
          <p:nvPr/>
        </p:nvSpPr>
        <p:spPr>
          <a:xfrm>
            <a:off x="1697406" y="1942266"/>
            <a:ext cx="2559205" cy="4770537"/>
          </a:xfrm>
          <a:prstGeom prst="rect">
            <a:avLst/>
          </a:prstGeom>
          <a:noFill/>
        </p:spPr>
        <p:txBody>
          <a:bodyPr wrap="square" rtlCol="0">
            <a:spAutoFit/>
          </a:bodyPr>
          <a:lstStyle/>
          <a:p>
            <a:pPr defTabSz="457200"/>
            <a:r>
              <a:rPr lang="en-US" sz="3200" b="1" dirty="0">
                <a:solidFill>
                  <a:prstClr val="black"/>
                </a:solidFill>
                <a:latin typeface="Times New Roman"/>
              </a:rPr>
              <a:t>Abuse</a:t>
            </a:r>
          </a:p>
          <a:p>
            <a:pPr marL="342900" indent="-342900" defTabSz="457200">
              <a:buFont typeface="Arial" panose="020B0604020202020204" pitchFamily="34" charset="0"/>
              <a:buChar char="•"/>
            </a:pPr>
            <a:r>
              <a:rPr lang="en-US" sz="2400" i="1" dirty="0">
                <a:solidFill>
                  <a:prstClr val="black"/>
                </a:solidFill>
                <a:latin typeface="Times New Roman"/>
              </a:rPr>
              <a:t>Emotional</a:t>
            </a:r>
          </a:p>
          <a:p>
            <a:pPr marL="342900" indent="-342900" defTabSz="457200">
              <a:buFont typeface="Arial" panose="020B0604020202020204" pitchFamily="34" charset="0"/>
              <a:buChar char="•"/>
            </a:pPr>
            <a:r>
              <a:rPr lang="en-US" sz="2400" i="1" dirty="0">
                <a:solidFill>
                  <a:prstClr val="black"/>
                </a:solidFill>
                <a:latin typeface="Times New Roman"/>
              </a:rPr>
              <a:t>Sexual</a:t>
            </a:r>
          </a:p>
          <a:p>
            <a:pPr marL="342900" indent="-342900" defTabSz="457200">
              <a:buFont typeface="Arial" panose="020B0604020202020204" pitchFamily="34" charset="0"/>
              <a:buChar char="•"/>
            </a:pPr>
            <a:r>
              <a:rPr lang="en-US" sz="2400" i="1" dirty="0">
                <a:solidFill>
                  <a:prstClr val="black"/>
                </a:solidFill>
                <a:latin typeface="Times New Roman"/>
              </a:rPr>
              <a:t>Physical</a:t>
            </a:r>
          </a:p>
          <a:p>
            <a:pPr marL="342900" indent="-342900" defTabSz="457200">
              <a:buFont typeface="Arial" panose="020B0604020202020204" pitchFamily="34" charset="0"/>
              <a:buChar char="•"/>
            </a:pPr>
            <a:r>
              <a:rPr lang="en-US" sz="2400" i="1" dirty="0">
                <a:solidFill>
                  <a:prstClr val="black"/>
                </a:solidFill>
                <a:latin typeface="Times New Roman"/>
              </a:rPr>
              <a:t>Domestic violence</a:t>
            </a:r>
          </a:p>
          <a:p>
            <a:pPr marL="342900" indent="-342900" defTabSz="457200">
              <a:buFont typeface="Arial" panose="020B0604020202020204" pitchFamily="34" charset="0"/>
              <a:buChar char="•"/>
            </a:pPr>
            <a:r>
              <a:rPr lang="en-US" sz="2400" i="1" dirty="0">
                <a:solidFill>
                  <a:prstClr val="black"/>
                </a:solidFill>
                <a:latin typeface="Times New Roman"/>
              </a:rPr>
              <a:t>Witnessing violence</a:t>
            </a:r>
          </a:p>
          <a:p>
            <a:pPr marL="342900" indent="-342900" defTabSz="457200">
              <a:buFont typeface="Arial" panose="020B0604020202020204" pitchFamily="34" charset="0"/>
              <a:buChar char="•"/>
            </a:pPr>
            <a:r>
              <a:rPr lang="en-US" sz="2400" i="1" dirty="0">
                <a:solidFill>
                  <a:prstClr val="black"/>
                </a:solidFill>
                <a:latin typeface="Times New Roman"/>
              </a:rPr>
              <a:t>Bullying</a:t>
            </a:r>
          </a:p>
          <a:p>
            <a:pPr marL="342900" indent="-342900" defTabSz="457200">
              <a:buFont typeface="Arial" panose="020B0604020202020204" pitchFamily="34" charset="0"/>
              <a:buChar char="•"/>
            </a:pPr>
            <a:r>
              <a:rPr lang="en-US" sz="2400" i="1" dirty="0">
                <a:solidFill>
                  <a:prstClr val="black"/>
                </a:solidFill>
                <a:latin typeface="Times New Roman"/>
              </a:rPr>
              <a:t>Cyberbullying</a:t>
            </a:r>
          </a:p>
          <a:p>
            <a:pPr marL="342900" indent="-342900" defTabSz="457200">
              <a:buFont typeface="Arial" panose="020B0604020202020204" pitchFamily="34" charset="0"/>
              <a:buChar char="•"/>
            </a:pPr>
            <a:r>
              <a:rPr lang="en-US" sz="2400" i="1" dirty="0">
                <a:solidFill>
                  <a:prstClr val="black"/>
                </a:solidFill>
                <a:latin typeface="Times New Roman"/>
              </a:rPr>
              <a:t>Institutional</a:t>
            </a:r>
          </a:p>
          <a:p>
            <a:pPr defTabSz="457200"/>
            <a:endParaRPr lang="en-US" sz="3200" b="1" dirty="0">
              <a:solidFill>
                <a:prstClr val="black"/>
              </a:solidFill>
              <a:latin typeface="Times New Roman"/>
            </a:endParaRPr>
          </a:p>
        </p:txBody>
      </p:sp>
      <p:sp>
        <p:nvSpPr>
          <p:cNvPr id="8" name="TextBox 7"/>
          <p:cNvSpPr txBox="1"/>
          <p:nvPr/>
        </p:nvSpPr>
        <p:spPr>
          <a:xfrm>
            <a:off x="4727429" y="1979013"/>
            <a:ext cx="2227457" cy="4401205"/>
          </a:xfrm>
          <a:prstGeom prst="rect">
            <a:avLst/>
          </a:prstGeom>
          <a:noFill/>
        </p:spPr>
        <p:txBody>
          <a:bodyPr wrap="square" rtlCol="0">
            <a:spAutoFit/>
          </a:bodyPr>
          <a:lstStyle/>
          <a:p>
            <a:pPr defTabSz="457200"/>
            <a:r>
              <a:rPr lang="en-US" sz="3200" b="1" dirty="0">
                <a:solidFill>
                  <a:prstClr val="black"/>
                </a:solidFill>
                <a:latin typeface="Times New Roman"/>
              </a:rPr>
              <a:t>Loss</a:t>
            </a:r>
          </a:p>
          <a:p>
            <a:pPr marL="342900" indent="-342900" defTabSz="457200">
              <a:buFont typeface="Arial" panose="020B0604020202020204" pitchFamily="34" charset="0"/>
              <a:buChar char="•"/>
            </a:pPr>
            <a:r>
              <a:rPr lang="en-US" sz="2400" i="1" dirty="0">
                <a:solidFill>
                  <a:prstClr val="black"/>
                </a:solidFill>
                <a:latin typeface="Times New Roman"/>
              </a:rPr>
              <a:t>Death</a:t>
            </a:r>
          </a:p>
          <a:p>
            <a:pPr marL="342900" indent="-342900" defTabSz="457200">
              <a:buFont typeface="Arial" panose="020B0604020202020204" pitchFamily="34" charset="0"/>
              <a:buChar char="•"/>
            </a:pPr>
            <a:r>
              <a:rPr lang="en-US" sz="2400" i="1" dirty="0">
                <a:solidFill>
                  <a:prstClr val="black"/>
                </a:solidFill>
                <a:latin typeface="Times New Roman"/>
              </a:rPr>
              <a:t>Abandonment</a:t>
            </a:r>
          </a:p>
          <a:p>
            <a:pPr marL="342900" indent="-342900" defTabSz="457200">
              <a:buFont typeface="Arial" panose="020B0604020202020204" pitchFamily="34" charset="0"/>
              <a:buChar char="•"/>
            </a:pPr>
            <a:r>
              <a:rPr lang="en-US" sz="2400" i="1" dirty="0">
                <a:solidFill>
                  <a:prstClr val="black"/>
                </a:solidFill>
                <a:latin typeface="Times New Roman"/>
              </a:rPr>
              <a:t>Neglect</a:t>
            </a:r>
          </a:p>
          <a:p>
            <a:pPr marL="342900" indent="-342900" defTabSz="457200">
              <a:buFont typeface="Arial" panose="020B0604020202020204" pitchFamily="34" charset="0"/>
              <a:buChar char="•"/>
            </a:pPr>
            <a:r>
              <a:rPr lang="en-US" sz="2400" i="1" dirty="0">
                <a:solidFill>
                  <a:prstClr val="black"/>
                </a:solidFill>
                <a:latin typeface="Times New Roman"/>
              </a:rPr>
              <a:t>Separation</a:t>
            </a:r>
          </a:p>
          <a:p>
            <a:pPr marL="342900" indent="-342900" defTabSz="457200">
              <a:buFont typeface="Arial" panose="020B0604020202020204" pitchFamily="34" charset="0"/>
              <a:buChar char="•"/>
            </a:pPr>
            <a:r>
              <a:rPr lang="en-US" sz="2400" i="1" dirty="0">
                <a:solidFill>
                  <a:prstClr val="black"/>
                </a:solidFill>
                <a:latin typeface="Times New Roman"/>
              </a:rPr>
              <a:t>Natural disaster</a:t>
            </a:r>
          </a:p>
          <a:p>
            <a:pPr marL="342900" indent="-342900" defTabSz="457200">
              <a:buFont typeface="Arial" panose="020B0604020202020204" pitchFamily="34" charset="0"/>
              <a:buChar char="•"/>
            </a:pPr>
            <a:r>
              <a:rPr lang="en-US" sz="2400" i="1" dirty="0">
                <a:solidFill>
                  <a:prstClr val="black"/>
                </a:solidFill>
                <a:latin typeface="Times New Roman"/>
              </a:rPr>
              <a:t>Accidents</a:t>
            </a:r>
          </a:p>
          <a:p>
            <a:pPr marL="342900" indent="-342900" defTabSz="457200">
              <a:buFont typeface="Arial" panose="020B0604020202020204" pitchFamily="34" charset="0"/>
              <a:buChar char="•"/>
            </a:pPr>
            <a:r>
              <a:rPr lang="en-US" sz="2400" i="1" dirty="0">
                <a:solidFill>
                  <a:prstClr val="black"/>
                </a:solidFill>
                <a:latin typeface="Times New Roman"/>
              </a:rPr>
              <a:t>Terrorism</a:t>
            </a:r>
          </a:p>
          <a:p>
            <a:pPr marL="342900" indent="-342900" defTabSz="457200">
              <a:buFont typeface="Arial" panose="020B0604020202020204" pitchFamily="34" charset="0"/>
              <a:buChar char="•"/>
            </a:pPr>
            <a:r>
              <a:rPr lang="en-US" sz="2400" i="1" dirty="0">
                <a:solidFill>
                  <a:prstClr val="black"/>
                </a:solidFill>
                <a:latin typeface="Times New Roman"/>
              </a:rPr>
              <a:t>War</a:t>
            </a:r>
          </a:p>
          <a:p>
            <a:pPr defTabSz="457200"/>
            <a:endParaRPr lang="en-US" sz="3200" b="1" dirty="0">
              <a:solidFill>
                <a:prstClr val="black"/>
              </a:solidFill>
              <a:latin typeface="Times New Roman"/>
            </a:endParaRPr>
          </a:p>
        </p:txBody>
      </p:sp>
      <p:sp>
        <p:nvSpPr>
          <p:cNvPr id="9" name="TextBox 8"/>
          <p:cNvSpPr txBox="1"/>
          <p:nvPr/>
        </p:nvSpPr>
        <p:spPr>
          <a:xfrm>
            <a:off x="7233663" y="1830714"/>
            <a:ext cx="2826836" cy="5262979"/>
          </a:xfrm>
          <a:prstGeom prst="rect">
            <a:avLst/>
          </a:prstGeom>
          <a:noFill/>
        </p:spPr>
        <p:txBody>
          <a:bodyPr wrap="square" rtlCol="0">
            <a:spAutoFit/>
          </a:bodyPr>
          <a:lstStyle/>
          <a:p>
            <a:pPr defTabSz="457200"/>
            <a:r>
              <a:rPr lang="en-US" sz="3200" b="1" dirty="0">
                <a:solidFill>
                  <a:prstClr val="black"/>
                </a:solidFill>
                <a:latin typeface="Times New Roman"/>
              </a:rPr>
              <a:t>Chronic Stressors</a:t>
            </a:r>
          </a:p>
          <a:p>
            <a:pPr marL="342900" indent="-342900" defTabSz="457200">
              <a:buFont typeface="Arial" panose="020B0604020202020204" pitchFamily="34" charset="0"/>
              <a:buChar char="•"/>
            </a:pPr>
            <a:r>
              <a:rPr lang="en-US" sz="2400" i="1" dirty="0">
                <a:solidFill>
                  <a:prstClr val="black"/>
                </a:solidFill>
                <a:latin typeface="Times New Roman"/>
              </a:rPr>
              <a:t>Poverty</a:t>
            </a:r>
          </a:p>
          <a:p>
            <a:pPr marL="342900" indent="-342900" defTabSz="457200">
              <a:buFont typeface="Arial" panose="020B0604020202020204" pitchFamily="34" charset="0"/>
              <a:buChar char="•"/>
            </a:pPr>
            <a:r>
              <a:rPr lang="en-US" sz="2400" i="1" dirty="0">
                <a:solidFill>
                  <a:prstClr val="black"/>
                </a:solidFill>
                <a:latin typeface="Times New Roman"/>
              </a:rPr>
              <a:t>Racism</a:t>
            </a:r>
          </a:p>
          <a:p>
            <a:pPr marL="342900" indent="-342900" defTabSz="457200">
              <a:buFont typeface="Arial" panose="020B0604020202020204" pitchFamily="34" charset="0"/>
              <a:buChar char="•"/>
            </a:pPr>
            <a:r>
              <a:rPr lang="en-US" sz="2400" i="1" dirty="0">
                <a:solidFill>
                  <a:prstClr val="black"/>
                </a:solidFill>
                <a:latin typeface="Times New Roman"/>
              </a:rPr>
              <a:t>Invasive medical procedure</a:t>
            </a:r>
          </a:p>
          <a:p>
            <a:pPr marL="342900" indent="-342900" defTabSz="457200">
              <a:buFont typeface="Arial" panose="020B0604020202020204" pitchFamily="34" charset="0"/>
              <a:buChar char="•"/>
            </a:pPr>
            <a:r>
              <a:rPr lang="en-US" sz="2400" i="1" dirty="0">
                <a:solidFill>
                  <a:prstClr val="black"/>
                </a:solidFill>
                <a:latin typeface="Times New Roman"/>
              </a:rPr>
              <a:t>Community trauma</a:t>
            </a:r>
          </a:p>
          <a:p>
            <a:pPr marL="342900" indent="-342900" defTabSz="457200">
              <a:buFont typeface="Arial" panose="020B0604020202020204" pitchFamily="34" charset="0"/>
              <a:buChar char="•"/>
            </a:pPr>
            <a:r>
              <a:rPr lang="en-US" sz="2400" i="1" dirty="0">
                <a:solidFill>
                  <a:prstClr val="black"/>
                </a:solidFill>
                <a:latin typeface="Times New Roman"/>
              </a:rPr>
              <a:t>Historical trauma</a:t>
            </a:r>
          </a:p>
          <a:p>
            <a:pPr marL="342900" indent="-342900" defTabSz="457200">
              <a:buFont typeface="Arial" panose="020B0604020202020204" pitchFamily="34" charset="0"/>
              <a:buChar char="•"/>
            </a:pPr>
            <a:r>
              <a:rPr lang="en-US" sz="2400" i="1" dirty="0">
                <a:solidFill>
                  <a:prstClr val="black"/>
                </a:solidFill>
                <a:latin typeface="Times New Roman"/>
              </a:rPr>
              <a:t>Family member with substance use disorder</a:t>
            </a:r>
          </a:p>
          <a:p>
            <a:pPr defTabSz="457200"/>
            <a:endParaRPr lang="en-US" sz="3200" b="1" dirty="0">
              <a:solidFill>
                <a:prstClr val="black"/>
              </a:solidFill>
              <a:latin typeface="Times New Roman"/>
            </a:endParaRPr>
          </a:p>
        </p:txBody>
      </p:sp>
    </p:spTree>
    <p:extLst>
      <p:ext uri="{BB962C8B-B14F-4D97-AF65-F5344CB8AC3E}">
        <p14:creationId xmlns:p14="http://schemas.microsoft.com/office/powerpoint/2010/main" val="327398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Trauma</a:t>
            </a:r>
          </a:p>
        </p:txBody>
      </p:sp>
      <p:sp>
        <p:nvSpPr>
          <p:cNvPr id="3" name="Content Placeholder 2"/>
          <p:cNvSpPr>
            <a:spLocks noGrp="1"/>
          </p:cNvSpPr>
          <p:nvPr>
            <p:ph idx="1"/>
          </p:nvPr>
        </p:nvSpPr>
        <p:spPr>
          <a:xfrm>
            <a:off x="868892" y="2430814"/>
            <a:ext cx="10147301" cy="3670767"/>
          </a:xfrm>
        </p:spPr>
        <p:txBody>
          <a:bodyPr>
            <a:normAutofit/>
          </a:bodyPr>
          <a:lstStyle/>
          <a:p>
            <a:pPr marL="0" indent="0">
              <a:buNone/>
            </a:pPr>
            <a:r>
              <a:rPr lang="en-US" sz="3200" dirty="0">
                <a:solidFill>
                  <a:srgbClr val="000000"/>
                </a:solidFill>
              </a:rPr>
              <a:t>Exposure to trauma is ubiquitous: seven out of ten respondents worldwide and nine out of ten adults in the USA report experiencing one or more lifetime traumas.</a:t>
            </a:r>
          </a:p>
        </p:txBody>
      </p:sp>
      <p:sp>
        <p:nvSpPr>
          <p:cNvPr id="4" name="TextBox 3"/>
          <p:cNvSpPr txBox="1"/>
          <p:nvPr/>
        </p:nvSpPr>
        <p:spPr>
          <a:xfrm>
            <a:off x="8687645" y="6294115"/>
            <a:ext cx="1838702" cy="369332"/>
          </a:xfrm>
          <a:prstGeom prst="rect">
            <a:avLst/>
          </a:prstGeom>
          <a:noFill/>
        </p:spPr>
        <p:txBody>
          <a:bodyPr wrap="none" rtlCol="0">
            <a:spAutoFit/>
          </a:bodyPr>
          <a:lstStyle/>
          <a:p>
            <a:pPr defTabSz="457200"/>
            <a:r>
              <a:rPr lang="en-US" dirty="0">
                <a:solidFill>
                  <a:prstClr val="black"/>
                </a:solidFill>
                <a:latin typeface="Times New Roman"/>
              </a:rPr>
              <a:t>Fink, Galea, 2015</a:t>
            </a:r>
          </a:p>
        </p:txBody>
      </p:sp>
    </p:spTree>
    <p:extLst>
      <p:ext uri="{BB962C8B-B14F-4D97-AF65-F5344CB8AC3E}">
        <p14:creationId xmlns:p14="http://schemas.microsoft.com/office/powerpoint/2010/main" val="116853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Impact of Trauma</a:t>
            </a:r>
          </a:p>
        </p:txBody>
      </p:sp>
      <p:pic>
        <p:nvPicPr>
          <p:cNvPr id="2" name="Picture 1" descr="stor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893" y="2241767"/>
            <a:ext cx="6117942" cy="4291690"/>
          </a:xfrm>
          <a:prstGeom prst="rect">
            <a:avLst/>
          </a:prstGeom>
        </p:spPr>
      </p:pic>
    </p:spTree>
    <p:extLst>
      <p:ext uri="{BB962C8B-B14F-4D97-AF65-F5344CB8AC3E}">
        <p14:creationId xmlns:p14="http://schemas.microsoft.com/office/powerpoint/2010/main" val="3467469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Trauma on the Brain</a:t>
            </a:r>
          </a:p>
        </p:txBody>
      </p:sp>
      <p:sp>
        <p:nvSpPr>
          <p:cNvPr id="3" name="Content Placeholder 2"/>
          <p:cNvSpPr>
            <a:spLocks noGrp="1"/>
          </p:cNvSpPr>
          <p:nvPr>
            <p:ph idx="1"/>
          </p:nvPr>
        </p:nvSpPr>
        <p:spPr>
          <a:xfrm>
            <a:off x="2444382" y="2595563"/>
            <a:ext cx="7804518" cy="3670767"/>
          </a:xfrm>
        </p:spPr>
        <p:txBody>
          <a:bodyPr>
            <a:normAutofit fontScale="85000" lnSpcReduction="20000"/>
          </a:bodyPr>
          <a:lstStyle/>
          <a:p>
            <a:pPr>
              <a:spcBef>
                <a:spcPts val="0"/>
              </a:spcBef>
              <a:spcAft>
                <a:spcPts val="1800"/>
              </a:spcAft>
              <a:buFont typeface="Arial" panose="020B0604020202020204" pitchFamily="34" charset="0"/>
              <a:buChar char="•"/>
            </a:pPr>
            <a:r>
              <a:rPr lang="en-US" sz="4000" dirty="0">
                <a:solidFill>
                  <a:srgbClr val="000000"/>
                </a:solidFill>
              </a:rPr>
              <a:t>The brain has a bottom-up organization</a:t>
            </a:r>
          </a:p>
          <a:p>
            <a:pPr>
              <a:spcBef>
                <a:spcPts val="0"/>
              </a:spcBef>
              <a:spcAft>
                <a:spcPts val="1800"/>
              </a:spcAft>
              <a:buFont typeface="Arial" panose="020B0604020202020204" pitchFamily="34" charset="0"/>
              <a:buChar char="•"/>
            </a:pPr>
            <a:r>
              <a:rPr lang="en-US" sz="4000" dirty="0">
                <a:solidFill>
                  <a:srgbClr val="000000"/>
                </a:solidFill>
              </a:rPr>
              <a:t>Experiences build brain architecture</a:t>
            </a:r>
          </a:p>
          <a:p>
            <a:pPr>
              <a:spcBef>
                <a:spcPts val="0"/>
              </a:spcBef>
              <a:spcAft>
                <a:spcPts val="1800"/>
              </a:spcAft>
              <a:buFont typeface="Arial" panose="020B0604020202020204" pitchFamily="34" charset="0"/>
              <a:buChar char="•"/>
            </a:pPr>
            <a:r>
              <a:rPr lang="en-US" sz="4000" dirty="0">
                <a:solidFill>
                  <a:srgbClr val="000000"/>
                </a:solidFill>
              </a:rPr>
              <a:t>Fear activates the amygdala and shuts down the frontal lobes of the cortex.</a:t>
            </a:r>
          </a:p>
          <a:p>
            <a:pPr>
              <a:spcBef>
                <a:spcPts val="0"/>
              </a:spcBef>
              <a:spcAft>
                <a:spcPts val="1800"/>
              </a:spcAft>
              <a:buFont typeface="Arial" panose="020B0604020202020204" pitchFamily="34" charset="0"/>
              <a:buChar char="•"/>
            </a:pPr>
            <a:r>
              <a:rPr lang="en-US" sz="4000" dirty="0">
                <a:solidFill>
                  <a:srgbClr val="000000"/>
                </a:solidFill>
              </a:rPr>
              <a:t>Toxic stress derails healthy development, and interferes with normal functioning</a:t>
            </a:r>
          </a:p>
        </p:txBody>
      </p:sp>
      <p:sp>
        <p:nvSpPr>
          <p:cNvPr id="4" name="TextBox 3"/>
          <p:cNvSpPr txBox="1"/>
          <p:nvPr/>
        </p:nvSpPr>
        <p:spPr>
          <a:xfrm>
            <a:off x="8767763" y="6294115"/>
            <a:ext cx="1246743" cy="369332"/>
          </a:xfrm>
          <a:prstGeom prst="rect">
            <a:avLst/>
          </a:prstGeom>
          <a:noFill/>
        </p:spPr>
        <p:txBody>
          <a:bodyPr wrap="none" rtlCol="0">
            <a:spAutoFit/>
          </a:bodyPr>
          <a:lstStyle/>
          <a:p>
            <a:pPr defTabSz="457200"/>
            <a:r>
              <a:rPr lang="en-US" dirty="0">
                <a:solidFill>
                  <a:prstClr val="black"/>
                </a:solidFill>
                <a:latin typeface="Times New Roman"/>
              </a:rPr>
              <a:t>Perry, 2006</a:t>
            </a:r>
          </a:p>
        </p:txBody>
      </p:sp>
    </p:spTree>
    <p:extLst>
      <p:ext uri="{BB962C8B-B14F-4D97-AF65-F5344CB8AC3E}">
        <p14:creationId xmlns:p14="http://schemas.microsoft.com/office/powerpoint/2010/main" val="4180842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9144000" cy="1417638"/>
          </a:xfrm>
        </p:spPr>
        <p:txBody>
          <a:bodyPr/>
          <a:lstStyle/>
          <a:p>
            <a:r>
              <a:rPr lang="en-US" dirty="0"/>
              <a:t>Impact of Trauma: </a:t>
            </a:r>
            <a:br>
              <a:rPr lang="en-US" dirty="0"/>
            </a:br>
            <a:r>
              <a:rPr lang="en-US" dirty="0"/>
              <a:t>Adverse Childhood Experiences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84" t="5211" r="2324" b="5671"/>
          <a:stretch/>
        </p:blipFill>
        <p:spPr>
          <a:xfrm>
            <a:off x="3846369" y="1647484"/>
            <a:ext cx="5271861" cy="5210516"/>
          </a:xfrm>
          <a:prstGeom prst="rect">
            <a:avLst/>
          </a:prstGeom>
        </p:spPr>
      </p:pic>
      <p:sp>
        <p:nvSpPr>
          <p:cNvPr id="3" name="TextBox 2"/>
          <p:cNvSpPr txBox="1"/>
          <p:nvPr/>
        </p:nvSpPr>
        <p:spPr>
          <a:xfrm>
            <a:off x="9954868" y="6460437"/>
            <a:ext cx="448347" cy="246221"/>
          </a:xfrm>
          <a:prstGeom prst="rect">
            <a:avLst/>
          </a:prstGeom>
          <a:noFill/>
        </p:spPr>
        <p:txBody>
          <a:bodyPr wrap="none" rtlCol="0">
            <a:spAutoFit/>
          </a:bodyPr>
          <a:lstStyle/>
          <a:p>
            <a:pPr defTabSz="457200"/>
            <a:r>
              <a:rPr lang="en-US" sz="1000" dirty="0">
                <a:solidFill>
                  <a:prstClr val="black"/>
                </a:solidFill>
                <a:latin typeface="Times New Roman"/>
              </a:rPr>
              <a:t>CDC</a:t>
            </a:r>
          </a:p>
        </p:txBody>
      </p:sp>
    </p:spTree>
    <p:extLst>
      <p:ext uri="{BB962C8B-B14F-4D97-AF65-F5344CB8AC3E}">
        <p14:creationId xmlns:p14="http://schemas.microsoft.com/office/powerpoint/2010/main" val="205572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Trauma</a:t>
            </a:r>
          </a:p>
        </p:txBody>
      </p:sp>
      <p:sp>
        <p:nvSpPr>
          <p:cNvPr id="4" name="TextBox 3"/>
          <p:cNvSpPr txBox="1"/>
          <p:nvPr/>
        </p:nvSpPr>
        <p:spPr>
          <a:xfrm>
            <a:off x="2841171" y="2169617"/>
            <a:ext cx="5889305" cy="3477875"/>
          </a:xfrm>
          <a:prstGeom prst="rect">
            <a:avLst/>
          </a:prstGeom>
          <a:noFill/>
        </p:spPr>
        <p:txBody>
          <a:bodyPr wrap="square" rtlCol="0">
            <a:spAutoFit/>
          </a:bodyPr>
          <a:lstStyle/>
          <a:p>
            <a:pPr algn="ctr" defTabSz="457200"/>
            <a:r>
              <a:rPr lang="en-US" sz="4400" b="1" dirty="0">
                <a:solidFill>
                  <a:prstClr val="black"/>
                </a:solidFill>
                <a:latin typeface="Times New Roman"/>
              </a:rPr>
              <a:t>The effect of trauma on an individual can be conceptualized as a normal response to an abnormal situation</a:t>
            </a:r>
          </a:p>
        </p:txBody>
      </p:sp>
    </p:spTree>
    <p:extLst>
      <p:ext uri="{BB962C8B-B14F-4D97-AF65-F5344CB8AC3E}">
        <p14:creationId xmlns:p14="http://schemas.microsoft.com/office/powerpoint/2010/main" val="1136635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31697" y="5529815"/>
            <a:ext cx="8005634" cy="12003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imes New Roman"/>
            </a:endParaRPr>
          </a:p>
        </p:txBody>
      </p:sp>
      <p:sp>
        <p:nvSpPr>
          <p:cNvPr id="10" name="Rectangle 9"/>
          <p:cNvSpPr/>
          <p:nvPr/>
        </p:nvSpPr>
        <p:spPr>
          <a:xfrm>
            <a:off x="2631697" y="3882478"/>
            <a:ext cx="8005634" cy="12003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imes New Roman"/>
            </a:endParaRPr>
          </a:p>
        </p:txBody>
      </p:sp>
      <p:sp>
        <p:nvSpPr>
          <p:cNvPr id="3" name="Rectangle 2"/>
          <p:cNvSpPr/>
          <p:nvPr/>
        </p:nvSpPr>
        <p:spPr>
          <a:xfrm>
            <a:off x="2631698" y="2235141"/>
            <a:ext cx="8005634" cy="12003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imes New Roman"/>
            </a:endParaRPr>
          </a:p>
        </p:txBody>
      </p:sp>
      <p:sp>
        <p:nvSpPr>
          <p:cNvPr id="2" name="Title 1"/>
          <p:cNvSpPr>
            <a:spLocks noGrp="1"/>
          </p:cNvSpPr>
          <p:nvPr>
            <p:ph type="title"/>
          </p:nvPr>
        </p:nvSpPr>
        <p:spPr>
          <a:xfrm>
            <a:off x="1524001" y="791396"/>
            <a:ext cx="8913813" cy="1246860"/>
          </a:xfrm>
        </p:spPr>
        <p:txBody>
          <a:bodyPr>
            <a:normAutofit fontScale="90000"/>
          </a:bodyPr>
          <a:lstStyle/>
          <a:p>
            <a:r>
              <a:rPr lang="en-US" dirty="0"/>
              <a:t>Impact of Trauma:</a:t>
            </a:r>
            <a:br>
              <a:rPr lang="en-US" dirty="0"/>
            </a:br>
            <a:r>
              <a:rPr lang="en-US" dirty="0"/>
              <a:t>Problems OR Adaptations?</a:t>
            </a:r>
          </a:p>
        </p:txBody>
      </p:sp>
      <p:sp>
        <p:nvSpPr>
          <p:cNvPr id="4" name="TextBox 3"/>
          <p:cNvSpPr txBox="1"/>
          <p:nvPr/>
        </p:nvSpPr>
        <p:spPr>
          <a:xfrm>
            <a:off x="5017118" y="5529817"/>
            <a:ext cx="5620214" cy="1200329"/>
          </a:xfrm>
          <a:prstGeom prst="rect">
            <a:avLst/>
          </a:prstGeom>
          <a:noFill/>
        </p:spPr>
        <p:txBody>
          <a:bodyPr wrap="square" rtlCol="0">
            <a:spAutoFit/>
          </a:bodyPr>
          <a:lstStyle/>
          <a:p>
            <a:pPr algn="ctr" defTabSz="457200"/>
            <a:r>
              <a:rPr lang="en-US" sz="2400" b="1" dirty="0">
                <a:solidFill>
                  <a:prstClr val="black"/>
                </a:solidFill>
                <a:latin typeface="Times New Roman"/>
              </a:rPr>
              <a:t>“Passive, unmotivated” </a:t>
            </a:r>
          </a:p>
          <a:p>
            <a:pPr algn="ctr" defTabSz="457200"/>
            <a:r>
              <a:rPr lang="en-US" sz="2400" b="1" dirty="0">
                <a:solidFill>
                  <a:prstClr val="black"/>
                </a:solidFill>
                <a:latin typeface="Times New Roman"/>
              </a:rPr>
              <a:t>OR </a:t>
            </a:r>
          </a:p>
          <a:p>
            <a:pPr algn="ctr" defTabSz="457200"/>
            <a:r>
              <a:rPr lang="en-US" sz="2400" b="1" dirty="0">
                <a:solidFill>
                  <a:prstClr val="black"/>
                </a:solidFill>
                <a:latin typeface="Times New Roman"/>
              </a:rPr>
              <a:t>Giving in to those in power</a:t>
            </a:r>
          </a:p>
        </p:txBody>
      </p:sp>
      <p:sp>
        <p:nvSpPr>
          <p:cNvPr id="6" name="TextBox 5"/>
          <p:cNvSpPr txBox="1"/>
          <p:nvPr/>
        </p:nvSpPr>
        <p:spPr>
          <a:xfrm>
            <a:off x="2636345" y="2481360"/>
            <a:ext cx="1353105" cy="707886"/>
          </a:xfrm>
          <a:prstGeom prst="rect">
            <a:avLst/>
          </a:prstGeom>
          <a:noFill/>
        </p:spPr>
        <p:txBody>
          <a:bodyPr wrap="none" rtlCol="0">
            <a:spAutoFit/>
          </a:bodyPr>
          <a:lstStyle/>
          <a:p>
            <a:pPr algn="ctr" defTabSz="457200"/>
            <a:r>
              <a:rPr lang="en-US" sz="4000" b="1" dirty="0">
                <a:solidFill>
                  <a:prstClr val="black"/>
                </a:solidFill>
                <a:latin typeface="Times New Roman"/>
              </a:rPr>
              <a:t>Fight</a:t>
            </a:r>
          </a:p>
        </p:txBody>
      </p:sp>
      <p:sp>
        <p:nvSpPr>
          <p:cNvPr id="5" name="TextBox 4"/>
          <p:cNvSpPr txBox="1"/>
          <p:nvPr/>
        </p:nvSpPr>
        <p:spPr>
          <a:xfrm>
            <a:off x="5017119" y="2235140"/>
            <a:ext cx="5620214" cy="1569660"/>
          </a:xfrm>
          <a:prstGeom prst="rect">
            <a:avLst/>
          </a:prstGeom>
          <a:noFill/>
        </p:spPr>
        <p:txBody>
          <a:bodyPr wrap="square" rtlCol="0">
            <a:spAutoFit/>
          </a:bodyPr>
          <a:lstStyle/>
          <a:p>
            <a:pPr algn="ctr" defTabSz="457200"/>
            <a:r>
              <a:rPr lang="en-US" sz="2400" b="1" dirty="0">
                <a:solidFill>
                  <a:prstClr val="black"/>
                </a:solidFill>
                <a:latin typeface="Times New Roman"/>
              </a:rPr>
              <a:t>“Non-compliant, combative” </a:t>
            </a:r>
          </a:p>
          <a:p>
            <a:pPr algn="ctr" defTabSz="457200"/>
            <a:r>
              <a:rPr lang="en-US" sz="2400" b="1" dirty="0">
                <a:solidFill>
                  <a:prstClr val="black"/>
                </a:solidFill>
                <a:latin typeface="Times New Roman"/>
              </a:rPr>
              <a:t>OR </a:t>
            </a:r>
          </a:p>
          <a:p>
            <a:pPr algn="ctr" defTabSz="457200"/>
            <a:r>
              <a:rPr lang="en-US" sz="2400" b="1" dirty="0">
                <a:solidFill>
                  <a:prstClr val="black"/>
                </a:solidFill>
                <a:latin typeface="Times New Roman"/>
              </a:rPr>
              <a:t>Struggling to regain or hold onto personal power</a:t>
            </a:r>
          </a:p>
        </p:txBody>
      </p:sp>
      <p:sp>
        <p:nvSpPr>
          <p:cNvPr id="7" name="TextBox 6"/>
          <p:cNvSpPr txBox="1"/>
          <p:nvPr/>
        </p:nvSpPr>
        <p:spPr>
          <a:xfrm>
            <a:off x="2565085" y="4128697"/>
            <a:ext cx="1495622" cy="707886"/>
          </a:xfrm>
          <a:prstGeom prst="rect">
            <a:avLst/>
          </a:prstGeom>
          <a:noFill/>
        </p:spPr>
        <p:txBody>
          <a:bodyPr wrap="none" rtlCol="0">
            <a:spAutoFit/>
          </a:bodyPr>
          <a:lstStyle/>
          <a:p>
            <a:pPr algn="ctr" defTabSz="457200"/>
            <a:r>
              <a:rPr lang="en-US" sz="4000" b="1" dirty="0">
                <a:solidFill>
                  <a:prstClr val="black"/>
                </a:solidFill>
                <a:latin typeface="Times New Roman"/>
              </a:rPr>
              <a:t>Flight</a:t>
            </a:r>
          </a:p>
        </p:txBody>
      </p:sp>
      <p:sp>
        <p:nvSpPr>
          <p:cNvPr id="8" name="TextBox 7"/>
          <p:cNvSpPr txBox="1"/>
          <p:nvPr/>
        </p:nvSpPr>
        <p:spPr>
          <a:xfrm>
            <a:off x="5047786" y="3882478"/>
            <a:ext cx="5620214" cy="1200329"/>
          </a:xfrm>
          <a:prstGeom prst="rect">
            <a:avLst/>
          </a:prstGeom>
          <a:noFill/>
        </p:spPr>
        <p:txBody>
          <a:bodyPr wrap="square" rtlCol="0">
            <a:spAutoFit/>
          </a:bodyPr>
          <a:lstStyle/>
          <a:p>
            <a:pPr algn="ctr" defTabSz="457200"/>
            <a:r>
              <a:rPr lang="en-US" sz="2400" b="1" dirty="0">
                <a:solidFill>
                  <a:prstClr val="black"/>
                </a:solidFill>
                <a:latin typeface="Times New Roman"/>
              </a:rPr>
              <a:t>“Treatment resistant, uncooperative” </a:t>
            </a:r>
          </a:p>
          <a:p>
            <a:pPr algn="ctr" defTabSz="457200"/>
            <a:r>
              <a:rPr lang="en-US" sz="2400" b="1" dirty="0">
                <a:solidFill>
                  <a:prstClr val="black"/>
                </a:solidFill>
                <a:latin typeface="Times New Roman"/>
              </a:rPr>
              <a:t>OR </a:t>
            </a:r>
          </a:p>
          <a:p>
            <a:pPr algn="ctr" defTabSz="457200"/>
            <a:r>
              <a:rPr lang="en-US" sz="2400" b="1" dirty="0">
                <a:solidFill>
                  <a:prstClr val="black"/>
                </a:solidFill>
                <a:latin typeface="Times New Roman"/>
              </a:rPr>
              <a:t>Disengaging, withdrawing</a:t>
            </a:r>
          </a:p>
        </p:txBody>
      </p:sp>
      <p:sp>
        <p:nvSpPr>
          <p:cNvPr id="9" name="TextBox 8"/>
          <p:cNvSpPr txBox="1"/>
          <p:nvPr/>
        </p:nvSpPr>
        <p:spPr>
          <a:xfrm>
            <a:off x="2499335" y="5776036"/>
            <a:ext cx="1627118" cy="707886"/>
          </a:xfrm>
          <a:prstGeom prst="rect">
            <a:avLst/>
          </a:prstGeom>
          <a:noFill/>
        </p:spPr>
        <p:txBody>
          <a:bodyPr wrap="none" rtlCol="0">
            <a:spAutoFit/>
          </a:bodyPr>
          <a:lstStyle/>
          <a:p>
            <a:pPr algn="ctr" defTabSz="457200"/>
            <a:r>
              <a:rPr lang="en-US" sz="4000" b="1" dirty="0">
                <a:solidFill>
                  <a:prstClr val="black"/>
                </a:solidFill>
                <a:latin typeface="Times New Roman"/>
              </a:rPr>
              <a:t>Freeze</a:t>
            </a:r>
          </a:p>
        </p:txBody>
      </p:sp>
    </p:spTree>
    <p:extLst>
      <p:ext uri="{BB962C8B-B14F-4D97-AF65-F5344CB8AC3E}">
        <p14:creationId xmlns:p14="http://schemas.microsoft.com/office/powerpoint/2010/main" val="2743142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449239"/>
            <a:ext cx="8915400" cy="1585906"/>
          </a:xfrm>
        </p:spPr>
        <p:txBody>
          <a:bodyPr>
            <a:normAutofit/>
          </a:bodyPr>
          <a:lstStyle/>
          <a:p>
            <a:r>
              <a:rPr lang="en-US" sz="4000" dirty="0"/>
              <a:t>What skills can you develop to help others?</a:t>
            </a:r>
          </a:p>
        </p:txBody>
      </p:sp>
      <p:pic>
        <p:nvPicPr>
          <p:cNvPr id="3" name="Picture 2" descr="holding the mirror.jpeg">
            <a:extLst>
              <a:ext uri="{FF2B5EF4-FFF2-40B4-BE49-F238E27FC236}">
                <a16:creationId xmlns:a16="http://schemas.microsoft.com/office/drawing/2014/main" id="{565C28A8-D770-A841-A9A3-24BE7F201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345" y="3666431"/>
            <a:ext cx="5262709" cy="2947117"/>
          </a:xfrm>
          <a:prstGeom prst="rect">
            <a:avLst/>
          </a:prstGeom>
        </p:spPr>
      </p:pic>
    </p:spTree>
    <p:extLst>
      <p:ext uri="{BB962C8B-B14F-4D97-AF65-F5344CB8AC3E}">
        <p14:creationId xmlns:p14="http://schemas.microsoft.com/office/powerpoint/2010/main" val="2884088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441710"/>
            <a:ext cx="8913813" cy="1596547"/>
          </a:xfrm>
        </p:spPr>
        <p:txBody>
          <a:bodyPr>
            <a:normAutofit fontScale="90000"/>
          </a:bodyPr>
          <a:lstStyle/>
          <a:p>
            <a:r>
              <a:rPr lang="en-US" dirty="0"/>
              <a:t>Trauma Informed Care Skill Development:</a:t>
            </a:r>
            <a:br>
              <a:rPr lang="en-US" dirty="0"/>
            </a:br>
            <a:r>
              <a:rPr lang="en-US" dirty="0"/>
              <a:t>Identifying and Validating Feelings</a:t>
            </a:r>
          </a:p>
        </p:txBody>
      </p:sp>
      <p:sp>
        <p:nvSpPr>
          <p:cNvPr id="3" name="Rectangle 2"/>
          <p:cNvSpPr/>
          <p:nvPr/>
        </p:nvSpPr>
        <p:spPr>
          <a:xfrm>
            <a:off x="1811717" y="2266033"/>
            <a:ext cx="8338379" cy="3847207"/>
          </a:xfrm>
          <a:prstGeom prst="rect">
            <a:avLst/>
          </a:prstGeom>
        </p:spPr>
        <p:txBody>
          <a:bodyPr wrap="square">
            <a:spAutoFit/>
          </a:bodyPr>
          <a:lstStyle/>
          <a:p>
            <a:pPr defTabSz="457200"/>
            <a:endParaRPr lang="en-US" sz="2000" dirty="0">
              <a:solidFill>
                <a:srgbClr val="000000"/>
              </a:solidFill>
              <a:latin typeface="Calibri" panose="020F0502020204030204" pitchFamily="34" charset="0"/>
            </a:endParaRPr>
          </a:p>
          <a:p>
            <a:pPr defTabSz="457200"/>
            <a:r>
              <a:rPr lang="en-US" sz="2800" dirty="0">
                <a:solidFill>
                  <a:srgbClr val="000000"/>
                </a:solidFill>
                <a:latin typeface="Calibri" panose="020F0502020204030204" pitchFamily="34" charset="0"/>
              </a:rPr>
              <a:t>People who have experienced traumatic events, particularly at the hands of a significant caregiver, were given contradictory messages, dismissed, ignored, silenced, abandoned, blamed, shamed, told they had no rights to feel, etc. </a:t>
            </a:r>
          </a:p>
          <a:p>
            <a:pPr defTabSz="457200"/>
            <a:endParaRPr lang="en-US" sz="2800" dirty="0">
              <a:solidFill>
                <a:srgbClr val="000000"/>
              </a:solidFill>
              <a:latin typeface="Calibri" panose="020F0502020204030204" pitchFamily="34" charset="0"/>
            </a:endParaRPr>
          </a:p>
          <a:p>
            <a:pPr defTabSz="457200"/>
            <a:r>
              <a:rPr lang="en-US" sz="2800" i="1" dirty="0">
                <a:solidFill>
                  <a:srgbClr val="000000"/>
                </a:solidFill>
                <a:latin typeface="Calibri" panose="020F0502020204030204" pitchFamily="34" charset="0"/>
              </a:rPr>
              <a:t>You have repeated opportunities to offer corrective experiences. </a:t>
            </a:r>
          </a:p>
        </p:txBody>
      </p:sp>
    </p:spTree>
    <p:extLst>
      <p:ext uri="{BB962C8B-B14F-4D97-AF65-F5344CB8AC3E}">
        <p14:creationId xmlns:p14="http://schemas.microsoft.com/office/powerpoint/2010/main" val="170999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 of this Training</a:t>
            </a:r>
          </a:p>
        </p:txBody>
      </p:sp>
      <p:sp>
        <p:nvSpPr>
          <p:cNvPr id="3" name="Content Placeholder 2"/>
          <p:cNvSpPr>
            <a:spLocks noGrp="1"/>
          </p:cNvSpPr>
          <p:nvPr>
            <p:ph idx="1"/>
          </p:nvPr>
        </p:nvSpPr>
        <p:spPr/>
        <p:txBody>
          <a:bodyPr/>
          <a:lstStyle/>
          <a:p>
            <a:r>
              <a:rPr lang="en-US" dirty="0"/>
              <a:t>To Share</a:t>
            </a:r>
          </a:p>
          <a:p>
            <a:r>
              <a:rPr lang="en-US" dirty="0"/>
              <a:t>To Explore</a:t>
            </a:r>
          </a:p>
          <a:p>
            <a:r>
              <a:rPr lang="en-US" dirty="0"/>
              <a:t>To Identify</a:t>
            </a:r>
          </a:p>
          <a:p>
            <a:r>
              <a:rPr lang="en-US" dirty="0"/>
              <a:t>To Answer</a:t>
            </a:r>
          </a:p>
          <a:p>
            <a:r>
              <a:rPr lang="en-US" dirty="0"/>
              <a:t>Most Importantly – To Remind</a:t>
            </a:r>
          </a:p>
        </p:txBody>
      </p:sp>
    </p:spTree>
    <p:extLst>
      <p:ext uri="{BB962C8B-B14F-4D97-AF65-F5344CB8AC3E}">
        <p14:creationId xmlns:p14="http://schemas.microsoft.com/office/powerpoint/2010/main" val="3368043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533732"/>
            <a:ext cx="8913813" cy="1504524"/>
          </a:xfrm>
        </p:spPr>
        <p:txBody>
          <a:bodyPr>
            <a:normAutofit fontScale="90000"/>
          </a:bodyPr>
          <a:lstStyle/>
          <a:p>
            <a:r>
              <a:rPr lang="en-US" dirty="0"/>
              <a:t>Trauma Informed Care Skill Development:</a:t>
            </a:r>
            <a:br>
              <a:rPr lang="en-US" dirty="0"/>
            </a:br>
            <a:r>
              <a:rPr lang="en-US" dirty="0"/>
              <a:t>Identifying and Validating Feelings</a:t>
            </a:r>
          </a:p>
        </p:txBody>
      </p:sp>
      <p:sp>
        <p:nvSpPr>
          <p:cNvPr id="3" name="Content Placeholder 2"/>
          <p:cNvSpPr>
            <a:spLocks noGrp="1"/>
          </p:cNvSpPr>
          <p:nvPr>
            <p:ph sz="half" idx="1"/>
          </p:nvPr>
        </p:nvSpPr>
        <p:spPr>
          <a:xfrm>
            <a:off x="1524001" y="2222288"/>
            <a:ext cx="3889405" cy="3638763"/>
          </a:xfrm>
        </p:spPr>
        <p:txBody>
          <a:bodyPr>
            <a:normAutofit/>
          </a:bodyPr>
          <a:lstStyle/>
          <a:p>
            <a:pPr marL="0" indent="0">
              <a:buNone/>
            </a:pPr>
            <a:r>
              <a:rPr lang="en-US" sz="2800" dirty="0">
                <a:solidFill>
                  <a:srgbClr val="000000"/>
                </a:solidFill>
              </a:rPr>
              <a:t>Look for non-verbal emotional cues, e.g., eye contact, facial expression, tone of voice, body posture, movement and gestures, rhythm and rate of voice. 	</a:t>
            </a:r>
          </a:p>
          <a:p>
            <a:endParaRPr lang="en-US" dirty="0">
              <a:solidFill>
                <a:srgbClr val="000000"/>
              </a:solidFill>
            </a:endParaRPr>
          </a:p>
        </p:txBody>
      </p:sp>
      <p:sp>
        <p:nvSpPr>
          <p:cNvPr id="4" name="Content Placeholder 3"/>
          <p:cNvSpPr>
            <a:spLocks noGrp="1"/>
          </p:cNvSpPr>
          <p:nvPr>
            <p:ph sz="half" idx="2"/>
          </p:nvPr>
        </p:nvSpPr>
        <p:spPr>
          <a:xfrm>
            <a:off x="6164563" y="2222287"/>
            <a:ext cx="4290079" cy="3638764"/>
          </a:xfrm>
        </p:spPr>
        <p:txBody>
          <a:bodyPr>
            <a:noAutofit/>
          </a:bodyPr>
          <a:lstStyle/>
          <a:p>
            <a:pPr marL="0" indent="0">
              <a:buNone/>
            </a:pPr>
            <a:r>
              <a:rPr lang="en-US" sz="2400" dirty="0">
                <a:solidFill>
                  <a:srgbClr val="000000"/>
                </a:solidFill>
              </a:rPr>
              <a:t>Reflect other’s emotional state. “It sounds like you feel very angry about this.” </a:t>
            </a:r>
          </a:p>
          <a:p>
            <a:pPr marL="0" indent="0">
              <a:buNone/>
            </a:pPr>
            <a:endParaRPr lang="en-US" sz="2400" dirty="0">
              <a:solidFill>
                <a:srgbClr val="000000"/>
              </a:solidFill>
            </a:endParaRPr>
          </a:p>
          <a:p>
            <a:pPr marL="0" indent="0">
              <a:buNone/>
            </a:pPr>
            <a:r>
              <a:rPr lang="en-US" sz="2400" dirty="0">
                <a:solidFill>
                  <a:srgbClr val="000000"/>
                </a:solidFill>
              </a:rPr>
              <a:t>After reflecting feelings, I am able to validate the emotion. “You had to wait three days to get </a:t>
            </a:r>
            <a:r>
              <a:rPr lang="en-US" sz="2400">
                <a:solidFill>
                  <a:srgbClr val="000000"/>
                </a:solidFill>
              </a:rPr>
              <a:t>an answer, </a:t>
            </a:r>
            <a:r>
              <a:rPr lang="en-US" sz="2400" dirty="0">
                <a:solidFill>
                  <a:srgbClr val="000000"/>
                </a:solidFill>
              </a:rPr>
              <a:t>and your question was really important to you. I understand why you’re mad about this.” 	</a:t>
            </a:r>
          </a:p>
        </p:txBody>
      </p:sp>
    </p:spTree>
    <p:extLst>
      <p:ext uri="{BB962C8B-B14F-4D97-AF65-F5344CB8AC3E}">
        <p14:creationId xmlns:p14="http://schemas.microsoft.com/office/powerpoint/2010/main" val="2248760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478520"/>
            <a:ext cx="8913813" cy="1559737"/>
          </a:xfrm>
        </p:spPr>
        <p:txBody>
          <a:bodyPr>
            <a:normAutofit fontScale="90000"/>
          </a:bodyPr>
          <a:lstStyle/>
          <a:p>
            <a:r>
              <a:rPr lang="en-US" dirty="0"/>
              <a:t>Trauma Informed Care Skill Development:</a:t>
            </a:r>
            <a:br>
              <a:rPr lang="en-US" dirty="0"/>
            </a:br>
            <a:r>
              <a:rPr lang="en-US" dirty="0"/>
              <a:t>Regulating Feelings</a:t>
            </a:r>
          </a:p>
        </p:txBody>
      </p:sp>
      <p:sp>
        <p:nvSpPr>
          <p:cNvPr id="4" name="Rectangle 3"/>
          <p:cNvSpPr/>
          <p:nvPr/>
        </p:nvSpPr>
        <p:spPr>
          <a:xfrm>
            <a:off x="2021007" y="2318975"/>
            <a:ext cx="8268374" cy="3539430"/>
          </a:xfrm>
          <a:prstGeom prst="rect">
            <a:avLst/>
          </a:prstGeom>
        </p:spPr>
        <p:txBody>
          <a:bodyPr wrap="square">
            <a:spAutoFit/>
          </a:bodyPr>
          <a:lstStyle/>
          <a:p>
            <a:pPr defTabSz="457200"/>
            <a:r>
              <a:rPr lang="en-US" sz="3200" dirty="0">
                <a:solidFill>
                  <a:srgbClr val="000000"/>
                </a:solidFill>
                <a:latin typeface="Calibri" panose="020F0502020204030204" pitchFamily="34" charset="0"/>
              </a:rPr>
              <a:t>A significant outcome of having an overwhelmed nervous system is emotional dysregulation. This can make it harder to use skills learned in the past. </a:t>
            </a:r>
          </a:p>
          <a:p>
            <a:pPr defTabSz="457200"/>
            <a:endParaRPr lang="en-US" sz="3200" i="1" dirty="0">
              <a:solidFill>
                <a:srgbClr val="000000"/>
              </a:solidFill>
              <a:latin typeface="Calibri" panose="020F0502020204030204" pitchFamily="34" charset="0"/>
            </a:endParaRPr>
          </a:p>
          <a:p>
            <a:pPr defTabSz="457200"/>
            <a:r>
              <a:rPr lang="en-US" sz="3200" i="1" dirty="0">
                <a:solidFill>
                  <a:srgbClr val="000000"/>
                </a:solidFill>
                <a:latin typeface="Calibri" panose="020F0502020204030204" pitchFamily="34" charset="0"/>
              </a:rPr>
              <a:t>Dementia can also undermine accessing skills to regulate emotions. </a:t>
            </a:r>
            <a:endParaRPr lang="en-US" sz="3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8373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478520"/>
            <a:ext cx="8913813" cy="1559737"/>
          </a:xfrm>
        </p:spPr>
        <p:txBody>
          <a:bodyPr>
            <a:normAutofit fontScale="90000"/>
          </a:bodyPr>
          <a:lstStyle/>
          <a:p>
            <a:r>
              <a:rPr lang="en-US" dirty="0"/>
              <a:t>Trauma Informed Care Skill Development:</a:t>
            </a:r>
            <a:br>
              <a:rPr lang="en-US" dirty="0"/>
            </a:br>
            <a:r>
              <a:rPr lang="en-US" dirty="0"/>
              <a:t>Regulating Feelings</a:t>
            </a:r>
          </a:p>
        </p:txBody>
      </p:sp>
      <p:sp>
        <p:nvSpPr>
          <p:cNvPr id="3" name="Content Placeholder 2"/>
          <p:cNvSpPr>
            <a:spLocks noGrp="1"/>
          </p:cNvSpPr>
          <p:nvPr>
            <p:ph sz="half" idx="1"/>
          </p:nvPr>
        </p:nvSpPr>
        <p:spPr/>
        <p:txBody>
          <a:bodyPr>
            <a:normAutofit/>
          </a:bodyPr>
          <a:lstStyle/>
          <a:p>
            <a:pPr marL="0" indent="0">
              <a:buNone/>
            </a:pPr>
            <a:endParaRPr lang="en-US" sz="2400" dirty="0">
              <a:solidFill>
                <a:srgbClr val="000000"/>
              </a:solidFill>
            </a:endParaRPr>
          </a:p>
          <a:p>
            <a:pPr marL="0" indent="0">
              <a:buNone/>
            </a:pPr>
            <a:r>
              <a:rPr lang="en-US" sz="2400" dirty="0">
                <a:solidFill>
                  <a:srgbClr val="000000"/>
                </a:solidFill>
              </a:rPr>
              <a:t>When a person starts to feel overwhelmed, how can they bring themselves back to emotional balance? </a:t>
            </a:r>
          </a:p>
          <a:p>
            <a:pPr marL="0" indent="0">
              <a:buNone/>
            </a:pPr>
            <a:endParaRPr lang="en-US" sz="2400" dirty="0">
              <a:solidFill>
                <a:srgbClr val="000000"/>
              </a:solidFill>
            </a:endParaRPr>
          </a:p>
          <a:p>
            <a:pPr marL="0" indent="0">
              <a:buNone/>
            </a:pPr>
            <a:r>
              <a:rPr lang="en-US" sz="2400" dirty="0">
                <a:solidFill>
                  <a:srgbClr val="000000"/>
                </a:solidFill>
              </a:rPr>
              <a:t>What brings you back to balance when feeling stressed?</a:t>
            </a:r>
            <a:r>
              <a:rPr lang="en-US" dirty="0">
                <a:solidFill>
                  <a:srgbClr val="000000"/>
                </a:solidFill>
              </a:rPr>
              <a:t> </a:t>
            </a:r>
          </a:p>
        </p:txBody>
      </p:sp>
      <p:sp>
        <p:nvSpPr>
          <p:cNvPr id="4" name="Content Placeholder 3"/>
          <p:cNvSpPr>
            <a:spLocks noGrp="1"/>
          </p:cNvSpPr>
          <p:nvPr>
            <p:ph sz="half" idx="2"/>
          </p:nvPr>
        </p:nvSpPr>
        <p:spPr/>
        <p:txBody>
          <a:bodyPr>
            <a:normAutofit/>
          </a:bodyPr>
          <a:lstStyle/>
          <a:p>
            <a:pPr marL="0" indent="0">
              <a:buNone/>
            </a:pPr>
            <a:endParaRPr lang="en-US" sz="2400" dirty="0">
              <a:solidFill>
                <a:srgbClr val="000000"/>
              </a:solidFill>
            </a:endParaRPr>
          </a:p>
          <a:p>
            <a:pPr marL="0" indent="0">
              <a:buNone/>
            </a:pPr>
            <a:r>
              <a:rPr lang="en-US" sz="2400" dirty="0">
                <a:solidFill>
                  <a:srgbClr val="000000"/>
                </a:solidFill>
              </a:rPr>
              <a:t>Use GROUNDING strategies </a:t>
            </a:r>
          </a:p>
          <a:p>
            <a:pPr marL="0" indent="0">
              <a:buNone/>
            </a:pPr>
            <a:r>
              <a:rPr lang="en-US" sz="2400" dirty="0">
                <a:solidFill>
                  <a:srgbClr val="000000"/>
                </a:solidFill>
              </a:rPr>
              <a:t>	-Focus on breathing</a:t>
            </a:r>
          </a:p>
          <a:p>
            <a:pPr marL="0" indent="0">
              <a:buNone/>
            </a:pPr>
            <a:r>
              <a:rPr lang="en-US" sz="2400" dirty="0">
                <a:solidFill>
                  <a:srgbClr val="000000"/>
                </a:solidFill>
              </a:rPr>
              <a:t>	-Redirection</a:t>
            </a:r>
          </a:p>
          <a:p>
            <a:pPr marL="0" indent="0">
              <a:buNone/>
            </a:pPr>
            <a:r>
              <a:rPr lang="en-US" sz="2400" dirty="0">
                <a:solidFill>
                  <a:srgbClr val="000000"/>
                </a:solidFill>
              </a:rPr>
              <a:t>	-Distraction	</a:t>
            </a:r>
          </a:p>
          <a:p>
            <a:pPr marL="0" indent="0">
              <a:buNone/>
            </a:pPr>
            <a:endParaRPr lang="en-US" b="1" dirty="0">
              <a:solidFill>
                <a:srgbClr val="000000"/>
              </a:solidFill>
            </a:endParaRPr>
          </a:p>
        </p:txBody>
      </p:sp>
    </p:spTree>
    <p:extLst>
      <p:ext uri="{BB962C8B-B14F-4D97-AF65-F5344CB8AC3E}">
        <p14:creationId xmlns:p14="http://schemas.microsoft.com/office/powerpoint/2010/main" val="825605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423306"/>
            <a:ext cx="8913813" cy="1614951"/>
          </a:xfrm>
        </p:spPr>
        <p:txBody>
          <a:bodyPr>
            <a:normAutofit fontScale="90000"/>
          </a:bodyPr>
          <a:lstStyle/>
          <a:p>
            <a:r>
              <a:rPr lang="en-US" dirty="0"/>
              <a:t>Trauma Informed Care Skill Development:</a:t>
            </a:r>
            <a:br>
              <a:rPr lang="en-US" dirty="0"/>
            </a:br>
            <a:r>
              <a:rPr lang="en-US" dirty="0"/>
              <a:t>Understanding the Stress Response</a:t>
            </a:r>
          </a:p>
        </p:txBody>
      </p:sp>
      <p:sp>
        <p:nvSpPr>
          <p:cNvPr id="4" name="Rectangle 3"/>
          <p:cNvSpPr/>
          <p:nvPr/>
        </p:nvSpPr>
        <p:spPr>
          <a:xfrm>
            <a:off x="1524001" y="2355784"/>
            <a:ext cx="8536499" cy="3539430"/>
          </a:xfrm>
          <a:prstGeom prst="rect">
            <a:avLst/>
          </a:prstGeom>
        </p:spPr>
        <p:txBody>
          <a:bodyPr wrap="square">
            <a:spAutoFit/>
          </a:bodyPr>
          <a:lstStyle/>
          <a:p>
            <a:pPr defTabSz="457200"/>
            <a:r>
              <a:rPr lang="en-US" sz="3200" dirty="0">
                <a:solidFill>
                  <a:srgbClr val="000000"/>
                </a:solidFill>
                <a:latin typeface="Calibri" panose="020F0502020204030204" pitchFamily="34" charset="0"/>
              </a:rPr>
              <a:t>The nervous system’s most important function is to keep us alive by alerting us to danger. </a:t>
            </a:r>
          </a:p>
          <a:p>
            <a:pPr defTabSz="457200"/>
            <a:endParaRPr lang="en-US" sz="3200" dirty="0">
              <a:solidFill>
                <a:srgbClr val="000000"/>
              </a:solidFill>
              <a:latin typeface="Calibri" panose="020F0502020204030204" pitchFamily="34" charset="0"/>
            </a:endParaRPr>
          </a:p>
          <a:p>
            <a:pPr defTabSz="457200"/>
            <a:r>
              <a:rPr lang="en-US" sz="3200" dirty="0">
                <a:solidFill>
                  <a:srgbClr val="000000"/>
                </a:solidFill>
                <a:latin typeface="Calibri" panose="020F0502020204030204" pitchFamily="34" charset="0"/>
              </a:rPr>
              <a:t>Many people are under and/or over responsive to even the slightest perception of danger. Behaviors may include violence, running away, self- abuse or shutting down. 	</a:t>
            </a:r>
          </a:p>
        </p:txBody>
      </p:sp>
    </p:spTree>
    <p:extLst>
      <p:ext uri="{BB962C8B-B14F-4D97-AF65-F5344CB8AC3E}">
        <p14:creationId xmlns:p14="http://schemas.microsoft.com/office/powerpoint/2010/main" val="3042337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94474"/>
            <a:ext cx="8913813" cy="1743783"/>
          </a:xfrm>
        </p:spPr>
        <p:txBody>
          <a:bodyPr>
            <a:normAutofit fontScale="90000"/>
          </a:bodyPr>
          <a:lstStyle/>
          <a:p>
            <a:r>
              <a:rPr lang="en-US" dirty="0"/>
              <a:t>Trauma Informed Care Skill Development:</a:t>
            </a:r>
            <a:br>
              <a:rPr lang="en-US" dirty="0"/>
            </a:br>
            <a:r>
              <a:rPr lang="en-US" dirty="0"/>
              <a:t>Appreciation</a:t>
            </a:r>
          </a:p>
        </p:txBody>
      </p:sp>
      <p:sp>
        <p:nvSpPr>
          <p:cNvPr id="4" name="Rectangle 3"/>
          <p:cNvSpPr/>
          <p:nvPr/>
        </p:nvSpPr>
        <p:spPr>
          <a:xfrm>
            <a:off x="1276709" y="2294627"/>
            <a:ext cx="8384875" cy="2062103"/>
          </a:xfrm>
          <a:prstGeom prst="rect">
            <a:avLst/>
          </a:prstGeom>
        </p:spPr>
        <p:txBody>
          <a:bodyPr wrap="square">
            <a:spAutoFit/>
          </a:bodyPr>
          <a:lstStyle/>
          <a:p>
            <a:pPr defTabSz="457200"/>
            <a:r>
              <a:rPr lang="en-US" sz="3200" dirty="0">
                <a:solidFill>
                  <a:srgbClr val="000000"/>
                </a:solidFill>
                <a:latin typeface="Calibri" panose="020F0502020204030204" pitchFamily="34" charset="0"/>
              </a:rPr>
              <a:t>The survival brain becomes preoccupied with pain &amp; danger but can be distracted when redirected and reminded of pleasure, fun, security, belonging, joy, beauty, humor, etc. 	</a:t>
            </a:r>
          </a:p>
        </p:txBody>
      </p:sp>
    </p:spTree>
    <p:extLst>
      <p:ext uri="{BB962C8B-B14F-4D97-AF65-F5344CB8AC3E}">
        <p14:creationId xmlns:p14="http://schemas.microsoft.com/office/powerpoint/2010/main" val="3855439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496924"/>
            <a:ext cx="8913813" cy="1541333"/>
          </a:xfrm>
        </p:spPr>
        <p:txBody>
          <a:bodyPr>
            <a:normAutofit fontScale="90000"/>
          </a:bodyPr>
          <a:lstStyle/>
          <a:p>
            <a:r>
              <a:rPr lang="en-US" dirty="0"/>
              <a:t>Trauma Informed Care Skill Development:</a:t>
            </a:r>
            <a:br>
              <a:rPr lang="en-US" dirty="0"/>
            </a:br>
            <a:r>
              <a:rPr lang="en-US" dirty="0"/>
              <a:t>Reason for Being</a:t>
            </a:r>
          </a:p>
        </p:txBody>
      </p:sp>
      <p:sp>
        <p:nvSpPr>
          <p:cNvPr id="3" name="Content Placeholder 2"/>
          <p:cNvSpPr>
            <a:spLocks noGrp="1"/>
          </p:cNvSpPr>
          <p:nvPr>
            <p:ph sz="half" idx="1"/>
          </p:nvPr>
        </p:nvSpPr>
        <p:spPr/>
        <p:txBody>
          <a:bodyPr>
            <a:normAutofit fontScale="92500" lnSpcReduction="10000"/>
          </a:bodyPr>
          <a:lstStyle/>
          <a:p>
            <a:pPr marL="0" indent="0">
              <a:buNone/>
            </a:pPr>
            <a:endParaRPr lang="en-US" sz="2200" dirty="0">
              <a:solidFill>
                <a:srgbClr val="000000"/>
              </a:solidFill>
            </a:endParaRPr>
          </a:p>
          <a:p>
            <a:pPr marL="0" indent="0">
              <a:buNone/>
            </a:pPr>
            <a:r>
              <a:rPr lang="en-US" sz="2200" dirty="0">
                <a:solidFill>
                  <a:srgbClr val="000000"/>
                </a:solidFill>
              </a:rPr>
              <a:t>Trauma triggers can illicit existential questions bout life and death, about good and evil.  </a:t>
            </a:r>
          </a:p>
          <a:p>
            <a:pPr marL="0" indent="0">
              <a:buNone/>
            </a:pPr>
            <a:endParaRPr lang="en-US" sz="2200" dirty="0">
              <a:solidFill>
                <a:srgbClr val="000000"/>
              </a:solidFill>
            </a:endParaRPr>
          </a:p>
          <a:p>
            <a:pPr marL="0" indent="0">
              <a:buNone/>
            </a:pPr>
            <a:r>
              <a:rPr lang="en-US" sz="2200" dirty="0">
                <a:solidFill>
                  <a:srgbClr val="000000"/>
                </a:solidFill>
              </a:rPr>
              <a:t>What aspects of your life do you have a deep connection to? </a:t>
            </a:r>
          </a:p>
          <a:p>
            <a:pPr marL="0" indent="0">
              <a:buNone/>
            </a:pPr>
            <a:endParaRPr lang="en-US" sz="2200" dirty="0">
              <a:solidFill>
                <a:srgbClr val="000000"/>
              </a:solidFill>
            </a:endParaRPr>
          </a:p>
          <a:p>
            <a:pPr marL="0" indent="0">
              <a:buNone/>
            </a:pPr>
            <a:r>
              <a:rPr lang="en-US" sz="2200" dirty="0">
                <a:solidFill>
                  <a:srgbClr val="000000"/>
                </a:solidFill>
              </a:rPr>
              <a:t>What brings purpose and meaning to your life? </a:t>
            </a:r>
            <a:r>
              <a:rPr lang="en-US" sz="2200" dirty="0"/>
              <a:t>	</a:t>
            </a:r>
          </a:p>
        </p:txBody>
      </p:sp>
      <p:sp>
        <p:nvSpPr>
          <p:cNvPr id="4" name="Content Placeholder 3"/>
          <p:cNvSpPr>
            <a:spLocks noGrp="1"/>
          </p:cNvSpPr>
          <p:nvPr>
            <p:ph sz="half" idx="2"/>
          </p:nvPr>
        </p:nvSpPr>
        <p:spPr/>
        <p:txBody>
          <a:bodyPr>
            <a:normAutofit fontScale="92500" lnSpcReduction="10000"/>
          </a:bodyPr>
          <a:lstStyle/>
          <a:p>
            <a:pPr marL="0" indent="0">
              <a:buNone/>
            </a:pPr>
            <a:endParaRPr lang="en-US" sz="2200" dirty="0">
              <a:solidFill>
                <a:srgbClr val="000000"/>
              </a:solidFill>
            </a:endParaRPr>
          </a:p>
          <a:p>
            <a:pPr marL="0" indent="0">
              <a:buNone/>
            </a:pPr>
            <a:r>
              <a:rPr lang="en-US" sz="2200" dirty="0">
                <a:solidFill>
                  <a:srgbClr val="000000"/>
                </a:solidFill>
              </a:rPr>
              <a:t>Be able to talk to other people about what makes them unique and to help them connect with activities that promote a sense of hope and value. 	</a:t>
            </a:r>
          </a:p>
          <a:p>
            <a:pPr marL="0" indent="0">
              <a:buNone/>
            </a:pPr>
            <a:endParaRPr lang="en-US" sz="2200" dirty="0">
              <a:solidFill>
                <a:srgbClr val="000000"/>
              </a:solidFill>
            </a:endParaRPr>
          </a:p>
          <a:p>
            <a:pPr marL="0" indent="0">
              <a:buNone/>
            </a:pPr>
            <a:r>
              <a:rPr lang="en-US" sz="2200" dirty="0">
                <a:solidFill>
                  <a:srgbClr val="000000"/>
                </a:solidFill>
              </a:rPr>
              <a:t>Help others identify aspects of their lives that bring meaning and purpose. </a:t>
            </a:r>
          </a:p>
        </p:txBody>
      </p:sp>
    </p:spTree>
    <p:extLst>
      <p:ext uri="{BB962C8B-B14F-4D97-AF65-F5344CB8AC3E}">
        <p14:creationId xmlns:p14="http://schemas.microsoft.com/office/powerpoint/2010/main" val="3407283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dhs.wisconsin.gov/publications/p01229.pdf - Internet Explorer"/>
          <p:cNvPicPr>
            <a:picLocks noChangeAspect="1"/>
          </p:cNvPicPr>
          <p:nvPr/>
        </p:nvPicPr>
        <p:blipFill rotWithShape="1">
          <a:blip r:embed="rId3">
            <a:extLst>
              <a:ext uri="{28A0092B-C50C-407E-A947-70E740481C1C}">
                <a14:useLocalDpi xmlns:a14="http://schemas.microsoft.com/office/drawing/2010/main" val="0"/>
              </a:ext>
            </a:extLst>
          </a:blip>
          <a:srcRect l="23281" t="28029" r="25113" b="22344"/>
          <a:stretch/>
        </p:blipFill>
        <p:spPr>
          <a:xfrm>
            <a:off x="2591644" y="-28856"/>
            <a:ext cx="7013314" cy="6886856"/>
          </a:xfrm>
          <a:prstGeom prst="rect">
            <a:avLst/>
          </a:prstGeom>
        </p:spPr>
      </p:pic>
    </p:spTree>
    <p:extLst>
      <p:ext uri="{BB962C8B-B14F-4D97-AF65-F5344CB8AC3E}">
        <p14:creationId xmlns:p14="http://schemas.microsoft.com/office/powerpoint/2010/main" val="2733422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Content Placeholder 3" descr="heart in hand.jpe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2043" y="2169475"/>
            <a:ext cx="5568043" cy="3698482"/>
          </a:xfrm>
        </p:spPr>
      </p:pic>
    </p:spTree>
    <p:extLst>
      <p:ext uri="{BB962C8B-B14F-4D97-AF65-F5344CB8AC3E}">
        <p14:creationId xmlns:p14="http://schemas.microsoft.com/office/powerpoint/2010/main" val="4277695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669337"/>
          </a:xfrm>
        </p:spPr>
        <p:txBody>
          <a:bodyPr>
            <a:normAutofit/>
          </a:bodyPr>
          <a:lstStyle/>
          <a:p>
            <a:r>
              <a:rPr lang="en-US" dirty="0"/>
              <a:t>Trauma Informed Care:</a:t>
            </a:r>
            <a:br>
              <a:rPr lang="en-US" dirty="0"/>
            </a:br>
            <a:r>
              <a:rPr lang="en-US" dirty="0"/>
              <a:t>Further Reading</a:t>
            </a:r>
          </a:p>
        </p:txBody>
      </p:sp>
      <p:sp>
        <p:nvSpPr>
          <p:cNvPr id="5" name="Rectangle 4"/>
          <p:cNvSpPr/>
          <p:nvPr/>
        </p:nvSpPr>
        <p:spPr>
          <a:xfrm>
            <a:off x="1953323" y="2655100"/>
            <a:ext cx="8435897" cy="3231654"/>
          </a:xfrm>
          <a:prstGeom prst="rect">
            <a:avLst/>
          </a:prstGeom>
        </p:spPr>
        <p:txBody>
          <a:bodyPr wrap="square">
            <a:spAutoFit/>
          </a:bodyPr>
          <a:lstStyle/>
          <a:p>
            <a:pPr defTabSz="457200"/>
            <a:r>
              <a:rPr lang="en-US" sz="2400" dirty="0">
                <a:solidFill>
                  <a:srgbClr val="000000"/>
                </a:solidFill>
                <a:latin typeface="Calibri" panose="020F0502020204030204" pitchFamily="34" charset="0"/>
              </a:rPr>
              <a:t>Judith Herman (2015)  </a:t>
            </a:r>
            <a:r>
              <a:rPr lang="en-US" sz="2400" u="sng" dirty="0">
                <a:solidFill>
                  <a:srgbClr val="000000"/>
                </a:solidFill>
                <a:latin typeface="Calibri" panose="020F0502020204030204" pitchFamily="34" charset="0"/>
              </a:rPr>
              <a:t>Trauma and Recovery</a:t>
            </a:r>
          </a:p>
          <a:p>
            <a:pPr defTabSz="457200"/>
            <a:endParaRPr lang="en-US" sz="2400" dirty="0">
              <a:solidFill>
                <a:srgbClr val="000000"/>
              </a:solidFill>
              <a:latin typeface="Calibri" panose="020F0502020204030204" pitchFamily="34" charset="0"/>
            </a:endParaRPr>
          </a:p>
          <a:p>
            <a:pPr defTabSz="457200"/>
            <a:r>
              <a:rPr lang="en-US" sz="2400" dirty="0">
                <a:solidFill>
                  <a:srgbClr val="000000"/>
                </a:solidFill>
                <a:latin typeface="Calibri" panose="020F0502020204030204" pitchFamily="34" charset="0"/>
              </a:rPr>
              <a:t>Linda Sanford (1991) </a:t>
            </a:r>
            <a:r>
              <a:rPr lang="en-US" sz="2400" u="sng" dirty="0">
                <a:solidFill>
                  <a:srgbClr val="000000"/>
                </a:solidFill>
                <a:latin typeface="Calibri" panose="020F0502020204030204" pitchFamily="34" charset="0"/>
              </a:rPr>
              <a:t>Strong at the Broken Places</a:t>
            </a:r>
          </a:p>
          <a:p>
            <a:pPr defTabSz="457200"/>
            <a:endParaRPr lang="en-US" sz="2400" u="sng" dirty="0">
              <a:solidFill>
                <a:srgbClr val="000000"/>
              </a:solidFill>
              <a:latin typeface="Calibri" panose="020F0502020204030204" pitchFamily="34" charset="0"/>
            </a:endParaRPr>
          </a:p>
          <a:p>
            <a:pPr defTabSz="457200"/>
            <a:r>
              <a:rPr lang="en-US" sz="2400" dirty="0">
                <a:solidFill>
                  <a:srgbClr val="000000"/>
                </a:solidFill>
                <a:latin typeface="Calibri" panose="020F0502020204030204" pitchFamily="34" charset="0"/>
              </a:rPr>
              <a:t>Robert Sapolsky (2004) </a:t>
            </a:r>
            <a:r>
              <a:rPr lang="en-US" sz="2400" u="sng" dirty="0">
                <a:solidFill>
                  <a:srgbClr val="000000"/>
                </a:solidFill>
                <a:latin typeface="Calibri" panose="020F0502020204030204" pitchFamily="34" charset="0"/>
              </a:rPr>
              <a:t>Why Zebras Don’t Get Ulcers</a:t>
            </a:r>
            <a:endParaRPr lang="en-US" sz="2400" dirty="0">
              <a:solidFill>
                <a:srgbClr val="000000"/>
              </a:solidFill>
              <a:latin typeface="Calibri" panose="020F0502020204030204" pitchFamily="34" charset="0"/>
            </a:endParaRPr>
          </a:p>
          <a:p>
            <a:pPr defTabSz="457200"/>
            <a:endParaRPr lang="en-US" sz="2400" u="sng" dirty="0">
              <a:solidFill>
                <a:srgbClr val="000000"/>
              </a:solidFill>
              <a:latin typeface="Calibri" panose="020F0502020204030204" pitchFamily="34" charset="0"/>
            </a:endParaRPr>
          </a:p>
          <a:p>
            <a:pPr defTabSz="457200"/>
            <a:r>
              <a:rPr lang="en-US" sz="2400" dirty="0">
                <a:solidFill>
                  <a:srgbClr val="000000"/>
                </a:solidFill>
                <a:latin typeface="Calibri" panose="020F0502020204030204" pitchFamily="34" charset="0"/>
              </a:rPr>
              <a:t>Bessel Van Der Kolk (2014). </a:t>
            </a:r>
            <a:r>
              <a:rPr lang="en-US" sz="2400" u="sng" dirty="0">
                <a:solidFill>
                  <a:srgbClr val="000000"/>
                </a:solidFill>
                <a:latin typeface="Calibri" panose="020F0502020204030204" pitchFamily="34" charset="0"/>
              </a:rPr>
              <a:t>The Body Keeps the Score</a:t>
            </a:r>
            <a:endParaRPr lang="en-US" sz="2400" dirty="0">
              <a:solidFill>
                <a:srgbClr val="000000"/>
              </a:solidFill>
              <a:latin typeface="Calibri" panose="020F0502020204030204" pitchFamily="34" charset="0"/>
            </a:endParaRPr>
          </a:p>
          <a:p>
            <a:pPr defTabSz="457200"/>
            <a:endParaRPr lang="en-US" sz="3600" u="sng" dirty="0">
              <a:solidFill>
                <a:prstClr val="black"/>
              </a:solidFill>
              <a:latin typeface="Times New Roman"/>
            </a:endParaRPr>
          </a:p>
        </p:txBody>
      </p:sp>
    </p:spTree>
    <p:extLst>
      <p:ext uri="{BB962C8B-B14F-4D97-AF65-F5344CB8AC3E}">
        <p14:creationId xmlns:p14="http://schemas.microsoft.com/office/powerpoint/2010/main" val="425585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282841"/>
          </a:xfrm>
        </p:spPr>
        <p:txBody>
          <a:bodyPr>
            <a:normAutofit fontScale="90000"/>
          </a:bodyPr>
          <a:lstStyle/>
          <a:p>
            <a:r>
              <a:rPr lang="en-US" dirty="0"/>
              <a:t>Trauma Informed Care:</a:t>
            </a:r>
            <a:br>
              <a:rPr lang="en-US" dirty="0"/>
            </a:br>
            <a:r>
              <a:rPr lang="en-US" dirty="0"/>
              <a:t>Bibliography</a:t>
            </a:r>
          </a:p>
        </p:txBody>
      </p:sp>
      <p:sp>
        <p:nvSpPr>
          <p:cNvPr id="5" name="Rectangle 4"/>
          <p:cNvSpPr/>
          <p:nvPr/>
        </p:nvSpPr>
        <p:spPr>
          <a:xfrm>
            <a:off x="1953323" y="2051253"/>
            <a:ext cx="8435897" cy="3477875"/>
          </a:xfrm>
          <a:prstGeom prst="rect">
            <a:avLst/>
          </a:prstGeom>
        </p:spPr>
        <p:txBody>
          <a:bodyPr wrap="square">
            <a:spAutoFit/>
          </a:bodyPr>
          <a:lstStyle/>
          <a:p>
            <a:pPr defTabSz="457200"/>
            <a:r>
              <a:rPr lang="en-US" sz="2000" dirty="0">
                <a:solidFill>
                  <a:prstClr val="black"/>
                </a:solidFill>
                <a:latin typeface="Times New Roman"/>
              </a:rPr>
              <a:t>Alameda County Behavioral Health Care Services. Trauma Informed Care. alamedacountytraumainformedcare.org</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Brown, D. W., Anda, R. F., Tiemeier, H., Felitti, V. J., Edwards, V. J., Croft, J. B., &amp; Giles, W. H. (2009). Adverse childhood experiences and the risk of premature mortality. </a:t>
            </a:r>
            <a:r>
              <a:rPr lang="en-US" sz="2000" i="1" dirty="0">
                <a:solidFill>
                  <a:prstClr val="black"/>
                </a:solidFill>
                <a:latin typeface="Times New Roman"/>
              </a:rPr>
              <a:t>American  Journal of Preventive Medicine, </a:t>
            </a:r>
            <a:r>
              <a:rPr lang="en-US" sz="2000" b="1" i="1" dirty="0">
                <a:solidFill>
                  <a:prstClr val="black"/>
                </a:solidFill>
                <a:latin typeface="Times New Roman"/>
              </a:rPr>
              <a:t>37, 389–396.</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Centers for Disease Control and Prevention. About the CDC-Kaiser ACE Study. https://www.cdc.gov/violenceprevention/acestudy/about.html</a:t>
            </a:r>
          </a:p>
          <a:p>
            <a:pPr defTabSz="457200"/>
            <a:endParaRPr lang="en-US" sz="2000" b="1" i="1" dirty="0">
              <a:solidFill>
                <a:prstClr val="black">
                  <a:lumMod val="65000"/>
                  <a:lumOff val="35000"/>
                </a:prstClr>
              </a:solidFill>
              <a:latin typeface="Times New Roman"/>
            </a:endParaRPr>
          </a:p>
          <a:p>
            <a:pPr defTabSz="457200"/>
            <a:endParaRPr lang="en-US" sz="2000" b="1" i="1" dirty="0">
              <a:solidFill>
                <a:prstClr val="black">
                  <a:lumMod val="65000"/>
                  <a:lumOff val="35000"/>
                </a:prstClr>
              </a:solidFill>
              <a:latin typeface="Times New Roman"/>
            </a:endParaRPr>
          </a:p>
        </p:txBody>
      </p:sp>
    </p:spTree>
    <p:extLst>
      <p:ext uri="{BB962C8B-B14F-4D97-AF65-F5344CB8AC3E}">
        <p14:creationId xmlns:p14="http://schemas.microsoft.com/office/powerpoint/2010/main" val="316812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a:t>
            </a:r>
          </a:p>
        </p:txBody>
      </p:sp>
      <p:pic>
        <p:nvPicPr>
          <p:cNvPr id="4" name="Content Placeholder 3" descr="COVID.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86150" y="2286000"/>
            <a:ext cx="5372100" cy="3581400"/>
          </a:xfrm>
        </p:spPr>
      </p:pic>
    </p:spTree>
    <p:extLst>
      <p:ext uri="{BB962C8B-B14F-4D97-AF65-F5344CB8AC3E}">
        <p14:creationId xmlns:p14="http://schemas.microsoft.com/office/powerpoint/2010/main" val="2061051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356459"/>
          </a:xfrm>
        </p:spPr>
        <p:txBody>
          <a:bodyPr>
            <a:normAutofit/>
          </a:bodyPr>
          <a:lstStyle/>
          <a:p>
            <a:r>
              <a:rPr lang="en-US" dirty="0"/>
              <a:t>Trauma Informed Care:</a:t>
            </a:r>
            <a:br>
              <a:rPr lang="en-US" dirty="0"/>
            </a:br>
            <a:r>
              <a:rPr lang="en-US" dirty="0"/>
              <a:t>Bibliography</a:t>
            </a:r>
          </a:p>
        </p:txBody>
      </p:sp>
      <p:sp>
        <p:nvSpPr>
          <p:cNvPr id="5" name="Rectangle 4"/>
          <p:cNvSpPr/>
          <p:nvPr/>
        </p:nvSpPr>
        <p:spPr>
          <a:xfrm>
            <a:off x="1953323" y="2051251"/>
            <a:ext cx="8435897" cy="3785652"/>
          </a:xfrm>
          <a:prstGeom prst="rect">
            <a:avLst/>
          </a:prstGeom>
        </p:spPr>
        <p:txBody>
          <a:bodyPr wrap="square">
            <a:spAutoFit/>
          </a:bodyPr>
          <a:lstStyle/>
          <a:p>
            <a:pPr defTabSz="457200"/>
            <a:endParaRPr lang="en-US" sz="2000" b="1" i="1" dirty="0">
              <a:solidFill>
                <a:prstClr val="black">
                  <a:lumMod val="65000"/>
                  <a:lumOff val="35000"/>
                </a:prstClr>
              </a:solidFill>
              <a:latin typeface="Times New Roman"/>
            </a:endParaRPr>
          </a:p>
          <a:p>
            <a:pPr defTabSz="457200"/>
            <a:r>
              <a:rPr lang="en-US" sz="2000" dirty="0">
                <a:solidFill>
                  <a:srgbClr val="000000"/>
                </a:solidFill>
                <a:latin typeface="Times New Roman"/>
              </a:rPr>
              <a:t>Felitti, Vincent J.; Anda, Robert F.; Nordenberg, Dale; Williamson, David; Spitz, Alison; Edwards, Valerie; Koss, Mary; and Marks, James. (1998) Relationship of Child Abuse and Household Dysfunction to Many of the Leading Causes of Death in Adults. </a:t>
            </a:r>
            <a:r>
              <a:rPr lang="en-US" sz="2000" i="1" dirty="0">
                <a:solidFill>
                  <a:srgbClr val="000000"/>
                </a:solidFill>
                <a:latin typeface="Times New Roman"/>
              </a:rPr>
              <a:t>American Journal of Preventive Medicine, </a:t>
            </a:r>
            <a:r>
              <a:rPr lang="en-US" sz="2000" dirty="0">
                <a:solidFill>
                  <a:srgbClr val="000000"/>
                </a:solidFill>
                <a:latin typeface="Times New Roman"/>
              </a:rPr>
              <a:t>14:4, 245-258</a:t>
            </a:r>
            <a:r>
              <a:rPr lang="en-US" sz="2000" i="1" dirty="0">
                <a:solidFill>
                  <a:srgbClr val="000000"/>
                </a:solidFill>
                <a:latin typeface="Times New Roman"/>
              </a:rPr>
              <a:t>.</a:t>
            </a:r>
            <a:endParaRPr lang="en-US" sz="2000" dirty="0">
              <a:solidFill>
                <a:srgbClr val="000000"/>
              </a:solidFill>
              <a:latin typeface="Times New Roman"/>
            </a:endParaRPr>
          </a:p>
          <a:p>
            <a:pPr defTabSz="457200"/>
            <a:endParaRPr lang="en-US" sz="2000" dirty="0">
              <a:solidFill>
                <a:srgbClr val="000000"/>
              </a:solidFill>
              <a:latin typeface="Times New Roman"/>
            </a:endParaRPr>
          </a:p>
          <a:p>
            <a:pPr defTabSz="457200"/>
            <a:r>
              <a:rPr lang="en-US" sz="2000" dirty="0">
                <a:solidFill>
                  <a:srgbClr val="000000"/>
                </a:solidFill>
                <a:latin typeface="Times New Roman"/>
              </a:rPr>
              <a:t>Fink, David S., and Galea, Sandro. (2015). Life Course Epidemiology of Trauma and Related Psychopathology in Civilian Populations. </a:t>
            </a:r>
            <a:r>
              <a:rPr lang="en-US" sz="2000" i="1" dirty="0">
                <a:solidFill>
                  <a:srgbClr val="000000"/>
                </a:solidFill>
                <a:latin typeface="Times New Roman"/>
              </a:rPr>
              <a:t>Curr Psychiatry Rep, </a:t>
            </a:r>
            <a:r>
              <a:rPr lang="en-US" sz="2000" dirty="0">
                <a:solidFill>
                  <a:srgbClr val="000000"/>
                </a:solidFill>
                <a:latin typeface="Times New Roman"/>
              </a:rPr>
              <a:t>17:31.  </a:t>
            </a:r>
          </a:p>
          <a:p>
            <a:pPr defTabSz="457200"/>
            <a:endParaRPr lang="en-US" sz="2000" b="1" i="1" dirty="0">
              <a:solidFill>
                <a:srgbClr val="000000"/>
              </a:solidFill>
              <a:latin typeface="Times New Roman"/>
            </a:endParaRPr>
          </a:p>
          <a:p>
            <a:pPr defTabSz="457200"/>
            <a:r>
              <a:rPr lang="en-US" sz="2000" dirty="0">
                <a:solidFill>
                  <a:srgbClr val="000000"/>
                </a:solidFill>
                <a:latin typeface="Times New Roman"/>
              </a:rPr>
              <a:t>Lieberman, Leslie. “Walking the Walk: Modeling Trauma Informed Practice in the Training Environment.” Multiplying Connections. </a:t>
            </a:r>
          </a:p>
        </p:txBody>
      </p:sp>
    </p:spTree>
    <p:extLst>
      <p:ext uri="{BB962C8B-B14F-4D97-AF65-F5344CB8AC3E}">
        <p14:creationId xmlns:p14="http://schemas.microsoft.com/office/powerpoint/2010/main" val="3985360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594425"/>
            <a:ext cx="8257720" cy="1209223"/>
          </a:xfrm>
        </p:spPr>
        <p:txBody>
          <a:bodyPr>
            <a:normAutofit fontScale="90000"/>
          </a:bodyPr>
          <a:lstStyle/>
          <a:p>
            <a:r>
              <a:rPr lang="en-US" dirty="0"/>
              <a:t>Trauma Informed Care:</a:t>
            </a:r>
            <a:br>
              <a:rPr lang="en-US" dirty="0"/>
            </a:br>
            <a:r>
              <a:rPr lang="en-US" dirty="0"/>
              <a:t>Bibliography</a:t>
            </a:r>
          </a:p>
        </p:txBody>
      </p:sp>
      <p:sp>
        <p:nvSpPr>
          <p:cNvPr id="5" name="Rectangle 4"/>
          <p:cNvSpPr/>
          <p:nvPr/>
        </p:nvSpPr>
        <p:spPr>
          <a:xfrm>
            <a:off x="1953323" y="2337001"/>
            <a:ext cx="8435897" cy="4093428"/>
          </a:xfrm>
          <a:prstGeom prst="rect">
            <a:avLst/>
          </a:prstGeom>
        </p:spPr>
        <p:txBody>
          <a:bodyPr wrap="square">
            <a:spAutoFit/>
          </a:bodyPr>
          <a:lstStyle/>
          <a:p>
            <a:pPr defTabSz="457200"/>
            <a:r>
              <a:rPr lang="en-US" sz="2000" dirty="0">
                <a:solidFill>
                  <a:prstClr val="black"/>
                </a:solidFill>
                <a:latin typeface="Times New Roman"/>
              </a:rPr>
              <a:t>Mueser, K.T., Salyers, M.P., Rosenberg, S.D., Goodman, L.A., Essock, S.M., et al. (2004). Interpersonal Trauma and Posttraumatic Stress Disorder in Patients With Severe Mental Illness: Demographic, Clinical, and Health Correlates. </a:t>
            </a:r>
            <a:r>
              <a:rPr lang="en-US" sz="2000" i="1" dirty="0">
                <a:solidFill>
                  <a:prstClr val="black"/>
                </a:solidFill>
                <a:latin typeface="Times New Roman"/>
              </a:rPr>
              <a:t>Schizophrenia Bulletin</a:t>
            </a:r>
            <a:r>
              <a:rPr lang="en-US" sz="2000" dirty="0">
                <a:solidFill>
                  <a:prstClr val="black"/>
                </a:solidFill>
                <a:latin typeface="Times New Roman"/>
              </a:rPr>
              <a:t>, 30 (1), 45-57 Read et al, 2008</a:t>
            </a:r>
            <a:endParaRPr lang="en-US" sz="2000" b="1" i="1" dirty="0">
              <a:solidFill>
                <a:prstClr val="black">
                  <a:lumMod val="65000"/>
                  <a:lumOff val="35000"/>
                </a:prstClr>
              </a:solidFill>
              <a:latin typeface="Times New Roman"/>
            </a:endParaRPr>
          </a:p>
          <a:p>
            <a:pPr defTabSz="457200"/>
            <a:endParaRPr lang="en-US" sz="2000" b="1" i="1" dirty="0">
              <a:solidFill>
                <a:prstClr val="black">
                  <a:lumMod val="65000"/>
                  <a:lumOff val="35000"/>
                </a:prstClr>
              </a:solidFill>
              <a:latin typeface="Times New Roman"/>
            </a:endParaRPr>
          </a:p>
          <a:p>
            <a:pPr defTabSz="457200"/>
            <a:r>
              <a:rPr lang="en-US" sz="2000" dirty="0">
                <a:solidFill>
                  <a:prstClr val="black"/>
                </a:solidFill>
                <a:latin typeface="Times New Roman"/>
              </a:rPr>
              <a:t>National Center for PTSD. http://www.ptsd.va.gov/public/pages/ptsd_substance_abuse_veterans.asp </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Perry, B. D. (2006). Applying principles of neurodevelopment to clinical work with maltreated and traumatized children: The neurosequential model of therapeutics. In Boyd- Webb, N, ed. </a:t>
            </a:r>
            <a:r>
              <a:rPr lang="en-US" sz="2000" i="1" dirty="0">
                <a:solidFill>
                  <a:prstClr val="black"/>
                </a:solidFill>
                <a:latin typeface="Times New Roman"/>
              </a:rPr>
              <a:t>Working with traumatized youth in child welfare</a:t>
            </a:r>
            <a:r>
              <a:rPr lang="en-US" sz="2000" b="1" dirty="0">
                <a:solidFill>
                  <a:prstClr val="black"/>
                </a:solidFill>
                <a:latin typeface="Times New Roman"/>
              </a:rPr>
              <a:t>. </a:t>
            </a:r>
            <a:r>
              <a:rPr lang="en-US" sz="2000" dirty="0">
                <a:solidFill>
                  <a:prstClr val="black"/>
                </a:solidFill>
                <a:latin typeface="Times New Roman"/>
              </a:rPr>
              <a:t>New York: Guilford Press. </a:t>
            </a:r>
          </a:p>
          <a:p>
            <a:pPr defTabSz="457200"/>
            <a:endParaRPr lang="en-US" sz="2000" b="1" i="1" dirty="0">
              <a:solidFill>
                <a:prstClr val="black">
                  <a:lumMod val="65000"/>
                  <a:lumOff val="35000"/>
                </a:prstClr>
              </a:solidFill>
              <a:latin typeface="Times New Roman"/>
            </a:endParaRPr>
          </a:p>
        </p:txBody>
      </p:sp>
    </p:spTree>
    <p:extLst>
      <p:ext uri="{BB962C8B-B14F-4D97-AF65-F5344CB8AC3E}">
        <p14:creationId xmlns:p14="http://schemas.microsoft.com/office/powerpoint/2010/main" val="4262121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135604"/>
          </a:xfrm>
        </p:spPr>
        <p:txBody>
          <a:bodyPr>
            <a:normAutofit fontScale="90000"/>
          </a:bodyPr>
          <a:lstStyle/>
          <a:p>
            <a:r>
              <a:rPr lang="en-US" dirty="0"/>
              <a:t>Trauma Informed Care:</a:t>
            </a:r>
            <a:br>
              <a:rPr lang="en-US" dirty="0"/>
            </a:br>
            <a:r>
              <a:rPr lang="en-US" dirty="0"/>
              <a:t>Bibliography</a:t>
            </a:r>
          </a:p>
        </p:txBody>
      </p:sp>
      <p:sp>
        <p:nvSpPr>
          <p:cNvPr id="5" name="Rectangle 4"/>
          <p:cNvSpPr/>
          <p:nvPr/>
        </p:nvSpPr>
        <p:spPr>
          <a:xfrm>
            <a:off x="1404972" y="1604914"/>
            <a:ext cx="9382056" cy="5016758"/>
          </a:xfrm>
          <a:prstGeom prst="rect">
            <a:avLst/>
          </a:prstGeom>
        </p:spPr>
        <p:txBody>
          <a:bodyPr wrap="square">
            <a:spAutoFit/>
          </a:bodyPr>
          <a:lstStyle/>
          <a:p>
            <a:pPr defTabSz="457200"/>
            <a:r>
              <a:rPr lang="en-US" sz="2000" dirty="0">
                <a:solidFill>
                  <a:prstClr val="black"/>
                </a:solidFill>
                <a:latin typeface="Times New Roman"/>
              </a:rPr>
              <a:t>Substance Abuse and Mental Health Services Administration, Center for Mental Health Services, National Center for Trauma Informed Care. </a:t>
            </a:r>
            <a:r>
              <a:rPr lang="en-US" sz="2000" i="1" dirty="0">
                <a:solidFill>
                  <a:prstClr val="black"/>
                </a:solidFill>
                <a:latin typeface="Times New Roman"/>
              </a:rPr>
              <a:t>SAMHSA’s Trauma Informed Approach: Key Assumptions and Principles Curriculum.</a:t>
            </a:r>
            <a:endParaRPr lang="en-US" sz="2000" dirty="0">
              <a:solidFill>
                <a:prstClr val="black"/>
              </a:solidFill>
              <a:latin typeface="Times New Roman"/>
            </a:endParaRPr>
          </a:p>
          <a:p>
            <a:pPr defTabSz="457200"/>
            <a:endParaRPr lang="en-US" sz="2000" b="1" i="1" dirty="0">
              <a:solidFill>
                <a:prstClr val="black">
                  <a:lumMod val="65000"/>
                  <a:lumOff val="35000"/>
                </a:prstClr>
              </a:solidFill>
              <a:latin typeface="Times New Roman"/>
            </a:endParaRPr>
          </a:p>
          <a:p>
            <a:pPr defTabSz="457200"/>
            <a:r>
              <a:rPr lang="en-US" sz="2000" dirty="0">
                <a:solidFill>
                  <a:prstClr val="black"/>
                </a:solidFill>
                <a:latin typeface="Times New Roman"/>
              </a:rPr>
              <a:t>Substance Abuse and Mental Health Services Administration. </a:t>
            </a:r>
            <a:r>
              <a:rPr lang="en-US" sz="2000" i="1" dirty="0">
                <a:solidFill>
                  <a:prstClr val="black"/>
                </a:solidFill>
                <a:latin typeface="Times New Roman"/>
              </a:rPr>
              <a:t>SAMHSA’s Concept of Trauma and Guidance for a Trauma Informed Approach</a:t>
            </a:r>
            <a:r>
              <a:rPr lang="en-US" sz="2000" dirty="0">
                <a:solidFill>
                  <a:prstClr val="black"/>
                </a:solidFill>
                <a:latin typeface="Times New Roman"/>
              </a:rPr>
              <a:t>. HHS Publication No. (SMA) 14-4884. Rockville, MD: Substance Abuse and Mental Health Services Administration, 2014.</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SAMHSA (2011). Current Statistics on the Prevalence and Characteristics of People Experiencing Homelessness in the United States. http://homeless.samhsa.gov/ResourceFiles/hrc_factsheet.pdf </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SAMHSA (2009) Substance Abuse Treatment: Addressing the Specific Needs of Women. Treatment Improvement Protocol (TIP) Series, No. 51. Center for Substance Abuse Treatment. Rockville (MD): Substance Abuse and Mental Health Services Administration. </a:t>
            </a:r>
          </a:p>
        </p:txBody>
      </p:sp>
    </p:spTree>
    <p:extLst>
      <p:ext uri="{BB962C8B-B14F-4D97-AF65-F5344CB8AC3E}">
        <p14:creationId xmlns:p14="http://schemas.microsoft.com/office/powerpoint/2010/main" val="2871398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9"/>
            <a:ext cx="8257720" cy="1154009"/>
          </a:xfrm>
        </p:spPr>
        <p:txBody>
          <a:bodyPr>
            <a:normAutofit fontScale="90000"/>
          </a:bodyPr>
          <a:lstStyle/>
          <a:p>
            <a:r>
              <a:rPr lang="en-US" dirty="0"/>
              <a:t>Trauma Informed Care:</a:t>
            </a:r>
            <a:br>
              <a:rPr lang="en-US" dirty="0"/>
            </a:br>
            <a:r>
              <a:rPr lang="en-US" dirty="0"/>
              <a:t>Bibliography</a:t>
            </a:r>
          </a:p>
        </p:txBody>
      </p:sp>
      <p:sp>
        <p:nvSpPr>
          <p:cNvPr id="5" name="Rectangle 4"/>
          <p:cNvSpPr/>
          <p:nvPr/>
        </p:nvSpPr>
        <p:spPr>
          <a:xfrm>
            <a:off x="1953323" y="1654298"/>
            <a:ext cx="8435897" cy="2246769"/>
          </a:xfrm>
          <a:prstGeom prst="rect">
            <a:avLst/>
          </a:prstGeom>
        </p:spPr>
        <p:txBody>
          <a:bodyPr wrap="square">
            <a:spAutoFit/>
          </a:bodyPr>
          <a:lstStyle/>
          <a:p>
            <a:pPr defTabSz="457200"/>
            <a:endParaRPr lang="en-US" sz="2000" b="1" i="1" dirty="0">
              <a:solidFill>
                <a:prstClr val="black">
                  <a:lumMod val="65000"/>
                  <a:lumOff val="35000"/>
                </a:prstClr>
              </a:solidFill>
              <a:latin typeface="Times New Roman"/>
            </a:endParaRPr>
          </a:p>
          <a:p>
            <a:pPr defTabSz="457200"/>
            <a:r>
              <a:rPr lang="en-US" sz="2000" dirty="0">
                <a:solidFill>
                  <a:prstClr val="black"/>
                </a:solidFill>
                <a:latin typeface="Times New Roman"/>
              </a:rPr>
              <a:t>Wisconsin Department of Health Services. Trauma Informed Care Skill Development.  </a:t>
            </a:r>
            <a:r>
              <a:rPr lang="en-US" sz="2000" dirty="0">
                <a:solidFill>
                  <a:srgbClr val="000000"/>
                </a:solidFill>
                <a:latin typeface="Times New Roman"/>
              </a:rPr>
              <a:t>Wisconsin Department of Health Services, Division of Mental Health and Substance Abuse Services. https://www.dhs.wisconsin.gov/tic/skilldev.pdf</a:t>
            </a:r>
            <a:endParaRPr lang="en-US" sz="2000" dirty="0">
              <a:solidFill>
                <a:prstClr val="black"/>
              </a:solidFill>
              <a:latin typeface="Times New Roman"/>
            </a:endParaRPr>
          </a:p>
          <a:p>
            <a:pPr defTabSz="457200"/>
            <a:endParaRPr lang="en-US" sz="2000" dirty="0">
              <a:solidFill>
                <a:prstClr val="black"/>
              </a:solidFill>
              <a:latin typeface="Times New Roman"/>
            </a:endParaRPr>
          </a:p>
          <a:p>
            <a:pPr defTabSz="457200"/>
            <a:endParaRPr lang="en-US" sz="2000" dirty="0">
              <a:solidFill>
                <a:prstClr val="black">
                  <a:lumMod val="65000"/>
                  <a:lumOff val="35000"/>
                </a:prstClr>
              </a:solidFill>
              <a:latin typeface="Times New Roman"/>
            </a:endParaRPr>
          </a:p>
        </p:txBody>
      </p:sp>
    </p:spTree>
    <p:extLst>
      <p:ext uri="{BB962C8B-B14F-4D97-AF65-F5344CB8AC3E}">
        <p14:creationId xmlns:p14="http://schemas.microsoft.com/office/powerpoint/2010/main" val="137094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size </a:t>
            </a:r>
            <a:r>
              <a:rPr lang="en-US" i="1" dirty="0"/>
              <a:t>does not </a:t>
            </a:r>
            <a:r>
              <a:rPr lang="en-US" dirty="0"/>
              <a:t>fit all”</a:t>
            </a:r>
          </a:p>
        </p:txBody>
      </p:sp>
      <p:pic>
        <p:nvPicPr>
          <p:cNvPr id="4" name="Picture 3" descr="elder with head in hand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230" y="2413000"/>
            <a:ext cx="6368349" cy="3194219"/>
          </a:xfrm>
          <a:prstGeom prst="rect">
            <a:avLst/>
          </a:prstGeom>
        </p:spPr>
      </p:pic>
    </p:spTree>
    <p:extLst>
      <p:ext uri="{BB962C8B-B14F-4D97-AF65-F5344CB8AC3E}">
        <p14:creationId xmlns:p14="http://schemas.microsoft.com/office/powerpoint/2010/main" val="949081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Individual Responses are Multifaceted</a:t>
            </a:r>
          </a:p>
        </p:txBody>
      </p:sp>
      <p:sp>
        <p:nvSpPr>
          <p:cNvPr id="3" name="Content Placeholder 2"/>
          <p:cNvSpPr>
            <a:spLocks noGrp="1"/>
          </p:cNvSpPr>
          <p:nvPr>
            <p:ph idx="1"/>
          </p:nvPr>
        </p:nvSpPr>
        <p:spPr>
          <a:xfrm>
            <a:off x="609600" y="1907066"/>
            <a:ext cx="10233933" cy="3986213"/>
          </a:xfrm>
        </p:spPr>
        <p:txBody>
          <a:bodyPr>
            <a:noAutofit/>
          </a:bodyPr>
          <a:lstStyle/>
          <a:p>
            <a:r>
              <a:rPr lang="en-US" dirty="0">
                <a:solidFill>
                  <a:srgbClr val="000000"/>
                </a:solidFill>
              </a:rPr>
              <a:t>Pre-pandemic circumstances and resources</a:t>
            </a:r>
          </a:p>
          <a:p>
            <a:pPr lvl="1"/>
            <a:r>
              <a:rPr lang="en-US" dirty="0">
                <a:solidFill>
                  <a:srgbClr val="000000"/>
                </a:solidFill>
              </a:rPr>
              <a:t>Prior exposure to adversity</a:t>
            </a:r>
          </a:p>
          <a:p>
            <a:pPr lvl="1"/>
            <a:r>
              <a:rPr lang="en-US" dirty="0">
                <a:solidFill>
                  <a:srgbClr val="000000"/>
                </a:solidFill>
              </a:rPr>
              <a:t>Physical and mental health vulnerabilities</a:t>
            </a:r>
          </a:p>
          <a:p>
            <a:pPr lvl="1"/>
            <a:r>
              <a:rPr lang="en-US" dirty="0">
                <a:solidFill>
                  <a:srgbClr val="000000"/>
                </a:solidFill>
              </a:rPr>
              <a:t>Economic and social supports</a:t>
            </a:r>
          </a:p>
          <a:p>
            <a:r>
              <a:rPr lang="en-US" dirty="0">
                <a:solidFill>
                  <a:srgbClr val="000000"/>
                </a:solidFill>
              </a:rPr>
              <a:t>Exposures encountered since the pandemic:</a:t>
            </a:r>
          </a:p>
          <a:p>
            <a:pPr lvl="1"/>
            <a:r>
              <a:rPr lang="en-US" dirty="0">
                <a:solidFill>
                  <a:srgbClr val="000000"/>
                </a:solidFill>
              </a:rPr>
              <a:t>Illness of a family member or a resident</a:t>
            </a:r>
          </a:p>
          <a:p>
            <a:pPr lvl="1"/>
            <a:r>
              <a:rPr lang="en-US" dirty="0">
                <a:solidFill>
                  <a:srgbClr val="000000"/>
                </a:solidFill>
              </a:rPr>
              <a:t>Loss of job or health insurance</a:t>
            </a:r>
          </a:p>
          <a:p>
            <a:pPr lvl="1"/>
            <a:r>
              <a:rPr lang="en-US" dirty="0">
                <a:solidFill>
                  <a:srgbClr val="000000"/>
                </a:solidFill>
              </a:rPr>
              <a:t>Job status – essential health care workers</a:t>
            </a:r>
          </a:p>
          <a:p>
            <a:pPr lvl="1"/>
            <a:r>
              <a:rPr lang="en-US" dirty="0">
                <a:solidFill>
                  <a:srgbClr val="000000"/>
                </a:solidFill>
              </a:rPr>
              <a:t>Time immersed in social media, news, over-exposure to information</a:t>
            </a:r>
          </a:p>
          <a:p>
            <a:pPr lvl="1"/>
            <a:r>
              <a:rPr lang="en-US" dirty="0">
                <a:solidFill>
                  <a:srgbClr val="000000"/>
                </a:solidFill>
              </a:rPr>
              <a:t>Community-level stressors – e.g., “Hot spots”</a:t>
            </a:r>
          </a:p>
        </p:txBody>
      </p:sp>
    </p:spTree>
    <p:extLst>
      <p:ext uri="{BB962C8B-B14F-4D97-AF65-F5344CB8AC3E}">
        <p14:creationId xmlns:p14="http://schemas.microsoft.com/office/powerpoint/2010/main" val="3488491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Trauma-Informed Care</a:t>
            </a:r>
          </a:p>
        </p:txBody>
      </p:sp>
      <p:sp>
        <p:nvSpPr>
          <p:cNvPr id="3" name="Content Placeholder 2"/>
          <p:cNvSpPr>
            <a:spLocks noGrp="1"/>
          </p:cNvSpPr>
          <p:nvPr>
            <p:ph idx="1"/>
          </p:nvPr>
        </p:nvSpPr>
        <p:spPr>
          <a:xfrm>
            <a:off x="868892" y="2438400"/>
            <a:ext cx="10147301" cy="3670767"/>
          </a:xfrm>
        </p:spPr>
        <p:txBody>
          <a:bodyPr>
            <a:normAutofit/>
          </a:bodyPr>
          <a:lstStyle/>
          <a:p>
            <a:r>
              <a:rPr lang="en-US" sz="2800" dirty="0">
                <a:solidFill>
                  <a:srgbClr val="000000"/>
                </a:solidFill>
              </a:rPr>
              <a:t>SAMHSA’s Trauma-Informed Approach:</a:t>
            </a:r>
          </a:p>
          <a:p>
            <a:pPr lvl="1"/>
            <a:r>
              <a:rPr lang="en-US" sz="2800" dirty="0">
                <a:solidFill>
                  <a:srgbClr val="000000"/>
                </a:solidFill>
              </a:rPr>
              <a:t>Behavioral Health is essential to health</a:t>
            </a:r>
          </a:p>
          <a:p>
            <a:pPr lvl="1"/>
            <a:r>
              <a:rPr lang="en-US" sz="2800" dirty="0">
                <a:solidFill>
                  <a:srgbClr val="000000"/>
                </a:solidFill>
              </a:rPr>
              <a:t>Prevention works</a:t>
            </a:r>
          </a:p>
          <a:p>
            <a:pPr lvl="1"/>
            <a:r>
              <a:rPr lang="en-US" sz="2800" dirty="0">
                <a:solidFill>
                  <a:srgbClr val="000000"/>
                </a:solidFill>
              </a:rPr>
              <a:t>Treatment is effective</a:t>
            </a:r>
          </a:p>
        </p:txBody>
      </p:sp>
    </p:spTree>
    <p:extLst>
      <p:ext uri="{BB962C8B-B14F-4D97-AF65-F5344CB8AC3E}">
        <p14:creationId xmlns:p14="http://schemas.microsoft.com/office/powerpoint/2010/main" val="696077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 Care Elements</a:t>
            </a:r>
          </a:p>
        </p:txBody>
      </p:sp>
      <p:sp>
        <p:nvSpPr>
          <p:cNvPr id="3" name="Content Placeholder 2"/>
          <p:cNvSpPr>
            <a:spLocks noGrp="1"/>
          </p:cNvSpPr>
          <p:nvPr>
            <p:ph idx="1"/>
          </p:nvPr>
        </p:nvSpPr>
        <p:spPr>
          <a:xfrm>
            <a:off x="728661" y="2425184"/>
            <a:ext cx="10147301" cy="3670767"/>
          </a:xfrm>
        </p:spPr>
        <p:txBody>
          <a:bodyPr>
            <a:normAutofit/>
          </a:bodyPr>
          <a:lstStyle/>
          <a:p>
            <a:pPr marL="0" indent="0">
              <a:buNone/>
            </a:pPr>
            <a:r>
              <a:rPr lang="en-US" sz="3200" dirty="0">
                <a:solidFill>
                  <a:srgbClr val="000000"/>
                </a:solidFill>
              </a:rPr>
              <a:t>Understanding the </a:t>
            </a:r>
            <a:r>
              <a:rPr lang="en-US" sz="3200" b="1" dirty="0">
                <a:solidFill>
                  <a:srgbClr val="000000"/>
                </a:solidFill>
              </a:rPr>
              <a:t>prevalence</a:t>
            </a:r>
            <a:r>
              <a:rPr lang="en-US" sz="3200" dirty="0">
                <a:solidFill>
                  <a:srgbClr val="000000"/>
                </a:solidFill>
              </a:rPr>
              <a:t> of trauma</a:t>
            </a:r>
          </a:p>
          <a:p>
            <a:pPr marL="0" indent="0">
              <a:buNone/>
            </a:pPr>
            <a:r>
              <a:rPr lang="en-US" sz="3200" dirty="0">
                <a:solidFill>
                  <a:srgbClr val="000000"/>
                </a:solidFill>
              </a:rPr>
              <a:t>Recognizing how trauma </a:t>
            </a:r>
            <a:r>
              <a:rPr lang="en-US" sz="3200" b="1" dirty="0">
                <a:solidFill>
                  <a:srgbClr val="000000"/>
                </a:solidFill>
              </a:rPr>
              <a:t>impacts</a:t>
            </a:r>
            <a:r>
              <a:rPr lang="en-US" sz="3200" dirty="0">
                <a:solidFill>
                  <a:srgbClr val="000000"/>
                </a:solidFill>
              </a:rPr>
              <a:t> individuals</a:t>
            </a:r>
          </a:p>
          <a:p>
            <a:pPr marL="0" indent="0">
              <a:buNone/>
            </a:pPr>
            <a:r>
              <a:rPr lang="en-US" sz="3200" dirty="0">
                <a:solidFill>
                  <a:srgbClr val="000000"/>
                </a:solidFill>
              </a:rPr>
              <a:t>Putting this knowledge into </a:t>
            </a:r>
            <a:r>
              <a:rPr lang="en-US" sz="3200" b="1" dirty="0">
                <a:solidFill>
                  <a:srgbClr val="000000"/>
                </a:solidFill>
              </a:rPr>
              <a:t>practice </a:t>
            </a:r>
          </a:p>
          <a:p>
            <a:pPr marL="0" indent="0">
              <a:buNone/>
            </a:pPr>
            <a:r>
              <a:rPr lang="en-US" sz="3200" dirty="0">
                <a:solidFill>
                  <a:srgbClr val="000000"/>
                </a:solidFill>
              </a:rPr>
              <a:t>to </a:t>
            </a:r>
            <a:r>
              <a:rPr lang="en-US" sz="3200" b="1" dirty="0">
                <a:solidFill>
                  <a:srgbClr val="000000"/>
                </a:solidFill>
              </a:rPr>
              <a:t>actively resist re-traumatization</a:t>
            </a:r>
          </a:p>
        </p:txBody>
      </p:sp>
      <p:sp>
        <p:nvSpPr>
          <p:cNvPr id="4" name="TextBox 3"/>
          <p:cNvSpPr txBox="1"/>
          <p:nvPr/>
        </p:nvSpPr>
        <p:spPr>
          <a:xfrm>
            <a:off x="8327533" y="6081663"/>
            <a:ext cx="1146468" cy="369332"/>
          </a:xfrm>
          <a:prstGeom prst="rect">
            <a:avLst/>
          </a:prstGeom>
          <a:noFill/>
        </p:spPr>
        <p:txBody>
          <a:bodyPr wrap="none" rtlCol="0">
            <a:spAutoFit/>
          </a:bodyPr>
          <a:lstStyle/>
          <a:p>
            <a:pPr defTabSz="457200"/>
            <a:r>
              <a:rPr lang="en-US" dirty="0">
                <a:solidFill>
                  <a:prstClr val="black"/>
                </a:solidFill>
                <a:latin typeface="Times New Roman"/>
              </a:rPr>
              <a:t>SAMHSA</a:t>
            </a:r>
          </a:p>
        </p:txBody>
      </p:sp>
    </p:spTree>
    <p:extLst>
      <p:ext uri="{BB962C8B-B14F-4D97-AF65-F5344CB8AC3E}">
        <p14:creationId xmlns:p14="http://schemas.microsoft.com/office/powerpoint/2010/main" val="390062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Trauma: Approach</a:t>
            </a:r>
          </a:p>
        </p:txBody>
      </p:sp>
      <p:pic>
        <p:nvPicPr>
          <p:cNvPr id="5" name="Content Placeholder 4"/>
          <p:cNvPicPr>
            <a:picLocks noGrp="1" noChangeAspect="1"/>
          </p:cNvPicPr>
          <p:nvPr>
            <p:ph idx="1"/>
          </p:nvPr>
        </p:nvPicPr>
        <p:blipFill rotWithShape="1">
          <a:blip r:embed="rId3"/>
          <a:stretch/>
        </p:blipFill>
        <p:spPr>
          <a:xfrm>
            <a:off x="2369772" y="2286000"/>
            <a:ext cx="7604855" cy="3581400"/>
          </a:xfrm>
          <a:prstGeom prst="rect">
            <a:avLst/>
          </a:prstGeom>
        </p:spPr>
      </p:pic>
    </p:spTree>
    <p:extLst>
      <p:ext uri="{BB962C8B-B14F-4D97-AF65-F5344CB8AC3E}">
        <p14:creationId xmlns:p14="http://schemas.microsoft.com/office/powerpoint/2010/main" val="164025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Trauma: Approach</a:t>
            </a:r>
          </a:p>
        </p:txBody>
      </p:sp>
      <p:sp>
        <p:nvSpPr>
          <p:cNvPr id="7" name="Content Placeholder 6">
            <a:extLst>
              <a:ext uri="{FF2B5EF4-FFF2-40B4-BE49-F238E27FC236}">
                <a16:creationId xmlns:a16="http://schemas.microsoft.com/office/drawing/2014/main" id="{78226B4C-92C5-E448-88C5-0A00076F3C8E}"/>
              </a:ext>
            </a:extLst>
          </p:cNvPr>
          <p:cNvSpPr>
            <a:spLocks noGrp="1"/>
          </p:cNvSpPr>
          <p:nvPr>
            <p:ph idx="1"/>
          </p:nvPr>
        </p:nvSpPr>
        <p:spPr/>
        <p:txBody>
          <a:bodyPr/>
          <a:lstStyle/>
          <a:p>
            <a:endParaRPr lang="en-US" dirty="0"/>
          </a:p>
        </p:txBody>
      </p:sp>
      <p:sp>
        <p:nvSpPr>
          <p:cNvPr id="3" name="TextBox 2"/>
          <p:cNvSpPr txBox="1"/>
          <p:nvPr/>
        </p:nvSpPr>
        <p:spPr>
          <a:xfrm>
            <a:off x="4977079" y="6488668"/>
            <a:ext cx="2595582" cy="369332"/>
          </a:xfrm>
          <a:prstGeom prst="rect">
            <a:avLst/>
          </a:prstGeom>
          <a:noFill/>
        </p:spPr>
        <p:txBody>
          <a:bodyPr wrap="none" rtlCol="0">
            <a:spAutoFit/>
          </a:bodyPr>
          <a:lstStyle/>
          <a:p>
            <a:pPr defTabSz="457200"/>
            <a:r>
              <a:rPr lang="en-US" dirty="0">
                <a:solidFill>
                  <a:prstClr val="black"/>
                </a:solidFill>
                <a:latin typeface="Times New Roman"/>
              </a:rPr>
              <a:t>Video: Power of Empathy</a:t>
            </a:r>
          </a:p>
        </p:txBody>
      </p:sp>
      <p:pic>
        <p:nvPicPr>
          <p:cNvPr id="4" name="Online Media 3" descr="Brené Brown on Empathy">
            <a:hlinkClick r:id="" action="ppaction://media"/>
            <a:extLst>
              <a:ext uri="{FF2B5EF4-FFF2-40B4-BE49-F238E27FC236}">
                <a16:creationId xmlns:a16="http://schemas.microsoft.com/office/drawing/2014/main" id="{FA5E684C-0F3A-264A-93CF-D0BFFDAEB720}"/>
              </a:ext>
            </a:extLst>
          </p:cNvPr>
          <p:cNvPicPr>
            <a:picLocks noRot="1" noChangeAspect="1"/>
          </p:cNvPicPr>
          <p:nvPr>
            <a:videoFile r:link="rId1"/>
          </p:nvPr>
        </p:nvPicPr>
        <p:blipFill>
          <a:blip r:embed="rId4"/>
          <a:stretch>
            <a:fillRect/>
          </a:stretch>
        </p:blipFill>
        <p:spPr>
          <a:xfrm>
            <a:off x="3048000" y="1714500"/>
            <a:ext cx="6096000" cy="3429000"/>
          </a:xfrm>
          <a:prstGeom prst="rect">
            <a:avLst/>
          </a:prstGeom>
        </p:spPr>
      </p:pic>
    </p:spTree>
    <p:extLst>
      <p:ext uri="{BB962C8B-B14F-4D97-AF65-F5344CB8AC3E}">
        <p14:creationId xmlns:p14="http://schemas.microsoft.com/office/powerpoint/2010/main" val="43804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{1B9D1619-B6DA-D049-B4C6-2CAB78CAB20F}tf10001072</Template>
  <TotalTime>1135</TotalTime>
  <Words>3114</Words>
  <Application>Microsoft Macintosh PowerPoint</Application>
  <PresentationFormat>Widescreen</PresentationFormat>
  <Paragraphs>284</Paragraphs>
  <Slides>33</Slides>
  <Notes>30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Franklin Gothic Book</vt:lpstr>
      <vt:lpstr>Times New Roman</vt:lpstr>
      <vt:lpstr>Crop</vt:lpstr>
      <vt:lpstr>Trauma During COVID-19: Healing Through Relationships</vt:lpstr>
      <vt:lpstr>Intent of this Training</vt:lpstr>
      <vt:lpstr>COVID-19</vt:lpstr>
      <vt:lpstr>“One size does not fit all”</vt:lpstr>
      <vt:lpstr>Individual Responses are Multifaceted</vt:lpstr>
      <vt:lpstr>Trauma-Informed Care</vt:lpstr>
      <vt:lpstr>Trauma Informed Care Elements</vt:lpstr>
      <vt:lpstr>Prevalence of Trauma: Approach</vt:lpstr>
      <vt:lpstr>Prevalence of Trauma: Approach</vt:lpstr>
      <vt:lpstr>What is Trauma?</vt:lpstr>
      <vt:lpstr>Potential Traumatic Events</vt:lpstr>
      <vt:lpstr>Prevalence of Trauma</vt:lpstr>
      <vt:lpstr>Impact of Trauma</vt:lpstr>
      <vt:lpstr>Impact of Trauma on the Brain</vt:lpstr>
      <vt:lpstr>Impact of Trauma:  Adverse Childhood Experiences</vt:lpstr>
      <vt:lpstr>Impact of Trauma</vt:lpstr>
      <vt:lpstr>Impact of Trauma: Problems OR Adaptations?</vt:lpstr>
      <vt:lpstr>What skills can you develop to help others?</vt:lpstr>
      <vt:lpstr>Trauma Informed Care Skill Development: Identifying and Validating Feelings</vt:lpstr>
      <vt:lpstr>Trauma Informed Care Skill Development: Identifying and Validating Feelings</vt:lpstr>
      <vt:lpstr>Trauma Informed Care Skill Development: Regulating Feelings</vt:lpstr>
      <vt:lpstr>Trauma Informed Care Skill Development: Regulating Feelings</vt:lpstr>
      <vt:lpstr>Trauma Informed Care Skill Development: Understanding the Stress Response</vt:lpstr>
      <vt:lpstr>Trauma Informed Care Skill Development: Appreciation</vt:lpstr>
      <vt:lpstr>Trauma Informed Care Skill Development: Reason for Being</vt:lpstr>
      <vt:lpstr>PowerPoint Presentation</vt:lpstr>
      <vt:lpstr>Thank you</vt:lpstr>
      <vt:lpstr>Trauma Informed Care: Further Reading</vt:lpstr>
      <vt:lpstr>Trauma Informed Care: Bibliography</vt:lpstr>
      <vt:lpstr>Trauma Informed Care: Bibliography</vt:lpstr>
      <vt:lpstr>Trauma Informed Care: Bibliography</vt:lpstr>
      <vt:lpstr>Trauma Informed Care: Bibliography</vt:lpstr>
      <vt:lpstr>Trauma Informed Care: 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Sheri Gibson</cp:lastModifiedBy>
  <cp:revision>16</cp:revision>
  <cp:lastPrinted>2020-07-30T12:59:22Z</cp:lastPrinted>
  <dcterms:created xsi:type="dcterms:W3CDTF">2017-08-16T20:53:38Z</dcterms:created>
  <dcterms:modified xsi:type="dcterms:W3CDTF">2020-12-12T16:26:48Z</dcterms:modified>
</cp:coreProperties>
</file>