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93" r:id="rId2"/>
    <p:sldMasterId id="2147483705" r:id="rId3"/>
  </p:sldMasterIdLst>
  <p:notesMasterIdLst>
    <p:notesMasterId r:id="rId49"/>
  </p:notesMasterIdLst>
  <p:sldIdLst>
    <p:sldId id="390" r:id="rId4"/>
    <p:sldId id="259" r:id="rId5"/>
    <p:sldId id="302" r:id="rId6"/>
    <p:sldId id="312" r:id="rId7"/>
    <p:sldId id="256" r:id="rId8"/>
    <p:sldId id="270" r:id="rId9"/>
    <p:sldId id="392" r:id="rId10"/>
    <p:sldId id="393" r:id="rId11"/>
    <p:sldId id="273" r:id="rId12"/>
    <p:sldId id="274" r:id="rId13"/>
    <p:sldId id="394" r:id="rId14"/>
    <p:sldId id="276" r:id="rId15"/>
    <p:sldId id="277" r:id="rId16"/>
    <p:sldId id="278" r:id="rId17"/>
    <p:sldId id="395" r:id="rId18"/>
    <p:sldId id="280" r:id="rId19"/>
    <p:sldId id="396" r:id="rId20"/>
    <p:sldId id="397" r:id="rId21"/>
    <p:sldId id="398" r:id="rId22"/>
    <p:sldId id="399" r:id="rId23"/>
    <p:sldId id="400" r:id="rId24"/>
    <p:sldId id="369" r:id="rId25"/>
    <p:sldId id="406" r:id="rId26"/>
    <p:sldId id="411" r:id="rId27"/>
    <p:sldId id="257" r:id="rId28"/>
    <p:sldId id="443" r:id="rId29"/>
    <p:sldId id="451" r:id="rId30"/>
    <p:sldId id="445" r:id="rId31"/>
    <p:sldId id="447" r:id="rId32"/>
    <p:sldId id="448" r:id="rId33"/>
    <p:sldId id="258" r:id="rId34"/>
    <p:sldId id="260" r:id="rId35"/>
    <p:sldId id="261" r:id="rId36"/>
    <p:sldId id="262" r:id="rId37"/>
    <p:sldId id="263" r:id="rId38"/>
    <p:sldId id="264" r:id="rId39"/>
    <p:sldId id="265" r:id="rId40"/>
    <p:sldId id="444" r:id="rId41"/>
    <p:sldId id="449" r:id="rId42"/>
    <p:sldId id="271" r:id="rId43"/>
    <p:sldId id="452" r:id="rId44"/>
    <p:sldId id="453" r:id="rId45"/>
    <p:sldId id="272" r:id="rId46"/>
    <p:sldId id="450" r:id="rId47"/>
    <p:sldId id="370" r:id="rId48"/>
  </p:sldIdLst>
  <p:sldSz cx="12192000" cy="6858000"/>
  <p:notesSz cx="6858000" cy="9144000"/>
  <p:custDataLst>
    <p:tags r:id="rId5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0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5" autoAdjust="0"/>
    <p:restoredTop sz="94717" autoAdjust="0"/>
  </p:normalViewPr>
  <p:slideViewPr>
    <p:cSldViewPr snapToGrid="0">
      <p:cViewPr varScale="1">
        <p:scale>
          <a:sx n="79" d="100"/>
          <a:sy n="79" d="100"/>
        </p:scale>
        <p:origin x="120" y="702"/>
      </p:cViewPr>
      <p:guideLst>
        <p:guide orient="horz" pos="2160"/>
        <p:guide pos="3840"/>
      </p:guideLst>
    </p:cSldViewPr>
  </p:slideViewPr>
  <p:outlineViewPr>
    <p:cViewPr>
      <p:scale>
        <a:sx n="33" d="100"/>
        <a:sy n="33" d="100"/>
      </p:scale>
      <p:origin x="0" y="-54516"/>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tags" Target="tags/tag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571F64-4D98-49AB-8C64-0C5906F464E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30AA8BF-5AF3-4CFF-96A4-34C69A39967F}">
      <dgm:prSet/>
      <dgm:spPr/>
      <dgm:t>
        <a:bodyPr/>
        <a:lstStyle/>
        <a:p>
          <a:r>
            <a:rPr lang="en-US" dirty="0"/>
            <a:t>The person establishes their care and services and how they are received.</a:t>
          </a:r>
        </a:p>
      </dgm:t>
      <dgm:extLst>
        <a:ext uri="{E40237B7-FDA0-4F09-8148-C483321AD2D9}">
          <dgm14:cNvPr xmlns:dgm14="http://schemas.microsoft.com/office/drawing/2010/diagram" id="0" name="" descr="The person establishes their care and services and how they are received.&#10;"/>
        </a:ext>
      </dgm:extLst>
    </dgm:pt>
    <dgm:pt modelId="{592D7105-7703-4C18-9458-3BE2D5B2B973}" type="parTrans" cxnId="{D612E16C-DA0F-4996-96B2-F680BD2DC724}">
      <dgm:prSet/>
      <dgm:spPr/>
      <dgm:t>
        <a:bodyPr/>
        <a:lstStyle/>
        <a:p>
          <a:endParaRPr lang="en-US"/>
        </a:p>
      </dgm:t>
    </dgm:pt>
    <dgm:pt modelId="{DEB11B9D-8D19-4FAB-BB47-C93937B060DF}" type="sibTrans" cxnId="{D612E16C-DA0F-4996-96B2-F680BD2DC724}">
      <dgm:prSet/>
      <dgm:spPr/>
      <dgm:t>
        <a:bodyPr/>
        <a:lstStyle/>
        <a:p>
          <a:endParaRPr lang="en-US"/>
        </a:p>
      </dgm:t>
    </dgm:pt>
    <dgm:pt modelId="{56D4B5F1-CD91-4A3F-9F81-1C0738801E09}">
      <dgm:prSet/>
      <dgm:spPr/>
      <dgm:t>
        <a:bodyPr/>
        <a:lstStyle/>
        <a:p>
          <a:r>
            <a:rPr lang="en-US" dirty="0"/>
            <a:t>The emphasis is not purely medical, but also focuses on the person’s environment, culture, perceptions, quality of life and experiences.</a:t>
          </a:r>
        </a:p>
      </dgm:t>
      <dgm:extLst>
        <a:ext uri="{E40237B7-FDA0-4F09-8148-C483321AD2D9}">
          <dgm14:cNvPr xmlns:dgm14="http://schemas.microsoft.com/office/drawing/2010/diagram" id="0" name="" descr="The emphasis is not purely medical, but also focuses on the person’s environment, culture, perceptions, quality of life and experiences.&#10;"/>
        </a:ext>
      </dgm:extLst>
    </dgm:pt>
    <dgm:pt modelId="{AD90E57A-9CD0-4B18-97CC-2845DFB5DED4}" type="parTrans" cxnId="{F04E32ED-69A3-4020-9AE9-0CA70CC6EECC}">
      <dgm:prSet/>
      <dgm:spPr/>
      <dgm:t>
        <a:bodyPr/>
        <a:lstStyle/>
        <a:p>
          <a:endParaRPr lang="en-US"/>
        </a:p>
      </dgm:t>
    </dgm:pt>
    <dgm:pt modelId="{17B50BFF-B59D-47F8-A15B-76135E096110}" type="sibTrans" cxnId="{F04E32ED-69A3-4020-9AE9-0CA70CC6EECC}">
      <dgm:prSet/>
      <dgm:spPr/>
      <dgm:t>
        <a:bodyPr/>
        <a:lstStyle/>
        <a:p>
          <a:endParaRPr lang="en-US"/>
        </a:p>
      </dgm:t>
    </dgm:pt>
    <dgm:pt modelId="{5009185A-CA56-4AE2-833D-481439C54383}">
      <dgm:prSet/>
      <dgm:spPr/>
      <dgm:t>
        <a:bodyPr/>
        <a:lstStyle/>
        <a:p>
          <a:r>
            <a:rPr lang="en-US" dirty="0"/>
            <a:t>Creates a pathway for continuous collaboration and communication between an individual, their desired support persons, and the interdisciplinary team.</a:t>
          </a:r>
        </a:p>
      </dgm:t>
      <dgm:extLst>
        <a:ext uri="{E40237B7-FDA0-4F09-8148-C483321AD2D9}">
          <dgm14:cNvPr xmlns:dgm14="http://schemas.microsoft.com/office/drawing/2010/diagram" id="0" name="" descr="Creates a pathway for continuous collaboration and communication between an individual, their desired support persons, and the interdisciplinary team.&#10;"/>
        </a:ext>
      </dgm:extLst>
    </dgm:pt>
    <dgm:pt modelId="{B14B692E-D64C-420F-A0A2-4FC5B620E695}" type="parTrans" cxnId="{955AC067-9C33-427B-89ED-1CE7416C5B9F}">
      <dgm:prSet/>
      <dgm:spPr/>
      <dgm:t>
        <a:bodyPr/>
        <a:lstStyle/>
        <a:p>
          <a:endParaRPr lang="en-US"/>
        </a:p>
      </dgm:t>
    </dgm:pt>
    <dgm:pt modelId="{FE40E571-CA52-451E-9E2C-ABBEAA350BFF}" type="sibTrans" cxnId="{955AC067-9C33-427B-89ED-1CE7416C5B9F}">
      <dgm:prSet/>
      <dgm:spPr/>
      <dgm:t>
        <a:bodyPr/>
        <a:lstStyle/>
        <a:p>
          <a:endParaRPr lang="en-US"/>
        </a:p>
      </dgm:t>
    </dgm:pt>
    <dgm:pt modelId="{96F7B3FC-48D7-4EA5-90D5-24D1A4E9E12A}">
      <dgm:prSet/>
      <dgm:spPr/>
      <dgm:t>
        <a:bodyPr/>
        <a:lstStyle/>
        <a:p>
          <a:r>
            <a:rPr lang="en-US" dirty="0"/>
            <a:t>Inherently integrates an individual’s right to choice, risk, respect, and dignity </a:t>
          </a:r>
        </a:p>
      </dgm:t>
      <dgm:extLst>
        <a:ext uri="{E40237B7-FDA0-4F09-8148-C483321AD2D9}">
          <dgm14:cNvPr xmlns:dgm14="http://schemas.microsoft.com/office/drawing/2010/diagram" id="0" name="" descr="Inherently integrates an individual’s right to choice, risk, respect, and dignity &#10;"/>
        </a:ext>
      </dgm:extLst>
    </dgm:pt>
    <dgm:pt modelId="{9A9E122B-8CB1-47D8-B555-52F4A7EA4ACC}" type="parTrans" cxnId="{F66815E9-C82B-4619-B57D-421C879B9AB2}">
      <dgm:prSet/>
      <dgm:spPr/>
      <dgm:t>
        <a:bodyPr/>
        <a:lstStyle/>
        <a:p>
          <a:endParaRPr lang="en-US"/>
        </a:p>
      </dgm:t>
    </dgm:pt>
    <dgm:pt modelId="{4879A5CA-4595-4755-BC83-73A51764D909}" type="sibTrans" cxnId="{F66815E9-C82B-4619-B57D-421C879B9AB2}">
      <dgm:prSet/>
      <dgm:spPr/>
      <dgm:t>
        <a:bodyPr/>
        <a:lstStyle/>
        <a:p>
          <a:endParaRPr lang="en-US"/>
        </a:p>
      </dgm:t>
    </dgm:pt>
    <dgm:pt modelId="{E98F703C-8BF9-478D-B3A0-26284AC39398}" type="pres">
      <dgm:prSet presAssocID="{B9571F64-4D98-49AB-8C64-0C5906F464EF}" presName="linear" presStyleCnt="0">
        <dgm:presLayoutVars>
          <dgm:animLvl val="lvl"/>
          <dgm:resizeHandles val="exact"/>
        </dgm:presLayoutVars>
      </dgm:prSet>
      <dgm:spPr/>
    </dgm:pt>
    <dgm:pt modelId="{A4AB3C85-E219-4661-A33B-E2C8E1A3A9E2}" type="pres">
      <dgm:prSet presAssocID="{230AA8BF-5AF3-4CFF-96A4-34C69A39967F}" presName="parentText" presStyleLbl="node1" presStyleIdx="0" presStyleCnt="4" custLinFactY="-35001" custLinFactNeighborX="-49" custLinFactNeighborY="-100000">
        <dgm:presLayoutVars>
          <dgm:chMax val="0"/>
          <dgm:bulletEnabled val="1"/>
        </dgm:presLayoutVars>
      </dgm:prSet>
      <dgm:spPr/>
    </dgm:pt>
    <dgm:pt modelId="{E3A9F000-5873-4C52-AF50-2E7178A497E0}" type="pres">
      <dgm:prSet presAssocID="{DEB11B9D-8D19-4FAB-BB47-C93937B060DF}" presName="spacer" presStyleCnt="0"/>
      <dgm:spPr/>
    </dgm:pt>
    <dgm:pt modelId="{14B50D6E-2014-4AE8-9540-AE32EECD6429}" type="pres">
      <dgm:prSet presAssocID="{56D4B5F1-CD91-4A3F-9F81-1C0738801E09}" presName="parentText" presStyleLbl="node1" presStyleIdx="1" presStyleCnt="4" custLinFactY="-16507" custLinFactNeighborX="-49" custLinFactNeighborY="-100000">
        <dgm:presLayoutVars>
          <dgm:chMax val="0"/>
          <dgm:bulletEnabled val="1"/>
        </dgm:presLayoutVars>
      </dgm:prSet>
      <dgm:spPr/>
    </dgm:pt>
    <dgm:pt modelId="{150DD96B-0CE5-4B05-B61B-8327AAA5097F}" type="pres">
      <dgm:prSet presAssocID="{17B50BFF-B59D-47F8-A15B-76135E096110}" presName="spacer" presStyleCnt="0"/>
      <dgm:spPr/>
    </dgm:pt>
    <dgm:pt modelId="{E2BBD07C-B515-4436-B3AA-21D30093E76F}" type="pres">
      <dgm:prSet presAssocID="{5009185A-CA56-4AE2-833D-481439C54383}" presName="parentText" presStyleLbl="node1" presStyleIdx="2" presStyleCnt="4" custLinFactY="-1880" custLinFactNeighborX="-49" custLinFactNeighborY="-100000">
        <dgm:presLayoutVars>
          <dgm:chMax val="0"/>
          <dgm:bulletEnabled val="1"/>
        </dgm:presLayoutVars>
      </dgm:prSet>
      <dgm:spPr/>
    </dgm:pt>
    <dgm:pt modelId="{5BD38EDF-AC08-40A8-9356-B73067C42C43}" type="pres">
      <dgm:prSet presAssocID="{FE40E571-CA52-451E-9E2C-ABBEAA350BFF}" presName="spacer" presStyleCnt="0"/>
      <dgm:spPr/>
    </dgm:pt>
    <dgm:pt modelId="{BF9B59E2-F6DB-4637-9E9A-B481CE0AE717}" type="pres">
      <dgm:prSet presAssocID="{96F7B3FC-48D7-4EA5-90D5-24D1A4E9E12A}" presName="parentText" presStyleLbl="node1" presStyleIdx="3" presStyleCnt="4" custLinFactY="5333" custLinFactNeighborX="-49" custLinFactNeighborY="100000">
        <dgm:presLayoutVars>
          <dgm:chMax val="0"/>
          <dgm:bulletEnabled val="1"/>
        </dgm:presLayoutVars>
      </dgm:prSet>
      <dgm:spPr/>
    </dgm:pt>
  </dgm:ptLst>
  <dgm:cxnLst>
    <dgm:cxn modelId="{92B9D633-C91A-46AD-ADFB-26985AFBCF35}" type="presOf" srcId="{56D4B5F1-CD91-4A3F-9F81-1C0738801E09}" destId="{14B50D6E-2014-4AE8-9540-AE32EECD6429}" srcOrd="0" destOrd="0" presId="urn:microsoft.com/office/officeart/2005/8/layout/vList2"/>
    <dgm:cxn modelId="{E10CF464-C036-4970-B0C8-28870AAED00A}" type="presOf" srcId="{5009185A-CA56-4AE2-833D-481439C54383}" destId="{E2BBD07C-B515-4436-B3AA-21D30093E76F}" srcOrd="0" destOrd="0" presId="urn:microsoft.com/office/officeart/2005/8/layout/vList2"/>
    <dgm:cxn modelId="{955AC067-9C33-427B-89ED-1CE7416C5B9F}" srcId="{B9571F64-4D98-49AB-8C64-0C5906F464EF}" destId="{5009185A-CA56-4AE2-833D-481439C54383}" srcOrd="2" destOrd="0" parTransId="{B14B692E-D64C-420F-A0A2-4FC5B620E695}" sibTransId="{FE40E571-CA52-451E-9E2C-ABBEAA350BFF}"/>
    <dgm:cxn modelId="{D612E16C-DA0F-4996-96B2-F680BD2DC724}" srcId="{B9571F64-4D98-49AB-8C64-0C5906F464EF}" destId="{230AA8BF-5AF3-4CFF-96A4-34C69A39967F}" srcOrd="0" destOrd="0" parTransId="{592D7105-7703-4C18-9458-3BE2D5B2B973}" sibTransId="{DEB11B9D-8D19-4FAB-BB47-C93937B060DF}"/>
    <dgm:cxn modelId="{101BA56D-A75F-41E0-9845-600788EB2BDA}" type="presOf" srcId="{230AA8BF-5AF3-4CFF-96A4-34C69A39967F}" destId="{A4AB3C85-E219-4661-A33B-E2C8E1A3A9E2}" srcOrd="0" destOrd="0" presId="urn:microsoft.com/office/officeart/2005/8/layout/vList2"/>
    <dgm:cxn modelId="{F870B98F-7B80-49F6-905B-075166CC2F7A}" type="presOf" srcId="{96F7B3FC-48D7-4EA5-90D5-24D1A4E9E12A}" destId="{BF9B59E2-F6DB-4637-9E9A-B481CE0AE717}" srcOrd="0" destOrd="0" presId="urn:microsoft.com/office/officeart/2005/8/layout/vList2"/>
    <dgm:cxn modelId="{F66815E9-C82B-4619-B57D-421C879B9AB2}" srcId="{B9571F64-4D98-49AB-8C64-0C5906F464EF}" destId="{96F7B3FC-48D7-4EA5-90D5-24D1A4E9E12A}" srcOrd="3" destOrd="0" parTransId="{9A9E122B-8CB1-47D8-B555-52F4A7EA4ACC}" sibTransId="{4879A5CA-4595-4755-BC83-73A51764D909}"/>
    <dgm:cxn modelId="{F04E32ED-69A3-4020-9AE9-0CA70CC6EECC}" srcId="{B9571F64-4D98-49AB-8C64-0C5906F464EF}" destId="{56D4B5F1-CD91-4A3F-9F81-1C0738801E09}" srcOrd="1" destOrd="0" parTransId="{AD90E57A-9CD0-4B18-97CC-2845DFB5DED4}" sibTransId="{17B50BFF-B59D-47F8-A15B-76135E096110}"/>
    <dgm:cxn modelId="{DAC607F1-C889-4E37-83F7-EC5C71B3FE38}" type="presOf" srcId="{B9571F64-4D98-49AB-8C64-0C5906F464EF}" destId="{E98F703C-8BF9-478D-B3A0-26284AC39398}" srcOrd="0" destOrd="0" presId="urn:microsoft.com/office/officeart/2005/8/layout/vList2"/>
    <dgm:cxn modelId="{B382443A-F8C4-42FC-AA63-EBA7CE0203EF}" type="presParOf" srcId="{E98F703C-8BF9-478D-B3A0-26284AC39398}" destId="{A4AB3C85-E219-4661-A33B-E2C8E1A3A9E2}" srcOrd="0" destOrd="0" presId="urn:microsoft.com/office/officeart/2005/8/layout/vList2"/>
    <dgm:cxn modelId="{CDE05A42-6CFA-4B24-9071-D1FDD839B11A}" type="presParOf" srcId="{E98F703C-8BF9-478D-B3A0-26284AC39398}" destId="{E3A9F000-5873-4C52-AF50-2E7178A497E0}" srcOrd="1" destOrd="0" presId="urn:microsoft.com/office/officeart/2005/8/layout/vList2"/>
    <dgm:cxn modelId="{2C6B571C-75A6-4C50-B8FF-551E7FB94DEE}" type="presParOf" srcId="{E98F703C-8BF9-478D-B3A0-26284AC39398}" destId="{14B50D6E-2014-4AE8-9540-AE32EECD6429}" srcOrd="2" destOrd="0" presId="urn:microsoft.com/office/officeart/2005/8/layout/vList2"/>
    <dgm:cxn modelId="{34ACA8B3-BBB4-40F0-BB07-F50DA731F804}" type="presParOf" srcId="{E98F703C-8BF9-478D-B3A0-26284AC39398}" destId="{150DD96B-0CE5-4B05-B61B-8327AAA5097F}" srcOrd="3" destOrd="0" presId="urn:microsoft.com/office/officeart/2005/8/layout/vList2"/>
    <dgm:cxn modelId="{ED2DF0E4-BD9A-4F3B-A594-F316CC343187}" type="presParOf" srcId="{E98F703C-8BF9-478D-B3A0-26284AC39398}" destId="{E2BBD07C-B515-4436-B3AA-21D30093E76F}" srcOrd="4" destOrd="0" presId="urn:microsoft.com/office/officeart/2005/8/layout/vList2"/>
    <dgm:cxn modelId="{472A3B28-0256-489E-A999-A97B37BD1013}" type="presParOf" srcId="{E98F703C-8BF9-478D-B3A0-26284AC39398}" destId="{5BD38EDF-AC08-40A8-9356-B73067C42C43}" srcOrd="5" destOrd="0" presId="urn:microsoft.com/office/officeart/2005/8/layout/vList2"/>
    <dgm:cxn modelId="{3ED76A85-277E-4947-912F-B9CB4D61D79F}" type="presParOf" srcId="{E98F703C-8BF9-478D-B3A0-26284AC39398}" destId="{BF9B59E2-F6DB-4637-9E9A-B481CE0AE71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AB3C85-E219-4661-A33B-E2C8E1A3A9E2}">
      <dsp:nvSpPr>
        <dsp:cNvPr id="0" name=""/>
        <dsp:cNvSpPr/>
      </dsp:nvSpPr>
      <dsp:spPr>
        <a:xfrm>
          <a:off x="0" y="0"/>
          <a:ext cx="6263640" cy="123069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The person establishes their care and services and how they are received.</a:t>
          </a:r>
        </a:p>
      </dsp:txBody>
      <dsp:txXfrm>
        <a:off x="60077" y="60077"/>
        <a:ext cx="6143486" cy="1110539"/>
      </dsp:txXfrm>
    </dsp:sp>
    <dsp:sp modelId="{14B50D6E-2014-4AE8-9540-AE32EECD6429}">
      <dsp:nvSpPr>
        <dsp:cNvPr id="0" name=""/>
        <dsp:cNvSpPr/>
      </dsp:nvSpPr>
      <dsp:spPr>
        <a:xfrm>
          <a:off x="0" y="1521657"/>
          <a:ext cx="6263640" cy="1230693"/>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The emphasis is not purely medical, but also focuses on the person’s environment, culture, perceptions, quality of life and experiences.</a:t>
          </a:r>
        </a:p>
      </dsp:txBody>
      <dsp:txXfrm>
        <a:off x="60077" y="1581734"/>
        <a:ext cx="6143486" cy="1110539"/>
      </dsp:txXfrm>
    </dsp:sp>
    <dsp:sp modelId="{E2BBD07C-B515-4436-B3AA-21D30093E76F}">
      <dsp:nvSpPr>
        <dsp:cNvPr id="0" name=""/>
        <dsp:cNvSpPr/>
      </dsp:nvSpPr>
      <dsp:spPr>
        <a:xfrm>
          <a:off x="0" y="2995724"/>
          <a:ext cx="6263640" cy="1230693"/>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Creates a pathway for continuous collaboration and communication between an individual, their desired support persons, and the interdisciplinary team.</a:t>
          </a:r>
        </a:p>
      </dsp:txBody>
      <dsp:txXfrm>
        <a:off x="60077" y="3055801"/>
        <a:ext cx="6143486" cy="1110539"/>
      </dsp:txXfrm>
    </dsp:sp>
    <dsp:sp modelId="{BF9B59E2-F6DB-4637-9E9A-B481CE0AE717}">
      <dsp:nvSpPr>
        <dsp:cNvPr id="0" name=""/>
        <dsp:cNvSpPr/>
      </dsp:nvSpPr>
      <dsp:spPr>
        <a:xfrm>
          <a:off x="0" y="4505268"/>
          <a:ext cx="6263640" cy="123069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Inherently integrates an individual’s right to choice, risk, respect, and dignity </a:t>
          </a:r>
        </a:p>
      </dsp:txBody>
      <dsp:txXfrm>
        <a:off x="60077" y="4565345"/>
        <a:ext cx="6143486" cy="11105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923F7A-6998-49DA-8408-92283620D498}" type="datetimeFigureOut">
              <a:rPr lang="en-US" smtClean="0"/>
              <a:t>9/19/2022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E14E67-4C8C-43D1-9BDC-9DA347913DAA}" type="slidenum">
              <a:rPr lang="en-US" smtClean="0"/>
              <a:t>‹#›</a:t>
            </a:fld>
            <a:endParaRPr lang="en-US"/>
          </a:p>
        </p:txBody>
      </p:sp>
    </p:spTree>
    <p:extLst>
      <p:ext uri="{BB962C8B-B14F-4D97-AF65-F5344CB8AC3E}">
        <p14:creationId xmlns:p14="http://schemas.microsoft.com/office/powerpoint/2010/main" val="1115060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52AC0-EE85-4BF2-BBCA-280098B51D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393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E14E67-4C8C-43D1-9BDC-9DA347913DAA}" type="slidenum">
              <a:rPr lang="en-US" smtClean="0"/>
              <a:t>40</a:t>
            </a:fld>
            <a:endParaRPr lang="en-US"/>
          </a:p>
        </p:txBody>
      </p:sp>
    </p:spTree>
    <p:extLst>
      <p:ext uri="{BB962C8B-B14F-4D97-AF65-F5344CB8AC3E}">
        <p14:creationId xmlns:p14="http://schemas.microsoft.com/office/powerpoint/2010/main" val="3640542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E14E67-4C8C-43D1-9BDC-9DA347913DAA}" type="slidenum">
              <a:rPr lang="en-US" smtClean="0"/>
              <a:t>42</a:t>
            </a:fld>
            <a:endParaRPr lang="en-US"/>
          </a:p>
        </p:txBody>
      </p:sp>
    </p:spTree>
    <p:extLst>
      <p:ext uri="{BB962C8B-B14F-4D97-AF65-F5344CB8AC3E}">
        <p14:creationId xmlns:p14="http://schemas.microsoft.com/office/powerpoint/2010/main" val="536203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8294-0FD2-209D-448E-30F4B77F56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B02246-44B0-A596-4BBF-F78E6018FD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5CEEF3-37AA-2D16-401D-61E366CF3B69}"/>
              </a:ext>
            </a:extLst>
          </p:cNvPr>
          <p:cNvSpPr>
            <a:spLocks noGrp="1"/>
          </p:cNvSpPr>
          <p:nvPr>
            <p:ph type="dt" sz="half" idx="10"/>
          </p:nvPr>
        </p:nvSpPr>
        <p:spPr/>
        <p:txBody>
          <a:bodyPr/>
          <a:lstStyle/>
          <a:p>
            <a:fld id="{5134669B-6095-41E8-A166-55DCE8EFE5FD}" type="datetime1">
              <a:rPr lang="en-US" smtClean="0"/>
              <a:t>9/19/2022</a:t>
            </a:fld>
            <a:endParaRPr lang="en-US"/>
          </a:p>
        </p:txBody>
      </p:sp>
      <p:sp>
        <p:nvSpPr>
          <p:cNvPr id="5" name="Footer Placeholder 4">
            <a:extLst>
              <a:ext uri="{FF2B5EF4-FFF2-40B4-BE49-F238E27FC236}">
                <a16:creationId xmlns:a16="http://schemas.microsoft.com/office/drawing/2014/main" id="{49274363-DA7F-4C94-F32B-F3C5C39EA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BB6220-EF5C-5C2A-DAFD-EDC703A286A1}"/>
              </a:ext>
            </a:extLst>
          </p:cNvPr>
          <p:cNvSpPr>
            <a:spLocks noGrp="1"/>
          </p:cNvSpPr>
          <p:nvPr>
            <p:ph type="sldNum" sz="quarter" idx="12"/>
          </p:nvPr>
        </p:nvSpPr>
        <p:spPr/>
        <p:txBody>
          <a:bodyPr/>
          <a:lstStyle/>
          <a:p>
            <a:fld id="{A58D482D-67C7-4314-B4E5-52DED238AEF3}" type="slidenum">
              <a:rPr lang="en-US" smtClean="0"/>
              <a:t>‹#›</a:t>
            </a:fld>
            <a:endParaRPr lang="en-US"/>
          </a:p>
        </p:txBody>
      </p:sp>
    </p:spTree>
    <p:extLst>
      <p:ext uri="{BB962C8B-B14F-4D97-AF65-F5344CB8AC3E}">
        <p14:creationId xmlns:p14="http://schemas.microsoft.com/office/powerpoint/2010/main" val="66588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87F3E-46DE-ED4E-A452-EAAF7F37EE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5A939-033B-21D7-C796-0CDE409E38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E682F-0716-3FF3-C334-50449CC630C0}"/>
              </a:ext>
            </a:extLst>
          </p:cNvPr>
          <p:cNvSpPr>
            <a:spLocks noGrp="1"/>
          </p:cNvSpPr>
          <p:nvPr>
            <p:ph type="dt" sz="half" idx="10"/>
          </p:nvPr>
        </p:nvSpPr>
        <p:spPr/>
        <p:txBody>
          <a:bodyPr/>
          <a:lstStyle/>
          <a:p>
            <a:fld id="{01FF2CD8-3FEC-4734-9BE7-518D87D00F21}" type="datetime1">
              <a:rPr lang="en-US" smtClean="0"/>
              <a:t>9/19/2022</a:t>
            </a:fld>
            <a:endParaRPr lang="en-US"/>
          </a:p>
        </p:txBody>
      </p:sp>
      <p:sp>
        <p:nvSpPr>
          <p:cNvPr id="5" name="Footer Placeholder 4">
            <a:extLst>
              <a:ext uri="{FF2B5EF4-FFF2-40B4-BE49-F238E27FC236}">
                <a16:creationId xmlns:a16="http://schemas.microsoft.com/office/drawing/2014/main" id="{861B9B83-3722-2120-C963-0A1DA7FF0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57F5FE-FADF-02E4-BD8C-817D57163720}"/>
              </a:ext>
            </a:extLst>
          </p:cNvPr>
          <p:cNvSpPr>
            <a:spLocks noGrp="1"/>
          </p:cNvSpPr>
          <p:nvPr>
            <p:ph type="sldNum" sz="quarter" idx="12"/>
          </p:nvPr>
        </p:nvSpPr>
        <p:spPr/>
        <p:txBody>
          <a:bodyPr/>
          <a:lstStyle/>
          <a:p>
            <a:fld id="{A58D482D-67C7-4314-B4E5-52DED238AEF3}" type="slidenum">
              <a:rPr lang="en-US" smtClean="0"/>
              <a:t>‹#›</a:t>
            </a:fld>
            <a:endParaRPr lang="en-US"/>
          </a:p>
        </p:txBody>
      </p:sp>
    </p:spTree>
    <p:extLst>
      <p:ext uri="{BB962C8B-B14F-4D97-AF65-F5344CB8AC3E}">
        <p14:creationId xmlns:p14="http://schemas.microsoft.com/office/powerpoint/2010/main" val="273881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8DB84-C882-5B33-FBC0-66DE672C62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872EFA-79C3-80B1-E5D1-C9E7C38B82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CCB38C-0C82-20F6-87CE-6246DAD0A631}"/>
              </a:ext>
            </a:extLst>
          </p:cNvPr>
          <p:cNvSpPr>
            <a:spLocks noGrp="1"/>
          </p:cNvSpPr>
          <p:nvPr>
            <p:ph type="dt" sz="half" idx="10"/>
          </p:nvPr>
        </p:nvSpPr>
        <p:spPr/>
        <p:txBody>
          <a:bodyPr/>
          <a:lstStyle/>
          <a:p>
            <a:fld id="{4689A3D1-F473-4FDF-A6E3-D62B5F8D1D62}" type="datetime1">
              <a:rPr lang="en-US" smtClean="0"/>
              <a:t>9/19/2022</a:t>
            </a:fld>
            <a:endParaRPr lang="en-US"/>
          </a:p>
        </p:txBody>
      </p:sp>
      <p:sp>
        <p:nvSpPr>
          <p:cNvPr id="5" name="Footer Placeholder 4">
            <a:extLst>
              <a:ext uri="{FF2B5EF4-FFF2-40B4-BE49-F238E27FC236}">
                <a16:creationId xmlns:a16="http://schemas.microsoft.com/office/drawing/2014/main" id="{424AAE24-29B1-FE88-6ABA-EF60FBB859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E6A9DE-B9AD-9734-8D1D-C4CC2B0C40A8}"/>
              </a:ext>
            </a:extLst>
          </p:cNvPr>
          <p:cNvSpPr>
            <a:spLocks noGrp="1"/>
          </p:cNvSpPr>
          <p:nvPr>
            <p:ph type="sldNum" sz="quarter" idx="12"/>
          </p:nvPr>
        </p:nvSpPr>
        <p:spPr/>
        <p:txBody>
          <a:bodyPr/>
          <a:lstStyle/>
          <a:p>
            <a:fld id="{A58D482D-67C7-4314-B4E5-52DED238AEF3}" type="slidenum">
              <a:rPr lang="en-US" smtClean="0"/>
              <a:t>‹#›</a:t>
            </a:fld>
            <a:endParaRPr lang="en-US"/>
          </a:p>
        </p:txBody>
      </p:sp>
    </p:spTree>
    <p:extLst>
      <p:ext uri="{BB962C8B-B14F-4D97-AF65-F5344CB8AC3E}">
        <p14:creationId xmlns:p14="http://schemas.microsoft.com/office/powerpoint/2010/main" val="304405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D225B-CDC2-5247-608F-3F5C1F8CC4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BF61CF-F1C9-D78E-1FA0-D0A8EF9C62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68EC53-A335-0043-0B24-8498748228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DDDCD7-2DD3-8491-3E27-4C42E24D92FB}"/>
              </a:ext>
            </a:extLst>
          </p:cNvPr>
          <p:cNvSpPr>
            <a:spLocks noGrp="1"/>
          </p:cNvSpPr>
          <p:nvPr>
            <p:ph type="dt" sz="half" idx="10"/>
          </p:nvPr>
        </p:nvSpPr>
        <p:spPr/>
        <p:txBody>
          <a:bodyPr/>
          <a:lstStyle/>
          <a:p>
            <a:fld id="{5256AD60-CA64-4B80-8DE9-DBAFAC9C56B3}" type="datetime1">
              <a:rPr lang="en-US" smtClean="0"/>
              <a:t>9/19/2022</a:t>
            </a:fld>
            <a:endParaRPr lang="en-US"/>
          </a:p>
        </p:txBody>
      </p:sp>
      <p:sp>
        <p:nvSpPr>
          <p:cNvPr id="6" name="Footer Placeholder 5">
            <a:extLst>
              <a:ext uri="{FF2B5EF4-FFF2-40B4-BE49-F238E27FC236}">
                <a16:creationId xmlns:a16="http://schemas.microsoft.com/office/drawing/2014/main" id="{9BF797DA-3734-647B-9BA5-4A86E2656A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E15A90-833F-C5EC-2E58-D534EF2D2859}"/>
              </a:ext>
            </a:extLst>
          </p:cNvPr>
          <p:cNvSpPr>
            <a:spLocks noGrp="1"/>
          </p:cNvSpPr>
          <p:nvPr>
            <p:ph type="sldNum" sz="quarter" idx="12"/>
          </p:nvPr>
        </p:nvSpPr>
        <p:spPr/>
        <p:txBody>
          <a:bodyPr/>
          <a:lstStyle/>
          <a:p>
            <a:fld id="{A58D482D-67C7-4314-B4E5-52DED238AEF3}" type="slidenum">
              <a:rPr lang="en-US" smtClean="0"/>
              <a:t>‹#›</a:t>
            </a:fld>
            <a:endParaRPr lang="en-US"/>
          </a:p>
        </p:txBody>
      </p:sp>
    </p:spTree>
    <p:extLst>
      <p:ext uri="{BB962C8B-B14F-4D97-AF65-F5344CB8AC3E}">
        <p14:creationId xmlns:p14="http://schemas.microsoft.com/office/powerpoint/2010/main" val="273224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BCCCC-6CB5-2B98-3B45-C701D0948B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1413BE-8A31-3043-88D1-6C1A64F223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69C0A0-249A-E17C-4281-ECD5DFA3E2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66C766-3158-FCD0-1440-256E836F31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FFBD75-3A38-F150-7B46-EA1F6BCAF2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696F16-31B0-97AA-1510-DEFFCC0D29E5}"/>
              </a:ext>
            </a:extLst>
          </p:cNvPr>
          <p:cNvSpPr>
            <a:spLocks noGrp="1"/>
          </p:cNvSpPr>
          <p:nvPr>
            <p:ph type="dt" sz="half" idx="10"/>
          </p:nvPr>
        </p:nvSpPr>
        <p:spPr/>
        <p:txBody>
          <a:bodyPr/>
          <a:lstStyle/>
          <a:p>
            <a:fld id="{7CBCD3E8-8434-490A-8768-F13EDB43ABDB}" type="datetime1">
              <a:rPr lang="en-US" smtClean="0"/>
              <a:t>9/19/2022</a:t>
            </a:fld>
            <a:endParaRPr lang="en-US"/>
          </a:p>
        </p:txBody>
      </p:sp>
      <p:sp>
        <p:nvSpPr>
          <p:cNvPr id="8" name="Footer Placeholder 7">
            <a:extLst>
              <a:ext uri="{FF2B5EF4-FFF2-40B4-BE49-F238E27FC236}">
                <a16:creationId xmlns:a16="http://schemas.microsoft.com/office/drawing/2014/main" id="{89711DAE-31F9-A01B-48B9-74A3A77670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3F07CA-A68A-0799-8861-12A73D01C293}"/>
              </a:ext>
            </a:extLst>
          </p:cNvPr>
          <p:cNvSpPr>
            <a:spLocks noGrp="1"/>
          </p:cNvSpPr>
          <p:nvPr>
            <p:ph type="sldNum" sz="quarter" idx="12"/>
          </p:nvPr>
        </p:nvSpPr>
        <p:spPr/>
        <p:txBody>
          <a:bodyPr/>
          <a:lstStyle/>
          <a:p>
            <a:fld id="{A58D482D-67C7-4314-B4E5-52DED238AEF3}" type="slidenum">
              <a:rPr lang="en-US" smtClean="0"/>
              <a:t>‹#›</a:t>
            </a:fld>
            <a:endParaRPr lang="en-US"/>
          </a:p>
        </p:txBody>
      </p:sp>
    </p:spTree>
    <p:extLst>
      <p:ext uri="{BB962C8B-B14F-4D97-AF65-F5344CB8AC3E}">
        <p14:creationId xmlns:p14="http://schemas.microsoft.com/office/powerpoint/2010/main" val="352136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A77B2-2EF0-3D2D-CA23-9C044AB8C4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2DB573-8854-3852-F2E7-4AD96BB346C3}"/>
              </a:ext>
            </a:extLst>
          </p:cNvPr>
          <p:cNvSpPr>
            <a:spLocks noGrp="1"/>
          </p:cNvSpPr>
          <p:nvPr>
            <p:ph type="dt" sz="half" idx="10"/>
          </p:nvPr>
        </p:nvSpPr>
        <p:spPr/>
        <p:txBody>
          <a:bodyPr/>
          <a:lstStyle/>
          <a:p>
            <a:fld id="{5661CFD8-16BD-4835-B6BD-FA607ABB3A1F}" type="datetime1">
              <a:rPr lang="en-US" smtClean="0"/>
              <a:t>9/19/2022</a:t>
            </a:fld>
            <a:endParaRPr lang="en-US"/>
          </a:p>
        </p:txBody>
      </p:sp>
      <p:sp>
        <p:nvSpPr>
          <p:cNvPr id="4" name="Footer Placeholder 3">
            <a:extLst>
              <a:ext uri="{FF2B5EF4-FFF2-40B4-BE49-F238E27FC236}">
                <a16:creationId xmlns:a16="http://schemas.microsoft.com/office/drawing/2014/main" id="{ED18F9EC-D0C9-23F8-9C92-18915DEC99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E1EC7E-8619-1FFF-FBB8-1C62D01A1562}"/>
              </a:ext>
            </a:extLst>
          </p:cNvPr>
          <p:cNvSpPr>
            <a:spLocks noGrp="1"/>
          </p:cNvSpPr>
          <p:nvPr>
            <p:ph type="sldNum" sz="quarter" idx="12"/>
          </p:nvPr>
        </p:nvSpPr>
        <p:spPr/>
        <p:txBody>
          <a:bodyPr/>
          <a:lstStyle/>
          <a:p>
            <a:fld id="{A58D482D-67C7-4314-B4E5-52DED238AEF3}" type="slidenum">
              <a:rPr lang="en-US" smtClean="0"/>
              <a:t>‹#›</a:t>
            </a:fld>
            <a:endParaRPr lang="en-US"/>
          </a:p>
        </p:txBody>
      </p:sp>
    </p:spTree>
    <p:extLst>
      <p:ext uri="{BB962C8B-B14F-4D97-AF65-F5344CB8AC3E}">
        <p14:creationId xmlns:p14="http://schemas.microsoft.com/office/powerpoint/2010/main" val="312455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7825A-C05A-FC05-C708-C71B85C86D71}"/>
              </a:ext>
            </a:extLst>
          </p:cNvPr>
          <p:cNvSpPr>
            <a:spLocks noGrp="1"/>
          </p:cNvSpPr>
          <p:nvPr>
            <p:ph type="dt" sz="half" idx="10"/>
          </p:nvPr>
        </p:nvSpPr>
        <p:spPr/>
        <p:txBody>
          <a:bodyPr/>
          <a:lstStyle/>
          <a:p>
            <a:fld id="{E1A8872F-DE2C-4D91-80B3-372A51318EA1}" type="datetime1">
              <a:rPr lang="en-US" smtClean="0"/>
              <a:t>9/19/2022</a:t>
            </a:fld>
            <a:endParaRPr lang="en-US"/>
          </a:p>
        </p:txBody>
      </p:sp>
      <p:sp>
        <p:nvSpPr>
          <p:cNvPr id="3" name="Footer Placeholder 2">
            <a:extLst>
              <a:ext uri="{FF2B5EF4-FFF2-40B4-BE49-F238E27FC236}">
                <a16:creationId xmlns:a16="http://schemas.microsoft.com/office/drawing/2014/main" id="{14BC2B7C-F0F9-E9E3-281D-30A5A7C428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731C98-EBC7-84F3-BD07-41EC7ACE6D73}"/>
              </a:ext>
            </a:extLst>
          </p:cNvPr>
          <p:cNvSpPr>
            <a:spLocks noGrp="1"/>
          </p:cNvSpPr>
          <p:nvPr>
            <p:ph type="sldNum" sz="quarter" idx="12"/>
          </p:nvPr>
        </p:nvSpPr>
        <p:spPr/>
        <p:txBody>
          <a:bodyPr/>
          <a:lstStyle/>
          <a:p>
            <a:fld id="{A58D482D-67C7-4314-B4E5-52DED238AEF3}" type="slidenum">
              <a:rPr lang="en-US" smtClean="0"/>
              <a:t>‹#›</a:t>
            </a:fld>
            <a:endParaRPr lang="en-US"/>
          </a:p>
        </p:txBody>
      </p:sp>
    </p:spTree>
    <p:extLst>
      <p:ext uri="{BB962C8B-B14F-4D97-AF65-F5344CB8AC3E}">
        <p14:creationId xmlns:p14="http://schemas.microsoft.com/office/powerpoint/2010/main" val="44654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3DFB7-F38F-8D8C-A802-9AA2C85395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287736-C7C9-C629-BA18-546B3C1854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70B87A-A2DB-C451-A960-4760F67C4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97B9A3-227F-F341-D18C-9B053904020F}"/>
              </a:ext>
            </a:extLst>
          </p:cNvPr>
          <p:cNvSpPr>
            <a:spLocks noGrp="1"/>
          </p:cNvSpPr>
          <p:nvPr>
            <p:ph type="dt" sz="half" idx="10"/>
          </p:nvPr>
        </p:nvSpPr>
        <p:spPr/>
        <p:txBody>
          <a:bodyPr/>
          <a:lstStyle/>
          <a:p>
            <a:fld id="{D8ECDAA8-9194-4CD1-92F0-65A9659CEEFA}" type="datetime1">
              <a:rPr lang="en-US" smtClean="0"/>
              <a:t>9/19/2022</a:t>
            </a:fld>
            <a:endParaRPr lang="en-US"/>
          </a:p>
        </p:txBody>
      </p:sp>
      <p:sp>
        <p:nvSpPr>
          <p:cNvPr id="6" name="Footer Placeholder 5">
            <a:extLst>
              <a:ext uri="{FF2B5EF4-FFF2-40B4-BE49-F238E27FC236}">
                <a16:creationId xmlns:a16="http://schemas.microsoft.com/office/drawing/2014/main" id="{00E87313-C205-5740-34AD-EFB5D4EB73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698A8C-2146-B5D6-E436-2E7B8C9D8A8E}"/>
              </a:ext>
            </a:extLst>
          </p:cNvPr>
          <p:cNvSpPr>
            <a:spLocks noGrp="1"/>
          </p:cNvSpPr>
          <p:nvPr>
            <p:ph type="sldNum" sz="quarter" idx="12"/>
          </p:nvPr>
        </p:nvSpPr>
        <p:spPr/>
        <p:txBody>
          <a:bodyPr/>
          <a:lstStyle/>
          <a:p>
            <a:fld id="{A58D482D-67C7-4314-B4E5-52DED238AEF3}" type="slidenum">
              <a:rPr lang="en-US" smtClean="0"/>
              <a:t>‹#›</a:t>
            </a:fld>
            <a:endParaRPr lang="en-US"/>
          </a:p>
        </p:txBody>
      </p:sp>
    </p:spTree>
    <p:extLst>
      <p:ext uri="{BB962C8B-B14F-4D97-AF65-F5344CB8AC3E}">
        <p14:creationId xmlns:p14="http://schemas.microsoft.com/office/powerpoint/2010/main" val="168171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661AE-2C3F-75C4-6CC4-E7FE34585B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E2777C-FD2F-A6D4-F906-CB966F81B5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31E011-6E8D-30EE-8141-C2EE8578E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B7C9A1-C245-8F13-6FD9-50AC6DFE3F32}"/>
              </a:ext>
            </a:extLst>
          </p:cNvPr>
          <p:cNvSpPr>
            <a:spLocks noGrp="1"/>
          </p:cNvSpPr>
          <p:nvPr>
            <p:ph type="dt" sz="half" idx="10"/>
          </p:nvPr>
        </p:nvSpPr>
        <p:spPr/>
        <p:txBody>
          <a:bodyPr/>
          <a:lstStyle/>
          <a:p>
            <a:fld id="{577B0164-0582-4D2A-914F-4E268D6E565B}" type="datetime1">
              <a:rPr lang="en-US" smtClean="0"/>
              <a:t>9/19/2022</a:t>
            </a:fld>
            <a:endParaRPr lang="en-US"/>
          </a:p>
        </p:txBody>
      </p:sp>
      <p:sp>
        <p:nvSpPr>
          <p:cNvPr id="6" name="Footer Placeholder 5">
            <a:extLst>
              <a:ext uri="{FF2B5EF4-FFF2-40B4-BE49-F238E27FC236}">
                <a16:creationId xmlns:a16="http://schemas.microsoft.com/office/drawing/2014/main" id="{38DE4EA0-DA4D-AC28-729A-34FC4B47E6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114730-7662-BB16-2E4E-BCC9DD772E95}"/>
              </a:ext>
            </a:extLst>
          </p:cNvPr>
          <p:cNvSpPr>
            <a:spLocks noGrp="1"/>
          </p:cNvSpPr>
          <p:nvPr>
            <p:ph type="sldNum" sz="quarter" idx="12"/>
          </p:nvPr>
        </p:nvSpPr>
        <p:spPr/>
        <p:txBody>
          <a:bodyPr/>
          <a:lstStyle/>
          <a:p>
            <a:fld id="{A58D482D-67C7-4314-B4E5-52DED238AEF3}" type="slidenum">
              <a:rPr lang="en-US" smtClean="0"/>
              <a:t>‹#›</a:t>
            </a:fld>
            <a:endParaRPr lang="en-US"/>
          </a:p>
        </p:txBody>
      </p:sp>
    </p:spTree>
    <p:extLst>
      <p:ext uri="{BB962C8B-B14F-4D97-AF65-F5344CB8AC3E}">
        <p14:creationId xmlns:p14="http://schemas.microsoft.com/office/powerpoint/2010/main" val="251392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E92C4-3B46-290B-FC7F-2A0CF63644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1E171F-0C92-BF44-2F67-E0D7728D4E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DE97E-821D-85A0-F902-A16154E7427F}"/>
              </a:ext>
            </a:extLst>
          </p:cNvPr>
          <p:cNvSpPr>
            <a:spLocks noGrp="1"/>
          </p:cNvSpPr>
          <p:nvPr>
            <p:ph type="dt" sz="half" idx="10"/>
          </p:nvPr>
        </p:nvSpPr>
        <p:spPr/>
        <p:txBody>
          <a:bodyPr/>
          <a:lstStyle/>
          <a:p>
            <a:fld id="{927762E2-05A3-47D0-8525-2885B72A58C7}" type="datetime1">
              <a:rPr lang="en-US" smtClean="0"/>
              <a:t>9/19/2022</a:t>
            </a:fld>
            <a:endParaRPr lang="en-US"/>
          </a:p>
        </p:txBody>
      </p:sp>
      <p:sp>
        <p:nvSpPr>
          <p:cNvPr id="5" name="Footer Placeholder 4">
            <a:extLst>
              <a:ext uri="{FF2B5EF4-FFF2-40B4-BE49-F238E27FC236}">
                <a16:creationId xmlns:a16="http://schemas.microsoft.com/office/drawing/2014/main" id="{B47A7C5B-A7F1-FFB6-24D0-2CFCFCE1C1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38B5E-8406-DBC3-04E7-6FDE94E35537}"/>
              </a:ext>
            </a:extLst>
          </p:cNvPr>
          <p:cNvSpPr>
            <a:spLocks noGrp="1"/>
          </p:cNvSpPr>
          <p:nvPr>
            <p:ph type="sldNum" sz="quarter" idx="12"/>
          </p:nvPr>
        </p:nvSpPr>
        <p:spPr/>
        <p:txBody>
          <a:bodyPr/>
          <a:lstStyle/>
          <a:p>
            <a:fld id="{A58D482D-67C7-4314-B4E5-52DED238AEF3}" type="slidenum">
              <a:rPr lang="en-US" smtClean="0"/>
              <a:t>‹#›</a:t>
            </a:fld>
            <a:endParaRPr lang="en-US"/>
          </a:p>
        </p:txBody>
      </p:sp>
    </p:spTree>
    <p:extLst>
      <p:ext uri="{BB962C8B-B14F-4D97-AF65-F5344CB8AC3E}">
        <p14:creationId xmlns:p14="http://schemas.microsoft.com/office/powerpoint/2010/main" val="418032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3F73F6-F3A6-CD13-ADC9-27843DEEA0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ACC901-C40C-0DF8-7E7E-7FDD8D8E5F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8EC10-1943-D8F4-7A07-F4A0B3B29B7B}"/>
              </a:ext>
            </a:extLst>
          </p:cNvPr>
          <p:cNvSpPr>
            <a:spLocks noGrp="1"/>
          </p:cNvSpPr>
          <p:nvPr>
            <p:ph type="dt" sz="half" idx="10"/>
          </p:nvPr>
        </p:nvSpPr>
        <p:spPr/>
        <p:txBody>
          <a:bodyPr/>
          <a:lstStyle/>
          <a:p>
            <a:fld id="{C626DF84-1C50-4368-BCAF-FD7061EB7399}" type="datetime1">
              <a:rPr lang="en-US" smtClean="0"/>
              <a:t>9/19/2022</a:t>
            </a:fld>
            <a:endParaRPr lang="en-US"/>
          </a:p>
        </p:txBody>
      </p:sp>
      <p:sp>
        <p:nvSpPr>
          <p:cNvPr id="5" name="Footer Placeholder 4">
            <a:extLst>
              <a:ext uri="{FF2B5EF4-FFF2-40B4-BE49-F238E27FC236}">
                <a16:creationId xmlns:a16="http://schemas.microsoft.com/office/drawing/2014/main" id="{99698E2E-756A-C114-EB33-954480137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35F4E7-05CB-8D04-D90E-4505C7B42625}"/>
              </a:ext>
            </a:extLst>
          </p:cNvPr>
          <p:cNvSpPr>
            <a:spLocks noGrp="1"/>
          </p:cNvSpPr>
          <p:nvPr>
            <p:ph type="sldNum" sz="quarter" idx="12"/>
          </p:nvPr>
        </p:nvSpPr>
        <p:spPr/>
        <p:txBody>
          <a:bodyPr/>
          <a:lstStyle/>
          <a:p>
            <a:fld id="{A58D482D-67C7-4314-B4E5-52DED238AEF3}" type="slidenum">
              <a:rPr lang="en-US" smtClean="0"/>
              <a:t>‹#›</a:t>
            </a:fld>
            <a:endParaRPr lang="en-US"/>
          </a:p>
        </p:txBody>
      </p:sp>
    </p:spTree>
    <p:extLst>
      <p:ext uri="{BB962C8B-B14F-4D97-AF65-F5344CB8AC3E}">
        <p14:creationId xmlns:p14="http://schemas.microsoft.com/office/powerpoint/2010/main" val="115854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F5D5F5-5596-4CC4-83C9-37FAD4E0EA34}"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96D4-3082-443D-975A-9C3FAC0CB987}" type="slidenum">
              <a:rPr lang="en-US" smtClean="0"/>
              <a:t>‹#›</a:t>
            </a:fld>
            <a:endParaRPr lang="en-US"/>
          </a:p>
        </p:txBody>
      </p:sp>
    </p:spTree>
    <p:extLst>
      <p:ext uri="{BB962C8B-B14F-4D97-AF65-F5344CB8AC3E}">
        <p14:creationId xmlns:p14="http://schemas.microsoft.com/office/powerpoint/2010/main" val="11243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F5D5F5-5596-4CC4-83C9-37FAD4E0EA34}"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96D4-3082-443D-975A-9C3FAC0CB987}" type="slidenum">
              <a:rPr lang="en-US" smtClean="0"/>
              <a:t>‹#›</a:t>
            </a:fld>
            <a:endParaRPr lang="en-US"/>
          </a:p>
        </p:txBody>
      </p:sp>
    </p:spTree>
    <p:extLst>
      <p:ext uri="{BB962C8B-B14F-4D97-AF65-F5344CB8AC3E}">
        <p14:creationId xmlns:p14="http://schemas.microsoft.com/office/powerpoint/2010/main" val="324663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62F5D5F5-5596-4CC4-83C9-37FAD4E0EA34}" type="datetimeFigureOut">
              <a:rPr lang="en-US" smtClean="0"/>
              <a:t>9/19/2022</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2DC96D4-3082-443D-975A-9C3FAC0CB987}" type="slidenum">
              <a:rPr lang="en-US" smtClean="0"/>
              <a:t>‹#›</a:t>
            </a:fld>
            <a:endParaRPr lang="en-US"/>
          </a:p>
        </p:txBody>
      </p:sp>
    </p:spTree>
    <p:extLst>
      <p:ext uri="{BB962C8B-B14F-4D97-AF65-F5344CB8AC3E}">
        <p14:creationId xmlns:p14="http://schemas.microsoft.com/office/powerpoint/2010/main" val="1148936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F5D5F5-5596-4CC4-83C9-37FAD4E0EA34}"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96D4-3082-443D-975A-9C3FAC0CB987}" type="slidenum">
              <a:rPr lang="en-US" smtClean="0"/>
              <a:t>‹#›</a:t>
            </a:fld>
            <a:endParaRPr lang="en-US"/>
          </a:p>
        </p:txBody>
      </p:sp>
    </p:spTree>
    <p:extLst>
      <p:ext uri="{BB962C8B-B14F-4D97-AF65-F5344CB8AC3E}">
        <p14:creationId xmlns:p14="http://schemas.microsoft.com/office/powerpoint/2010/main" val="345667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F5D5F5-5596-4CC4-83C9-37FAD4E0EA34}" type="datetimeFigureOut">
              <a:rPr lang="en-US" smtClean="0"/>
              <a:t>9/19/2022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DC96D4-3082-443D-975A-9C3FAC0CB987}" type="slidenum">
              <a:rPr lang="en-US" smtClean="0"/>
              <a:t>‹#›</a:t>
            </a:fld>
            <a:endParaRPr lang="en-US"/>
          </a:p>
        </p:txBody>
      </p:sp>
    </p:spTree>
    <p:extLst>
      <p:ext uri="{BB962C8B-B14F-4D97-AF65-F5344CB8AC3E}">
        <p14:creationId xmlns:p14="http://schemas.microsoft.com/office/powerpoint/2010/main" val="351671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F5D5F5-5596-4CC4-83C9-37FAD4E0EA34}" type="datetimeFigureOut">
              <a:rPr lang="en-US" smtClean="0"/>
              <a:t>9/19/2022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DC96D4-3082-443D-975A-9C3FAC0CB987}" type="slidenum">
              <a:rPr lang="en-US" smtClean="0"/>
              <a:t>‹#›</a:t>
            </a:fld>
            <a:endParaRPr lang="en-US"/>
          </a:p>
        </p:txBody>
      </p:sp>
    </p:spTree>
    <p:extLst>
      <p:ext uri="{BB962C8B-B14F-4D97-AF65-F5344CB8AC3E}">
        <p14:creationId xmlns:p14="http://schemas.microsoft.com/office/powerpoint/2010/main" val="217618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F5D5F5-5596-4CC4-83C9-37FAD4E0EA34}" type="datetimeFigureOut">
              <a:rPr lang="en-US" smtClean="0"/>
              <a:t>9/19/2022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DC96D4-3082-443D-975A-9C3FAC0CB987}" type="slidenum">
              <a:rPr lang="en-US" smtClean="0"/>
              <a:t>‹#›</a:t>
            </a:fld>
            <a:endParaRPr lang="en-US"/>
          </a:p>
        </p:txBody>
      </p:sp>
    </p:spTree>
    <p:extLst>
      <p:ext uri="{BB962C8B-B14F-4D97-AF65-F5344CB8AC3E}">
        <p14:creationId xmlns:p14="http://schemas.microsoft.com/office/powerpoint/2010/main" val="351251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F5D5F5-5596-4CC4-83C9-37FAD4E0EA34}"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96D4-3082-443D-975A-9C3FAC0CB987}" type="slidenum">
              <a:rPr lang="en-US" smtClean="0"/>
              <a:t>‹#›</a:t>
            </a:fld>
            <a:endParaRPr lang="en-US"/>
          </a:p>
        </p:txBody>
      </p:sp>
    </p:spTree>
    <p:extLst>
      <p:ext uri="{BB962C8B-B14F-4D97-AF65-F5344CB8AC3E}">
        <p14:creationId xmlns:p14="http://schemas.microsoft.com/office/powerpoint/2010/main" val="9169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F5D5F5-5596-4CC4-83C9-37FAD4E0EA34}"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96D4-3082-443D-975A-9C3FAC0CB987}" type="slidenum">
              <a:rPr lang="en-US" smtClean="0"/>
              <a:t>‹#›</a:t>
            </a:fld>
            <a:endParaRPr lang="en-US"/>
          </a:p>
        </p:txBody>
      </p:sp>
    </p:spTree>
    <p:extLst>
      <p:ext uri="{BB962C8B-B14F-4D97-AF65-F5344CB8AC3E}">
        <p14:creationId xmlns:p14="http://schemas.microsoft.com/office/powerpoint/2010/main" val="54207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F5D5F5-5596-4CC4-83C9-37FAD4E0EA34}"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96D4-3082-443D-975A-9C3FAC0CB987}" type="slidenum">
              <a:rPr lang="en-US" smtClean="0"/>
              <a:t>‹#›</a:t>
            </a:fld>
            <a:endParaRPr lang="en-US"/>
          </a:p>
        </p:txBody>
      </p:sp>
    </p:spTree>
    <p:extLst>
      <p:ext uri="{BB962C8B-B14F-4D97-AF65-F5344CB8AC3E}">
        <p14:creationId xmlns:p14="http://schemas.microsoft.com/office/powerpoint/2010/main" val="127445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62F5D5F5-5596-4CC4-83C9-37FAD4E0EA34}" type="datetimeFigureOut">
              <a:rPr lang="en-US" smtClean="0"/>
              <a:t>9/19/2022</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C2DC96D4-3082-443D-975A-9C3FAC0CB987}" type="slidenum">
              <a:rPr lang="en-US" smtClean="0"/>
              <a:t>‹#›</a:t>
            </a:fld>
            <a:endParaRPr lang="en-US"/>
          </a:p>
        </p:txBody>
      </p:sp>
    </p:spTree>
    <p:extLst>
      <p:ext uri="{BB962C8B-B14F-4D97-AF65-F5344CB8AC3E}">
        <p14:creationId xmlns:p14="http://schemas.microsoft.com/office/powerpoint/2010/main" val="222142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9/19/2022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9/19/2022</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9/19/2022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0E227E-1F01-2521-2406-23272E74A7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C4CB0E-2DB7-A3CA-74FF-F35A81BAA5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C68C8F-839D-A51E-EB27-FE0DF4A8C3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C5538-CF01-4764-8D17-B91D58F75F07}" type="datetime1">
              <a:rPr lang="en-US" smtClean="0"/>
              <a:t>9/19/2022</a:t>
            </a:fld>
            <a:endParaRPr lang="en-US"/>
          </a:p>
        </p:txBody>
      </p:sp>
      <p:sp>
        <p:nvSpPr>
          <p:cNvPr id="5" name="Footer Placeholder 4">
            <a:extLst>
              <a:ext uri="{FF2B5EF4-FFF2-40B4-BE49-F238E27FC236}">
                <a16:creationId xmlns:a16="http://schemas.microsoft.com/office/drawing/2014/main" id="{B995BB1E-B68E-BC90-B574-0D59EE92DE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CCE38D-72EB-1169-66FA-6CD8F51F76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D482D-67C7-4314-B4E5-52DED238AEF3}" type="slidenum">
              <a:rPr lang="en-US" smtClean="0"/>
              <a:t>‹#›</a:t>
            </a:fld>
            <a:endParaRPr lang="en-US"/>
          </a:p>
        </p:txBody>
      </p:sp>
    </p:spTree>
    <p:extLst>
      <p:ext uri="{BB962C8B-B14F-4D97-AF65-F5344CB8AC3E}">
        <p14:creationId xmlns:p14="http://schemas.microsoft.com/office/powerpoint/2010/main" val="350613680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62F5D5F5-5596-4CC4-83C9-37FAD4E0EA34}" type="datetimeFigureOut">
              <a:rPr lang="en-US" smtClean="0"/>
              <a:t>9/19/2022</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C2DC96D4-3082-443D-975A-9C3FAC0CB987}" type="slidenum">
              <a:rPr lang="en-US" smtClean="0"/>
              <a:t>‹#›</a:t>
            </a:fld>
            <a:endParaRPr lang="en-US"/>
          </a:p>
        </p:txBody>
      </p:sp>
    </p:spTree>
    <p:extLst>
      <p:ext uri="{BB962C8B-B14F-4D97-AF65-F5344CB8AC3E}">
        <p14:creationId xmlns:p14="http://schemas.microsoft.com/office/powerpoint/2010/main" val="1114348340"/>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theconsumervoice.org/uploads/files/issues/assessment__care_planning-final.pdf" TargetMode="External"/><Relationship Id="rId2" Type="http://schemas.openxmlformats.org/officeDocument/2006/relationships/hyperlink" Target="https://theconsumervoice.org/uploads/files/issues/basics-of-individualized-quality-care-factsheet-final.pdf" TargetMode="External"/><Relationship Id="rId1" Type="http://schemas.openxmlformats.org/officeDocument/2006/relationships/slideLayout" Target="../slideLayouts/slideLayout18.xml"/><Relationship Id="rId6" Type="http://schemas.openxmlformats.org/officeDocument/2006/relationships/hyperlink" Target="https://theconsumervoice.org/uploads/files/family-member/Advocacy_Suggestions_for_Nursing_Home_Residents_and_their_Families.pdf" TargetMode="External"/><Relationship Id="rId5" Type="http://schemas.openxmlformats.org/officeDocument/2006/relationships/hyperlink" Target="https://theconsumervoice.org/uploads/files/long-term-care-recipient/5._6_Steps_to_Getting_Quality_Care_in_a_Nursing_Home.pdf" TargetMode="External"/><Relationship Id="rId4" Type="http://schemas.openxmlformats.org/officeDocument/2006/relationships/hyperlink" Target="https://theconsumervoice.org/uploads/files/issues/individualized-assessment-with-behavioral-symptoms-factsheet-1.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manhr.org/wp-content/uploads/2019/12/Care_Plans.pdf" TargetMode="External"/><Relationship Id="rId2" Type="http://schemas.openxmlformats.org/officeDocument/2006/relationships/hyperlink" Target="https://medicareadvocacy.org/medicare-info/skilled-nursing-facility-snf-services/" TargetMode="External"/><Relationship Id="rId1" Type="http://schemas.openxmlformats.org/officeDocument/2006/relationships/slideLayout" Target="../slideLayouts/slideLayout18.xml"/><Relationship Id="rId5" Type="http://schemas.openxmlformats.org/officeDocument/2006/relationships/hyperlink" Target="https://nursinghome411.org/families-ombudsmen/" TargetMode="External"/><Relationship Id="rId4" Type="http://schemas.openxmlformats.org/officeDocument/2006/relationships/hyperlink" Target="https://justiceinaging.org/updated-for-covid-19-25-common-nursing-home-problems-how-to-resolve-the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2k5__nYX1FI?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WMpdPqV94aA?feature=oemb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emf"/><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NtI-Q-vndAhVJn-AKHVjpAU0QjRx6BAgBEAU&amp;url=https://en.wikipedia.org/wiki/Microphone&amp;psig=AOvVaw3iy76qTWhrGeK8Lp0bSAJP&amp;ust=1539194942456119"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ideo" Target="https://www.youtube.com/embed/0nBI4GFRHqo?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NtI-Q-vndAhVJn-AKHVjpAU0QjRx6BAgBEAU&amp;url=https://en.wikipedia.org/wiki/Microphone&amp;psig=AOvVaw3iy76qTWhrGeK8Lp0bSAJP&amp;ust=1539194942456119"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portal.ct.gov/ltcop" TargetMode="External"/><Relationship Id="rId2" Type="http://schemas.openxmlformats.org/officeDocument/2006/relationships/image" Target="../media/image9.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9664" y="132474"/>
            <a:ext cx="10771058" cy="868099"/>
          </a:xfrm>
        </p:spPr>
        <p:txBody>
          <a:bodyPr/>
          <a:lstStyle/>
          <a:p>
            <a:pPr algn="ctr"/>
            <a:r>
              <a:rPr lang="en-US" sz="6000" b="1" dirty="0">
                <a:solidFill>
                  <a:srgbClr val="002060"/>
                </a:solidFill>
                <a:latin typeface="Arial" panose="020B0604020202020204" pitchFamily="34" charset="0"/>
                <a:cs typeface="Arial" panose="020B0604020202020204" pitchFamily="34" charset="0"/>
              </a:rPr>
              <a:t>VOICES 2022</a:t>
            </a:r>
          </a:p>
        </p:txBody>
      </p:sp>
      <p:sp>
        <p:nvSpPr>
          <p:cNvPr id="3" name="TextBox 2">
            <a:extLst>
              <a:ext uri="{FF2B5EF4-FFF2-40B4-BE49-F238E27FC236}">
                <a16:creationId xmlns:a16="http://schemas.microsoft.com/office/drawing/2014/main" id="{8322925F-3036-4C02-8ADB-908C7037E07F}"/>
              </a:ext>
            </a:extLst>
          </p:cNvPr>
          <p:cNvSpPr txBox="1"/>
          <p:nvPr/>
        </p:nvSpPr>
        <p:spPr>
          <a:xfrm>
            <a:off x="2595674" y="4888141"/>
            <a:ext cx="6399038" cy="1384995"/>
          </a:xfrm>
          <a:prstGeom prst="rect">
            <a:avLst/>
          </a:prstGeom>
          <a:noFill/>
        </p:spPr>
        <p:txBody>
          <a:bodyPr wrap="square" rtlCol="0">
            <a:spAutoFit/>
          </a:bodyPr>
          <a:lstStyle/>
          <a:p>
            <a:pPr algn="ctr"/>
            <a:endParaRPr lang="en-US" sz="2800" i="1" dirty="0"/>
          </a:p>
          <a:p>
            <a:pPr algn="ctr"/>
            <a:endParaRPr lang="en-US" sz="2800" i="1" dirty="0"/>
          </a:p>
          <a:p>
            <a:pPr algn="ctr"/>
            <a:r>
              <a:rPr lang="en-US" sz="2800" i="1" dirty="0"/>
              <a:t>Back to the Basics</a:t>
            </a:r>
          </a:p>
        </p:txBody>
      </p:sp>
      <p:pic>
        <p:nvPicPr>
          <p:cNvPr id="12" name="Picture 11" descr="VOICES 2022 Image">
            <a:extLst>
              <a:ext uri="{FF2B5EF4-FFF2-40B4-BE49-F238E27FC236}">
                <a16:creationId xmlns:a16="http://schemas.microsoft.com/office/drawing/2014/main" id="{2C46A467-6861-4FDF-BB34-AF85425C0F72}"/>
              </a:ext>
            </a:extLst>
          </p:cNvPr>
          <p:cNvPicPr>
            <a:picLocks noChangeAspect="1"/>
          </p:cNvPicPr>
          <p:nvPr/>
        </p:nvPicPr>
        <p:blipFill rotWithShape="1">
          <a:blip r:embed="rId3"/>
          <a:srcRect t="12926" b="24091"/>
          <a:stretch/>
        </p:blipFill>
        <p:spPr>
          <a:xfrm>
            <a:off x="2336800" y="1048629"/>
            <a:ext cx="6512830" cy="4486539"/>
          </a:xfrm>
          <a:prstGeom prst="rect">
            <a:avLst/>
          </a:prstGeom>
          <a:ln w="88900" cap="sq" cmpd="thickThin">
            <a:solidFill>
              <a:srgbClr val="000000"/>
            </a:solidFill>
            <a:prstDash val="solid"/>
            <a:miter lim="800000"/>
          </a:ln>
          <a:effectLst>
            <a:innerShdw blurRad="76200">
              <a:srgbClr val="000000"/>
            </a:innerShdw>
          </a:effectLst>
        </p:spPr>
      </p:pic>
      <p:pic>
        <p:nvPicPr>
          <p:cNvPr id="1028" name="Picture 4" descr="VOICES 2022 Image">
            <a:extLst>
              <a:ext uri="{FF2B5EF4-FFF2-40B4-BE49-F238E27FC236}">
                <a16:creationId xmlns:a16="http://schemas.microsoft.com/office/drawing/2014/main" id="{93EA58A8-5405-46E9-821C-369FEB4639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248" t="25580" r="25552" b="22414"/>
          <a:stretch/>
        </p:blipFill>
        <p:spPr bwMode="auto">
          <a:xfrm>
            <a:off x="5946003" y="1156273"/>
            <a:ext cx="2501385" cy="16946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descr="VOICES 2022 Image">
            <a:extLst>
              <a:ext uri="{FF2B5EF4-FFF2-40B4-BE49-F238E27FC236}">
                <a16:creationId xmlns:a16="http://schemas.microsoft.com/office/drawing/2014/main" id="{57799A55-68FA-44A2-8D63-DD8103525501}"/>
              </a:ext>
            </a:extLst>
          </p:cNvPr>
          <p:cNvSpPr/>
          <p:nvPr/>
        </p:nvSpPr>
        <p:spPr>
          <a:xfrm>
            <a:off x="5878706" y="1385224"/>
            <a:ext cx="2635978" cy="1200329"/>
          </a:xfrm>
          <a:prstGeom prst="rect">
            <a:avLst/>
          </a:prstGeom>
          <a:noFill/>
        </p:spPr>
        <p:txBody>
          <a:bodyPr wrap="square" lIns="91440" tIns="45720" rIns="91440" bIns="45720">
            <a:spAutoFit/>
          </a:bodyPr>
          <a:lstStyle/>
          <a:p>
            <a:pPr algn="ctr"/>
            <a:r>
              <a:rPr lang="en-US" sz="3600" b="1" cap="none" spc="50" dirty="0">
                <a:ln w="0"/>
                <a:solidFill>
                  <a:schemeClr val="bg2"/>
                </a:solidFill>
                <a:effectLst>
                  <a:innerShdw blurRad="63500" dist="50800" dir="13500000">
                    <a:srgbClr val="000000">
                      <a:alpha val="50000"/>
                    </a:srgbClr>
                  </a:innerShdw>
                </a:effectLst>
              </a:rPr>
              <a:t>Back to the Basics</a:t>
            </a:r>
          </a:p>
        </p:txBody>
      </p:sp>
      <p:pic>
        <p:nvPicPr>
          <p:cNvPr id="6" name="Picture 5" descr="ADS LOGO">
            <a:extLst>
              <a:ext uri="{FF2B5EF4-FFF2-40B4-BE49-F238E27FC236}">
                <a16:creationId xmlns:a16="http://schemas.microsoft.com/office/drawing/2014/main" id="{0C11B63E-F0EF-48BB-964C-F6EA0C136784}"/>
              </a:ext>
            </a:extLst>
          </p:cNvPr>
          <p:cNvPicPr>
            <a:picLocks noChangeAspect="1"/>
          </p:cNvPicPr>
          <p:nvPr/>
        </p:nvPicPr>
        <p:blipFill>
          <a:blip r:embed="rId5"/>
          <a:stretch>
            <a:fillRect/>
          </a:stretch>
        </p:blipFill>
        <p:spPr>
          <a:xfrm>
            <a:off x="134314" y="5353923"/>
            <a:ext cx="2057404" cy="1371603"/>
          </a:xfrm>
          <a:prstGeom prst="rect">
            <a:avLst/>
          </a:prstGeom>
          <a:effectLst>
            <a:outerShdw blurRad="63500" sx="102000" sy="102000" algn="ctr" rotWithShape="0">
              <a:prstClr val="black">
                <a:alpha val="40000"/>
              </a:prstClr>
            </a:outerShdw>
          </a:effectLst>
        </p:spPr>
      </p:pic>
      <p:pic>
        <p:nvPicPr>
          <p:cNvPr id="13" name="Picture 12" descr="LTCOP Logo">
            <a:extLst>
              <a:ext uri="{FF2B5EF4-FFF2-40B4-BE49-F238E27FC236}">
                <a16:creationId xmlns:a16="http://schemas.microsoft.com/office/drawing/2014/main" id="{57B95998-68FF-404C-B1E8-D2FE13A74E65}"/>
              </a:ext>
            </a:extLst>
          </p:cNvPr>
          <p:cNvPicPr>
            <a:picLocks noChangeAspect="1"/>
          </p:cNvPicPr>
          <p:nvPr/>
        </p:nvPicPr>
        <p:blipFill>
          <a:blip r:embed="rId6"/>
          <a:stretch>
            <a:fillRect/>
          </a:stretch>
        </p:blipFill>
        <p:spPr>
          <a:xfrm>
            <a:off x="9855200" y="3429000"/>
            <a:ext cx="2147793" cy="3341631"/>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396402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5EEF292-E33B-B463-AE9C-B234A7DA8B7E}"/>
              </a:ext>
            </a:extLst>
          </p:cNvPr>
          <p:cNvSpPr>
            <a:spLocks noGrp="1"/>
          </p:cNvSpPr>
          <p:nvPr>
            <p:ph type="title"/>
          </p:nvPr>
        </p:nvSpPr>
        <p:spPr>
          <a:xfrm>
            <a:off x="524741" y="620392"/>
            <a:ext cx="3808268" cy="5504688"/>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5100" dirty="0">
                <a:solidFill>
                  <a:schemeClr val="bg1"/>
                </a:solidFill>
              </a:rPr>
              <a:t>Importance of Incorporating Person-Centered Care Planning </a:t>
            </a:r>
          </a:p>
        </p:txBody>
      </p:sp>
      <p:graphicFrame>
        <p:nvGraphicFramePr>
          <p:cNvPr id="13" name="Content Placeholder 10" descr="Info Slides">
            <a:extLst>
              <a:ext uri="{FF2B5EF4-FFF2-40B4-BE49-F238E27FC236}">
                <a16:creationId xmlns:a16="http://schemas.microsoft.com/office/drawing/2014/main" id="{8340BC62-8459-6C52-84AD-D69249119458}"/>
              </a:ext>
            </a:extLst>
          </p:cNvPr>
          <p:cNvGraphicFramePr>
            <a:graphicFrameLocks noGrp="1"/>
          </p:cNvGraphicFramePr>
          <p:nvPr>
            <p:ph idx="1"/>
            <p:extLst>
              <p:ext uri="{D42A27DB-BD31-4B8C-83A1-F6EECF244321}">
                <p14:modId xmlns:p14="http://schemas.microsoft.com/office/powerpoint/2010/main" val="290193241"/>
              </p:ext>
            </p:extLst>
          </p:nvPr>
        </p:nvGraphicFramePr>
        <p:xfrm>
          <a:off x="5093208" y="620391"/>
          <a:ext cx="6263640" cy="6101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2B0E496B-9244-FA30-C11E-C37E119C9FB5}"/>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8D482D-67C7-4314-B4E5-52DED238AE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8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BFFFA-BA2F-CB44-C466-2057D3748903}"/>
              </a:ext>
            </a:extLst>
          </p:cNvPr>
          <p:cNvSpPr>
            <a:spLocks noGrp="1"/>
          </p:cNvSpPr>
          <p:nvPr>
            <p:ph type="title"/>
          </p:nvPr>
        </p:nvSpPr>
        <p:spPr>
          <a:xfrm>
            <a:off x="612648" y="1078992"/>
            <a:ext cx="6268770" cy="1536192"/>
          </a:xfr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r>
              <a:rPr lang="en-US" sz="5200" dirty="0">
                <a:solidFill>
                  <a:schemeClr val="bg1"/>
                </a:solidFill>
                <a:latin typeface="+mj-lt"/>
                <a:ea typeface="+mj-ea"/>
                <a:cs typeface="+mj-cs"/>
              </a:rPr>
              <a:t>Preferences to Consider </a:t>
            </a:r>
          </a:p>
        </p:txBody>
      </p:sp>
      <p:pic>
        <p:nvPicPr>
          <p:cNvPr id="6" name="Content Placeholder 5" descr="A group of people&#10;&#10;Description automatically generated with low confidence">
            <a:extLst>
              <a:ext uri="{FF2B5EF4-FFF2-40B4-BE49-F238E27FC236}">
                <a16:creationId xmlns:a16="http://schemas.microsoft.com/office/drawing/2014/main" id="{E8212242-F884-75D4-9CF5-D36D6B13FB41}"/>
              </a:ext>
            </a:extLst>
          </p:cNvPr>
          <p:cNvPicPr>
            <a:picLocks noGrp="1" noChangeAspect="1"/>
          </p:cNvPicPr>
          <p:nvPr>
            <p:ph sz="half" idx="1"/>
          </p:nvPr>
        </p:nvPicPr>
        <p:blipFill rotWithShape="1">
          <a:blip r:embed="rId2"/>
          <a:srcRect l="4685" r="3098" b="3"/>
          <a:stretch/>
        </p:blipFill>
        <p:spPr>
          <a:xfrm>
            <a:off x="7089169" y="603504"/>
            <a:ext cx="4798031" cy="5577840"/>
          </a:xfrm>
          <a:prstGeom prst="rect">
            <a:avLst/>
          </a:prstGeom>
        </p:spPr>
      </p:pic>
      <p:sp>
        <p:nvSpPr>
          <p:cNvPr id="4" name="Content Placeholder 3">
            <a:extLst>
              <a:ext uri="{FF2B5EF4-FFF2-40B4-BE49-F238E27FC236}">
                <a16:creationId xmlns:a16="http://schemas.microsoft.com/office/drawing/2014/main" id="{48BBEB7E-631F-20EB-5BFA-0C24D23AE988}"/>
              </a:ext>
            </a:extLst>
          </p:cNvPr>
          <p:cNvSpPr>
            <a:spLocks noGrp="1"/>
          </p:cNvSpPr>
          <p:nvPr>
            <p:ph sz="half" idx="2"/>
          </p:nvPr>
        </p:nvSpPr>
        <p:spPr>
          <a:xfrm>
            <a:off x="636461" y="3272603"/>
            <a:ext cx="6244957" cy="3336459"/>
          </a:xfrm>
        </p:spPr>
        <p:txBody>
          <a:bodyPr vert="horz" lIns="91440" tIns="45720" rIns="91440" bIns="45720" rtlCol="0">
            <a:normAutofit/>
          </a:bodyPr>
          <a:lstStyle/>
          <a:p>
            <a:r>
              <a:rPr lang="en-US" dirty="0"/>
              <a:t>Daily routine; desired schedule </a:t>
            </a:r>
          </a:p>
          <a:p>
            <a:r>
              <a:rPr lang="en-US" dirty="0"/>
              <a:t>Meal preferences, including likes and dislikes </a:t>
            </a:r>
          </a:p>
          <a:p>
            <a:r>
              <a:rPr lang="en-US" dirty="0"/>
              <a:t>Interests; desired activities </a:t>
            </a:r>
          </a:p>
          <a:p>
            <a:r>
              <a:rPr lang="en-US" dirty="0"/>
              <a:t>Religious and cultural practices </a:t>
            </a:r>
          </a:p>
          <a:p>
            <a:r>
              <a:rPr lang="en-US" dirty="0"/>
              <a:t>Preference in providers/caregivers </a:t>
            </a:r>
          </a:p>
          <a:p>
            <a:endParaRPr lang="en-US" sz="2200" dirty="0"/>
          </a:p>
        </p:txBody>
      </p:sp>
      <p:sp>
        <p:nvSpPr>
          <p:cNvPr id="5" name="Slide Number Placeholder 4">
            <a:extLst>
              <a:ext uri="{FF2B5EF4-FFF2-40B4-BE49-F238E27FC236}">
                <a16:creationId xmlns:a16="http://schemas.microsoft.com/office/drawing/2014/main" id="{0E20CBF3-B48F-5DBC-2A6F-C5E0FA339CCF}"/>
              </a:ext>
            </a:extLst>
          </p:cNvPr>
          <p:cNvSpPr>
            <a:spLocks noGrp="1"/>
          </p:cNvSpPr>
          <p:nvPr>
            <p:ph type="sldNum" sz="quarter" idx="12"/>
          </p:nvPr>
        </p:nvSpPr>
        <p:spPr>
          <a:xfrm>
            <a:off x="8836152"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8D482D-67C7-4314-B4E5-52DED238AEF3}" type="slidenum">
              <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2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13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0FF057-2A8A-8288-4B43-56FC8885B777}"/>
              </a:ext>
            </a:extLst>
          </p:cNvPr>
          <p:cNvSpPr>
            <a:spLocks noGrp="1"/>
          </p:cNvSpPr>
          <p:nvPr>
            <p:ph type="sldNum" sz="quarter" idx="12"/>
          </p:nvPr>
        </p:nvSpPr>
        <p:spPr>
          <a:xfrm>
            <a:off x="8805333"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8D482D-67C7-4314-B4E5-52DED238AE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7" name="Table 6">
            <a:extLst>
              <a:ext uri="{FF2B5EF4-FFF2-40B4-BE49-F238E27FC236}">
                <a16:creationId xmlns:a16="http://schemas.microsoft.com/office/drawing/2014/main" id="{13F0C01B-91B7-5A6D-7B40-DFAAFC9A124F}"/>
              </a:ext>
            </a:extLst>
          </p:cNvPr>
          <p:cNvGraphicFramePr>
            <a:graphicFrameLocks noGrp="1"/>
          </p:cNvGraphicFramePr>
          <p:nvPr/>
        </p:nvGraphicFramePr>
        <p:xfrm>
          <a:off x="1075446" y="304666"/>
          <a:ext cx="10041108" cy="6264849"/>
        </p:xfrm>
        <a:graphic>
          <a:graphicData uri="http://schemas.openxmlformats.org/drawingml/2006/table">
            <a:tbl>
              <a:tblPr firstRow="1" firstCol="1" bandRow="1">
                <a:tableStyleId>{5C22544A-7EE6-4342-B048-85BDC9FD1C3A}</a:tableStyleId>
              </a:tblPr>
              <a:tblGrid>
                <a:gridCol w="5448018">
                  <a:extLst>
                    <a:ext uri="{9D8B030D-6E8A-4147-A177-3AD203B41FA5}">
                      <a16:colId xmlns:a16="http://schemas.microsoft.com/office/drawing/2014/main" val="1972221135"/>
                    </a:ext>
                  </a:extLst>
                </a:gridCol>
                <a:gridCol w="2245847">
                  <a:extLst>
                    <a:ext uri="{9D8B030D-6E8A-4147-A177-3AD203B41FA5}">
                      <a16:colId xmlns:a16="http://schemas.microsoft.com/office/drawing/2014/main" val="3419651094"/>
                    </a:ext>
                  </a:extLst>
                </a:gridCol>
                <a:gridCol w="2347243">
                  <a:extLst>
                    <a:ext uri="{9D8B030D-6E8A-4147-A177-3AD203B41FA5}">
                      <a16:colId xmlns:a16="http://schemas.microsoft.com/office/drawing/2014/main" val="2467025933"/>
                    </a:ext>
                  </a:extLst>
                </a:gridCol>
              </a:tblGrid>
              <a:tr h="282152">
                <a:tc>
                  <a:txBody>
                    <a:bodyPr/>
                    <a:lstStyle/>
                    <a:p>
                      <a:pPr marL="0" marR="0" algn="ctr">
                        <a:lnSpc>
                          <a:spcPct val="107000"/>
                        </a:lnSpc>
                        <a:spcBef>
                          <a:spcPts val="0"/>
                        </a:spcBef>
                        <a:spcAft>
                          <a:spcPts val="0"/>
                        </a:spcAft>
                      </a:pPr>
                      <a:r>
                        <a:rPr lang="en-US" sz="900">
                          <a:effectLst/>
                        </a:rPr>
                        <a:t>It is important to me…</a:t>
                      </a:r>
                    </a:p>
                    <a:p>
                      <a:pPr marL="0" marR="0" algn="ctr">
                        <a:lnSpc>
                          <a:spcPct val="107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tc>
                  <a:txBody>
                    <a:bodyPr/>
                    <a:lstStyle/>
                    <a:p>
                      <a:pPr marL="0" marR="0" algn="ctr">
                        <a:lnSpc>
                          <a:spcPct val="107000"/>
                        </a:lnSpc>
                        <a:spcBef>
                          <a:spcPts val="0"/>
                        </a:spcBef>
                        <a:spcAft>
                          <a:spcPts val="0"/>
                        </a:spcAft>
                      </a:pPr>
                      <a:r>
                        <a:rPr lang="en-US" sz="900">
                          <a:effectLst/>
                        </a:rPr>
                        <a:t>to accomplish this, 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tc>
                  <a:txBody>
                    <a:bodyPr/>
                    <a:lstStyle/>
                    <a:p>
                      <a:pPr marL="0" marR="0" algn="ctr">
                        <a:lnSpc>
                          <a:spcPct val="107000"/>
                        </a:lnSpc>
                        <a:spcBef>
                          <a:spcPts val="0"/>
                        </a:spcBef>
                        <a:spcAft>
                          <a:spcPts val="0"/>
                        </a:spcAft>
                      </a:pPr>
                      <a:r>
                        <a:rPr lang="en-US" sz="900">
                          <a:effectLst/>
                        </a:rPr>
                        <a:t>The outcome I want from this is…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extLst>
                  <a:ext uri="{0D108BD9-81ED-4DB2-BD59-A6C34878D82A}">
                    <a16:rowId xmlns:a16="http://schemas.microsoft.com/office/drawing/2014/main" val="1949345733"/>
                  </a:ext>
                </a:extLst>
              </a:tr>
              <a:tr h="934697">
                <a:tc>
                  <a:txBody>
                    <a:bodyPr/>
                    <a:lstStyle/>
                    <a:p>
                      <a:pPr marL="0" marR="0">
                        <a:lnSpc>
                          <a:spcPct val="107000"/>
                        </a:lnSpc>
                        <a:spcBef>
                          <a:spcPts val="0"/>
                        </a:spcBef>
                        <a:spcAft>
                          <a:spcPts val="0"/>
                        </a:spcAft>
                      </a:pPr>
                      <a:r>
                        <a:rPr lang="en-US" sz="900" dirty="0">
                          <a:effectLst/>
                        </a:rPr>
                        <a:t>that to have a good day I…</a:t>
                      </a:r>
                    </a:p>
                    <a:p>
                      <a:pPr marL="0" marR="0">
                        <a:lnSpc>
                          <a:spcPct val="107000"/>
                        </a:lnSpc>
                        <a:spcBef>
                          <a:spcPts val="0"/>
                        </a:spcBef>
                        <a:spcAft>
                          <a:spcPts val="0"/>
                        </a:spcAft>
                      </a:pPr>
                      <a:r>
                        <a:rPr lang="en-US" sz="900" dirty="0">
                          <a:effectLst/>
                        </a:rPr>
                        <a:t> </a:t>
                      </a:r>
                    </a:p>
                    <a:p>
                      <a:pPr marL="0" marR="0">
                        <a:lnSpc>
                          <a:spcPct val="107000"/>
                        </a:lnSpc>
                        <a:spcBef>
                          <a:spcPts val="0"/>
                        </a:spcBef>
                        <a:spcAft>
                          <a:spcPts val="0"/>
                        </a:spcAft>
                      </a:pPr>
                      <a:r>
                        <a:rPr lang="en-US" sz="900" dirty="0">
                          <a:effectLst/>
                        </a:rPr>
                        <a:t> </a:t>
                      </a:r>
                    </a:p>
                    <a:p>
                      <a:pPr marL="0" marR="0">
                        <a:lnSpc>
                          <a:spcPct val="107000"/>
                        </a:lnSpc>
                        <a:spcBef>
                          <a:spcPts val="0"/>
                        </a:spcBef>
                        <a:spcAft>
                          <a:spcPts val="0"/>
                        </a:spcAft>
                      </a:pPr>
                      <a:r>
                        <a:rPr lang="en-US" sz="900" dirty="0">
                          <a:effectLst/>
                        </a:rPr>
                        <a:t> </a:t>
                      </a:r>
                    </a:p>
                    <a:p>
                      <a:pPr marL="0" marR="0">
                        <a:lnSpc>
                          <a:spcPct val="107000"/>
                        </a:lnSpc>
                        <a:spcBef>
                          <a:spcPts val="0"/>
                        </a:spcBef>
                        <a:spcAft>
                          <a:spcPts val="0"/>
                        </a:spcAft>
                      </a:pPr>
                      <a:r>
                        <a:rPr lang="en-US" sz="900" dirty="0">
                          <a:effectLst/>
                        </a:rPr>
                        <a:t> </a:t>
                      </a:r>
                    </a:p>
                    <a:p>
                      <a:pPr marL="0" marR="0">
                        <a:lnSpc>
                          <a:spcPct val="107000"/>
                        </a:lnSpc>
                        <a:spcBef>
                          <a:spcPts val="0"/>
                        </a:spcBef>
                        <a:spcAft>
                          <a:spcPts val="0"/>
                        </a:spcAft>
                      </a:pPr>
                      <a:r>
                        <a:rPr lang="en-US" sz="900" dirty="0">
                          <a:effectLst/>
                        </a:rPr>
                        <a:t> </a:t>
                      </a:r>
                    </a:p>
                    <a:p>
                      <a:pPr marL="0" marR="0">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tc>
                  <a:txBody>
                    <a:bodyPr/>
                    <a:lstStyle/>
                    <a:p>
                      <a:pPr marL="0" marR="0">
                        <a:lnSpc>
                          <a:spcPct val="107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tc>
                  <a:txBody>
                    <a:bodyPr/>
                    <a:lstStyle/>
                    <a:p>
                      <a:pPr marL="0" marR="0">
                        <a:lnSpc>
                          <a:spcPct val="107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extLst>
                  <a:ext uri="{0D108BD9-81ED-4DB2-BD59-A6C34878D82A}">
                    <a16:rowId xmlns:a16="http://schemas.microsoft.com/office/drawing/2014/main" val="622752432"/>
                  </a:ext>
                </a:extLst>
              </a:tr>
              <a:tr h="934697">
                <a:tc>
                  <a:txBody>
                    <a:bodyPr/>
                    <a:lstStyle/>
                    <a:p>
                      <a:pPr marL="0" marR="0">
                        <a:lnSpc>
                          <a:spcPct val="107000"/>
                        </a:lnSpc>
                        <a:spcBef>
                          <a:spcPts val="0"/>
                        </a:spcBef>
                        <a:spcAft>
                          <a:spcPts val="0"/>
                        </a:spcAft>
                      </a:pPr>
                      <a:r>
                        <a:rPr lang="en-US" sz="900">
                          <a:effectLst/>
                        </a:rPr>
                        <a:t>that you know these are the important people in my life… </a:t>
                      </a:r>
                    </a:p>
                    <a:p>
                      <a:pPr marL="0" marR="0">
                        <a:lnSpc>
                          <a:spcPct val="107000"/>
                        </a:lnSpc>
                        <a:spcBef>
                          <a:spcPts val="0"/>
                        </a:spcBef>
                        <a:spcAft>
                          <a:spcPts val="0"/>
                        </a:spcAft>
                      </a:pPr>
                      <a:r>
                        <a:rPr lang="en-US" sz="900">
                          <a:effectLst/>
                        </a:rPr>
                        <a:t> </a:t>
                      </a:r>
                    </a:p>
                    <a:p>
                      <a:pPr marL="0" marR="0">
                        <a:lnSpc>
                          <a:spcPct val="107000"/>
                        </a:lnSpc>
                        <a:spcBef>
                          <a:spcPts val="0"/>
                        </a:spcBef>
                        <a:spcAft>
                          <a:spcPts val="0"/>
                        </a:spcAft>
                      </a:pPr>
                      <a:r>
                        <a:rPr lang="en-US" sz="900">
                          <a:effectLst/>
                        </a:rPr>
                        <a:t> </a:t>
                      </a:r>
                    </a:p>
                    <a:p>
                      <a:pPr marL="0" marR="0">
                        <a:lnSpc>
                          <a:spcPct val="107000"/>
                        </a:lnSpc>
                        <a:spcBef>
                          <a:spcPts val="0"/>
                        </a:spcBef>
                        <a:spcAft>
                          <a:spcPts val="0"/>
                        </a:spcAft>
                      </a:pPr>
                      <a:r>
                        <a:rPr lang="en-US" sz="900">
                          <a:effectLst/>
                        </a:rPr>
                        <a:t> </a:t>
                      </a:r>
                    </a:p>
                    <a:p>
                      <a:pPr marL="0" marR="0">
                        <a:lnSpc>
                          <a:spcPct val="107000"/>
                        </a:lnSpc>
                        <a:spcBef>
                          <a:spcPts val="0"/>
                        </a:spcBef>
                        <a:spcAft>
                          <a:spcPts val="0"/>
                        </a:spcAft>
                      </a:pPr>
                      <a:r>
                        <a:rPr lang="en-US" sz="900">
                          <a:effectLst/>
                        </a:rPr>
                        <a:t> </a:t>
                      </a:r>
                    </a:p>
                    <a:p>
                      <a:pPr marL="0" marR="0">
                        <a:lnSpc>
                          <a:spcPct val="107000"/>
                        </a:lnSpc>
                        <a:spcBef>
                          <a:spcPts val="0"/>
                        </a:spcBef>
                        <a:spcAft>
                          <a:spcPts val="0"/>
                        </a:spcAft>
                      </a:pPr>
                      <a:r>
                        <a:rPr lang="en-US" sz="900">
                          <a:effectLst/>
                        </a:rPr>
                        <a:t> </a:t>
                      </a:r>
                    </a:p>
                    <a:p>
                      <a:pPr marL="0" marR="0">
                        <a:lnSpc>
                          <a:spcPct val="107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tc>
                  <a:txBody>
                    <a:bodyPr/>
                    <a:lstStyle/>
                    <a:p>
                      <a:pPr marL="0" marR="0">
                        <a:lnSpc>
                          <a:spcPct val="107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tc>
                  <a:txBody>
                    <a:bodyPr/>
                    <a:lstStyle/>
                    <a:p>
                      <a:pPr marL="0" marR="0">
                        <a:lnSpc>
                          <a:spcPct val="107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extLst>
                  <a:ext uri="{0D108BD9-81ED-4DB2-BD59-A6C34878D82A}">
                    <a16:rowId xmlns:a16="http://schemas.microsoft.com/office/drawing/2014/main" val="1499969876"/>
                  </a:ext>
                </a:extLst>
              </a:tr>
              <a:tr h="934697">
                <a:tc>
                  <a:txBody>
                    <a:bodyPr/>
                    <a:lstStyle/>
                    <a:p>
                      <a:pPr marL="0" marR="0">
                        <a:lnSpc>
                          <a:spcPct val="107000"/>
                        </a:lnSpc>
                        <a:spcBef>
                          <a:spcPts val="0"/>
                        </a:spcBef>
                        <a:spcAft>
                          <a:spcPts val="0"/>
                        </a:spcAft>
                      </a:pPr>
                      <a:r>
                        <a:rPr lang="en-US" sz="900">
                          <a:effectLst/>
                        </a:rPr>
                        <a:t>my important people can support me… </a:t>
                      </a:r>
                    </a:p>
                    <a:p>
                      <a:pPr marL="0" marR="0">
                        <a:lnSpc>
                          <a:spcPct val="107000"/>
                        </a:lnSpc>
                        <a:spcBef>
                          <a:spcPts val="0"/>
                        </a:spcBef>
                        <a:spcAft>
                          <a:spcPts val="0"/>
                        </a:spcAft>
                      </a:pPr>
                      <a:r>
                        <a:rPr lang="en-US" sz="900">
                          <a:effectLst/>
                        </a:rPr>
                        <a:t> </a:t>
                      </a:r>
                    </a:p>
                    <a:p>
                      <a:pPr marL="0" marR="0">
                        <a:lnSpc>
                          <a:spcPct val="107000"/>
                        </a:lnSpc>
                        <a:spcBef>
                          <a:spcPts val="0"/>
                        </a:spcBef>
                        <a:spcAft>
                          <a:spcPts val="0"/>
                        </a:spcAft>
                      </a:pPr>
                      <a:r>
                        <a:rPr lang="en-US" sz="900">
                          <a:effectLst/>
                        </a:rPr>
                        <a:t> </a:t>
                      </a:r>
                    </a:p>
                    <a:p>
                      <a:pPr marL="0" marR="0">
                        <a:lnSpc>
                          <a:spcPct val="107000"/>
                        </a:lnSpc>
                        <a:spcBef>
                          <a:spcPts val="0"/>
                        </a:spcBef>
                        <a:spcAft>
                          <a:spcPts val="0"/>
                        </a:spcAft>
                      </a:pPr>
                      <a:r>
                        <a:rPr lang="en-US" sz="900">
                          <a:effectLst/>
                        </a:rPr>
                        <a:t> </a:t>
                      </a:r>
                    </a:p>
                    <a:p>
                      <a:pPr marL="0" marR="0">
                        <a:lnSpc>
                          <a:spcPct val="107000"/>
                        </a:lnSpc>
                        <a:spcBef>
                          <a:spcPts val="0"/>
                        </a:spcBef>
                        <a:spcAft>
                          <a:spcPts val="0"/>
                        </a:spcAft>
                      </a:pPr>
                      <a:r>
                        <a:rPr lang="en-US" sz="900">
                          <a:effectLst/>
                        </a:rPr>
                        <a:t> </a:t>
                      </a:r>
                    </a:p>
                    <a:p>
                      <a:pPr marL="0" marR="0">
                        <a:lnSpc>
                          <a:spcPct val="107000"/>
                        </a:lnSpc>
                        <a:spcBef>
                          <a:spcPts val="0"/>
                        </a:spcBef>
                        <a:spcAft>
                          <a:spcPts val="0"/>
                        </a:spcAft>
                      </a:pPr>
                      <a:r>
                        <a:rPr lang="en-US" sz="900">
                          <a:effectLst/>
                        </a:rPr>
                        <a:t> </a:t>
                      </a:r>
                    </a:p>
                    <a:p>
                      <a:pPr marL="0" marR="0">
                        <a:lnSpc>
                          <a:spcPct val="107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tc>
                  <a:txBody>
                    <a:bodyPr/>
                    <a:lstStyle/>
                    <a:p>
                      <a:pPr marL="0" marR="0">
                        <a:lnSpc>
                          <a:spcPct val="107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tc>
                  <a:txBody>
                    <a:bodyPr/>
                    <a:lstStyle/>
                    <a:p>
                      <a:pPr marL="0" marR="0">
                        <a:lnSpc>
                          <a:spcPct val="107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extLst>
                  <a:ext uri="{0D108BD9-81ED-4DB2-BD59-A6C34878D82A}">
                    <a16:rowId xmlns:a16="http://schemas.microsoft.com/office/drawing/2014/main" val="1352606675"/>
                  </a:ext>
                </a:extLst>
              </a:tr>
              <a:tr h="934697">
                <a:tc>
                  <a:txBody>
                    <a:bodyPr/>
                    <a:lstStyle/>
                    <a:p>
                      <a:pPr marL="0" marR="0">
                        <a:lnSpc>
                          <a:spcPct val="107000"/>
                        </a:lnSpc>
                        <a:spcBef>
                          <a:spcPts val="0"/>
                        </a:spcBef>
                        <a:spcAft>
                          <a:spcPts val="0"/>
                        </a:spcAft>
                      </a:pPr>
                      <a:r>
                        <a:rPr lang="en-US" sz="900" dirty="0">
                          <a:effectLst/>
                        </a:rPr>
                        <a:t>that I can do the thing that make me happy like…</a:t>
                      </a:r>
                    </a:p>
                    <a:p>
                      <a:pPr marL="0" marR="0">
                        <a:lnSpc>
                          <a:spcPct val="107000"/>
                        </a:lnSpc>
                        <a:spcBef>
                          <a:spcPts val="0"/>
                        </a:spcBef>
                        <a:spcAft>
                          <a:spcPts val="0"/>
                        </a:spcAft>
                      </a:pPr>
                      <a:r>
                        <a:rPr lang="en-US" sz="900" dirty="0">
                          <a:effectLst/>
                        </a:rPr>
                        <a:t> </a:t>
                      </a:r>
                    </a:p>
                    <a:p>
                      <a:pPr marL="0" marR="0">
                        <a:lnSpc>
                          <a:spcPct val="107000"/>
                        </a:lnSpc>
                        <a:spcBef>
                          <a:spcPts val="0"/>
                        </a:spcBef>
                        <a:spcAft>
                          <a:spcPts val="0"/>
                        </a:spcAft>
                      </a:pPr>
                      <a:r>
                        <a:rPr lang="en-US" sz="900" dirty="0">
                          <a:effectLst/>
                        </a:rPr>
                        <a:t> </a:t>
                      </a:r>
                    </a:p>
                    <a:p>
                      <a:pPr marL="0" marR="0">
                        <a:lnSpc>
                          <a:spcPct val="107000"/>
                        </a:lnSpc>
                        <a:spcBef>
                          <a:spcPts val="0"/>
                        </a:spcBef>
                        <a:spcAft>
                          <a:spcPts val="0"/>
                        </a:spcAft>
                      </a:pPr>
                      <a:r>
                        <a:rPr lang="en-US" sz="900" dirty="0">
                          <a:effectLst/>
                        </a:rPr>
                        <a:t> </a:t>
                      </a:r>
                    </a:p>
                    <a:p>
                      <a:pPr marL="0" marR="0">
                        <a:lnSpc>
                          <a:spcPct val="107000"/>
                        </a:lnSpc>
                        <a:spcBef>
                          <a:spcPts val="0"/>
                        </a:spcBef>
                        <a:spcAft>
                          <a:spcPts val="0"/>
                        </a:spcAft>
                      </a:pPr>
                      <a:r>
                        <a:rPr lang="en-US" sz="900" dirty="0">
                          <a:effectLst/>
                        </a:rPr>
                        <a:t> </a:t>
                      </a:r>
                    </a:p>
                    <a:p>
                      <a:pPr marL="0" marR="0">
                        <a:lnSpc>
                          <a:spcPct val="107000"/>
                        </a:lnSpc>
                        <a:spcBef>
                          <a:spcPts val="0"/>
                        </a:spcBef>
                        <a:spcAft>
                          <a:spcPts val="0"/>
                        </a:spcAft>
                      </a:pPr>
                      <a:r>
                        <a:rPr lang="en-US" sz="900" dirty="0">
                          <a:effectLst/>
                        </a:rPr>
                        <a:t> </a:t>
                      </a:r>
                    </a:p>
                    <a:p>
                      <a:pPr marL="0" marR="0">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tc>
                  <a:txBody>
                    <a:bodyPr/>
                    <a:lstStyle/>
                    <a:p>
                      <a:pPr marL="0" marR="0">
                        <a:lnSpc>
                          <a:spcPct val="107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tc>
                  <a:txBody>
                    <a:bodyPr/>
                    <a:lstStyle/>
                    <a:p>
                      <a:pPr marL="0" marR="0">
                        <a:lnSpc>
                          <a:spcPct val="107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extLst>
                  <a:ext uri="{0D108BD9-81ED-4DB2-BD59-A6C34878D82A}">
                    <a16:rowId xmlns:a16="http://schemas.microsoft.com/office/drawing/2014/main" val="693195952"/>
                  </a:ext>
                </a:extLst>
              </a:tr>
              <a:tr h="801367">
                <a:tc>
                  <a:txBody>
                    <a:bodyPr/>
                    <a:lstStyle/>
                    <a:p>
                      <a:pPr marL="0" marR="0">
                        <a:lnSpc>
                          <a:spcPct val="107000"/>
                        </a:lnSpc>
                        <a:spcBef>
                          <a:spcPts val="0"/>
                        </a:spcBef>
                        <a:spcAft>
                          <a:spcPts val="0"/>
                        </a:spcAft>
                      </a:pPr>
                      <a:r>
                        <a:rPr lang="en-US" sz="900">
                          <a:effectLst/>
                        </a:rPr>
                        <a:t>that when I eat…</a:t>
                      </a:r>
                    </a:p>
                    <a:p>
                      <a:pPr marL="0" marR="0">
                        <a:lnSpc>
                          <a:spcPct val="107000"/>
                        </a:lnSpc>
                        <a:spcBef>
                          <a:spcPts val="0"/>
                        </a:spcBef>
                        <a:spcAft>
                          <a:spcPts val="0"/>
                        </a:spcAft>
                      </a:pPr>
                      <a:r>
                        <a:rPr lang="en-US" sz="900">
                          <a:effectLst/>
                        </a:rPr>
                        <a:t> </a:t>
                      </a:r>
                    </a:p>
                    <a:p>
                      <a:pPr marL="0" marR="0">
                        <a:lnSpc>
                          <a:spcPct val="107000"/>
                        </a:lnSpc>
                        <a:spcBef>
                          <a:spcPts val="0"/>
                        </a:spcBef>
                        <a:spcAft>
                          <a:spcPts val="0"/>
                        </a:spcAft>
                      </a:pPr>
                      <a:r>
                        <a:rPr lang="en-US" sz="900">
                          <a:effectLst/>
                        </a:rPr>
                        <a:t> </a:t>
                      </a:r>
                    </a:p>
                    <a:p>
                      <a:pPr marL="0" marR="0">
                        <a:lnSpc>
                          <a:spcPct val="107000"/>
                        </a:lnSpc>
                        <a:spcBef>
                          <a:spcPts val="0"/>
                        </a:spcBef>
                        <a:spcAft>
                          <a:spcPts val="0"/>
                        </a:spcAft>
                      </a:pPr>
                      <a:r>
                        <a:rPr lang="en-US" sz="900">
                          <a:effectLst/>
                        </a:rPr>
                        <a:t> </a:t>
                      </a:r>
                    </a:p>
                    <a:p>
                      <a:pPr marL="0" marR="0">
                        <a:lnSpc>
                          <a:spcPct val="107000"/>
                        </a:lnSpc>
                        <a:spcBef>
                          <a:spcPts val="0"/>
                        </a:spcBef>
                        <a:spcAft>
                          <a:spcPts val="0"/>
                        </a:spcAft>
                      </a:pPr>
                      <a:r>
                        <a:rPr lang="en-US" sz="900">
                          <a:effectLst/>
                        </a:rPr>
                        <a:t> </a:t>
                      </a:r>
                    </a:p>
                    <a:p>
                      <a:pPr marL="0" marR="0">
                        <a:lnSpc>
                          <a:spcPct val="107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tc>
                  <a:txBody>
                    <a:bodyPr/>
                    <a:lstStyle/>
                    <a:p>
                      <a:pPr marL="0" marR="0">
                        <a:lnSpc>
                          <a:spcPct val="107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tc>
                  <a:txBody>
                    <a:bodyPr/>
                    <a:lstStyle/>
                    <a:p>
                      <a:pPr marL="0" marR="0">
                        <a:lnSpc>
                          <a:spcPct val="107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extLst>
                  <a:ext uri="{0D108BD9-81ED-4DB2-BD59-A6C34878D82A}">
                    <a16:rowId xmlns:a16="http://schemas.microsoft.com/office/drawing/2014/main" val="2119520167"/>
                  </a:ext>
                </a:extLst>
              </a:tr>
              <a:tr h="934697">
                <a:tc>
                  <a:txBody>
                    <a:bodyPr/>
                    <a:lstStyle/>
                    <a:p>
                      <a:pPr marL="0" marR="0">
                        <a:lnSpc>
                          <a:spcPct val="107000"/>
                        </a:lnSpc>
                        <a:spcBef>
                          <a:spcPts val="0"/>
                        </a:spcBef>
                        <a:spcAft>
                          <a:spcPts val="0"/>
                        </a:spcAft>
                      </a:pPr>
                      <a:r>
                        <a:rPr lang="en-US" sz="900">
                          <a:effectLst/>
                        </a:rPr>
                        <a:t>in the next 6 months my goal/s of …</a:t>
                      </a:r>
                    </a:p>
                    <a:p>
                      <a:pPr marL="0" marR="0">
                        <a:lnSpc>
                          <a:spcPct val="107000"/>
                        </a:lnSpc>
                        <a:spcBef>
                          <a:spcPts val="0"/>
                        </a:spcBef>
                        <a:spcAft>
                          <a:spcPts val="0"/>
                        </a:spcAft>
                      </a:pPr>
                      <a:r>
                        <a:rPr lang="en-US" sz="900">
                          <a:effectLst/>
                        </a:rPr>
                        <a:t> </a:t>
                      </a:r>
                    </a:p>
                    <a:p>
                      <a:pPr marL="0" marR="0">
                        <a:lnSpc>
                          <a:spcPct val="107000"/>
                        </a:lnSpc>
                        <a:spcBef>
                          <a:spcPts val="0"/>
                        </a:spcBef>
                        <a:spcAft>
                          <a:spcPts val="0"/>
                        </a:spcAft>
                      </a:pPr>
                      <a:r>
                        <a:rPr lang="en-US" sz="900">
                          <a:effectLst/>
                        </a:rPr>
                        <a:t> </a:t>
                      </a:r>
                    </a:p>
                    <a:p>
                      <a:pPr marL="0" marR="0">
                        <a:lnSpc>
                          <a:spcPct val="107000"/>
                        </a:lnSpc>
                        <a:spcBef>
                          <a:spcPts val="0"/>
                        </a:spcBef>
                        <a:spcAft>
                          <a:spcPts val="0"/>
                        </a:spcAft>
                      </a:pPr>
                      <a:r>
                        <a:rPr lang="en-US" sz="900">
                          <a:effectLst/>
                        </a:rPr>
                        <a:t> </a:t>
                      </a:r>
                    </a:p>
                    <a:p>
                      <a:pPr marL="0" marR="0">
                        <a:lnSpc>
                          <a:spcPct val="107000"/>
                        </a:lnSpc>
                        <a:spcBef>
                          <a:spcPts val="0"/>
                        </a:spcBef>
                        <a:spcAft>
                          <a:spcPts val="0"/>
                        </a:spcAft>
                      </a:pPr>
                      <a:r>
                        <a:rPr lang="en-US" sz="900">
                          <a:effectLst/>
                        </a:rPr>
                        <a:t> </a:t>
                      </a:r>
                    </a:p>
                    <a:p>
                      <a:pPr marL="0" marR="0">
                        <a:lnSpc>
                          <a:spcPct val="107000"/>
                        </a:lnSpc>
                        <a:spcBef>
                          <a:spcPts val="0"/>
                        </a:spcBef>
                        <a:spcAft>
                          <a:spcPts val="0"/>
                        </a:spcAft>
                      </a:pPr>
                      <a:r>
                        <a:rPr lang="en-US" sz="900">
                          <a:effectLst/>
                        </a:rPr>
                        <a:t> </a:t>
                      </a:r>
                    </a:p>
                    <a:p>
                      <a:pPr marL="0" marR="0">
                        <a:lnSpc>
                          <a:spcPct val="107000"/>
                        </a:lnSpc>
                        <a:spcBef>
                          <a:spcPts val="0"/>
                        </a:spcBef>
                        <a:spcAft>
                          <a:spcPts val="0"/>
                        </a:spcAft>
                      </a:pPr>
                      <a:r>
                        <a:rPr lang="en-US" sz="9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tc>
                  <a:txBody>
                    <a:bodyPr/>
                    <a:lstStyle/>
                    <a:p>
                      <a:pPr marL="0" marR="0">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tc>
                  <a:txBody>
                    <a:bodyPr/>
                    <a:lstStyle/>
                    <a:p>
                      <a:pPr marL="0" marR="0">
                        <a:lnSpc>
                          <a:spcPct val="107000"/>
                        </a:lnSpc>
                        <a:spcBef>
                          <a:spcPts val="0"/>
                        </a:spcBef>
                        <a:spcAft>
                          <a:spcPts val="0"/>
                        </a:spcAft>
                      </a:pPr>
                      <a:r>
                        <a:rPr lang="en-US" sz="9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8761" marR="28761" marT="0" marB="0"/>
                </a:tc>
                <a:extLst>
                  <a:ext uri="{0D108BD9-81ED-4DB2-BD59-A6C34878D82A}">
                    <a16:rowId xmlns:a16="http://schemas.microsoft.com/office/drawing/2014/main" val="1929935897"/>
                  </a:ext>
                </a:extLst>
              </a:tr>
            </a:tbl>
          </a:graphicData>
        </a:graphic>
      </p:graphicFrame>
      <p:sp>
        <p:nvSpPr>
          <p:cNvPr id="3" name="Title 2">
            <a:extLst>
              <a:ext uri="{FF2B5EF4-FFF2-40B4-BE49-F238E27FC236}">
                <a16:creationId xmlns:a16="http://schemas.microsoft.com/office/drawing/2014/main" id="{20B03EE6-44BD-4E7E-AC48-CEA28616328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Care Plan Chart</a:t>
            </a:r>
          </a:p>
        </p:txBody>
      </p:sp>
    </p:spTree>
    <p:extLst>
      <p:ext uri="{BB962C8B-B14F-4D97-AF65-F5344CB8AC3E}">
        <p14:creationId xmlns:p14="http://schemas.microsoft.com/office/powerpoint/2010/main" val="231710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FC1368-C6E7-C7CC-BC89-4FF01DAB7787}"/>
              </a:ext>
            </a:extLst>
          </p:cNvPr>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dirty="0"/>
              <a:t> What is a Care Plan Meeting?</a:t>
            </a:r>
          </a:p>
        </p:txBody>
      </p:sp>
      <p:sp>
        <p:nvSpPr>
          <p:cNvPr id="4" name="Content Placeholder 3">
            <a:extLst>
              <a:ext uri="{FF2B5EF4-FFF2-40B4-BE49-F238E27FC236}">
                <a16:creationId xmlns:a16="http://schemas.microsoft.com/office/drawing/2014/main" id="{55434E22-A16F-2DCA-8EA1-E45E98BA648D}"/>
              </a:ext>
            </a:extLst>
          </p:cNvPr>
          <p:cNvSpPr>
            <a:spLocks noGrp="1"/>
          </p:cNvSpPr>
          <p:nvPr>
            <p:ph idx="1"/>
          </p:nvPr>
        </p:nvSpPr>
        <p:spPr/>
        <p:txBody>
          <a:bodyPr/>
          <a:lstStyle/>
          <a:p>
            <a:pPr marL="0" indent="0">
              <a:buNone/>
            </a:pPr>
            <a:r>
              <a:rPr lang="en-US" dirty="0">
                <a:solidFill>
                  <a:srgbClr val="333333"/>
                </a:solidFill>
                <a:latin typeface="MuseoSans-300"/>
              </a:rPr>
              <a:t>A </a:t>
            </a:r>
            <a:r>
              <a:rPr lang="en-US" b="0" i="0" dirty="0">
                <a:solidFill>
                  <a:srgbClr val="333333"/>
                </a:solidFill>
                <a:effectLst/>
                <a:latin typeface="MuseoSans-300"/>
              </a:rPr>
              <a:t>care plan meeting is a time for </a:t>
            </a:r>
            <a:r>
              <a:rPr lang="en-US" dirty="0">
                <a:solidFill>
                  <a:srgbClr val="333333"/>
                </a:solidFill>
                <a:latin typeface="MuseoSans-300"/>
              </a:rPr>
              <a:t>an</a:t>
            </a:r>
            <a:r>
              <a:rPr lang="en-US" b="0" i="0" dirty="0">
                <a:solidFill>
                  <a:srgbClr val="333333"/>
                </a:solidFill>
                <a:effectLst/>
                <a:latin typeface="MuseoSans-300"/>
              </a:rPr>
              <a:t> individual, the individual’s desired support persons, and the nursing home care team to review all components of a person’s life and care at the nursing home.</a:t>
            </a:r>
          </a:p>
          <a:p>
            <a:pPr marL="0" indent="0">
              <a:buNone/>
            </a:pPr>
            <a:endParaRPr lang="en-US" dirty="0">
              <a:solidFill>
                <a:srgbClr val="333333"/>
              </a:solidFill>
              <a:latin typeface="MuseoSans-300"/>
            </a:endParaRPr>
          </a:p>
          <a:p>
            <a:pPr marL="0" indent="0">
              <a:buNone/>
            </a:pPr>
            <a:r>
              <a:rPr lang="en-US" b="0" i="0" dirty="0">
                <a:solidFill>
                  <a:srgbClr val="333333"/>
                </a:solidFill>
                <a:effectLst/>
                <a:latin typeface="MuseoSans-300"/>
              </a:rPr>
              <a:t>The meeting allows for a person/s to share information about one’s background, preferences, needs, how things have been going, and to express any concerns or ask questions.  </a:t>
            </a:r>
            <a:r>
              <a:rPr lang="en-US" dirty="0">
                <a:solidFill>
                  <a:srgbClr val="333333"/>
                </a:solidFill>
                <a:latin typeface="MuseoSans-300"/>
              </a:rPr>
              <a:t>Participation in</a:t>
            </a:r>
            <a:r>
              <a:rPr lang="en-US" b="0" i="0" dirty="0">
                <a:solidFill>
                  <a:srgbClr val="333333"/>
                </a:solidFill>
                <a:effectLst/>
                <a:latin typeface="MuseoSans-300"/>
              </a:rPr>
              <a:t> care plan meetings helps to integrate person-centered planning, which can assist in achieving quality care. </a:t>
            </a:r>
            <a:endParaRPr lang="en-US" dirty="0"/>
          </a:p>
        </p:txBody>
      </p:sp>
      <p:sp>
        <p:nvSpPr>
          <p:cNvPr id="2" name="Slide Number Placeholder 1">
            <a:extLst>
              <a:ext uri="{FF2B5EF4-FFF2-40B4-BE49-F238E27FC236}">
                <a16:creationId xmlns:a16="http://schemas.microsoft.com/office/drawing/2014/main" id="{C2E988CB-2D42-5C4C-4584-8A5E0CD7C7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D482D-67C7-4314-B4E5-52DED238AE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30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9169F-8157-0A01-44CB-20DCF777256C}"/>
              </a:ext>
            </a:extLst>
          </p:cNvPr>
          <p:cNvSpPr>
            <a:spLocks noGrp="1"/>
          </p:cNvSpPr>
          <p:nvPr>
            <p:ph type="title"/>
          </p:nvPr>
        </p:nvSpPr>
        <p:spPr>
          <a:xfrm>
            <a:off x="258591" y="2769285"/>
            <a:ext cx="3290887" cy="3587065"/>
          </a:xfrm>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r>
              <a:rPr lang="en-US" sz="3300" dirty="0"/>
              <a:t>When are Care Plans Developed </a:t>
            </a:r>
            <a:br>
              <a:rPr lang="en-US" sz="3300" dirty="0"/>
            </a:br>
            <a:r>
              <a:rPr lang="en-US" sz="3300" dirty="0"/>
              <a:t>and How Often are Care Plan Meetings?</a:t>
            </a:r>
          </a:p>
        </p:txBody>
      </p:sp>
      <p:sp>
        <p:nvSpPr>
          <p:cNvPr id="3" name="Content Placeholder 2">
            <a:extLst>
              <a:ext uri="{FF2B5EF4-FFF2-40B4-BE49-F238E27FC236}">
                <a16:creationId xmlns:a16="http://schemas.microsoft.com/office/drawing/2014/main" id="{CF795DAB-F695-1773-795C-5175A099BB0C}"/>
              </a:ext>
            </a:extLst>
          </p:cNvPr>
          <p:cNvSpPr>
            <a:spLocks noGrp="1"/>
          </p:cNvSpPr>
          <p:nvPr>
            <p:ph idx="1"/>
          </p:nvPr>
        </p:nvSpPr>
        <p:spPr>
          <a:xfrm>
            <a:off x="3830596" y="2397812"/>
            <a:ext cx="7940584" cy="4323663"/>
          </a:xfrm>
        </p:spPr>
        <p:txBody>
          <a:bodyPr anchor="ctr">
            <a:normAutofit/>
          </a:bodyPr>
          <a:lstStyle/>
          <a:p>
            <a:pPr marL="0" indent="0">
              <a:spcAft>
                <a:spcPts val="1800"/>
              </a:spcAft>
              <a:buNone/>
            </a:pPr>
            <a:r>
              <a:rPr lang="en-US" sz="1600" dirty="0"/>
              <a:t>•</a:t>
            </a:r>
            <a:r>
              <a:rPr lang="en-US" sz="2000" dirty="0"/>
              <a:t> Baseline Care Plan --- within 48 hours of admission;  written summary given to resident and his or her desired support person or representative.</a:t>
            </a:r>
          </a:p>
          <a:p>
            <a:pPr marL="0" indent="0">
              <a:spcAft>
                <a:spcPts val="1800"/>
              </a:spcAft>
              <a:buNone/>
            </a:pPr>
            <a:r>
              <a:rPr lang="en-US" sz="1600" dirty="0"/>
              <a:t>•</a:t>
            </a:r>
            <a:r>
              <a:rPr lang="en-US" sz="2000" dirty="0"/>
              <a:t> Comprehensive Assessment --- initial within 14 days of admission; annual    at least every 12 months, or within 14 days of a major change in person’s physical/mental status (decline or improvement).</a:t>
            </a:r>
          </a:p>
          <a:p>
            <a:pPr>
              <a:spcAft>
                <a:spcPts val="1800"/>
              </a:spcAft>
            </a:pPr>
            <a:r>
              <a:rPr lang="en-US" sz="2000" dirty="0"/>
              <a:t>Comprehensive Care Plan --- within 7 days of any Comprehensive Assessment.</a:t>
            </a:r>
          </a:p>
          <a:p>
            <a:pPr marL="0" indent="0">
              <a:spcAft>
                <a:spcPts val="1800"/>
              </a:spcAft>
              <a:buNone/>
            </a:pPr>
            <a:r>
              <a:rPr lang="en-US" sz="1600" dirty="0"/>
              <a:t>•</a:t>
            </a:r>
            <a:r>
              <a:rPr lang="en-US" sz="2000" dirty="0"/>
              <a:t> Quarterly Review Assessments and Care Plans --- once every 3 months.</a:t>
            </a:r>
          </a:p>
          <a:p>
            <a:pPr marL="0" indent="0">
              <a:spcAft>
                <a:spcPts val="1800"/>
              </a:spcAft>
              <a:buNone/>
            </a:pPr>
            <a:r>
              <a:rPr lang="en-US" sz="1600" dirty="0"/>
              <a:t>•</a:t>
            </a:r>
            <a:r>
              <a:rPr lang="en-US" sz="2000" dirty="0"/>
              <a:t> Care Plan Meetings --- every 3 months, or when there is a major change in resident’s condition.</a:t>
            </a:r>
          </a:p>
        </p:txBody>
      </p:sp>
      <p:sp>
        <p:nvSpPr>
          <p:cNvPr id="4" name="Slide Number Placeholder 3">
            <a:extLst>
              <a:ext uri="{FF2B5EF4-FFF2-40B4-BE49-F238E27FC236}">
                <a16:creationId xmlns:a16="http://schemas.microsoft.com/office/drawing/2014/main" id="{533287D8-5A86-9397-0BC6-77821B4F03CA}"/>
              </a:ext>
            </a:extLst>
          </p:cNvPr>
          <p:cNvSpPr>
            <a:spLocks noGrp="1"/>
          </p:cNvSpPr>
          <p:nvPr>
            <p:ph type="sldNum" sz="quarter" idx="12"/>
          </p:nvPr>
        </p:nvSpPr>
        <p:spPr>
          <a:xfrm>
            <a:off x="8864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8D482D-67C7-4314-B4E5-52DED238AEF3}" type="slidenum">
              <a:rPr kumimoji="0" lang="en-US" sz="12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2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5F28543-62FE-0A0F-CE4A-55404485E4CB}"/>
              </a:ext>
              <a:ext uri="{C183D7F6-B498-43B3-948B-1728B52AA6E4}">
                <adec:decorative xmlns:adec="http://schemas.microsoft.com/office/drawing/2017/decorative" val="1"/>
              </a:ext>
            </a:extLst>
          </p:cNvPr>
          <p:cNvPicPr>
            <a:picLocks noChangeAspect="1"/>
          </p:cNvPicPr>
          <p:nvPr/>
        </p:nvPicPr>
        <p:blipFill rotWithShape="1">
          <a:blip r:embed="rId2"/>
          <a:srcRect r="5535"/>
          <a:stretch/>
        </p:blipFill>
        <p:spPr>
          <a:xfrm>
            <a:off x="1520575" y="377536"/>
            <a:ext cx="9616612" cy="181085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99530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5B8C-75D2-41B3-96F6-6C18A74858B8}"/>
              </a:ext>
            </a:extLst>
          </p:cNvPr>
          <p:cNvSpPr>
            <a:spLocks noGrp="1"/>
          </p:cNvSpPr>
          <p:nvPr>
            <p:ph type="title"/>
          </p:nvPr>
        </p:nvSpPr>
        <p:spPr>
          <a:xfrm>
            <a:off x="1047280" y="759805"/>
            <a:ext cx="10306520" cy="1325563"/>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b="1" dirty="0">
                <a:solidFill>
                  <a:srgbClr val="FFFFFF"/>
                </a:solidFill>
                <a:latin typeface="+mn-lt"/>
              </a:rPr>
              <a:t>Care Plans are Living Documents!</a:t>
            </a:r>
          </a:p>
        </p:txBody>
      </p:sp>
      <p:sp>
        <p:nvSpPr>
          <p:cNvPr id="3" name="Content Placeholder 2">
            <a:extLst>
              <a:ext uri="{FF2B5EF4-FFF2-40B4-BE49-F238E27FC236}">
                <a16:creationId xmlns:a16="http://schemas.microsoft.com/office/drawing/2014/main" id="{16EA98DE-9A01-4C38-9BA9-E19D2597B261}"/>
              </a:ext>
            </a:extLst>
          </p:cNvPr>
          <p:cNvSpPr>
            <a:spLocks noGrp="1"/>
          </p:cNvSpPr>
          <p:nvPr>
            <p:ph idx="1"/>
          </p:nvPr>
        </p:nvSpPr>
        <p:spPr>
          <a:xfrm>
            <a:off x="5236095" y="2255775"/>
            <a:ext cx="6284464" cy="4362739"/>
          </a:xfrm>
        </p:spPr>
        <p:txBody>
          <a:bodyPr>
            <a:normAutofit lnSpcReduction="10000"/>
          </a:bodyPr>
          <a:lstStyle/>
          <a:p>
            <a:pPr marL="0" indent="0">
              <a:buNone/>
            </a:pPr>
            <a:endParaRPr lang="en-US" sz="2400" dirty="0">
              <a:latin typeface="+mj-lt"/>
            </a:endParaRPr>
          </a:p>
          <a:p>
            <a:r>
              <a:rPr lang="en-US" sz="3200" dirty="0"/>
              <a:t>Care plans can always be changed or amended, especially in terms of preferences.</a:t>
            </a:r>
          </a:p>
          <a:p>
            <a:pPr marL="0" indent="0">
              <a:buNone/>
            </a:pPr>
            <a:endParaRPr lang="en-US" sz="3200" dirty="0"/>
          </a:p>
          <a:p>
            <a:r>
              <a:rPr lang="en-US" sz="3200" dirty="0"/>
              <a:t>An individual always has the right to request a meeting to discuss his or her care and to address any questions or concerns they may have</a:t>
            </a:r>
          </a:p>
          <a:p>
            <a:pPr marL="457200" lvl="1" indent="0">
              <a:buNone/>
              <a:defRPr/>
            </a:pPr>
            <a:endParaRPr kumimoji="0" lang="en-US" b="0" i="0" u="none" strike="noStrike" kern="1200" cap="none" spc="0" normalizeH="0" baseline="0" noProof="0" dirty="0">
              <a:ln>
                <a:noFill/>
              </a:ln>
              <a:effectLst/>
              <a:uLnTx/>
              <a:uFillTx/>
              <a:latin typeface="Calibri" panose="020F0502020204030204"/>
              <a:ea typeface="+mn-ea"/>
              <a:cs typeface="+mn-cs"/>
            </a:endParaRPr>
          </a:p>
          <a:p>
            <a:pPr marL="457200" lvl="1" indent="0">
              <a:buNone/>
              <a:defRPr/>
            </a:pPr>
            <a:endParaRPr kumimoji="0" lang="en-US" b="0" i="0" u="none" strike="noStrike" kern="1200" cap="none" spc="0" normalizeH="0" baseline="0" noProof="0" dirty="0">
              <a:ln>
                <a:noFill/>
              </a:ln>
              <a:effectLst/>
              <a:uLnTx/>
              <a:uFillTx/>
              <a:latin typeface="Calibri" panose="020F0502020204030204"/>
              <a:ea typeface="+mn-ea"/>
              <a:cs typeface="+mn-cs"/>
            </a:endParaRPr>
          </a:p>
          <a:p>
            <a:pPr marL="457200" lvl="1" indent="0">
              <a:buNone/>
            </a:pPr>
            <a:endParaRPr lang="en-US" dirty="0"/>
          </a:p>
        </p:txBody>
      </p:sp>
      <p:sp>
        <p:nvSpPr>
          <p:cNvPr id="4" name="Slide Number Placeholder 3">
            <a:extLst>
              <a:ext uri="{FF2B5EF4-FFF2-40B4-BE49-F238E27FC236}">
                <a16:creationId xmlns:a16="http://schemas.microsoft.com/office/drawing/2014/main" id="{AE97DB15-C65C-48B2-8E0F-72B754E9B19F}"/>
              </a:ext>
            </a:extLst>
          </p:cNvPr>
          <p:cNvSpPr>
            <a:spLocks noGrp="1"/>
          </p:cNvSpPr>
          <p:nvPr>
            <p:ph type="sldNum" sz="quarter" idx="12"/>
          </p:nvPr>
        </p:nvSpPr>
        <p:spPr>
          <a:xfrm>
            <a:off x="10707624" y="6382512"/>
            <a:ext cx="685800" cy="320040"/>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8D482D-67C7-4314-B4E5-52DED238AEF3}"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0A660CF-399D-13B0-13C9-767EB68F5114}"/>
              </a:ext>
              <a:ext uri="{C183D7F6-B498-43B3-948B-1728B52AA6E4}">
                <adec:decorative xmlns:adec="http://schemas.microsoft.com/office/drawing/2017/decorative" val="1"/>
              </a:ext>
            </a:extLst>
          </p:cNvPr>
          <p:cNvPicPr>
            <a:picLocks noChangeAspect="1"/>
          </p:cNvPicPr>
          <p:nvPr/>
        </p:nvPicPr>
        <p:blipFill rotWithShape="1">
          <a:blip r:embed="rId3"/>
          <a:srcRect l="29601" r="28107" b="1"/>
          <a:stretch/>
        </p:blipFill>
        <p:spPr>
          <a:xfrm>
            <a:off x="1306286" y="2543175"/>
            <a:ext cx="3023595" cy="3563159"/>
          </a:xfrm>
          <a:prstGeom prst="rect">
            <a:avLst/>
          </a:prstGeom>
        </p:spPr>
      </p:pic>
    </p:spTree>
    <p:extLst>
      <p:ext uri="{BB962C8B-B14F-4D97-AF65-F5344CB8AC3E}">
        <p14:creationId xmlns:p14="http://schemas.microsoft.com/office/powerpoint/2010/main" val="37888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D99C9D-0040-AAD0-A447-227776447F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D482D-67C7-4314-B4E5-52DED238AE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D6B4B1-94B4-93DD-C67C-9332D0162471}"/>
              </a:ext>
            </a:extLst>
          </p:cNvPr>
          <p:cNvSpPr txBox="1"/>
          <p:nvPr/>
        </p:nvSpPr>
        <p:spPr>
          <a:xfrm>
            <a:off x="1863048" y="1643865"/>
            <a:ext cx="8671388" cy="4582793"/>
          </a:xfrm>
          <a:prstGeom prst="rect">
            <a:avLst/>
          </a:prstGeom>
          <a:noFill/>
          <a:ln>
            <a:solidFill>
              <a:srgbClr val="190DBB"/>
            </a:solidFill>
          </a:ln>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Care Plan Meeting Request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Today’s date: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Individual’s name: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Meeting requested by: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Reason for meeting:   </a:t>
            </a:r>
            <a:r>
              <a:rPr kumimoji="0" lang="en-US" sz="1200" b="0" i="0" u="none" strike="noStrike" kern="1200" cap="none" spc="0" normalizeH="0" baseline="0" noProof="0" dirty="0">
                <a:ln>
                  <a:noFill/>
                </a:ln>
                <a:solidFill>
                  <a:prstClr val="black"/>
                </a:solidFill>
                <a:effectLst/>
                <a:uLnTx/>
                <a:uFillTx/>
                <a:latin typeface="MS Gothic" panose="020B0609070205080204" pitchFamily="49" charset="-128"/>
                <a:ea typeface="Calibri" panose="020F0502020204030204" pitchFamily="34" charset="0"/>
                <a:cs typeface="Times New Roman" panose="02020603050405020304" pitchFamily="18" charset="0"/>
              </a:rPr>
              <a:t>☐</a:t>
            </a: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 Concern/s to be addressed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a:ln>
                  <a:noFill/>
                </a:ln>
                <a:solidFill>
                  <a:prstClr val="black"/>
                </a:solidFill>
                <a:effectLst/>
                <a:uLnTx/>
                <a:uFillTx/>
                <a:latin typeface="MS Gothic" panose="020B0609070205080204" pitchFamily="49" charset="-128"/>
                <a:ea typeface="Calibri" panose="020F0502020204030204" pitchFamily="34" charset="0"/>
                <a:cs typeface="Times New Roman" panose="02020603050405020304" pitchFamily="18" charset="0"/>
              </a:rPr>
              <a:t>☐</a:t>
            </a: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  Quarterly meeting</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a:ln>
                  <a:noFill/>
                </a:ln>
                <a:solidFill>
                  <a:prstClr val="black"/>
                </a:solidFill>
                <a:effectLst/>
                <a:uLnTx/>
                <a:uFillTx/>
                <a:latin typeface="MS Gothic" panose="020B0609070205080204" pitchFamily="49" charset="-128"/>
                <a:ea typeface="Calibri" panose="020F0502020204030204" pitchFamily="34" charset="0"/>
                <a:cs typeface="Times New Roman" panose="02020603050405020304" pitchFamily="18" charset="0"/>
              </a:rPr>
              <a:t>☐</a:t>
            </a: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  Change in condition / status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a:ln>
                  <a:noFill/>
                </a:ln>
                <a:solidFill>
                  <a:prstClr val="black"/>
                </a:solidFill>
                <a:effectLst/>
                <a:uLnTx/>
                <a:uFillTx/>
                <a:latin typeface="MS Gothic" panose="020B0609070205080204" pitchFamily="49" charset="-128"/>
                <a:ea typeface="Calibri" panose="020F0502020204030204" pitchFamily="34" charset="0"/>
                <a:cs typeface="Times New Roman" panose="02020603050405020304" pitchFamily="18" charset="0"/>
              </a:rPr>
              <a:t>☐</a:t>
            </a: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  Follow-Up meeting</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a:ln>
                  <a:noFill/>
                </a:ln>
                <a:solidFill>
                  <a:prstClr val="black"/>
                </a:solidFill>
                <a:effectLst/>
                <a:uLnTx/>
                <a:uFillTx/>
                <a:latin typeface="MS Gothic" panose="020B0609070205080204" pitchFamily="49" charset="-128"/>
                <a:ea typeface="Calibri" panose="020F0502020204030204" pitchFamily="34" charset="0"/>
                <a:cs typeface="Times New Roman" panose="02020603050405020304" pitchFamily="18" charset="0"/>
              </a:rPr>
              <a:t>☐</a:t>
            </a: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  Other</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People requested to attend meeting: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Proposed meeting date: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Proposed meeting time: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Question/s and concern/s to address:</a:t>
            </a:r>
            <a:r>
              <a:rPr kumimoji="0" lang="en-US" sz="11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9B5798F-C8B5-796E-F98A-814BE52ACC52}"/>
              </a:ext>
            </a:extLst>
          </p:cNvPr>
          <p:cNvSpPr txBox="1"/>
          <p:nvPr/>
        </p:nvSpPr>
        <p:spPr>
          <a:xfrm>
            <a:off x="352746" y="528601"/>
            <a:ext cx="11486508" cy="769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Example of a Care Plan Meeting Request Form</a:t>
            </a:r>
          </a:p>
        </p:txBody>
      </p:sp>
      <p:sp>
        <p:nvSpPr>
          <p:cNvPr id="3" name="Title 2">
            <a:extLst>
              <a:ext uri="{FF2B5EF4-FFF2-40B4-BE49-F238E27FC236}">
                <a16:creationId xmlns:a16="http://schemas.microsoft.com/office/drawing/2014/main" id="{395D3437-3FD8-465F-9D2A-98C865A4049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Example of Care Plan Meeting Request Form</a:t>
            </a:r>
          </a:p>
        </p:txBody>
      </p:sp>
    </p:spTree>
    <p:extLst>
      <p:ext uri="{BB962C8B-B14F-4D97-AF65-F5344CB8AC3E}">
        <p14:creationId xmlns:p14="http://schemas.microsoft.com/office/powerpoint/2010/main" val="29205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D99C9D-0040-AAD0-A447-227776447F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D482D-67C7-4314-B4E5-52DED238AE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D6B4B1-94B4-93DD-C67C-9332D0162471}"/>
              </a:ext>
            </a:extLst>
          </p:cNvPr>
          <p:cNvSpPr txBox="1"/>
          <p:nvPr/>
        </p:nvSpPr>
        <p:spPr>
          <a:xfrm>
            <a:off x="1623316" y="1336668"/>
            <a:ext cx="8774130" cy="5384807"/>
          </a:xfrm>
          <a:prstGeom prst="rect">
            <a:avLst/>
          </a:prstGeom>
          <a:noFill/>
          <a:ln>
            <a:solidFill>
              <a:srgbClr val="190DBB"/>
            </a:solidFill>
          </a:ln>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Care Plan Meeting Invitation</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meeting has been scheduled to discuss your care and address any concerns and questions that you may have.</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This meeting is for: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Meeting Date: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Meeting Time: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Meeting Location: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Confirmed Attendees: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Link to attend virtually:</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Virtual meeting ID: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Virtual meeting password: </a:t>
            </a:r>
            <a:endParaRPr kumimoji="0" lang="en-US" sz="1200" b="0" i="0" u="none" strike="noStrike" kern="1200" cap="none" spc="0" normalizeH="0" baseline="0" noProof="0" dirty="0">
              <a:ln>
                <a:noFill/>
              </a:ln>
              <a:solidFill>
                <a:srgbClr val="80808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 Conference telephone number to dial-in: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Invitation provided to the following people:</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9B5798F-C8B5-796E-F98A-814BE52ACC52}"/>
              </a:ext>
            </a:extLst>
          </p:cNvPr>
          <p:cNvSpPr txBox="1"/>
          <p:nvPr/>
        </p:nvSpPr>
        <p:spPr>
          <a:xfrm>
            <a:off x="352746" y="243886"/>
            <a:ext cx="11486508" cy="769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Example of a Care Plan Meeting Invitation</a:t>
            </a:r>
          </a:p>
        </p:txBody>
      </p:sp>
      <p:sp>
        <p:nvSpPr>
          <p:cNvPr id="3" name="Title 2">
            <a:extLst>
              <a:ext uri="{FF2B5EF4-FFF2-40B4-BE49-F238E27FC236}">
                <a16:creationId xmlns:a16="http://schemas.microsoft.com/office/drawing/2014/main" id="{F25B6CAD-911A-465E-A220-08B94425B78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Example of Care Plan Meeting Invitation</a:t>
            </a:r>
          </a:p>
        </p:txBody>
      </p:sp>
    </p:spTree>
    <p:extLst>
      <p:ext uri="{BB962C8B-B14F-4D97-AF65-F5344CB8AC3E}">
        <p14:creationId xmlns:p14="http://schemas.microsoft.com/office/powerpoint/2010/main" val="318527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5B8C-75D2-41B3-96F6-6C18A74858B8}"/>
              </a:ext>
            </a:extLst>
          </p:cNvPr>
          <p:cNvSpPr>
            <a:spLocks noGrp="1"/>
          </p:cNvSpPr>
          <p:nvPr>
            <p:ph type="title"/>
          </p:nvPr>
        </p:nvSpPr>
        <p:spPr>
          <a:xfrm>
            <a:off x="963651" y="155448"/>
            <a:ext cx="10264697" cy="1077546"/>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b="1" dirty="0">
                <a:solidFill>
                  <a:srgbClr val="FFFFFF"/>
                </a:solidFill>
                <a:latin typeface="+mn-lt"/>
              </a:rPr>
              <a:t>Best Practices for Care Plan Meetings</a:t>
            </a:r>
          </a:p>
        </p:txBody>
      </p:sp>
      <p:sp>
        <p:nvSpPr>
          <p:cNvPr id="3" name="Content Placeholder 2">
            <a:extLst>
              <a:ext uri="{FF2B5EF4-FFF2-40B4-BE49-F238E27FC236}">
                <a16:creationId xmlns:a16="http://schemas.microsoft.com/office/drawing/2014/main" id="{16EA98DE-9A01-4C38-9BA9-E19D2597B261}"/>
              </a:ext>
            </a:extLst>
          </p:cNvPr>
          <p:cNvSpPr>
            <a:spLocks noGrp="1"/>
          </p:cNvSpPr>
          <p:nvPr>
            <p:ph idx="1"/>
          </p:nvPr>
        </p:nvSpPr>
        <p:spPr>
          <a:xfrm>
            <a:off x="1064127" y="1705510"/>
            <a:ext cx="9723738" cy="4997042"/>
          </a:xfrm>
        </p:spPr>
        <p:txBody>
          <a:bodyPr anchor="ctr">
            <a:normAutofit fontScale="25000" lnSpcReduction="20000"/>
          </a:bodyPr>
          <a:lstStyle/>
          <a:p>
            <a:pPr marL="0" indent="0">
              <a:buNone/>
            </a:pPr>
            <a:endParaRPr lang="en-US" sz="2400" dirty="0"/>
          </a:p>
          <a:p>
            <a:pPr marL="0" indent="0">
              <a:buNone/>
            </a:pPr>
            <a:endParaRPr lang="en-US" sz="2400" dirty="0"/>
          </a:p>
          <a:p>
            <a:pPr marL="0" indent="0">
              <a:buNone/>
            </a:pPr>
            <a:r>
              <a:rPr lang="en-US" sz="8000" dirty="0"/>
              <a:t>Before the Meeting </a:t>
            </a:r>
          </a:p>
          <a:p>
            <a:pPr lvl="1"/>
            <a:r>
              <a:rPr lang="en-US" sz="7200" dirty="0"/>
              <a:t>Re-arrange the time or reschedule so that resident and desired representatives can attend</a:t>
            </a:r>
          </a:p>
          <a:p>
            <a:pPr lvl="1"/>
            <a:r>
              <a:rPr lang="en-US" sz="7200" dirty="0"/>
              <a:t>Ask for a copy of current care plan / list of medications </a:t>
            </a:r>
          </a:p>
          <a:p>
            <a:pPr lvl="1"/>
            <a:r>
              <a:rPr lang="en-US" sz="7200" dirty="0"/>
              <a:t>Seek input from physician /physician services  </a:t>
            </a:r>
          </a:p>
          <a:p>
            <a:pPr lvl="1"/>
            <a:r>
              <a:rPr lang="en-US" sz="7200" dirty="0"/>
              <a:t>Provide staff with any  questions or agenda items you would like to discuss at the meeting </a:t>
            </a:r>
          </a:p>
          <a:p>
            <a:pPr lvl="1"/>
            <a:r>
              <a:rPr lang="en-US" sz="7200" dirty="0"/>
              <a:t>If you would like specific staff at the meeting request this prior to  meeting </a:t>
            </a:r>
          </a:p>
          <a:p>
            <a:pPr lvl="1"/>
            <a:r>
              <a:rPr lang="en-US" sz="7200" dirty="0"/>
              <a:t>Meetings do not have to be 15 minutes – if you would like longer pre-arrange with nursing home staff</a:t>
            </a:r>
          </a:p>
          <a:p>
            <a:pPr marL="457200" lvl="1" indent="0">
              <a:buNone/>
            </a:pPr>
            <a:endParaRPr lang="en-US" sz="2000" dirty="0"/>
          </a:p>
          <a:p>
            <a:pPr marL="0" indent="0">
              <a:buNone/>
            </a:pPr>
            <a:r>
              <a:rPr lang="en-US" sz="8000" dirty="0"/>
              <a:t>During the Meeting </a:t>
            </a:r>
          </a:p>
          <a:p>
            <a:pPr lvl="1"/>
            <a:r>
              <a:rPr lang="en-US" sz="7200" dirty="0"/>
              <a:t>Carefully review your preferences  - request that preferences are explicitly stated in the plan of care</a:t>
            </a:r>
          </a:p>
          <a:p>
            <a:pPr lvl="1"/>
            <a:r>
              <a:rPr lang="en-US" sz="7200" dirty="0"/>
              <a:t>Discuss plans for discharge , goals, and interventions </a:t>
            </a:r>
          </a:p>
          <a:p>
            <a:pPr lvl="1"/>
            <a:r>
              <a:rPr lang="en-US" sz="7200" dirty="0"/>
              <a:t>Ask what other services can be offered (rehab  and other contracted services)</a:t>
            </a:r>
          </a:p>
          <a:p>
            <a:pPr lvl="1"/>
            <a:r>
              <a:rPr lang="en-US" sz="7200" dirty="0"/>
              <a:t>If all your questions have not been answered during the timeframe, request a day and time to  follow-up with key personnel </a:t>
            </a:r>
          </a:p>
          <a:p>
            <a:pPr lvl="1"/>
            <a:endParaRPr lang="en-US" sz="8000" dirty="0"/>
          </a:p>
          <a:p>
            <a:pPr marL="0" indent="0">
              <a:buNone/>
            </a:pPr>
            <a:r>
              <a:rPr lang="en-US" sz="8000" dirty="0"/>
              <a:t>After the Meeting </a:t>
            </a:r>
          </a:p>
          <a:p>
            <a:pPr lvl="1"/>
            <a:r>
              <a:rPr lang="en-US" sz="7200" dirty="0"/>
              <a:t>Request a copy of the  care plan </a:t>
            </a:r>
          </a:p>
          <a:p>
            <a:pPr lvl="1"/>
            <a:r>
              <a:rPr lang="en-US" sz="7200" dirty="0"/>
              <a:t>Determine if care plan is being followed; determine if discussed interventions are  occurring </a:t>
            </a:r>
          </a:p>
          <a:p>
            <a:pPr lvl="1"/>
            <a:r>
              <a:rPr lang="en-US" sz="7200" dirty="0"/>
              <a:t>Request follow-up meeting  if needed </a:t>
            </a:r>
          </a:p>
          <a:p>
            <a:pPr marL="0" indent="0">
              <a:buNone/>
            </a:pPr>
            <a:endParaRPr lang="en-US" sz="2800" dirty="0"/>
          </a:p>
          <a:p>
            <a:pPr marL="0" indent="0">
              <a:buNone/>
            </a:pPr>
            <a:endParaRPr lang="en-US" sz="2600" dirty="0"/>
          </a:p>
          <a:p>
            <a:pPr marL="457200" lvl="1" indent="0">
              <a:buNone/>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lvl="1" indent="0">
              <a:buNone/>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lvl="1" indent="0">
              <a:buNone/>
            </a:pPr>
            <a:endParaRPr lang="en-US" sz="2000" dirty="0"/>
          </a:p>
        </p:txBody>
      </p:sp>
      <p:sp>
        <p:nvSpPr>
          <p:cNvPr id="4" name="Slide Number Placeholder 3">
            <a:extLst>
              <a:ext uri="{FF2B5EF4-FFF2-40B4-BE49-F238E27FC236}">
                <a16:creationId xmlns:a16="http://schemas.microsoft.com/office/drawing/2014/main" id="{AE97DB15-C65C-48B2-8E0F-72B754E9B19F}"/>
              </a:ext>
            </a:extLst>
          </p:cNvPr>
          <p:cNvSpPr>
            <a:spLocks noGrp="1"/>
          </p:cNvSpPr>
          <p:nvPr>
            <p:ph type="sldNum" sz="quarter" idx="12"/>
          </p:nvPr>
        </p:nvSpPr>
        <p:spPr>
          <a:xfrm>
            <a:off x="10707624" y="6382512"/>
            <a:ext cx="685800" cy="320040"/>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8D482D-67C7-4314-B4E5-52DED238AEF3}"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77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D0E62D-565A-4564-9A93-79CA8932A405}"/>
              </a:ext>
            </a:extLst>
          </p:cNvPr>
          <p:cNvSpPr>
            <a:spLocks noGrp="1"/>
          </p:cNvSpPr>
          <p:nvPr>
            <p:ph type="ctrTitle"/>
          </p:nvPr>
        </p:nvSpPr>
        <p:spPr>
          <a:xfrm>
            <a:off x="481156" y="841688"/>
            <a:ext cx="6622039" cy="5692676"/>
          </a:xfrm>
        </p:spPr>
        <p:txBody>
          <a:bodyPr anchor="ctr">
            <a:normAutofit fontScale="90000"/>
          </a:bodyPr>
          <a:lstStyle/>
          <a:p>
            <a:pPr algn="l"/>
            <a:br>
              <a:rPr lang="en-US" sz="1700" b="1" dirty="0">
                <a:latin typeface="Calibri" panose="020F0502020204030204" pitchFamily="34" charset="0"/>
                <a:cs typeface="Calibri" panose="020F0502020204030204" pitchFamily="34" charset="0"/>
              </a:rPr>
            </a:br>
            <a:br>
              <a:rPr lang="en-US" sz="1700" b="1" dirty="0">
                <a:latin typeface="Calibri" panose="020F0502020204030204" pitchFamily="34" charset="0"/>
                <a:cs typeface="Calibri" panose="020F0502020204030204" pitchFamily="34" charset="0"/>
              </a:rPr>
            </a:br>
            <a:br>
              <a:rPr lang="en-US" sz="1700" b="1" dirty="0">
                <a:latin typeface="Calibri" panose="020F0502020204030204" pitchFamily="34" charset="0"/>
                <a:cs typeface="Calibri" panose="020F0502020204030204" pitchFamily="34" charset="0"/>
              </a:rPr>
            </a:br>
            <a:br>
              <a:rPr lang="en-US" sz="1700" b="1" dirty="0">
                <a:latin typeface="Calibri" panose="020F0502020204030204" pitchFamily="34" charset="0"/>
                <a:cs typeface="Calibri" panose="020F0502020204030204" pitchFamily="34" charset="0"/>
              </a:rPr>
            </a:br>
            <a:br>
              <a:rPr lang="en-US" sz="1700" b="1" dirty="0">
                <a:latin typeface="Calibri" panose="020F0502020204030204" pitchFamily="34" charset="0"/>
                <a:cs typeface="Calibri" panose="020F0502020204030204" pitchFamily="34" charset="0"/>
              </a:rPr>
            </a:br>
            <a:br>
              <a:rPr lang="en-US" sz="1700" b="1" dirty="0">
                <a:latin typeface="Calibri" panose="020F0502020204030204" pitchFamily="34" charset="0"/>
                <a:cs typeface="Calibri" panose="020F0502020204030204" pitchFamily="34" charset="0"/>
              </a:rPr>
            </a:br>
            <a:br>
              <a:rPr lang="en-US" sz="1700" b="1" dirty="0">
                <a:latin typeface="Calibri" panose="020F0502020204030204" pitchFamily="34" charset="0"/>
                <a:cs typeface="Calibri" panose="020F0502020204030204" pitchFamily="34" charset="0"/>
              </a:rPr>
            </a:br>
            <a:br>
              <a:rPr lang="en-US" sz="1700" b="1" dirty="0">
                <a:latin typeface="Calibri" panose="020F0502020204030204" pitchFamily="34" charset="0"/>
                <a:cs typeface="Calibri" panose="020F0502020204030204" pitchFamily="34" charset="0"/>
              </a:rPr>
            </a:br>
            <a:br>
              <a:rPr lang="en-US" sz="1700" b="1" dirty="0">
                <a:latin typeface="Calibri" panose="020F0502020204030204" pitchFamily="34" charset="0"/>
                <a:cs typeface="Calibri" panose="020F0502020204030204" pitchFamily="34" charset="0"/>
              </a:rPr>
            </a:br>
            <a:br>
              <a:rPr lang="en-US" sz="1700" b="1" dirty="0">
                <a:latin typeface="Calibri" panose="020F0502020204030204" pitchFamily="34" charset="0"/>
                <a:cs typeface="Calibri" panose="020F0502020204030204" pitchFamily="34" charset="0"/>
              </a:rPr>
            </a:br>
            <a:br>
              <a:rPr lang="en-US" sz="1700" b="1" dirty="0">
                <a:latin typeface="Calibri" panose="020F0502020204030204" pitchFamily="34" charset="0"/>
                <a:cs typeface="Calibri" panose="020F0502020204030204" pitchFamily="34" charset="0"/>
              </a:rPr>
            </a:br>
            <a:br>
              <a:rPr lang="en-US" sz="1700" b="1" dirty="0">
                <a:latin typeface="Calibri" panose="020F0502020204030204" pitchFamily="34" charset="0"/>
                <a:cs typeface="Calibri" panose="020F0502020204030204" pitchFamily="34" charset="0"/>
              </a:rPr>
            </a:br>
            <a:br>
              <a:rPr lang="en-US" sz="2700" b="1" dirty="0">
                <a:latin typeface="Calibri" panose="020F0502020204030204" pitchFamily="34" charset="0"/>
                <a:cs typeface="Calibri" panose="020F0502020204030204" pitchFamily="34" charset="0"/>
              </a:rPr>
            </a:br>
            <a:r>
              <a:rPr lang="en-US" sz="2700" b="1" dirty="0">
                <a:latin typeface="Calibri" panose="020F0502020204030204" pitchFamily="34" charset="0"/>
                <a:cs typeface="Calibri" panose="020F0502020204030204" pitchFamily="34" charset="0"/>
              </a:rPr>
              <a:t>        </a:t>
            </a:r>
            <a:r>
              <a:rPr lang="en-US" sz="2700" b="1" dirty="0">
                <a:latin typeface="+mn-lt"/>
                <a:cs typeface="Calibri" panose="020F0502020204030204" pitchFamily="34" charset="0"/>
              </a:rPr>
              <a:t>Federal Nursing Home Regulations 483.24 –     </a:t>
            </a:r>
            <a:br>
              <a:rPr lang="en-US" sz="2700" b="1" dirty="0">
                <a:latin typeface="+mn-lt"/>
                <a:cs typeface="Calibri" panose="020F0502020204030204" pitchFamily="34" charset="0"/>
              </a:rPr>
            </a:br>
            <a:r>
              <a:rPr lang="en-US" sz="2700" b="1" dirty="0">
                <a:latin typeface="+mn-lt"/>
                <a:cs typeface="Calibri" panose="020F0502020204030204" pitchFamily="34" charset="0"/>
              </a:rPr>
              <a:t>                                Quality of Life</a:t>
            </a:r>
            <a:br>
              <a:rPr lang="en-US" sz="2700" b="1" dirty="0">
                <a:latin typeface="+mn-lt"/>
                <a:cs typeface="Calibri" panose="020F0502020204030204" pitchFamily="34" charset="0"/>
              </a:rPr>
            </a:br>
            <a:br>
              <a:rPr lang="en-US" sz="2700" b="1" dirty="0">
                <a:latin typeface="Calibri" panose="020F0502020204030204" pitchFamily="34" charset="0"/>
                <a:cs typeface="Calibri" panose="020F0502020204030204" pitchFamily="34" charset="0"/>
              </a:rPr>
            </a:br>
            <a:br>
              <a:rPr lang="en-US" sz="2700" b="1" dirty="0">
                <a:latin typeface="+mn-lt"/>
                <a:cs typeface="Calibri" panose="020F0502020204030204" pitchFamily="34" charset="0"/>
              </a:rPr>
            </a:br>
            <a:r>
              <a:rPr lang="en-US" sz="2200" b="1" dirty="0">
                <a:latin typeface="+mn-lt"/>
                <a:cs typeface="Calibri" panose="020F0502020204030204" pitchFamily="34" charset="0"/>
              </a:rPr>
              <a:t>	</a:t>
            </a:r>
            <a:r>
              <a:rPr lang="en-US" sz="2200" dirty="0">
                <a:latin typeface="+mn-lt"/>
                <a:cs typeface="Calibri" panose="020F0502020204030204" pitchFamily="34" charset="0"/>
              </a:rPr>
              <a:t>Each resident must receive, and the facility must 	provide the necessary care and services to attain or 	maintain the highest practicable physical, mental, 	and psychosocial well-being, consistent with the 	resident’s comprehensive assessment and plan of 	care.</a:t>
            </a:r>
            <a:br>
              <a:rPr lang="en-US" sz="2200" dirty="0">
                <a:latin typeface="+mn-lt"/>
                <a:cs typeface="Calibri" panose="020F0502020204030204" pitchFamily="34" charset="0"/>
              </a:rPr>
            </a:br>
            <a:br>
              <a:rPr lang="en-US" sz="2200" dirty="0">
                <a:latin typeface="+mn-lt"/>
                <a:cs typeface="Calibri" panose="020F0502020204030204" pitchFamily="34" charset="0"/>
              </a:rPr>
            </a:br>
            <a:r>
              <a:rPr lang="en-US" sz="2200" dirty="0">
                <a:latin typeface="+mn-lt"/>
                <a:cs typeface="Calibri" panose="020F0502020204030204" pitchFamily="34" charset="0"/>
              </a:rPr>
              <a:t>	(a) Based on the comprehensive assessment of a 	resident and consistent with the resident's needs 	and choices, the facility must provide the 	necessary care and services to ensure that a 	resident's abilities in activities of daily living do not 	diminish unless 	circumstances of the individual’s 	clinical condition demonstrate that such 	diminution was unavoidable.</a:t>
            </a:r>
            <a:br>
              <a:rPr lang="en-US" sz="1700" dirty="0">
                <a:latin typeface="+mn-lt"/>
                <a:cs typeface="Calibri" panose="020F0502020204030204" pitchFamily="34" charset="0"/>
              </a:rPr>
            </a:br>
            <a:br>
              <a:rPr lang="en-US" sz="1700" dirty="0">
                <a:latin typeface="Calibri" panose="020F0502020204030204" pitchFamily="34" charset="0"/>
                <a:cs typeface="Calibri" panose="020F0502020204030204" pitchFamily="34" charset="0"/>
              </a:rPr>
            </a:br>
            <a:br>
              <a:rPr lang="en-US" sz="1700" b="1" dirty="0">
                <a:latin typeface="Calibri" panose="020F0502020204030204" pitchFamily="34" charset="0"/>
                <a:cs typeface="Calibri" panose="020F0502020204030204" pitchFamily="34" charset="0"/>
              </a:rPr>
            </a:br>
            <a:br>
              <a:rPr lang="en-US" sz="1700" b="1" dirty="0">
                <a:latin typeface="Calibri" panose="020F0502020204030204" pitchFamily="34" charset="0"/>
                <a:cs typeface="Calibri" panose="020F0502020204030204" pitchFamily="34" charset="0"/>
              </a:rPr>
            </a:br>
            <a:br>
              <a:rPr lang="en-US" sz="1700" dirty="0">
                <a:latin typeface="Calibri" panose="020F0502020204030204" pitchFamily="34" charset="0"/>
                <a:cs typeface="Calibri" panose="020F0502020204030204" pitchFamily="34" charset="0"/>
              </a:rPr>
            </a:br>
            <a:r>
              <a:rPr lang="en-US" sz="1700" dirty="0">
                <a:latin typeface="Calibri" panose="020F0502020204030204" pitchFamily="34" charset="0"/>
                <a:cs typeface="Calibri" panose="020F0502020204030204" pitchFamily="34" charset="0"/>
              </a:rPr>
              <a:t>	</a:t>
            </a:r>
            <a:br>
              <a:rPr lang="en-US" sz="1700" b="1" dirty="0">
                <a:latin typeface="Calibri" panose="020F0502020204030204" pitchFamily="34" charset="0"/>
                <a:cs typeface="Calibri" panose="020F0502020204030204" pitchFamily="34" charset="0"/>
              </a:rPr>
            </a:br>
            <a:br>
              <a:rPr lang="en-US" sz="1700" b="1" dirty="0">
                <a:latin typeface="Calibri" panose="020F0502020204030204" pitchFamily="34" charset="0"/>
                <a:cs typeface="Calibri" panose="020F0502020204030204" pitchFamily="34" charset="0"/>
              </a:rPr>
            </a:br>
            <a:br>
              <a:rPr lang="en-US" sz="1700" b="1" dirty="0">
                <a:latin typeface="Calibri" panose="020F0502020204030204" pitchFamily="34" charset="0"/>
                <a:cs typeface="Calibri" panose="020F0502020204030204" pitchFamily="34" charset="0"/>
              </a:rPr>
            </a:br>
            <a:br>
              <a:rPr lang="en-US" sz="1700" b="1" dirty="0">
                <a:latin typeface="Calibri" panose="020F0502020204030204" pitchFamily="34" charset="0"/>
                <a:cs typeface="Calibri" panose="020F0502020204030204" pitchFamily="34" charset="0"/>
              </a:rPr>
            </a:br>
            <a:br>
              <a:rPr lang="en-US" sz="1700" b="1" dirty="0">
                <a:latin typeface="Calibri" panose="020F0502020204030204" pitchFamily="34" charset="0"/>
                <a:cs typeface="Calibri" panose="020F0502020204030204" pitchFamily="34" charset="0"/>
              </a:rPr>
            </a:br>
            <a:br>
              <a:rPr lang="en-US" sz="1700" b="1" dirty="0">
                <a:latin typeface="Calibri" panose="020F0502020204030204" pitchFamily="34" charset="0"/>
                <a:cs typeface="Calibri" panose="020F0502020204030204" pitchFamily="34" charset="0"/>
              </a:rPr>
            </a:br>
            <a:br>
              <a:rPr lang="en-US" sz="1700" b="1" dirty="0">
                <a:latin typeface="Calibri" panose="020F0502020204030204" pitchFamily="34" charset="0"/>
                <a:cs typeface="Calibri" panose="020F0502020204030204" pitchFamily="34" charset="0"/>
              </a:rPr>
            </a:br>
            <a:br>
              <a:rPr lang="en-US" sz="1700" b="1" dirty="0">
                <a:latin typeface="Calibri" panose="020F0502020204030204" pitchFamily="34" charset="0"/>
                <a:cs typeface="Calibri" panose="020F0502020204030204" pitchFamily="34" charset="0"/>
              </a:rPr>
            </a:br>
            <a:endParaRPr lang="en-US" sz="1700" b="1" dirty="0">
              <a:latin typeface="Calibri" panose="020F0502020204030204" pitchFamily="34" charset="0"/>
              <a:cs typeface="Calibri" panose="020F0502020204030204" pitchFamily="34" charset="0"/>
            </a:endParaRPr>
          </a:p>
        </p:txBody>
      </p:sp>
      <p:sp>
        <p:nvSpPr>
          <p:cNvPr id="6" name="Subtitle 5">
            <a:extLst>
              <a:ext uri="{FF2B5EF4-FFF2-40B4-BE49-F238E27FC236}">
                <a16:creationId xmlns:a16="http://schemas.microsoft.com/office/drawing/2014/main" id="{C6955E86-86D5-4D7E-A139-4382BB8C07CD}"/>
              </a:ext>
            </a:extLst>
          </p:cNvPr>
          <p:cNvSpPr>
            <a:spLocks noGrp="1"/>
          </p:cNvSpPr>
          <p:nvPr>
            <p:ph type="subTitle" idx="1"/>
          </p:nvPr>
        </p:nvSpPr>
        <p:spPr>
          <a:xfrm>
            <a:off x="7442242" y="1327053"/>
            <a:ext cx="4342216" cy="4721946"/>
          </a:xfrm>
        </p:spPr>
        <p:style>
          <a:lnRef idx="3">
            <a:schemeClr val="lt1"/>
          </a:lnRef>
          <a:fillRef idx="1">
            <a:schemeClr val="accent1"/>
          </a:fillRef>
          <a:effectRef idx="1">
            <a:schemeClr val="accent1"/>
          </a:effectRef>
          <a:fontRef idx="minor">
            <a:schemeClr val="lt1"/>
          </a:fontRef>
        </p:style>
        <p:txBody>
          <a:bodyPr anchor="ctr">
            <a:normAutofit/>
          </a:bodyPr>
          <a:lstStyle/>
          <a:p>
            <a:r>
              <a:rPr lang="en-US" sz="4800" b="1" dirty="0">
                <a:solidFill>
                  <a:srgbClr val="FFFFFF"/>
                </a:solidFill>
              </a:rPr>
              <a:t>Person Centered Care Planning is a Requirement!</a:t>
            </a:r>
          </a:p>
        </p:txBody>
      </p:sp>
      <p:sp>
        <p:nvSpPr>
          <p:cNvPr id="2" name="Slide Number Placeholder 1">
            <a:extLst>
              <a:ext uri="{FF2B5EF4-FFF2-40B4-BE49-F238E27FC236}">
                <a16:creationId xmlns:a16="http://schemas.microsoft.com/office/drawing/2014/main" id="{52B806D3-0E5C-49FD-A50F-9EADB8A0ADA9}"/>
              </a:ext>
            </a:extLst>
          </p:cNvPr>
          <p:cNvSpPr>
            <a:spLocks noGrp="1"/>
          </p:cNvSpPr>
          <p:nvPr>
            <p:ph type="sldNum" sz="quarter" idx="12"/>
          </p:nvPr>
        </p:nvSpPr>
        <p:spPr>
          <a:xfrm>
            <a:off x="9927772" y="6356350"/>
            <a:ext cx="1669868"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8D482D-67C7-4314-B4E5-52DED238AEF3}"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73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959" y="249239"/>
            <a:ext cx="9314391" cy="1187676"/>
          </a:xfrm>
        </p:spPr>
        <p:txBody>
          <a:bodyPr>
            <a:noAutofit/>
          </a:bodyPr>
          <a:lstStyle/>
          <a:p>
            <a:r>
              <a:rPr lang="en-US" sz="6000" u="sng" dirty="0">
                <a:solidFill>
                  <a:srgbClr val="002060"/>
                </a:solidFill>
                <a:latin typeface="Arial" panose="020B0604020202020204" pitchFamily="34" charset="0"/>
                <a:cs typeface="Arial" panose="020B0604020202020204" pitchFamily="34" charset="0"/>
              </a:rPr>
              <a:t>Pledge of Allegiance </a:t>
            </a:r>
            <a:br>
              <a:rPr lang="en-US" sz="6000" u="sng" dirty="0">
                <a:solidFill>
                  <a:srgbClr val="002060"/>
                </a:solidFill>
                <a:latin typeface="Arial" panose="020B0604020202020204" pitchFamily="34" charset="0"/>
                <a:cs typeface="Arial" panose="020B0604020202020204" pitchFamily="34" charset="0"/>
              </a:rPr>
            </a:br>
            <a:br>
              <a:rPr lang="en-US" sz="6000" u="sng" dirty="0">
                <a:solidFill>
                  <a:srgbClr val="002060"/>
                </a:solidFill>
                <a:latin typeface="Arial" panose="020B0604020202020204" pitchFamily="34" charset="0"/>
                <a:cs typeface="Arial" panose="020B0604020202020204" pitchFamily="34" charset="0"/>
              </a:rPr>
            </a:br>
            <a:br>
              <a:rPr lang="en-US" sz="2800" dirty="0">
                <a:solidFill>
                  <a:srgbClr val="002060"/>
                </a:solidFill>
                <a:latin typeface="Arial" panose="020B0604020202020204" pitchFamily="34" charset="0"/>
                <a:cs typeface="Arial" panose="020B0604020202020204" pitchFamily="34" charset="0"/>
              </a:rPr>
            </a:br>
            <a:endParaRPr lang="en-US" sz="2800"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3959" y="1436915"/>
            <a:ext cx="7848063" cy="5171846"/>
          </a:xfrm>
        </p:spPr>
        <p:txBody>
          <a:bodyPr>
            <a:noAutofit/>
          </a:bodyPr>
          <a:lstStyle/>
          <a:p>
            <a:pPr marL="0" indent="0">
              <a:buNone/>
            </a:pPr>
            <a:r>
              <a:rPr lang="en-US" sz="4800" dirty="0">
                <a:solidFill>
                  <a:srgbClr val="002060"/>
                </a:solidFill>
                <a:latin typeface="Arial" panose="020B0604020202020204" pitchFamily="34" charset="0"/>
                <a:cs typeface="Arial" panose="020B0604020202020204" pitchFamily="34" charset="0"/>
              </a:rPr>
              <a:t>I pledge allegiance to the flag of the United States of America and to the Republic for which it stands; one Nation under God, indivisible with Liberty and </a:t>
            </a:r>
            <a:r>
              <a:rPr lang="en-US" sz="4800" b="1" dirty="0">
                <a:solidFill>
                  <a:srgbClr val="002060"/>
                </a:solidFill>
                <a:latin typeface="Arial" panose="020B0604020202020204" pitchFamily="34" charset="0"/>
                <a:cs typeface="Arial" panose="020B0604020202020204" pitchFamily="34" charset="0"/>
              </a:rPr>
              <a:t>Justice</a:t>
            </a:r>
            <a:r>
              <a:rPr lang="en-US" sz="4800" dirty="0">
                <a:solidFill>
                  <a:srgbClr val="002060"/>
                </a:solidFill>
                <a:latin typeface="Arial" panose="020B0604020202020204" pitchFamily="34" charset="0"/>
                <a:cs typeface="Arial" panose="020B0604020202020204" pitchFamily="34" charset="0"/>
              </a:rPr>
              <a:t> for </a:t>
            </a:r>
            <a:r>
              <a:rPr lang="en-US" sz="4800" b="1" dirty="0">
                <a:solidFill>
                  <a:srgbClr val="002060"/>
                </a:solidFill>
                <a:latin typeface="Arial" panose="020B0604020202020204" pitchFamily="34" charset="0"/>
                <a:cs typeface="Arial" panose="020B0604020202020204" pitchFamily="34" charset="0"/>
              </a:rPr>
              <a:t>ALL</a:t>
            </a:r>
            <a:r>
              <a:rPr lang="en-US" sz="4800" dirty="0">
                <a:solidFill>
                  <a:srgbClr val="002060"/>
                </a:solidFill>
                <a:latin typeface="Arial" panose="020B0604020202020204" pitchFamily="34" charset="0"/>
                <a:cs typeface="Arial" panose="020B0604020202020204" pitchFamily="34" charset="0"/>
              </a:rPr>
              <a:t>.</a:t>
            </a:r>
          </a:p>
          <a:p>
            <a:pPr marL="0" indent="0">
              <a:buNone/>
            </a:pPr>
            <a:endParaRPr lang="en-US" sz="4000" dirty="0">
              <a:solidFill>
                <a:srgbClr val="002060"/>
              </a:solidFill>
              <a:latin typeface="Arial Black" panose="020B0A04020102020204" pitchFamily="34" charset="0"/>
            </a:endParaRPr>
          </a:p>
        </p:txBody>
      </p:sp>
      <p:pic>
        <p:nvPicPr>
          <p:cNvPr id="4" name="Picture 3" descr="American Flag Image"/>
          <p:cNvPicPr>
            <a:picLocks noChangeAspect="1"/>
          </p:cNvPicPr>
          <p:nvPr/>
        </p:nvPicPr>
        <p:blipFill>
          <a:blip r:embed="rId2"/>
          <a:stretch>
            <a:fillRect/>
          </a:stretch>
        </p:blipFill>
        <p:spPr>
          <a:xfrm>
            <a:off x="8051470" y="1972042"/>
            <a:ext cx="4140530" cy="3069696"/>
          </a:xfrm>
          <a:prstGeom prst="rect">
            <a:avLst/>
          </a:prstGeom>
        </p:spPr>
      </p:pic>
    </p:spTree>
    <p:extLst>
      <p:ext uri="{BB962C8B-B14F-4D97-AF65-F5344CB8AC3E}">
        <p14:creationId xmlns:p14="http://schemas.microsoft.com/office/powerpoint/2010/main" val="312954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10">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8"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6ABA5B8C-75D2-41B3-96F6-6C18A74858B8}"/>
              </a:ext>
            </a:extLst>
          </p:cNvPr>
          <p:cNvSpPr>
            <a:spLocks noGrp="1"/>
          </p:cNvSpPr>
          <p:nvPr>
            <p:ph type="title"/>
          </p:nvPr>
        </p:nvSpPr>
        <p:spPr>
          <a:xfrm>
            <a:off x="1098468" y="885651"/>
            <a:ext cx="3229803" cy="4624603"/>
          </a:xfrm>
        </p:spPr>
        <p:txBody>
          <a:bodyPr>
            <a:normAutofit/>
          </a:bodyPr>
          <a:lstStyle/>
          <a:p>
            <a:r>
              <a:rPr lang="en-US" b="1">
                <a:solidFill>
                  <a:srgbClr val="FFFFFF"/>
                </a:solidFill>
                <a:latin typeface="+mn-lt"/>
              </a:rPr>
              <a:t>Additional Resources </a:t>
            </a:r>
          </a:p>
        </p:txBody>
      </p:sp>
      <p:sp>
        <p:nvSpPr>
          <p:cNvPr id="3" name="Content Placeholder 2">
            <a:extLst>
              <a:ext uri="{FF2B5EF4-FFF2-40B4-BE49-F238E27FC236}">
                <a16:creationId xmlns:a16="http://schemas.microsoft.com/office/drawing/2014/main" id="{16EA98DE-9A01-4C38-9BA9-E19D2597B261}"/>
              </a:ext>
            </a:extLst>
          </p:cNvPr>
          <p:cNvSpPr>
            <a:spLocks noGrp="1"/>
          </p:cNvSpPr>
          <p:nvPr>
            <p:ph idx="1"/>
          </p:nvPr>
        </p:nvSpPr>
        <p:spPr>
          <a:xfrm>
            <a:off x="4978708" y="563918"/>
            <a:ext cx="6525220" cy="5252561"/>
          </a:xfrm>
        </p:spPr>
        <p:txBody>
          <a:bodyPr anchor="ctr">
            <a:normAutofit/>
          </a:bodyPr>
          <a:lstStyle/>
          <a:p>
            <a:pPr marL="0" indent="0">
              <a:buNone/>
            </a:pPr>
            <a:endParaRPr lang="en-US" sz="1100" dirty="0"/>
          </a:p>
          <a:p>
            <a:pPr marL="0" indent="0">
              <a:buNone/>
            </a:pPr>
            <a:r>
              <a:rPr lang="en-US" sz="2000" dirty="0"/>
              <a:t>National Consumer Voice </a:t>
            </a:r>
          </a:p>
          <a:p>
            <a:pPr marL="0" indent="0">
              <a:buNone/>
            </a:pPr>
            <a:endParaRPr lang="en-US" sz="1100" dirty="0"/>
          </a:p>
          <a:p>
            <a:pPr marL="342900" marR="0" lvl="0" indent="-342900">
              <a:spcBef>
                <a:spcPts val="0"/>
              </a:spcBef>
              <a:spcAft>
                <a:spcPts val="1200"/>
              </a:spcAft>
              <a:buFont typeface="Calibri" panose="020F0502020204030204" pitchFamily="34" charset="0"/>
              <a:buChar char="-"/>
            </a:pPr>
            <a:r>
              <a:rPr lang="en-US" sz="1200" b="1" dirty="0">
                <a:effectLst/>
                <a:ea typeface="Calibri" panose="020F0502020204030204" pitchFamily="34" charset="0"/>
              </a:rPr>
              <a:t>Basics of Individualized Quality Care</a:t>
            </a:r>
            <a:endParaRPr lang="en-US" sz="1200" dirty="0">
              <a:effectLst/>
              <a:ea typeface="Calibri" panose="020F0502020204030204" pitchFamily="34" charset="0"/>
            </a:endParaRPr>
          </a:p>
          <a:p>
            <a:pPr marL="742950" marR="0" lvl="1" indent="-285750">
              <a:spcBef>
                <a:spcPts val="0"/>
              </a:spcBef>
              <a:spcAft>
                <a:spcPts val="1200"/>
              </a:spcAft>
              <a:buFont typeface="Courier New" panose="02070309020205020404" pitchFamily="49" charset="0"/>
              <a:buChar char="o"/>
            </a:pPr>
            <a:r>
              <a:rPr lang="en-US" sz="1200" u="sng" dirty="0">
                <a:effectLst/>
                <a:ea typeface="Calibri" panose="020F0502020204030204" pitchFamily="34" charset="0"/>
                <a:hlinkClick r:id="rId2"/>
              </a:rPr>
              <a:t>https://theconsumervoice.org/uploads/files/issues/basics-of-individualized-quality-care-factsheet-final.pdf</a:t>
            </a:r>
            <a:endParaRPr lang="en-US" sz="1200" dirty="0">
              <a:effectLst/>
              <a:ea typeface="Calibri" panose="020F0502020204030204" pitchFamily="34" charset="0"/>
            </a:endParaRPr>
          </a:p>
          <a:p>
            <a:pPr marL="342900" marR="0" lvl="0" indent="-342900">
              <a:spcBef>
                <a:spcPts val="0"/>
              </a:spcBef>
              <a:spcAft>
                <a:spcPts val="1200"/>
              </a:spcAft>
              <a:buFont typeface="Calibri" panose="020F0502020204030204" pitchFamily="34" charset="0"/>
              <a:buChar char="-"/>
            </a:pPr>
            <a:r>
              <a:rPr lang="en-US" sz="1200" b="1" dirty="0">
                <a:effectLst/>
                <a:ea typeface="Calibri" panose="020F0502020204030204" pitchFamily="34" charset="0"/>
              </a:rPr>
              <a:t>Assessment and Care Planning: The Key To Quality Care</a:t>
            </a:r>
            <a:endParaRPr lang="en-US" sz="1200" dirty="0">
              <a:effectLst/>
              <a:ea typeface="Calibri" panose="020F0502020204030204" pitchFamily="34" charset="0"/>
            </a:endParaRPr>
          </a:p>
          <a:p>
            <a:pPr marL="742950" marR="0" lvl="1" indent="-285750">
              <a:spcBef>
                <a:spcPts val="0"/>
              </a:spcBef>
              <a:spcAft>
                <a:spcPts val="1200"/>
              </a:spcAft>
              <a:buFont typeface="Courier New" panose="02070309020205020404" pitchFamily="49" charset="0"/>
              <a:buChar char="o"/>
            </a:pPr>
            <a:r>
              <a:rPr lang="en-US" sz="1200" u="sng" dirty="0">
                <a:effectLst/>
                <a:ea typeface="Calibri" panose="020F0502020204030204" pitchFamily="34" charset="0"/>
                <a:hlinkClick r:id="rId3"/>
              </a:rPr>
              <a:t>https://theconsumervoice.org/uploads/files/issues/assessment__care_planning-final.pdf</a:t>
            </a:r>
            <a:endParaRPr lang="en-US" sz="1200" dirty="0">
              <a:effectLst/>
              <a:ea typeface="Calibri" panose="020F0502020204030204" pitchFamily="34" charset="0"/>
            </a:endParaRPr>
          </a:p>
          <a:p>
            <a:pPr marL="342900" marR="0" lvl="0" indent="-342900">
              <a:spcBef>
                <a:spcPts val="0"/>
              </a:spcBef>
              <a:spcAft>
                <a:spcPts val="1200"/>
              </a:spcAft>
              <a:buFont typeface="Calibri" panose="020F0502020204030204" pitchFamily="34" charset="0"/>
              <a:buChar char="-"/>
            </a:pPr>
            <a:r>
              <a:rPr lang="en-US" sz="1200" b="1" dirty="0">
                <a:effectLst/>
                <a:ea typeface="Calibri" panose="020F0502020204030204" pitchFamily="34" charset="0"/>
              </a:rPr>
              <a:t>Individualized Assessment and Care Planning with Behavior Symptoms</a:t>
            </a:r>
            <a:endParaRPr lang="en-US" sz="1200" dirty="0">
              <a:effectLst/>
              <a:ea typeface="Calibri" panose="020F0502020204030204" pitchFamily="34" charset="0"/>
            </a:endParaRPr>
          </a:p>
          <a:p>
            <a:pPr marL="742950" marR="0" lvl="1" indent="-285750">
              <a:spcBef>
                <a:spcPts val="0"/>
              </a:spcBef>
              <a:spcAft>
                <a:spcPts val="1200"/>
              </a:spcAft>
              <a:buFont typeface="Courier New" panose="02070309020205020404" pitchFamily="49" charset="0"/>
              <a:buChar char="o"/>
            </a:pPr>
            <a:r>
              <a:rPr lang="en-US" sz="1200" u="sng" dirty="0">
                <a:effectLst/>
                <a:ea typeface="Calibri" panose="020F0502020204030204" pitchFamily="34" charset="0"/>
                <a:hlinkClick r:id="rId4"/>
              </a:rPr>
              <a:t>https://theconsumervoice.org/uploads/files/issues/individualized-assessment-with-behavioral-symptoms-factsheet-1.pdf</a:t>
            </a:r>
            <a:endParaRPr lang="en-US" sz="1200" dirty="0">
              <a:effectLst/>
              <a:ea typeface="Calibri" panose="020F0502020204030204" pitchFamily="34" charset="0"/>
            </a:endParaRPr>
          </a:p>
          <a:p>
            <a:pPr marL="342900" marR="0" lvl="0" indent="-342900">
              <a:spcBef>
                <a:spcPts val="0"/>
              </a:spcBef>
              <a:spcAft>
                <a:spcPts val="1200"/>
              </a:spcAft>
              <a:buFont typeface="Calibri" panose="020F0502020204030204" pitchFamily="34" charset="0"/>
              <a:buChar char="-"/>
            </a:pPr>
            <a:r>
              <a:rPr lang="en-US" sz="1200" b="1" dirty="0">
                <a:effectLst/>
                <a:ea typeface="Times New Roman" panose="02020603050405020304" pitchFamily="18" charset="0"/>
              </a:rPr>
              <a:t>6 Steps for Quality care handout</a:t>
            </a:r>
            <a:r>
              <a:rPr lang="en-US" sz="1200" dirty="0">
                <a:effectLst/>
                <a:ea typeface="Times New Roman" panose="02020603050405020304" pitchFamily="18" charset="0"/>
              </a:rPr>
              <a:t>  </a:t>
            </a:r>
            <a:endParaRPr lang="en-US" sz="1200" dirty="0">
              <a:effectLst/>
              <a:ea typeface="Calibri" panose="020F0502020204030204" pitchFamily="34" charset="0"/>
            </a:endParaRPr>
          </a:p>
          <a:p>
            <a:pPr marL="742950" marR="0" lvl="1" indent="-285750">
              <a:spcBef>
                <a:spcPts val="0"/>
              </a:spcBef>
              <a:spcAft>
                <a:spcPts val="1200"/>
              </a:spcAft>
              <a:buFont typeface="Courier New" panose="02070309020205020404" pitchFamily="49" charset="0"/>
              <a:buChar char="o"/>
            </a:pPr>
            <a:r>
              <a:rPr lang="en-US" sz="1200" u="sng" dirty="0">
                <a:effectLst/>
                <a:ea typeface="Times New Roman" panose="02020603050405020304" pitchFamily="18" charset="0"/>
                <a:hlinkClick r:id="rId5"/>
              </a:rPr>
              <a:t>https://theconsumervoice.org/uploads/files/long-term-care-recipient/5._6_Steps_to_Getting_Quality_Care_in_a_Nursing_Home.pdf</a:t>
            </a:r>
            <a:r>
              <a:rPr lang="en-US" sz="1200" dirty="0">
                <a:effectLst/>
                <a:ea typeface="Times New Roman" panose="02020603050405020304" pitchFamily="18" charset="0"/>
              </a:rPr>
              <a:t> </a:t>
            </a:r>
            <a:endParaRPr lang="en-US" sz="1200" dirty="0">
              <a:effectLst/>
              <a:ea typeface="Calibri" panose="020F0502020204030204" pitchFamily="34" charset="0"/>
            </a:endParaRPr>
          </a:p>
          <a:p>
            <a:pPr marL="342900" marR="0" lvl="0" indent="-342900">
              <a:spcBef>
                <a:spcPts val="0"/>
              </a:spcBef>
              <a:spcAft>
                <a:spcPts val="1200"/>
              </a:spcAft>
              <a:buFont typeface="Calibri" panose="020F0502020204030204" pitchFamily="34" charset="0"/>
              <a:buChar char="-"/>
            </a:pPr>
            <a:r>
              <a:rPr lang="en-US" sz="1200" b="1" dirty="0">
                <a:effectLst/>
                <a:ea typeface="Times New Roman" panose="02020603050405020304" pitchFamily="18" charset="0"/>
              </a:rPr>
              <a:t>Advocacy Suggestions for Nursing Home Residents and Their Families</a:t>
            </a:r>
            <a:endParaRPr lang="en-US" sz="1200" dirty="0">
              <a:effectLst/>
              <a:ea typeface="Calibri" panose="020F0502020204030204" pitchFamily="34" charset="0"/>
            </a:endParaRPr>
          </a:p>
          <a:p>
            <a:pPr marL="742950" marR="0" lvl="1" indent="-285750">
              <a:spcBef>
                <a:spcPts val="0"/>
              </a:spcBef>
              <a:spcAft>
                <a:spcPts val="1200"/>
              </a:spcAft>
              <a:buFont typeface="Courier New" panose="02070309020205020404" pitchFamily="49" charset="0"/>
              <a:buChar char="o"/>
            </a:pPr>
            <a:r>
              <a:rPr lang="en-US" sz="1200" u="sng" dirty="0">
                <a:effectLst/>
                <a:ea typeface="Times New Roman" panose="02020603050405020304" pitchFamily="18" charset="0"/>
                <a:hlinkClick r:id="rId6"/>
              </a:rPr>
              <a:t>https://theconsumervoice.org/uploads/files/family-member/Advocacy_Suggestions_for_Nursing_Home_Residents_and_their_Families.pdf</a:t>
            </a:r>
            <a:endParaRPr lang="en-US" sz="1200" dirty="0">
              <a:effectLst/>
              <a:ea typeface="Calibri" panose="020F0502020204030204" pitchFamily="34" charset="0"/>
            </a:endParaRPr>
          </a:p>
          <a:p>
            <a:pPr marL="0" indent="0">
              <a:buNone/>
            </a:pPr>
            <a:endParaRPr lang="en-US" sz="1100" dirty="0"/>
          </a:p>
          <a:p>
            <a:pPr marL="457200" lvl="1" indent="0">
              <a:buNone/>
              <a:defRPr/>
            </a:pPr>
            <a:endParaRPr kumimoji="0" lang="en-US" sz="1100" b="0" i="0" u="none" strike="noStrike" kern="1200" cap="none" spc="0" normalizeH="0" baseline="0" noProof="0" dirty="0">
              <a:ln>
                <a:noFill/>
              </a:ln>
              <a:effectLst/>
              <a:uLnTx/>
              <a:uFillTx/>
              <a:latin typeface="Calibri" panose="020F0502020204030204"/>
              <a:ea typeface="+mn-ea"/>
              <a:cs typeface="+mn-cs"/>
            </a:endParaRPr>
          </a:p>
          <a:p>
            <a:pPr marL="457200" lvl="1" indent="0">
              <a:buNone/>
              <a:defRPr/>
            </a:pPr>
            <a:endParaRPr kumimoji="0" lang="en-US" sz="1100" b="0" i="0" u="none" strike="noStrike" kern="1200" cap="none" spc="0" normalizeH="0" baseline="0" noProof="0" dirty="0">
              <a:ln>
                <a:noFill/>
              </a:ln>
              <a:effectLst/>
              <a:uLnTx/>
              <a:uFillTx/>
              <a:latin typeface="Calibri" panose="020F0502020204030204"/>
              <a:ea typeface="+mn-ea"/>
              <a:cs typeface="+mn-cs"/>
            </a:endParaRPr>
          </a:p>
          <a:p>
            <a:pPr marL="457200" lvl="1" indent="0">
              <a:buNone/>
            </a:pPr>
            <a:endParaRPr lang="en-US" sz="1100" dirty="0"/>
          </a:p>
        </p:txBody>
      </p:sp>
      <p:sp>
        <p:nvSpPr>
          <p:cNvPr id="4" name="Slide Number Placeholder 3">
            <a:extLst>
              <a:ext uri="{FF2B5EF4-FFF2-40B4-BE49-F238E27FC236}">
                <a16:creationId xmlns:a16="http://schemas.microsoft.com/office/drawing/2014/main" id="{AE97DB15-C65C-48B2-8E0F-72B754E9B19F}"/>
              </a:ext>
            </a:extLst>
          </p:cNvPr>
          <p:cNvSpPr>
            <a:spLocks noGrp="1"/>
          </p:cNvSpPr>
          <p:nvPr>
            <p:ph type="sldNum" sz="quarter" idx="12"/>
          </p:nvPr>
        </p:nvSpPr>
        <p:spPr>
          <a:xfrm>
            <a:off x="10707624" y="6382512"/>
            <a:ext cx="685800" cy="320040"/>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8D482D-67C7-4314-B4E5-52DED238AEF3}"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83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10">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8"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6ABA5B8C-75D2-41B3-96F6-6C18A74858B8}"/>
              </a:ext>
            </a:extLst>
          </p:cNvPr>
          <p:cNvSpPr>
            <a:spLocks noGrp="1"/>
          </p:cNvSpPr>
          <p:nvPr>
            <p:ph type="title"/>
          </p:nvPr>
        </p:nvSpPr>
        <p:spPr>
          <a:xfrm>
            <a:off x="1098468" y="885651"/>
            <a:ext cx="3229803" cy="4624603"/>
          </a:xfrm>
        </p:spPr>
        <p:txBody>
          <a:bodyPr>
            <a:normAutofit/>
          </a:bodyPr>
          <a:lstStyle/>
          <a:p>
            <a:r>
              <a:rPr lang="en-US" b="1">
                <a:solidFill>
                  <a:srgbClr val="FFFFFF"/>
                </a:solidFill>
                <a:latin typeface="+mn-lt"/>
              </a:rPr>
              <a:t>Additional Resources </a:t>
            </a:r>
          </a:p>
        </p:txBody>
      </p:sp>
      <p:sp>
        <p:nvSpPr>
          <p:cNvPr id="3" name="Content Placeholder 2">
            <a:extLst>
              <a:ext uri="{FF2B5EF4-FFF2-40B4-BE49-F238E27FC236}">
                <a16:creationId xmlns:a16="http://schemas.microsoft.com/office/drawing/2014/main" id="{16EA98DE-9A01-4C38-9BA9-E19D2597B261}"/>
              </a:ext>
            </a:extLst>
          </p:cNvPr>
          <p:cNvSpPr>
            <a:spLocks noGrp="1"/>
          </p:cNvSpPr>
          <p:nvPr>
            <p:ph idx="1"/>
          </p:nvPr>
        </p:nvSpPr>
        <p:spPr>
          <a:xfrm>
            <a:off x="4779146" y="563918"/>
            <a:ext cx="7138875" cy="5252561"/>
          </a:xfrm>
        </p:spPr>
        <p:txBody>
          <a:bodyPr anchor="ct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Center for Medicare Advocacy </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Nursing Home / Skilled Nursing Facility Care - Center for Medicare Advocacy</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Massachusetts Advocates for Nursing Home Reform </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chemeClr val="accent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!Care Plans_final_9.26.19_2_onepage (manhr.org)</a:t>
            </a:r>
            <a:endParaRPr kumimoji="0" lang="en-US" sz="2000" b="0" i="0" u="none" strike="noStrike" kern="1200" cap="none" spc="0" normalizeH="0" baseline="0" noProof="0" dirty="0">
              <a:ln>
                <a:noFill/>
              </a:ln>
              <a:solidFill>
                <a:schemeClr val="accent1"/>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Justice in Aging</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Updated for COVID-19: 25 Common Nursing Home Problems &amp; How to Resolve Them – JUSTICE IN AGING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Long Term Care Community Coalition </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Family &amp; Ombudsman Resource Center - NursingHome411</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en-US" sz="1100" dirty="0"/>
          </a:p>
          <a:p>
            <a:pPr marL="457200" lvl="1" indent="0">
              <a:buNone/>
              <a:defRPr/>
            </a:pPr>
            <a:endParaRPr kumimoji="0" lang="en-US" sz="1100" b="0" i="0" u="none" strike="noStrike" kern="1200" cap="none" spc="0" normalizeH="0" baseline="0" noProof="0" dirty="0">
              <a:ln>
                <a:noFill/>
              </a:ln>
              <a:effectLst/>
              <a:uLnTx/>
              <a:uFillTx/>
              <a:latin typeface="Calibri" panose="020F0502020204030204"/>
              <a:ea typeface="+mn-ea"/>
              <a:cs typeface="+mn-cs"/>
            </a:endParaRPr>
          </a:p>
          <a:p>
            <a:pPr marL="457200" lvl="1" indent="0">
              <a:buNone/>
              <a:defRPr/>
            </a:pPr>
            <a:endParaRPr kumimoji="0" lang="en-US" sz="1100" b="0" i="0" u="none" strike="noStrike" kern="1200" cap="none" spc="0" normalizeH="0" baseline="0" noProof="0" dirty="0">
              <a:ln>
                <a:noFill/>
              </a:ln>
              <a:effectLst/>
              <a:uLnTx/>
              <a:uFillTx/>
              <a:latin typeface="Calibri" panose="020F0502020204030204"/>
              <a:ea typeface="+mn-ea"/>
              <a:cs typeface="+mn-cs"/>
            </a:endParaRPr>
          </a:p>
          <a:p>
            <a:pPr marL="457200" lvl="1" indent="0">
              <a:buNone/>
            </a:pPr>
            <a:endParaRPr lang="en-US" sz="1100" dirty="0"/>
          </a:p>
        </p:txBody>
      </p:sp>
      <p:sp>
        <p:nvSpPr>
          <p:cNvPr id="4" name="Slide Number Placeholder 3">
            <a:extLst>
              <a:ext uri="{FF2B5EF4-FFF2-40B4-BE49-F238E27FC236}">
                <a16:creationId xmlns:a16="http://schemas.microsoft.com/office/drawing/2014/main" id="{AE97DB15-C65C-48B2-8E0F-72B754E9B19F}"/>
              </a:ext>
            </a:extLst>
          </p:cNvPr>
          <p:cNvSpPr>
            <a:spLocks noGrp="1"/>
          </p:cNvSpPr>
          <p:nvPr>
            <p:ph type="sldNum" sz="quarter" idx="12"/>
          </p:nvPr>
        </p:nvSpPr>
        <p:spPr>
          <a:xfrm>
            <a:off x="10707624" y="6382512"/>
            <a:ext cx="685800" cy="320040"/>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8D482D-67C7-4314-B4E5-52DED238AEF3}"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78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331" y="857572"/>
            <a:ext cx="8596668" cy="1320800"/>
          </a:xfrm>
        </p:spPr>
        <p:txBody>
          <a:bodyPr>
            <a:normAutofit fontScale="90000"/>
          </a:bodyPr>
          <a:lstStyle/>
          <a:p>
            <a:pPr algn="ctr"/>
            <a:br>
              <a:rPr lang="en-US" altLang="en-US" sz="4400" b="1" dirty="0">
                <a:solidFill>
                  <a:srgbClr val="002060"/>
                </a:solidFill>
                <a:latin typeface="Arial" panose="020B0604020202020204" pitchFamily="34" charset="0"/>
                <a:cs typeface="Arial" panose="020B0604020202020204" pitchFamily="34" charset="0"/>
              </a:rPr>
            </a:br>
            <a:br>
              <a:rPr lang="en-US" altLang="en-US" sz="3200" dirty="0">
                <a:latin typeface="Times New Roman" panose="02020603050405020304" pitchFamily="18" charset="0"/>
              </a:rPr>
            </a:br>
            <a:br>
              <a:rPr lang="en-US" altLang="en-US" sz="3200" dirty="0">
                <a:latin typeface="Times New Roman" panose="02020603050405020304" pitchFamily="18" charset="0"/>
              </a:rPr>
            </a:br>
            <a:r>
              <a:rPr lang="en-US" altLang="en-US" sz="10700" b="1" dirty="0">
                <a:solidFill>
                  <a:srgbClr val="002060"/>
                </a:solidFill>
                <a:latin typeface="Times New Roman" panose="02020603050405020304" pitchFamily="18" charset="0"/>
              </a:rPr>
              <a:t>Awards</a:t>
            </a:r>
            <a:endParaRPr lang="en-US" sz="10700" b="1"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4455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9FF1EA-5A94-4D88-93DD-55DCE45A9BFE}"/>
              </a:ext>
            </a:extLst>
          </p:cNvPr>
          <p:cNvSpPr/>
          <p:nvPr/>
        </p:nvSpPr>
        <p:spPr>
          <a:xfrm>
            <a:off x="670560" y="4913376"/>
            <a:ext cx="8887968" cy="1569660"/>
          </a:xfrm>
          <a:prstGeom prst="rect">
            <a:avLst/>
          </a:prstGeom>
        </p:spPr>
        <p:txBody>
          <a:bodyPr wrap="square">
            <a:spAutoFit/>
          </a:bodyPr>
          <a:lstStyle/>
          <a:p>
            <a:pPr marL="0" marR="0" algn="ctr">
              <a:spcBef>
                <a:spcPts val="0"/>
              </a:spcBef>
              <a:spcAft>
                <a:spcPts val="0"/>
              </a:spcAft>
            </a:pPr>
            <a:r>
              <a:rPr lang="en-US" sz="3200" b="1" dirty="0">
                <a:solidFill>
                  <a:srgbClr val="1F497D"/>
                </a:solidFill>
                <a:effectLst/>
                <a:latin typeface="Arial" panose="020B0604020202020204" pitchFamily="34" charset="0"/>
                <a:ea typeface="Calibri" panose="020F0502020204030204" pitchFamily="34" charset="0"/>
              </a:rPr>
              <a:t>Anna Doroghazi</a:t>
            </a:r>
            <a:endParaRPr lang="en-US" sz="32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3200" b="1" dirty="0">
                <a:solidFill>
                  <a:srgbClr val="1F497D"/>
                </a:solidFill>
                <a:effectLst/>
                <a:latin typeface="Arial" panose="020B0604020202020204" pitchFamily="34" charset="0"/>
                <a:ea typeface="Calibri" panose="020F0502020204030204" pitchFamily="34" charset="0"/>
              </a:rPr>
              <a:t>Associate State Director </a:t>
            </a:r>
            <a:endParaRPr lang="en-US" sz="32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3200" b="1" dirty="0">
                <a:solidFill>
                  <a:srgbClr val="1F497D"/>
                </a:solidFill>
                <a:effectLst/>
                <a:latin typeface="Arial" panose="020B0604020202020204" pitchFamily="34" charset="0"/>
                <a:ea typeface="Calibri" panose="020F0502020204030204" pitchFamily="34" charset="0"/>
              </a:rPr>
              <a:t>Advocacy and Outreach AARP Connecticut</a:t>
            </a:r>
            <a:endParaRPr lang="en-US" sz="3200" dirty="0">
              <a:effectLst/>
              <a:latin typeface="Times New Roman" panose="02020603050405020304" pitchFamily="18" charset="0"/>
              <a:ea typeface="Times New Roman" panose="02020603050405020304" pitchFamily="18" charset="0"/>
            </a:endParaRPr>
          </a:p>
        </p:txBody>
      </p:sp>
      <p:sp>
        <p:nvSpPr>
          <p:cNvPr id="8" name="Rectangle 7">
            <a:extLst>
              <a:ext uri="{FF2B5EF4-FFF2-40B4-BE49-F238E27FC236}">
                <a16:creationId xmlns:a16="http://schemas.microsoft.com/office/drawing/2014/main" id="{EF14E470-9284-42DE-93B2-E29853DEB381}"/>
              </a:ext>
            </a:extLst>
          </p:cNvPr>
          <p:cNvSpPr/>
          <p:nvPr/>
        </p:nvSpPr>
        <p:spPr>
          <a:xfrm>
            <a:off x="1638781" y="396360"/>
            <a:ext cx="7318798" cy="584775"/>
          </a:xfrm>
          <a:prstGeom prst="rect">
            <a:avLst/>
          </a:prstGeom>
        </p:spPr>
        <p:txBody>
          <a:bodyPr wrap="none">
            <a:spAutoFit/>
          </a:bodyPr>
          <a:lstStyle/>
          <a:p>
            <a:r>
              <a:rPr lang="en-US" sz="3200" b="1" dirty="0">
                <a:solidFill>
                  <a:srgbClr val="002060"/>
                </a:solidFill>
                <a:latin typeface="Arial" panose="020B0604020202020204" pitchFamily="34" charset="0"/>
                <a:cs typeface="Arial" panose="020B0604020202020204" pitchFamily="34" charset="0"/>
              </a:rPr>
              <a:t>Carol Rosenwald Spirit of Advocacy </a:t>
            </a:r>
            <a:endParaRPr lang="en-US" sz="3200" dirty="0"/>
          </a:p>
        </p:txBody>
      </p:sp>
      <p:pic>
        <p:nvPicPr>
          <p:cNvPr id="27" name="Picture 26" descr="Anna Doroghazi Associate State Director AARP">
            <a:extLst>
              <a:ext uri="{FF2B5EF4-FFF2-40B4-BE49-F238E27FC236}">
                <a16:creationId xmlns:a16="http://schemas.microsoft.com/office/drawing/2014/main" id="{9357A881-FEAA-4B83-B274-AA8B8C4387D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3545" y="1288934"/>
            <a:ext cx="2921998" cy="3624442"/>
          </a:xfrm>
          <a:prstGeom prst="rect">
            <a:avLst/>
          </a:prstGeom>
          <a:noFill/>
          <a:ln>
            <a:noFill/>
          </a:ln>
        </p:spPr>
      </p:pic>
      <p:sp>
        <p:nvSpPr>
          <p:cNvPr id="2" name="Title 1">
            <a:extLst>
              <a:ext uri="{FF2B5EF4-FFF2-40B4-BE49-F238E27FC236}">
                <a16:creationId xmlns:a16="http://schemas.microsoft.com/office/drawing/2014/main" id="{28F3E310-3503-498F-8017-CFD7E241AE60}"/>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Carol Rosenwald Spirit of Advocacy Award Slide</a:t>
            </a:r>
          </a:p>
        </p:txBody>
      </p:sp>
    </p:spTree>
    <p:extLst>
      <p:ext uri="{BB962C8B-B14F-4D97-AF65-F5344CB8AC3E}">
        <p14:creationId xmlns:p14="http://schemas.microsoft.com/office/powerpoint/2010/main" val="29270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D4870-A28E-41EB-A89B-6C7C2BE4CB04}"/>
              </a:ext>
            </a:extLst>
          </p:cNvPr>
          <p:cNvSpPr>
            <a:spLocks noGrp="1"/>
          </p:cNvSpPr>
          <p:nvPr>
            <p:ph type="ctrTitle"/>
          </p:nvPr>
        </p:nvSpPr>
        <p:spPr>
          <a:xfrm>
            <a:off x="493776" y="97537"/>
            <a:ext cx="3837432" cy="2810628"/>
          </a:xfrm>
        </p:spPr>
        <p:txBody>
          <a:bodyPr>
            <a:noAutofit/>
          </a:bodyPr>
          <a:lstStyle/>
          <a:p>
            <a:pPr algn="ctr"/>
            <a:r>
              <a:rPr lang="en-US" sz="4400" b="1" dirty="0">
                <a:solidFill>
                  <a:srgbClr val="002060"/>
                </a:solidFill>
                <a:latin typeface="Arial" panose="020B0604020202020204" pitchFamily="34" charset="0"/>
                <a:cs typeface="Arial" panose="020B0604020202020204" pitchFamily="34" charset="0"/>
              </a:rPr>
              <a:t>Brian Capshaw Rockstar Award</a:t>
            </a:r>
            <a:endParaRPr lang="en-US" sz="4400" dirty="0"/>
          </a:p>
        </p:txBody>
      </p:sp>
      <p:sp>
        <p:nvSpPr>
          <p:cNvPr id="3" name="Subtitle 2">
            <a:extLst>
              <a:ext uri="{FF2B5EF4-FFF2-40B4-BE49-F238E27FC236}">
                <a16:creationId xmlns:a16="http://schemas.microsoft.com/office/drawing/2014/main" id="{F04B5494-B351-47D6-B8D4-FF95824779EB}"/>
              </a:ext>
            </a:extLst>
          </p:cNvPr>
          <p:cNvSpPr>
            <a:spLocks noGrp="1"/>
          </p:cNvSpPr>
          <p:nvPr>
            <p:ph type="subTitle" idx="1"/>
          </p:nvPr>
        </p:nvSpPr>
        <p:spPr>
          <a:xfrm>
            <a:off x="170688" y="5201136"/>
            <a:ext cx="4483608" cy="1559327"/>
          </a:xfrm>
        </p:spPr>
        <p:txBody>
          <a:bodyPr>
            <a:normAutofit/>
          </a:bodyPr>
          <a:lstStyle/>
          <a:p>
            <a:pPr marL="0" marR="0" algn="ctr">
              <a:spcBef>
                <a:spcPts val="0"/>
              </a:spcBef>
              <a:spcAft>
                <a:spcPts val="0"/>
              </a:spcAft>
            </a:pPr>
            <a:r>
              <a:rPr lang="en-US" sz="2400" b="1" dirty="0">
                <a:solidFill>
                  <a:srgbClr val="1F497D"/>
                </a:solidFill>
                <a:effectLst/>
                <a:latin typeface="Arial" panose="020B0604020202020204" pitchFamily="34" charset="0"/>
                <a:ea typeface="Times New Roman" panose="02020603050405020304" pitchFamily="18" charset="0"/>
              </a:rPr>
              <a:t>Richard </a:t>
            </a:r>
            <a:r>
              <a:rPr lang="en-US" sz="2400" b="1" dirty="0" err="1">
                <a:solidFill>
                  <a:srgbClr val="1F497D"/>
                </a:solidFill>
                <a:effectLst/>
                <a:latin typeface="Arial" panose="020B0604020202020204" pitchFamily="34" charset="0"/>
                <a:ea typeface="Times New Roman" panose="02020603050405020304" pitchFamily="18" charset="0"/>
              </a:rPr>
              <a:t>Mollot</a:t>
            </a:r>
            <a:endParaRPr lang="en-US" sz="2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400" b="1" dirty="0">
                <a:solidFill>
                  <a:srgbClr val="1F497D"/>
                </a:solidFill>
                <a:effectLst/>
                <a:latin typeface="Arial" panose="020B0604020202020204" pitchFamily="34" charset="0"/>
                <a:ea typeface="Times New Roman" panose="02020603050405020304" pitchFamily="18" charset="0"/>
              </a:rPr>
              <a:t>Executive Director </a:t>
            </a:r>
            <a:endParaRPr lang="en-US" sz="24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400" b="1" dirty="0">
                <a:solidFill>
                  <a:srgbClr val="1F497D"/>
                </a:solidFill>
                <a:effectLst/>
                <a:latin typeface="Arial" panose="020B0604020202020204" pitchFamily="34" charset="0"/>
                <a:ea typeface="Times New Roman" panose="02020603050405020304" pitchFamily="18" charset="0"/>
              </a:rPr>
              <a:t>Long Term Care Community Coalition</a:t>
            </a:r>
            <a:endParaRPr lang="en-US" sz="2400" dirty="0">
              <a:effectLst/>
              <a:latin typeface="Times New Roman" panose="02020603050405020304" pitchFamily="18" charset="0"/>
              <a:ea typeface="Times New Roman" panose="02020603050405020304" pitchFamily="18" charset="0"/>
            </a:endParaRPr>
          </a:p>
        </p:txBody>
      </p:sp>
      <p:pic>
        <p:nvPicPr>
          <p:cNvPr id="6" name="Picture 5" descr="Text, letter&#10;&#10;Description automatically generated">
            <a:extLst>
              <a:ext uri="{FF2B5EF4-FFF2-40B4-BE49-F238E27FC236}">
                <a16:creationId xmlns:a16="http://schemas.microsoft.com/office/drawing/2014/main" id="{63F0E066-EE34-4203-AA0C-409FA61E7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296" y="655693"/>
            <a:ext cx="7214616" cy="5519181"/>
          </a:xfrm>
          <a:prstGeom prst="rect">
            <a:avLst/>
          </a:prstGeom>
          <a:effectLst>
            <a:outerShdw blurRad="63500" sx="102000" sy="102000" algn="ctr" rotWithShape="0">
              <a:prstClr val="black">
                <a:alpha val="40000"/>
              </a:prstClr>
            </a:outerShdw>
          </a:effectLst>
        </p:spPr>
      </p:pic>
      <p:pic>
        <p:nvPicPr>
          <p:cNvPr id="14" name="Picture 13" descr="Richard Mallot Executive Director of LTCCC Image">
            <a:extLst>
              <a:ext uri="{FF2B5EF4-FFF2-40B4-BE49-F238E27FC236}">
                <a16:creationId xmlns:a16="http://schemas.microsoft.com/office/drawing/2014/main" id="{A87225AC-ADF0-4DEA-BD4D-9DFB73AC80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7373" y="2918043"/>
            <a:ext cx="2529637" cy="2178585"/>
          </a:xfrm>
          <a:prstGeom prst="rect">
            <a:avLst/>
          </a:prstGeom>
          <a:noFill/>
        </p:spPr>
      </p:pic>
    </p:spTree>
    <p:extLst>
      <p:ext uri="{BB962C8B-B14F-4D97-AF65-F5344CB8AC3E}">
        <p14:creationId xmlns:p14="http://schemas.microsoft.com/office/powerpoint/2010/main" val="73704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Brian Capshaw Award 2022">
            <a:hlinkClick r:id="" action="ppaction://media"/>
            <a:extLst>
              <a:ext uri="{FF2B5EF4-FFF2-40B4-BE49-F238E27FC236}">
                <a16:creationId xmlns:a16="http://schemas.microsoft.com/office/drawing/2014/main" id="{A7B0A92E-908D-4F0E-8FBA-1B5C7E4B4459}"/>
              </a:ext>
            </a:extLst>
          </p:cNvPr>
          <p:cNvPicPr>
            <a:picLocks noRot="1" noChangeAspect="1"/>
          </p:cNvPicPr>
          <p:nvPr>
            <a:videoFile r:link="rId1"/>
          </p:nvPr>
        </p:nvPicPr>
        <p:blipFill rotWithShape="1">
          <a:blip r:embed="rId3"/>
          <a:srcRect b="9628"/>
          <a:stretch/>
        </p:blipFill>
        <p:spPr>
          <a:xfrm>
            <a:off x="0" y="0"/>
            <a:ext cx="12192000" cy="6225218"/>
          </a:xfrm>
          <a:prstGeom prst="rect">
            <a:avLst/>
          </a:prstGeom>
        </p:spPr>
      </p:pic>
      <p:sp>
        <p:nvSpPr>
          <p:cNvPr id="2" name="Title 1">
            <a:extLst>
              <a:ext uri="{FF2B5EF4-FFF2-40B4-BE49-F238E27FC236}">
                <a16:creationId xmlns:a16="http://schemas.microsoft.com/office/drawing/2014/main" id="{99B90D81-5E4D-40A6-8603-E4D451538603}"/>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Video of Award Acceptance Speech</a:t>
            </a:r>
          </a:p>
        </p:txBody>
      </p:sp>
    </p:spTree>
    <p:extLst>
      <p:ext uri="{BB962C8B-B14F-4D97-AF65-F5344CB8AC3E}">
        <p14:creationId xmlns:p14="http://schemas.microsoft.com/office/powerpoint/2010/main" val="355412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 name="Group 104">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06"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07" name="Straight Connector 106">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9"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0"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1" name="Isosceles Triangle 110">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2"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3"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4"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5" name="Isosceles Triangle 114">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6B6FF45E-8CEA-4E62-AADB-14FC17B7A4DE}"/>
              </a:ext>
            </a:extLst>
          </p:cNvPr>
          <p:cNvSpPr>
            <a:spLocks noGrp="1"/>
          </p:cNvSpPr>
          <p:nvPr>
            <p:ph type="title"/>
          </p:nvPr>
        </p:nvSpPr>
        <p:spPr>
          <a:xfrm>
            <a:off x="3742944" y="4430190"/>
            <a:ext cx="6512507" cy="1096316"/>
          </a:xfrm>
        </p:spPr>
        <p:txBody>
          <a:bodyPr vert="horz" lIns="91440" tIns="45720" rIns="91440" bIns="45720" rtlCol="0" anchor="b">
            <a:normAutofit/>
          </a:bodyPr>
          <a:lstStyle/>
          <a:p>
            <a:pPr algn="ctr"/>
            <a:r>
              <a:rPr lang="en-US" sz="5400" b="1" dirty="0">
                <a:solidFill>
                  <a:srgbClr val="002060"/>
                </a:solidFill>
              </a:rPr>
              <a:t>Legislative Update</a:t>
            </a:r>
          </a:p>
        </p:txBody>
      </p:sp>
      <p:pic>
        <p:nvPicPr>
          <p:cNvPr id="6" name="Picture 5" descr="Logo&#10;&#10;Description automatically generated with low confidence">
            <a:extLst>
              <a:ext uri="{FF2B5EF4-FFF2-40B4-BE49-F238E27FC236}">
                <a16:creationId xmlns:a16="http://schemas.microsoft.com/office/drawing/2014/main" id="{8F2AC4E6-46AE-4EF3-B9F9-F215E80F2971}"/>
              </a:ext>
            </a:extLst>
          </p:cNvPr>
          <p:cNvPicPr>
            <a:picLocks noChangeAspect="1"/>
          </p:cNvPicPr>
          <p:nvPr/>
        </p:nvPicPr>
        <p:blipFill>
          <a:blip r:embed="rId2"/>
          <a:stretch>
            <a:fillRect/>
          </a:stretch>
        </p:blipFill>
        <p:spPr>
          <a:xfrm>
            <a:off x="418585" y="0"/>
            <a:ext cx="8017157" cy="5291328"/>
          </a:xfrm>
          <a:prstGeom prst="rect">
            <a:avLst/>
          </a:prstGeom>
        </p:spPr>
      </p:pic>
    </p:spTree>
    <p:extLst>
      <p:ext uri="{BB962C8B-B14F-4D97-AF65-F5344CB8AC3E}">
        <p14:creationId xmlns:p14="http://schemas.microsoft.com/office/powerpoint/2010/main" val="296563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Legislative Update Voices 2022">
            <a:hlinkClick r:id="" action="ppaction://media"/>
            <a:extLst>
              <a:ext uri="{FF2B5EF4-FFF2-40B4-BE49-F238E27FC236}">
                <a16:creationId xmlns:a16="http://schemas.microsoft.com/office/drawing/2014/main" id="{0F94853E-7955-458F-9178-D449918711A6}"/>
              </a:ext>
            </a:extLst>
          </p:cNvPr>
          <p:cNvPicPr>
            <a:picLocks noGrp="1" noRot="1" noChangeAspect="1"/>
          </p:cNvPicPr>
          <p:nvPr>
            <p:ph idx="1"/>
            <a:videoFile r:link="rId1"/>
          </p:nvPr>
        </p:nvPicPr>
        <p:blipFill>
          <a:blip r:embed="rId3"/>
          <a:stretch>
            <a:fillRect/>
          </a:stretch>
        </p:blipFill>
        <p:spPr>
          <a:xfrm>
            <a:off x="0" y="-31170"/>
            <a:ext cx="12192000" cy="6889170"/>
          </a:xfrm>
          <a:prstGeom prst="rect">
            <a:avLst/>
          </a:prstGeom>
        </p:spPr>
      </p:pic>
      <p:sp>
        <p:nvSpPr>
          <p:cNvPr id="2" name="Title 1">
            <a:extLst>
              <a:ext uri="{FF2B5EF4-FFF2-40B4-BE49-F238E27FC236}">
                <a16:creationId xmlns:a16="http://schemas.microsoft.com/office/drawing/2014/main" id="{D7433A62-3992-4FF7-B0B4-892992F66D4D}"/>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Legislative Update</a:t>
            </a:r>
          </a:p>
        </p:txBody>
      </p:sp>
    </p:spTree>
    <p:extLst>
      <p:ext uri="{BB962C8B-B14F-4D97-AF65-F5344CB8AC3E}">
        <p14:creationId xmlns:p14="http://schemas.microsoft.com/office/powerpoint/2010/main" val="300000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24"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5" name="Straight Connector 24">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3" name="TextBox 12">
            <a:extLst>
              <a:ext uri="{FF2B5EF4-FFF2-40B4-BE49-F238E27FC236}">
                <a16:creationId xmlns:a16="http://schemas.microsoft.com/office/drawing/2014/main" id="{533BDBF1-C9CC-4C28-93EA-865E42C034EB}"/>
              </a:ext>
            </a:extLst>
          </p:cNvPr>
          <p:cNvSpPr txBox="1"/>
          <p:nvPr/>
        </p:nvSpPr>
        <p:spPr>
          <a:xfrm>
            <a:off x="574149" y="5556181"/>
            <a:ext cx="4299666" cy="871042"/>
          </a:xfrm>
          <a:prstGeom prst="rect">
            <a:avLst/>
          </a:prstGeom>
        </p:spPr>
        <p:txBody>
          <a:bodyPr vert="horz" lIns="91440" tIns="45720" rIns="91440" bIns="45720" rtlCol="0" anchor="t">
            <a:normAutofit fontScale="92500" lnSpcReduction="10000"/>
          </a:bodyPr>
          <a:lstStyle/>
          <a:p>
            <a:pPr>
              <a:spcBef>
                <a:spcPts val="1000"/>
              </a:spcBef>
              <a:buClr>
                <a:schemeClr val="accent1"/>
              </a:buClr>
              <a:buSzPct val="80000"/>
            </a:pPr>
            <a:r>
              <a:rPr lang="en-US" sz="2400" b="1" dirty="0">
                <a:solidFill>
                  <a:srgbClr val="0070C0"/>
                </a:solidFill>
                <a:effectLst/>
              </a:rPr>
              <a:t>Judy Stein </a:t>
            </a:r>
          </a:p>
          <a:p>
            <a:pPr>
              <a:spcBef>
                <a:spcPts val="1000"/>
              </a:spcBef>
              <a:buClr>
                <a:schemeClr val="accent1"/>
              </a:buClr>
              <a:buSzPct val="80000"/>
            </a:pPr>
            <a:r>
              <a:rPr lang="en-US" sz="2400" b="1" dirty="0">
                <a:solidFill>
                  <a:srgbClr val="0070C0"/>
                </a:solidFill>
                <a:effectLst/>
              </a:rPr>
              <a:t>Executive Director/Attorney</a:t>
            </a:r>
            <a:endParaRPr lang="en-US" sz="2400" b="1" dirty="0">
              <a:solidFill>
                <a:srgbClr val="0070C0"/>
              </a:solidFill>
            </a:endParaRPr>
          </a:p>
        </p:txBody>
      </p:sp>
      <p:sp>
        <p:nvSpPr>
          <p:cNvPr id="35" name="Isosceles Triangle 34">
            <a:extLst>
              <a:ext uri="{FF2B5EF4-FFF2-40B4-BE49-F238E27FC236}">
                <a16:creationId xmlns:a16="http://schemas.microsoft.com/office/drawing/2014/main" id="{DC99427B-A97E-40A3-B1FD-4557346C6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descr="Text&#10;&#10;Description automatically generated with medium confidence">
            <a:extLst>
              <a:ext uri="{FF2B5EF4-FFF2-40B4-BE49-F238E27FC236}">
                <a16:creationId xmlns:a16="http://schemas.microsoft.com/office/drawing/2014/main" id="{860C61BE-F28E-42C1-AD20-FEF9932B8489}"/>
              </a:ext>
            </a:extLst>
          </p:cNvPr>
          <p:cNvPicPr>
            <a:picLocks noChangeAspect="1"/>
          </p:cNvPicPr>
          <p:nvPr/>
        </p:nvPicPr>
        <p:blipFill rotWithShape="1">
          <a:blip r:embed="rId2"/>
          <a:srcRect l="59954" t="4264" r="2152" b="25061"/>
          <a:stretch/>
        </p:blipFill>
        <p:spPr>
          <a:xfrm>
            <a:off x="-3558" y="615279"/>
            <a:ext cx="4637719" cy="4865441"/>
          </a:xfrm>
          <a:prstGeom prst="rect">
            <a:avLst/>
          </a:prstGeom>
        </p:spPr>
      </p:pic>
      <p:sp>
        <p:nvSpPr>
          <p:cNvPr id="34" name="TextBox 33">
            <a:extLst>
              <a:ext uri="{FF2B5EF4-FFF2-40B4-BE49-F238E27FC236}">
                <a16:creationId xmlns:a16="http://schemas.microsoft.com/office/drawing/2014/main" id="{18C15550-2195-4BA8-B9D1-090D41A955B4}"/>
              </a:ext>
            </a:extLst>
          </p:cNvPr>
          <p:cNvSpPr txBox="1"/>
          <p:nvPr/>
        </p:nvSpPr>
        <p:spPr>
          <a:xfrm>
            <a:off x="4297707" y="3924528"/>
            <a:ext cx="6102096" cy="1754326"/>
          </a:xfrm>
          <a:prstGeom prst="rect">
            <a:avLst/>
          </a:prstGeom>
          <a:noFill/>
        </p:spPr>
        <p:txBody>
          <a:bodyPr wrap="square">
            <a:spAutoFit/>
          </a:bodyPr>
          <a:lstStyle/>
          <a:p>
            <a:r>
              <a:rPr lang="en-US" sz="5400" b="1" i="1" dirty="0">
                <a:solidFill>
                  <a:srgbClr val="002060"/>
                </a:solidFill>
                <a:effectLst/>
              </a:rPr>
              <a:t>Know Your Medicare Rights</a:t>
            </a:r>
            <a:endParaRPr lang="en-US" sz="5400" dirty="0"/>
          </a:p>
        </p:txBody>
      </p:sp>
      <p:pic>
        <p:nvPicPr>
          <p:cNvPr id="10" name="Picture 9" descr="Graphical user interface, text, application&#10;&#10;Description automatically generated">
            <a:extLst>
              <a:ext uri="{FF2B5EF4-FFF2-40B4-BE49-F238E27FC236}">
                <a16:creationId xmlns:a16="http://schemas.microsoft.com/office/drawing/2014/main" id="{4BDE6B47-161C-4F82-8259-38464913C62F}"/>
              </a:ext>
            </a:extLst>
          </p:cNvPr>
          <p:cNvPicPr>
            <a:picLocks noChangeAspect="1"/>
          </p:cNvPicPr>
          <p:nvPr/>
        </p:nvPicPr>
        <p:blipFill rotWithShape="1">
          <a:blip r:embed="rId3"/>
          <a:srcRect t="35675" r="34881" b="27651"/>
          <a:stretch/>
        </p:blipFill>
        <p:spPr>
          <a:xfrm>
            <a:off x="4718260" y="1442263"/>
            <a:ext cx="7419367" cy="1936915"/>
          </a:xfrm>
          <a:prstGeom prst="rect">
            <a:avLst/>
          </a:prstGeom>
        </p:spPr>
      </p:pic>
      <p:sp>
        <p:nvSpPr>
          <p:cNvPr id="2" name="Title 1">
            <a:extLst>
              <a:ext uri="{FF2B5EF4-FFF2-40B4-BE49-F238E27FC236}">
                <a16:creationId xmlns:a16="http://schemas.microsoft.com/office/drawing/2014/main" id="{7BE7D6E7-45FB-4DF1-98B1-D87FA26BDF9C}"/>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CMA Slide</a:t>
            </a:r>
          </a:p>
        </p:txBody>
      </p:sp>
    </p:spTree>
    <p:extLst>
      <p:ext uri="{BB962C8B-B14F-4D97-AF65-F5344CB8AC3E}">
        <p14:creationId xmlns:p14="http://schemas.microsoft.com/office/powerpoint/2010/main" val="281047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E9B81-0539-5056-316E-BC64FDBC1BCC}"/>
              </a:ext>
            </a:extLst>
          </p:cNvPr>
          <p:cNvSpPr>
            <a:spLocks noGrp="1"/>
          </p:cNvSpPr>
          <p:nvPr>
            <p:ph type="ctrTitle"/>
          </p:nvPr>
        </p:nvSpPr>
        <p:spPr>
          <a:xfrm>
            <a:off x="194309" y="2256903"/>
            <a:ext cx="11471565" cy="1739347"/>
          </a:xfrm>
        </p:spPr>
        <p:txBody>
          <a:bodyPr>
            <a:normAutofit/>
          </a:bodyPr>
          <a:lstStyle/>
          <a:p>
            <a:r>
              <a:rPr lang="en-US" sz="5400" dirty="0"/>
              <a:t>Resident council basics</a:t>
            </a:r>
          </a:p>
        </p:txBody>
      </p:sp>
      <p:sp>
        <p:nvSpPr>
          <p:cNvPr id="3" name="Subtitle 2">
            <a:extLst>
              <a:ext uri="{FF2B5EF4-FFF2-40B4-BE49-F238E27FC236}">
                <a16:creationId xmlns:a16="http://schemas.microsoft.com/office/drawing/2014/main" id="{C819B3FF-C22E-9FD3-9336-543AB55FEEE4}"/>
              </a:ext>
            </a:extLst>
          </p:cNvPr>
          <p:cNvSpPr>
            <a:spLocks noGrp="1"/>
          </p:cNvSpPr>
          <p:nvPr>
            <p:ph type="subTitle" idx="1"/>
          </p:nvPr>
        </p:nvSpPr>
        <p:spPr>
          <a:xfrm>
            <a:off x="1590675" y="3872425"/>
            <a:ext cx="9144000" cy="1175825"/>
          </a:xfrm>
        </p:spPr>
        <p:txBody>
          <a:bodyPr>
            <a:noAutofit/>
          </a:bodyPr>
          <a:lstStyle/>
          <a:p>
            <a:r>
              <a:rPr lang="en-US" sz="3200" dirty="0"/>
              <a:t>Presented By:</a:t>
            </a:r>
          </a:p>
          <a:p>
            <a:r>
              <a:rPr lang="en-US" sz="3600" b="1" dirty="0"/>
              <a:t>John Balisciano Jr.; </a:t>
            </a:r>
          </a:p>
          <a:p>
            <a:r>
              <a:rPr lang="en-US" sz="3200" b="1" dirty="0"/>
              <a:t>The Statewide Coalition of Presidents </a:t>
            </a:r>
          </a:p>
          <a:p>
            <a:r>
              <a:rPr lang="en-US" sz="3200" b="1" dirty="0"/>
              <a:t>of Resident Councils </a:t>
            </a:r>
          </a:p>
          <a:p>
            <a:r>
              <a:rPr lang="en-US" sz="3200" dirty="0"/>
              <a:t>VOICES Forum: September 16, 2022</a:t>
            </a:r>
          </a:p>
        </p:txBody>
      </p:sp>
      <p:pic>
        <p:nvPicPr>
          <p:cNvPr id="5" name="Picture 4" descr="A picture containing logo&#10;&#10;Description automatically generated">
            <a:extLst>
              <a:ext uri="{FF2B5EF4-FFF2-40B4-BE49-F238E27FC236}">
                <a16:creationId xmlns:a16="http://schemas.microsoft.com/office/drawing/2014/main" id="{D86AE21F-DF5B-E146-427A-84EAA613B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90195"/>
            <a:ext cx="2743200" cy="3100070"/>
          </a:xfrm>
          <a:prstGeom prst="rect">
            <a:avLst/>
          </a:prstGeom>
        </p:spPr>
      </p:pic>
    </p:spTree>
    <p:extLst>
      <p:ext uri="{BB962C8B-B14F-4D97-AF65-F5344CB8AC3E}">
        <p14:creationId xmlns:p14="http://schemas.microsoft.com/office/powerpoint/2010/main" val="306823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B5D9-3797-4A9C-A2EF-830E07C3B8CE}"/>
              </a:ext>
            </a:extLst>
          </p:cNvPr>
          <p:cNvSpPr>
            <a:spLocks noGrp="1"/>
          </p:cNvSpPr>
          <p:nvPr>
            <p:ph type="title"/>
          </p:nvPr>
        </p:nvSpPr>
        <p:spPr>
          <a:xfrm>
            <a:off x="5049142" y="1493606"/>
            <a:ext cx="3737268" cy="1320800"/>
          </a:xfrm>
        </p:spPr>
        <p:txBody>
          <a:bodyPr>
            <a:normAutofit fontScale="90000"/>
          </a:bodyPr>
          <a:lstStyle/>
          <a:p>
            <a:r>
              <a:rPr lang="en-US" sz="6600" b="1" dirty="0">
                <a:latin typeface="Arial" panose="020B0604020202020204" pitchFamily="34" charset="0"/>
                <a:cs typeface="Arial" panose="020B0604020202020204" pitchFamily="34" charset="0"/>
              </a:rPr>
              <a:t>Welcome</a:t>
            </a:r>
          </a:p>
        </p:txBody>
      </p:sp>
      <p:sp>
        <p:nvSpPr>
          <p:cNvPr id="6" name="Content Placeholder 5">
            <a:extLst>
              <a:ext uri="{FF2B5EF4-FFF2-40B4-BE49-F238E27FC236}">
                <a16:creationId xmlns:a16="http://schemas.microsoft.com/office/drawing/2014/main" id="{AA49A84F-E91D-49D3-A22A-9AE80F69757A}"/>
              </a:ext>
            </a:extLst>
          </p:cNvPr>
          <p:cNvSpPr>
            <a:spLocks noGrp="1"/>
          </p:cNvSpPr>
          <p:nvPr>
            <p:ph idx="1"/>
          </p:nvPr>
        </p:nvSpPr>
        <p:spPr>
          <a:xfrm>
            <a:off x="5049142" y="4308013"/>
            <a:ext cx="4064439" cy="3880773"/>
          </a:xfrm>
        </p:spPr>
        <p:txBody>
          <a:bodyPr>
            <a:normAutofit/>
          </a:bodyPr>
          <a:lstStyle/>
          <a:p>
            <a:pPr marL="0" indent="0">
              <a:buNone/>
            </a:pPr>
            <a:r>
              <a:rPr lang="en-US" sz="3600" dirty="0">
                <a:latin typeface="Arial" panose="020B0604020202020204" pitchFamily="34" charset="0"/>
                <a:cs typeface="Arial" panose="020B0604020202020204" pitchFamily="34" charset="0"/>
              </a:rPr>
              <a:t>Mairead Painter</a:t>
            </a:r>
          </a:p>
          <a:p>
            <a:pPr marL="0" indent="0">
              <a:buNone/>
            </a:pPr>
            <a:r>
              <a:rPr lang="en-US" sz="3600" dirty="0">
                <a:latin typeface="Arial" panose="020B0604020202020204" pitchFamily="34" charset="0"/>
                <a:cs typeface="Arial" panose="020B0604020202020204" pitchFamily="34" charset="0"/>
              </a:rPr>
              <a:t>State Long-Term Care Ombudsman</a:t>
            </a:r>
          </a:p>
        </p:txBody>
      </p:sp>
      <p:pic>
        <p:nvPicPr>
          <p:cNvPr id="4" name="Picture 3" descr="Image of State Long Term Care Ombudsman Mairead Painter">
            <a:extLst>
              <a:ext uri="{FF2B5EF4-FFF2-40B4-BE49-F238E27FC236}">
                <a16:creationId xmlns:a16="http://schemas.microsoft.com/office/drawing/2014/main" id="{9778800E-6408-413D-8874-649F6227530A}"/>
              </a:ext>
            </a:extLst>
          </p:cNvPr>
          <p:cNvPicPr>
            <a:picLocks noChangeAspect="1"/>
          </p:cNvPicPr>
          <p:nvPr/>
        </p:nvPicPr>
        <p:blipFill rotWithShape="1">
          <a:blip r:embed="rId2"/>
          <a:srcRect l="19495" r="27994"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4" name="Isosceles Triangle 3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8387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E99D9-3D52-89FE-D486-FE72817B10B5}"/>
              </a:ext>
            </a:extLst>
          </p:cNvPr>
          <p:cNvSpPr>
            <a:spLocks noGrp="1"/>
          </p:cNvSpPr>
          <p:nvPr>
            <p:ph type="title"/>
          </p:nvPr>
        </p:nvSpPr>
        <p:spPr/>
        <p:txBody>
          <a:bodyPr/>
          <a:lstStyle/>
          <a:p>
            <a:pPr algn="ctr"/>
            <a:r>
              <a:rPr lang="en-US" dirty="0"/>
              <a:t>What is a resident council?</a:t>
            </a:r>
          </a:p>
        </p:txBody>
      </p:sp>
      <p:pic>
        <p:nvPicPr>
          <p:cNvPr id="1026" name="Picture 2" descr="See the source image">
            <a:extLst>
              <a:ext uri="{FF2B5EF4-FFF2-40B4-BE49-F238E27FC236}">
                <a16:creationId xmlns:a16="http://schemas.microsoft.com/office/drawing/2014/main" id="{E5662A70-BEF3-2854-AF0F-5C14765FE7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6862" y="2466024"/>
            <a:ext cx="3771264" cy="36680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DF6E71E-0F70-419B-00D4-3F410364F69F}"/>
              </a:ext>
            </a:extLst>
          </p:cNvPr>
          <p:cNvSpPr txBox="1"/>
          <p:nvPr/>
        </p:nvSpPr>
        <p:spPr>
          <a:xfrm>
            <a:off x="4772026" y="2296160"/>
            <a:ext cx="6719976" cy="4215578"/>
          </a:xfrm>
          <a:prstGeom prst="rect">
            <a:avLst/>
          </a:prstGeom>
          <a:noFill/>
        </p:spPr>
        <p:txBody>
          <a:bodyPr wrap="square" rtlCol="0">
            <a:spAutoFit/>
          </a:bodyPr>
          <a:lstStyle/>
          <a:p>
            <a:pPr marL="0" marR="0" lvl="0" indent="457200" algn="l" defTabSz="4572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orbel Light" panose="020B0303020204020204" pitchFamily="34" charset="0"/>
                <a:ea typeface="Calibri" panose="020F0502020204030204" pitchFamily="34" charset="0"/>
                <a:cs typeface="Times New Roman" panose="02020603050405020304" pitchFamily="18" charset="0"/>
              </a:rPr>
              <a:t>An independent, organized group of people living in a long-term care facility that meets on a regular basis to discuss concerns and develop suggestions </a:t>
            </a:r>
            <a:r>
              <a:rPr kumimoji="0" lang="en-US" sz="3600" b="1" i="0" u="none" strike="noStrike" kern="1200" cap="none" spc="0" normalizeH="0" baseline="0" noProof="0">
                <a:ln>
                  <a:noFill/>
                </a:ln>
                <a:solidFill>
                  <a:srgbClr val="FFFFFF"/>
                </a:solidFill>
                <a:effectLst/>
                <a:uLnTx/>
                <a:uFillTx/>
                <a:latin typeface="Corbel Light" panose="020B0303020204020204" pitchFamily="34" charset="0"/>
                <a:ea typeface="Calibri" panose="020F0502020204030204" pitchFamily="34" charset="0"/>
                <a:cs typeface="Times New Roman" panose="02020603050405020304" pitchFamily="18" charset="0"/>
              </a:rPr>
              <a:t>to improve </a:t>
            </a:r>
            <a:r>
              <a:rPr kumimoji="0" lang="en-US" sz="3600" b="1" i="0" u="none" strike="noStrike" kern="1200" cap="none" spc="0" normalizeH="0" baseline="0" noProof="0" dirty="0">
                <a:ln>
                  <a:noFill/>
                </a:ln>
                <a:solidFill>
                  <a:srgbClr val="FFFFFF"/>
                </a:solidFill>
                <a:effectLst/>
                <a:uLnTx/>
                <a:uFillTx/>
                <a:latin typeface="Corbel Light" panose="020B0303020204020204" pitchFamily="34" charset="0"/>
                <a:ea typeface="Calibri" panose="020F0502020204030204" pitchFamily="34" charset="0"/>
                <a:cs typeface="Times New Roman" panose="02020603050405020304" pitchFamily="18" charset="0"/>
              </a:rPr>
              <a:t>services or resolve differences within the facility.</a:t>
            </a:r>
          </a:p>
        </p:txBody>
      </p:sp>
    </p:spTree>
    <p:extLst>
      <p:ext uri="{BB962C8B-B14F-4D97-AF65-F5344CB8AC3E}">
        <p14:creationId xmlns:p14="http://schemas.microsoft.com/office/powerpoint/2010/main" val="9303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2E9D0-EFBE-FA51-CDC0-C980B9E2C10D}"/>
              </a:ext>
            </a:extLst>
          </p:cNvPr>
          <p:cNvSpPr>
            <a:spLocks noGrp="1"/>
          </p:cNvSpPr>
          <p:nvPr>
            <p:ph type="title"/>
          </p:nvPr>
        </p:nvSpPr>
        <p:spPr>
          <a:xfrm>
            <a:off x="1202919" y="132080"/>
            <a:ext cx="9784080" cy="1660855"/>
          </a:xfrm>
        </p:spPr>
        <p:txBody>
          <a:bodyPr>
            <a:normAutofit/>
          </a:bodyPr>
          <a:lstStyle/>
          <a:p>
            <a:pPr algn="ctr"/>
            <a:r>
              <a:rPr lang="en-US" sz="4400" dirty="0"/>
              <a:t>Rights of Resident Councils </a:t>
            </a:r>
          </a:p>
        </p:txBody>
      </p:sp>
      <p:pic>
        <p:nvPicPr>
          <p:cNvPr id="7" name="Content Placeholder 6" descr="Image of a sign Reading Know your rights">
            <a:extLst>
              <a:ext uri="{FF2B5EF4-FFF2-40B4-BE49-F238E27FC236}">
                <a16:creationId xmlns:a16="http://schemas.microsoft.com/office/drawing/2014/main" id="{DA71D30E-B746-5AF1-1AAD-8B22648134A1}"/>
              </a:ext>
            </a:extLst>
          </p:cNvPr>
          <p:cNvPicPr>
            <a:picLocks noGrp="1" noChangeAspect="1"/>
          </p:cNvPicPr>
          <p:nvPr>
            <p:ph type="pic" idx="1"/>
          </p:nvPr>
        </p:nvPicPr>
        <p:blipFill rotWithShape="1">
          <a:blip r:embed="rId2"/>
          <a:srcRect t="2815" b="2815"/>
          <a:stretch/>
        </p:blipFill>
        <p:spPr>
          <a:xfrm>
            <a:off x="208280" y="4084320"/>
            <a:ext cx="3657601" cy="2306624"/>
          </a:xfrm>
          <a:prstGeom prst="rect">
            <a:avLst/>
          </a:prstGeom>
        </p:spPr>
      </p:pic>
      <p:sp>
        <p:nvSpPr>
          <p:cNvPr id="5" name="Text Placeholder 4">
            <a:extLst>
              <a:ext uri="{FF2B5EF4-FFF2-40B4-BE49-F238E27FC236}">
                <a16:creationId xmlns:a16="http://schemas.microsoft.com/office/drawing/2014/main" id="{2943B617-858D-A2FC-F442-DFFC5585F114}"/>
              </a:ext>
            </a:extLst>
          </p:cNvPr>
          <p:cNvSpPr>
            <a:spLocks noGrp="1"/>
          </p:cNvSpPr>
          <p:nvPr>
            <p:ph type="body" sz="half" idx="2"/>
          </p:nvPr>
        </p:nvSpPr>
        <p:spPr>
          <a:xfrm>
            <a:off x="487681" y="1978507"/>
            <a:ext cx="3098800" cy="1920241"/>
          </a:xfrm>
        </p:spPr>
        <p:txBody>
          <a:bodyPr>
            <a:normAutofit/>
          </a:bodyPr>
          <a:lstStyle/>
          <a:p>
            <a:pPr algn="ctr"/>
            <a:r>
              <a:rPr lang="en-US" sz="2800" dirty="0"/>
              <a:t>The Federal Nursing Home Reform Law Says: </a:t>
            </a:r>
          </a:p>
        </p:txBody>
      </p:sp>
      <p:sp>
        <p:nvSpPr>
          <p:cNvPr id="6" name="Content Placeholder 5">
            <a:extLst>
              <a:ext uri="{FF2B5EF4-FFF2-40B4-BE49-F238E27FC236}">
                <a16:creationId xmlns:a16="http://schemas.microsoft.com/office/drawing/2014/main" id="{4F6C5BC4-7845-B94D-160B-D86ECF3FF26E}"/>
              </a:ext>
            </a:extLst>
          </p:cNvPr>
          <p:cNvSpPr>
            <a:spLocks noGrp="1"/>
          </p:cNvSpPr>
          <p:nvPr>
            <p:ph sz="quarter" idx="4294967295"/>
          </p:nvPr>
        </p:nvSpPr>
        <p:spPr>
          <a:xfrm>
            <a:off x="4226559" y="1879600"/>
            <a:ext cx="7965441" cy="4978399"/>
          </a:xfrm>
        </p:spPr>
        <p:txBody>
          <a:bodyPr>
            <a:normAutofit fontScale="25000" lnSpcReduction="20000"/>
          </a:bodyPr>
          <a:lstStyle/>
          <a:p>
            <a:pPr marL="0" indent="0">
              <a:spcAft>
                <a:spcPts val="1200"/>
              </a:spcAft>
              <a:buNone/>
            </a:pPr>
            <a:r>
              <a:rPr lang="en-US" sz="8000" dirty="0"/>
              <a:t>• The facility must provide a resident council with a private space for meetings. </a:t>
            </a:r>
          </a:p>
          <a:p>
            <a:pPr marL="0" indent="0">
              <a:spcAft>
                <a:spcPts val="1200"/>
              </a:spcAft>
              <a:buNone/>
            </a:pPr>
            <a:r>
              <a:rPr lang="en-US" sz="8000" dirty="0"/>
              <a:t>• The facility must take reasonable steps, with the approval of the resident council, to make residents  aware of upcoming meetings in a timely manner. </a:t>
            </a:r>
          </a:p>
          <a:p>
            <a:pPr marL="0" indent="0">
              <a:spcAft>
                <a:spcPts val="1200"/>
              </a:spcAft>
              <a:buNone/>
            </a:pPr>
            <a:r>
              <a:rPr lang="en-US" sz="8000" dirty="0"/>
              <a:t>• The resident council meetings are closed to staff, visitors, and other guests. For staff, visitors, or other guests to attend, the resident council must invite them. </a:t>
            </a:r>
          </a:p>
          <a:p>
            <a:pPr marL="0" indent="0">
              <a:spcAft>
                <a:spcPts val="1200"/>
              </a:spcAft>
              <a:buNone/>
            </a:pPr>
            <a:r>
              <a:rPr lang="en-US" sz="8000" dirty="0"/>
              <a:t>• The facility must provide a designated staff person who is approved by the resident council and the facility to provide assistance and respond to written requests from the resident council. </a:t>
            </a:r>
          </a:p>
          <a:p>
            <a:pPr marL="0" indent="0">
              <a:spcAft>
                <a:spcPts val="1200"/>
              </a:spcAft>
              <a:buNone/>
            </a:pPr>
            <a:r>
              <a:rPr lang="en-US" sz="8000" dirty="0"/>
              <a:t>• The facility must consider the views of a resident council and act promptly upon grievances and recommendations of the resident council concerning issues of resident care and life in the facility. </a:t>
            </a:r>
          </a:p>
          <a:p>
            <a:pPr marL="0" indent="0">
              <a:spcAft>
                <a:spcPts val="1200"/>
              </a:spcAft>
              <a:buNone/>
            </a:pPr>
            <a:r>
              <a:rPr lang="en-US" sz="8000" dirty="0"/>
              <a:t>• The facility must be able to demonstrate their response and rationale for their response. </a:t>
            </a:r>
          </a:p>
          <a:p>
            <a:pPr marL="0" indent="0">
              <a:buNone/>
            </a:pPr>
            <a:endParaRPr lang="en-US" dirty="0"/>
          </a:p>
        </p:txBody>
      </p:sp>
    </p:spTree>
    <p:extLst>
      <p:ext uri="{BB962C8B-B14F-4D97-AF65-F5344CB8AC3E}">
        <p14:creationId xmlns:p14="http://schemas.microsoft.com/office/powerpoint/2010/main" val="241787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1F62-3EDC-33EE-FDD0-A375234BC24D}"/>
              </a:ext>
            </a:extLst>
          </p:cNvPr>
          <p:cNvSpPr>
            <a:spLocks noGrp="1"/>
          </p:cNvSpPr>
          <p:nvPr>
            <p:ph type="title"/>
          </p:nvPr>
        </p:nvSpPr>
        <p:spPr/>
        <p:txBody>
          <a:bodyPr>
            <a:normAutofit/>
          </a:bodyPr>
          <a:lstStyle/>
          <a:p>
            <a:pPr algn="ctr"/>
            <a:r>
              <a:rPr lang="en-US" sz="4400" dirty="0"/>
              <a:t>Purpose of resident council </a:t>
            </a:r>
          </a:p>
        </p:txBody>
      </p:sp>
      <p:sp>
        <p:nvSpPr>
          <p:cNvPr id="3" name="Content Placeholder 2">
            <a:extLst>
              <a:ext uri="{FF2B5EF4-FFF2-40B4-BE49-F238E27FC236}">
                <a16:creationId xmlns:a16="http://schemas.microsoft.com/office/drawing/2014/main" id="{04363A2E-D1C4-B070-A503-5084E3596E53}"/>
              </a:ext>
            </a:extLst>
          </p:cNvPr>
          <p:cNvSpPr>
            <a:spLocks noGrp="1"/>
          </p:cNvSpPr>
          <p:nvPr>
            <p:ph idx="1"/>
          </p:nvPr>
        </p:nvSpPr>
        <p:spPr>
          <a:xfrm>
            <a:off x="284480" y="2011680"/>
            <a:ext cx="11683999" cy="4754880"/>
          </a:xfrm>
        </p:spPr>
        <p:txBody>
          <a:bodyPr>
            <a:normAutofit lnSpcReduction="10000"/>
          </a:bodyPr>
          <a:lstStyle/>
          <a:p>
            <a:pPr marL="342900" marR="0" lvl="0" indent="-342900">
              <a:lnSpc>
                <a:spcPct val="107000"/>
              </a:lnSpc>
              <a:spcBef>
                <a:spcPts val="0"/>
              </a:spcBef>
              <a:spcAft>
                <a:spcPts val="0"/>
              </a:spcAft>
              <a:buFont typeface="Symbol" panose="05050102010706020507" pitchFamily="18" charset="2"/>
              <a:buChar char=""/>
            </a:pPr>
            <a:r>
              <a:rPr lang="en-US" sz="2000" b="1" dirty="0">
                <a:effectLst/>
                <a:ea typeface="Calibri" panose="020F0502020204030204" pitchFamily="34" charset="0"/>
                <a:cs typeface="Times New Roman" panose="02020603050405020304" pitchFamily="18" charset="0"/>
              </a:rPr>
              <a:t>To give residents participation in affairs within the facility</a:t>
            </a:r>
          </a:p>
          <a:p>
            <a:pPr marL="0" marR="0" lvl="0" indent="0">
              <a:lnSpc>
                <a:spcPct val="107000"/>
              </a:lnSpc>
              <a:spcBef>
                <a:spcPts val="0"/>
              </a:spcBef>
              <a:spcAft>
                <a:spcPts val="0"/>
              </a:spcAft>
              <a:buNone/>
            </a:pPr>
            <a:endParaRPr lang="en-US" sz="2000" b="1"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b="1" dirty="0">
                <a:effectLst/>
                <a:ea typeface="Calibri" panose="020F0502020204030204" pitchFamily="34" charset="0"/>
                <a:cs typeface="Times New Roman" panose="02020603050405020304" pitchFamily="18" charset="0"/>
              </a:rPr>
              <a:t>To give residents a forum for discussion of concerns within the facility </a:t>
            </a:r>
          </a:p>
          <a:p>
            <a:pPr marL="0" marR="0" lvl="0" indent="0">
              <a:lnSpc>
                <a:spcPct val="107000"/>
              </a:lnSpc>
              <a:spcBef>
                <a:spcPts val="0"/>
              </a:spcBef>
              <a:spcAft>
                <a:spcPts val="0"/>
              </a:spcAft>
              <a:buNone/>
            </a:pPr>
            <a:endParaRPr lang="en-US" sz="2000" b="1"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b="1" dirty="0">
                <a:effectLst/>
                <a:ea typeface="Calibri" panose="020F0502020204030204" pitchFamily="34" charset="0"/>
                <a:cs typeface="Times New Roman" panose="02020603050405020304" pitchFamily="18" charset="0"/>
              </a:rPr>
              <a:t>To  serve as  a line of communication between residents and staff</a:t>
            </a:r>
          </a:p>
          <a:p>
            <a:pPr marL="0" marR="0" lvl="0" indent="0">
              <a:lnSpc>
                <a:spcPct val="107000"/>
              </a:lnSpc>
              <a:spcBef>
                <a:spcPts val="0"/>
              </a:spcBef>
              <a:spcAft>
                <a:spcPts val="0"/>
              </a:spcAft>
              <a:buNone/>
            </a:pPr>
            <a:endParaRPr lang="en-US" sz="2000" b="1"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b="1" dirty="0">
                <a:effectLst/>
                <a:ea typeface="Calibri" panose="020F0502020204030204" pitchFamily="34" charset="0"/>
                <a:cs typeface="Times New Roman" panose="02020603050405020304" pitchFamily="18" charset="0"/>
              </a:rPr>
              <a:t>To serve as an informational forum</a:t>
            </a:r>
          </a:p>
          <a:p>
            <a:pPr marL="0" marR="0" lvl="0" indent="0">
              <a:lnSpc>
                <a:spcPct val="107000"/>
              </a:lnSpc>
              <a:spcBef>
                <a:spcPts val="0"/>
              </a:spcBef>
              <a:spcAft>
                <a:spcPts val="0"/>
              </a:spcAft>
              <a:buNone/>
            </a:pPr>
            <a:endParaRPr lang="en-US" sz="2000" b="1"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b="1" dirty="0">
                <a:ea typeface="Calibri" panose="020F0502020204030204" pitchFamily="34" charset="0"/>
                <a:cs typeface="Times New Roman" panose="02020603050405020304" pitchFamily="18" charset="0"/>
              </a:rPr>
              <a:t>To empower residents to advocate on issues that affect their home, community,  quality of care and life </a:t>
            </a:r>
          </a:p>
          <a:p>
            <a:pPr marL="342900" marR="0" lvl="0" indent="-342900">
              <a:lnSpc>
                <a:spcPct val="107000"/>
              </a:lnSpc>
              <a:spcBef>
                <a:spcPts val="0"/>
              </a:spcBef>
              <a:spcAft>
                <a:spcPts val="0"/>
              </a:spcAft>
              <a:buFont typeface="Symbol" panose="05050102010706020507" pitchFamily="18" charset="2"/>
              <a:buChar char=""/>
            </a:pPr>
            <a:endParaRPr lang="en-US" sz="2000" b="1"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b="1" dirty="0">
                <a:ea typeface="Calibri" panose="020F0502020204030204" pitchFamily="34" charset="0"/>
                <a:cs typeface="Times New Roman" panose="02020603050405020304" pitchFamily="18" charset="0"/>
              </a:rPr>
              <a:t>To  discuss  concerns to determine patterns and allow for formal resolution</a:t>
            </a:r>
          </a:p>
          <a:p>
            <a:pPr marL="342900" marR="0" lvl="0" indent="-342900">
              <a:lnSpc>
                <a:spcPct val="107000"/>
              </a:lnSpc>
              <a:spcBef>
                <a:spcPts val="0"/>
              </a:spcBef>
              <a:spcAft>
                <a:spcPts val="0"/>
              </a:spcAft>
              <a:buFont typeface="Symbol" panose="05050102010706020507" pitchFamily="18" charset="2"/>
              <a:buChar char=""/>
            </a:pPr>
            <a:endParaRPr lang="en-US" sz="2000" b="1"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b="1" dirty="0">
                <a:effectLst/>
                <a:ea typeface="Calibri" panose="020F0502020204030204" pitchFamily="34" charset="0"/>
                <a:cs typeface="Times New Roman" panose="02020603050405020304" pitchFamily="18" charset="0"/>
              </a:rPr>
              <a:t>Ensures that the nursing home is working </a:t>
            </a:r>
            <a:r>
              <a:rPr lang="en-US" sz="2000" b="1" dirty="0">
                <a:ea typeface="Calibri" panose="020F0502020204030204" pitchFamily="34" charset="0"/>
                <a:cs typeface="Times New Roman" panose="02020603050405020304" pitchFamily="18" charset="0"/>
              </a:rPr>
              <a:t>to residents’ best interest and creating homelike environments based on resident preferences </a:t>
            </a:r>
            <a:endParaRPr lang="en-US" sz="2000" b="1"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9375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B343A-4D4A-7A2A-5340-F17AFD740DCA}"/>
              </a:ext>
            </a:extLst>
          </p:cNvPr>
          <p:cNvSpPr>
            <a:spLocks noGrp="1"/>
          </p:cNvSpPr>
          <p:nvPr>
            <p:ph type="title"/>
          </p:nvPr>
        </p:nvSpPr>
        <p:spPr/>
        <p:txBody>
          <a:bodyPr>
            <a:normAutofit/>
          </a:bodyPr>
          <a:lstStyle/>
          <a:p>
            <a:pPr algn="ctr"/>
            <a:r>
              <a:rPr lang="en-US" sz="4400" dirty="0"/>
              <a:t>Benefits of a Resident council </a:t>
            </a:r>
          </a:p>
        </p:txBody>
      </p:sp>
      <p:sp>
        <p:nvSpPr>
          <p:cNvPr id="3" name="Text Placeholder 2">
            <a:extLst>
              <a:ext uri="{FF2B5EF4-FFF2-40B4-BE49-F238E27FC236}">
                <a16:creationId xmlns:a16="http://schemas.microsoft.com/office/drawing/2014/main" id="{2776E7E0-2753-CDF2-F518-B4C44D27117C}"/>
              </a:ext>
            </a:extLst>
          </p:cNvPr>
          <p:cNvSpPr>
            <a:spLocks noGrp="1"/>
          </p:cNvSpPr>
          <p:nvPr>
            <p:ph type="body" idx="1"/>
          </p:nvPr>
        </p:nvSpPr>
        <p:spPr/>
        <p:txBody>
          <a:bodyPr/>
          <a:lstStyle/>
          <a:p>
            <a:r>
              <a:rPr lang="en-US" dirty="0"/>
              <a:t>To  Residents: </a:t>
            </a:r>
          </a:p>
        </p:txBody>
      </p:sp>
      <p:sp>
        <p:nvSpPr>
          <p:cNvPr id="4" name="Content Placeholder 3">
            <a:extLst>
              <a:ext uri="{FF2B5EF4-FFF2-40B4-BE49-F238E27FC236}">
                <a16:creationId xmlns:a16="http://schemas.microsoft.com/office/drawing/2014/main" id="{26AC53EF-BD43-E05B-B7E2-37DF7A51E2D7}"/>
              </a:ext>
            </a:extLst>
          </p:cNvPr>
          <p:cNvSpPr>
            <a:spLocks noGrp="1"/>
          </p:cNvSpPr>
          <p:nvPr>
            <p:ph sz="half" idx="2"/>
          </p:nvPr>
        </p:nvSpPr>
        <p:spPr>
          <a:xfrm>
            <a:off x="810768" y="2656564"/>
            <a:ext cx="4754880" cy="3566160"/>
          </a:xfrm>
        </p:spPr>
        <p:txBody>
          <a:bodyPr>
            <a:normAutofit fontScale="85000" lnSpcReduction="20000"/>
          </a:bodyPr>
          <a:lstStyle/>
          <a:p>
            <a:pPr marL="342900" marR="0" lvl="0" indent="-342900">
              <a:lnSpc>
                <a:spcPct val="107000"/>
              </a:lnSpc>
              <a:spcBef>
                <a:spcPts val="0"/>
              </a:spcBef>
              <a:spcAft>
                <a:spcPts val="0"/>
              </a:spcAft>
              <a:buFont typeface="Symbol" panose="05050102010706020507" pitchFamily="18" charset="2"/>
              <a:buChar char=""/>
              <a:tabLst>
                <a:tab pos="609600" algn="l"/>
              </a:tabLst>
            </a:pPr>
            <a:r>
              <a:rPr lang="en-US" dirty="0">
                <a:effectLst/>
                <a:ea typeface="Calibri" panose="020F0502020204030204" pitchFamily="34" charset="0"/>
                <a:cs typeface="Times New Roman" panose="02020603050405020304" pitchFamily="18" charset="0"/>
              </a:rPr>
              <a:t>A resident council is an organized and ongoing support mechanism for residents </a:t>
            </a:r>
          </a:p>
          <a:p>
            <a:pPr marL="342900" marR="0" lvl="0" indent="-342900">
              <a:lnSpc>
                <a:spcPct val="107000"/>
              </a:lnSpc>
              <a:spcBef>
                <a:spcPts val="0"/>
              </a:spcBef>
              <a:spcAft>
                <a:spcPts val="0"/>
              </a:spcAft>
              <a:buFont typeface="Symbol" panose="05050102010706020507" pitchFamily="18" charset="2"/>
              <a:buChar char=""/>
              <a:tabLst>
                <a:tab pos="609600" algn="l"/>
              </a:tabLst>
            </a:pP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609600" algn="l"/>
              </a:tabLst>
            </a:pPr>
            <a:r>
              <a:rPr lang="en-US" dirty="0">
                <a:effectLst/>
                <a:ea typeface="Calibri" panose="020F0502020204030204" pitchFamily="34" charset="0"/>
                <a:cs typeface="Times New Roman" panose="02020603050405020304" pitchFamily="18" charset="0"/>
              </a:rPr>
              <a:t>Through shared experiences, residents are able to draw strength from one another </a:t>
            </a:r>
          </a:p>
          <a:p>
            <a:pPr marL="0" marR="0" lvl="0" indent="0">
              <a:lnSpc>
                <a:spcPct val="107000"/>
              </a:lnSpc>
              <a:spcBef>
                <a:spcPts val="0"/>
              </a:spcBef>
              <a:spcAft>
                <a:spcPts val="0"/>
              </a:spcAft>
              <a:buNone/>
              <a:tabLst>
                <a:tab pos="609600" algn="l"/>
              </a:tabLst>
            </a:pPr>
            <a:r>
              <a:rPr lang="en-US" dirty="0">
                <a:effectLst/>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Symbol" panose="05050102010706020507" pitchFamily="18" charset="2"/>
              <a:buChar char=""/>
              <a:tabLst>
                <a:tab pos="609600" algn="l"/>
              </a:tabLst>
            </a:pPr>
            <a:r>
              <a:rPr lang="en-US" dirty="0">
                <a:effectLst/>
                <a:ea typeface="Calibri" panose="020F0502020204030204" pitchFamily="34" charset="0"/>
                <a:cs typeface="Times New Roman" panose="02020603050405020304" pitchFamily="18" charset="0"/>
              </a:rPr>
              <a:t>Residents feel comfortable discussing their concerns and or/wishes in a safe environment.</a:t>
            </a:r>
          </a:p>
          <a:p>
            <a:pPr marL="342900" marR="0" lvl="0" indent="-342900">
              <a:lnSpc>
                <a:spcPct val="107000"/>
              </a:lnSpc>
              <a:spcBef>
                <a:spcPts val="0"/>
              </a:spcBef>
              <a:spcAft>
                <a:spcPts val="800"/>
              </a:spcAft>
              <a:buFont typeface="Symbol" panose="05050102010706020507" pitchFamily="18" charset="2"/>
              <a:buChar char=""/>
              <a:tabLst>
                <a:tab pos="685800" algn="l"/>
              </a:tabLst>
            </a:pPr>
            <a:r>
              <a:rPr lang="en-US" dirty="0">
                <a:effectLst/>
                <a:ea typeface="Calibri" panose="020F0502020204030204" pitchFamily="34" charset="0"/>
                <a:cs typeface="Times New Roman" panose="02020603050405020304" pitchFamily="18" charset="0"/>
              </a:rPr>
              <a:t>Resident Councils also provide an opportunity for resident interaction and engagement with their peers</a:t>
            </a:r>
          </a:p>
          <a:p>
            <a:endParaRPr lang="en-US" dirty="0"/>
          </a:p>
        </p:txBody>
      </p:sp>
      <p:sp>
        <p:nvSpPr>
          <p:cNvPr id="5" name="Text Placeholder 4">
            <a:extLst>
              <a:ext uri="{FF2B5EF4-FFF2-40B4-BE49-F238E27FC236}">
                <a16:creationId xmlns:a16="http://schemas.microsoft.com/office/drawing/2014/main" id="{7438E05B-07E6-FDC8-15F4-8143F402B98B}"/>
              </a:ext>
            </a:extLst>
          </p:cNvPr>
          <p:cNvSpPr>
            <a:spLocks noGrp="1"/>
          </p:cNvSpPr>
          <p:nvPr>
            <p:ph type="body" sz="quarter" idx="3"/>
          </p:nvPr>
        </p:nvSpPr>
        <p:spPr/>
        <p:txBody>
          <a:bodyPr/>
          <a:lstStyle/>
          <a:p>
            <a:r>
              <a:rPr lang="en-US" dirty="0"/>
              <a:t>To the Home: </a:t>
            </a:r>
          </a:p>
        </p:txBody>
      </p:sp>
      <p:sp>
        <p:nvSpPr>
          <p:cNvPr id="6" name="Content Placeholder 5">
            <a:extLst>
              <a:ext uri="{FF2B5EF4-FFF2-40B4-BE49-F238E27FC236}">
                <a16:creationId xmlns:a16="http://schemas.microsoft.com/office/drawing/2014/main" id="{BC58708E-E9CD-10C0-F65E-412C095B36DD}"/>
              </a:ext>
            </a:extLst>
          </p:cNvPr>
          <p:cNvSpPr>
            <a:spLocks noGrp="1"/>
          </p:cNvSpPr>
          <p:nvPr>
            <p:ph sz="quarter" idx="4"/>
          </p:nvPr>
        </p:nvSpPr>
        <p:spPr>
          <a:xfrm>
            <a:off x="6231230" y="2641048"/>
            <a:ext cx="4754880" cy="3566160"/>
          </a:xfrm>
        </p:spPr>
        <p:txBody>
          <a:bodyPr>
            <a:normAutofit fontScale="85000" lnSpcReduction="20000"/>
          </a:bodyPr>
          <a:lstStyle/>
          <a:p>
            <a:pPr marL="342900" marR="0" lvl="0" indent="-342900">
              <a:lnSpc>
                <a:spcPct val="107000"/>
              </a:lnSpc>
              <a:spcBef>
                <a:spcPts val="0"/>
              </a:spcBef>
              <a:spcAft>
                <a:spcPts val="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Resident Councils allow for  greater communication between residents and staff</a:t>
            </a:r>
          </a:p>
          <a:p>
            <a:pPr marL="0" marR="0" lvl="0" indent="0">
              <a:lnSpc>
                <a:spcPct val="107000"/>
              </a:lnSpc>
              <a:spcBef>
                <a:spcPts val="0"/>
              </a:spcBef>
              <a:spcAft>
                <a:spcPts val="0"/>
              </a:spcAft>
              <a:buNone/>
            </a:pPr>
            <a:endParaRPr lang="en-US" sz="24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581025" algn="l"/>
              </a:tabLst>
            </a:pPr>
            <a:r>
              <a:rPr lang="en-US" sz="2400" dirty="0">
                <a:effectLst/>
                <a:ea typeface="Calibri" panose="020F0502020204030204" pitchFamily="34" charset="0"/>
                <a:cs typeface="Times New Roman" panose="02020603050405020304" pitchFamily="18" charset="0"/>
              </a:rPr>
              <a:t>Resident councils provide discussion opportunities for a collaboration between resident &amp; staff</a:t>
            </a:r>
          </a:p>
          <a:p>
            <a:pPr marL="0" marR="0" lvl="0" indent="0">
              <a:lnSpc>
                <a:spcPct val="107000"/>
              </a:lnSpc>
              <a:spcBef>
                <a:spcPts val="0"/>
              </a:spcBef>
              <a:spcAft>
                <a:spcPts val="0"/>
              </a:spcAft>
              <a:buNone/>
              <a:tabLst>
                <a:tab pos="581025" algn="l"/>
              </a:tabLst>
            </a:pPr>
            <a:endParaRPr lang="en-US" sz="24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400" dirty="0">
                <a:effectLst/>
                <a:ea typeface="Calibri" panose="020F0502020204030204" pitchFamily="34" charset="0"/>
                <a:cs typeface="Times New Roman" panose="02020603050405020304" pitchFamily="18" charset="0"/>
              </a:rPr>
              <a:t>A mechanism to address concerns to improve the quality of life and care in the facility.</a:t>
            </a:r>
          </a:p>
          <a:p>
            <a:endParaRPr lang="en-US" dirty="0"/>
          </a:p>
        </p:txBody>
      </p:sp>
    </p:spTree>
    <p:extLst>
      <p:ext uri="{BB962C8B-B14F-4D97-AF65-F5344CB8AC3E}">
        <p14:creationId xmlns:p14="http://schemas.microsoft.com/office/powerpoint/2010/main" val="295178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042B8-D83C-DE81-9971-CF9E5487D971}"/>
              </a:ext>
            </a:extLst>
          </p:cNvPr>
          <p:cNvSpPr>
            <a:spLocks noGrp="1"/>
          </p:cNvSpPr>
          <p:nvPr>
            <p:ph type="title"/>
          </p:nvPr>
        </p:nvSpPr>
        <p:spPr>
          <a:xfrm>
            <a:off x="1202919" y="284176"/>
            <a:ext cx="9784080" cy="1508760"/>
          </a:xfrm>
        </p:spPr>
        <p:txBody>
          <a:bodyPr>
            <a:normAutofit/>
          </a:bodyPr>
          <a:lstStyle/>
          <a:p>
            <a:pPr algn="ctr"/>
            <a:r>
              <a:rPr lang="en-US" sz="4400" dirty="0"/>
              <a:t>Model</a:t>
            </a:r>
            <a:r>
              <a:rPr lang="en-US" dirty="0"/>
              <a:t> resident Council</a:t>
            </a:r>
          </a:p>
        </p:txBody>
      </p:sp>
      <p:pic>
        <p:nvPicPr>
          <p:cNvPr id="2050" name="Picture 2" descr="See the source image">
            <a:extLst>
              <a:ext uri="{FF2B5EF4-FFF2-40B4-BE49-F238E27FC236}">
                <a16:creationId xmlns:a16="http://schemas.microsoft.com/office/drawing/2014/main" id="{3AAA04BA-0B01-1EA8-95EA-A5FCB7C56C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6" r="13087" b="1"/>
          <a:stretch/>
        </p:blipFill>
        <p:spPr bwMode="auto">
          <a:xfrm>
            <a:off x="0" y="1792936"/>
            <a:ext cx="4342417" cy="5035972"/>
          </a:xfrm>
          <a:prstGeom prst="rect">
            <a:avLst/>
          </a:prstGeom>
          <a:noFill/>
          <a:extLst>
            <a:ext uri="{909E8E84-426E-40DD-AFC4-6F175D3DCCD1}">
              <a14:hiddenFill xmlns:a14="http://schemas.microsoft.com/office/drawing/2010/main">
                <a:solidFill>
                  <a:srgbClr val="FFFFFF"/>
                </a:solidFill>
              </a14:hiddenFill>
            </a:ext>
          </a:extLst>
        </p:spPr>
      </p:pic>
      <p:sp>
        <p:nvSpPr>
          <p:cNvPr id="2056" name="Content Placeholder 2053">
            <a:extLst>
              <a:ext uri="{FF2B5EF4-FFF2-40B4-BE49-F238E27FC236}">
                <a16:creationId xmlns:a16="http://schemas.microsoft.com/office/drawing/2014/main" id="{5F5F435C-8E0C-D73B-C41A-C269400279F3}"/>
              </a:ext>
            </a:extLst>
          </p:cNvPr>
          <p:cNvSpPr>
            <a:spLocks noGrp="1"/>
          </p:cNvSpPr>
          <p:nvPr>
            <p:ph idx="1"/>
          </p:nvPr>
        </p:nvSpPr>
        <p:spPr>
          <a:xfrm>
            <a:off x="4543425" y="2011680"/>
            <a:ext cx="7477125" cy="4722495"/>
          </a:xfrm>
        </p:spPr>
        <p:txBody>
          <a:bodyPr>
            <a:normAutofit lnSpcReduction="10000"/>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Residents run the council; residents fill key positions such as President, Vice President, Treasurer, Secretary </a:t>
            </a:r>
          </a:p>
          <a:p>
            <a:pPr marL="0" marR="0" lvl="0" indent="0">
              <a:lnSpc>
                <a:spcPct val="107000"/>
              </a:lnSpc>
              <a:spcBef>
                <a:spcPts val="0"/>
              </a:spcBef>
              <a:spcAft>
                <a:spcPts val="0"/>
              </a:spcAft>
              <a:buNone/>
            </a:pP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619125" algn="l"/>
              </a:tabLst>
            </a:pPr>
            <a:r>
              <a:rPr lang="en-US" sz="2000" dirty="0">
                <a:effectLst/>
                <a:ea typeface="Calibri" panose="020F0502020204030204" pitchFamily="34" charset="0"/>
                <a:cs typeface="Times New Roman" panose="02020603050405020304" pitchFamily="18" charset="0"/>
              </a:rPr>
              <a:t>The council receives no interference from the facility staff</a:t>
            </a:r>
          </a:p>
          <a:p>
            <a:pPr marL="0" marR="0" lvl="0" indent="0">
              <a:lnSpc>
                <a:spcPct val="107000"/>
              </a:lnSpc>
              <a:spcBef>
                <a:spcPts val="0"/>
              </a:spcBef>
              <a:spcAft>
                <a:spcPts val="0"/>
              </a:spcAft>
              <a:buNone/>
              <a:tabLst>
                <a:tab pos="619125" algn="l"/>
              </a:tabLst>
            </a:pP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Residents feel comfortable speaking freely, raising issues and concerns</a:t>
            </a:r>
          </a:p>
          <a:p>
            <a:pPr marL="0" marR="0" lvl="0" indent="0">
              <a:lnSpc>
                <a:spcPct val="107000"/>
              </a:lnSpc>
              <a:spcBef>
                <a:spcPts val="0"/>
              </a:spcBef>
              <a:spcAft>
                <a:spcPts val="0"/>
              </a:spcAft>
              <a:buNone/>
            </a:pP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Residents are treated in a dignified manner</a:t>
            </a:r>
          </a:p>
          <a:p>
            <a:pPr marL="0" marR="0" lvl="0" indent="0">
              <a:lnSpc>
                <a:spcPct val="107000"/>
              </a:lnSpc>
              <a:spcBef>
                <a:spcPts val="0"/>
              </a:spcBef>
              <a:spcAft>
                <a:spcPts val="0"/>
              </a:spcAft>
              <a:buNone/>
            </a:pP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628650" algn="l"/>
              </a:tabLst>
            </a:pPr>
            <a:r>
              <a:rPr lang="en-US" sz="2000" dirty="0">
                <a:ea typeface="Calibri" panose="020F0502020204030204" pitchFamily="34" charset="0"/>
                <a:cs typeface="Times New Roman" panose="02020603050405020304" pitchFamily="18" charset="0"/>
              </a:rPr>
              <a:t>Resident</a:t>
            </a:r>
            <a:r>
              <a:rPr lang="en-US" sz="2000" dirty="0">
                <a:effectLst/>
                <a:ea typeface="Calibri" panose="020F0502020204030204" pitchFamily="34" charset="0"/>
                <a:cs typeface="Times New Roman" panose="02020603050405020304" pitchFamily="18" charset="0"/>
              </a:rPr>
              <a:t> issues and concerns are taken seriously</a:t>
            </a:r>
          </a:p>
          <a:p>
            <a:pPr marL="0" marR="0" lvl="0" indent="0">
              <a:lnSpc>
                <a:spcPct val="107000"/>
              </a:lnSpc>
              <a:spcBef>
                <a:spcPts val="0"/>
              </a:spcBef>
              <a:spcAft>
                <a:spcPts val="0"/>
              </a:spcAft>
              <a:buNone/>
              <a:tabLst>
                <a:tab pos="628650" algn="l"/>
              </a:tabLst>
            </a:pP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Issues and concerns are promptly addressed by the appropriate department</a:t>
            </a:r>
          </a:p>
          <a:p>
            <a:endParaRPr lang="en-US" dirty="0"/>
          </a:p>
        </p:txBody>
      </p:sp>
    </p:spTree>
    <p:extLst>
      <p:ext uri="{BB962C8B-B14F-4D97-AF65-F5344CB8AC3E}">
        <p14:creationId xmlns:p14="http://schemas.microsoft.com/office/powerpoint/2010/main" val="255856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BD4A5-B402-0549-0531-AAC6C3952964}"/>
              </a:ext>
            </a:extLst>
          </p:cNvPr>
          <p:cNvSpPr>
            <a:spLocks noGrp="1"/>
          </p:cNvSpPr>
          <p:nvPr>
            <p:ph type="title"/>
          </p:nvPr>
        </p:nvSpPr>
        <p:spPr/>
        <p:txBody>
          <a:bodyPr>
            <a:normAutofit/>
          </a:bodyPr>
          <a:lstStyle/>
          <a:p>
            <a:pPr algn="ctr"/>
            <a:r>
              <a:rPr lang="en-US" sz="4400" dirty="0"/>
              <a:t>Resident Council Best Practices </a:t>
            </a:r>
          </a:p>
        </p:txBody>
      </p:sp>
      <p:sp>
        <p:nvSpPr>
          <p:cNvPr id="3" name="Content Placeholder 2">
            <a:extLst>
              <a:ext uri="{FF2B5EF4-FFF2-40B4-BE49-F238E27FC236}">
                <a16:creationId xmlns:a16="http://schemas.microsoft.com/office/drawing/2014/main" id="{0342434A-6441-6D34-B073-492C64E3C02C}"/>
              </a:ext>
            </a:extLst>
          </p:cNvPr>
          <p:cNvSpPr>
            <a:spLocks noGrp="1"/>
          </p:cNvSpPr>
          <p:nvPr>
            <p:ph idx="1"/>
          </p:nvPr>
        </p:nvSpPr>
        <p:spPr>
          <a:xfrm>
            <a:off x="1202919" y="1792936"/>
            <a:ext cx="9784080" cy="5065064"/>
          </a:xfrm>
        </p:spPr>
        <p:txBody>
          <a:bodyPr>
            <a:normAutofit fontScale="92500" lnSpcReduction="20000"/>
          </a:bodyPr>
          <a:lstStyle/>
          <a:p>
            <a:pPr marL="342900" marR="0" lvl="0" indent="-342900">
              <a:lnSpc>
                <a:spcPct val="107000"/>
              </a:lnSpc>
              <a:spcBef>
                <a:spcPts val="0"/>
              </a:spcBef>
              <a:spcAft>
                <a:spcPts val="0"/>
              </a:spcAft>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Resident Council meetings are </a:t>
            </a:r>
            <a:r>
              <a:rPr lang="en-US" dirty="0">
                <a:ea typeface="Calibri" panose="020F0502020204030204" pitchFamily="34" charset="0"/>
                <a:cs typeface="Times New Roman" panose="02020603050405020304" pitchFamily="18" charset="0"/>
              </a:rPr>
              <a:t>marketed and advertised; consider invitations </a:t>
            </a:r>
            <a:endParaRPr lang="en-US" dirty="0">
              <a:effectLst/>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619125" algn="l"/>
              </a:tabLst>
            </a:pPr>
            <a:r>
              <a:rPr lang="en-US" dirty="0">
                <a:ea typeface="Calibri" panose="020F0502020204030204" pitchFamily="34" charset="0"/>
                <a:cs typeface="Times New Roman" panose="02020603050405020304" pitchFamily="18" charset="0"/>
              </a:rPr>
              <a:t>Council meetings are consistent; same day, time, and location each month</a:t>
            </a:r>
            <a:endParaRPr lang="en-US" dirty="0">
              <a:effectLst/>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tabLst>
                <a:tab pos="619125" algn="l"/>
              </a:tabLst>
            </a:pP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ea typeface="Calibri" panose="020F0502020204030204" pitchFamily="34" charset="0"/>
                <a:cs typeface="Times New Roman" panose="02020603050405020304" pitchFamily="18" charset="0"/>
              </a:rPr>
              <a:t>Each meeting has a prepared agenda with input from Council members </a:t>
            </a:r>
          </a:p>
          <a:p>
            <a:pPr marL="342900" marR="0" lvl="0" indent="-342900">
              <a:lnSpc>
                <a:spcPct val="107000"/>
              </a:lnSpc>
              <a:spcBef>
                <a:spcPts val="0"/>
              </a:spcBef>
              <a:spcAft>
                <a:spcPts val="0"/>
              </a:spcAft>
              <a:buFont typeface="Symbol" panose="05050102010706020507" pitchFamily="18" charset="2"/>
              <a:buChar char=""/>
            </a:pP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effectLst/>
                <a:ea typeface="Calibri" panose="020F0502020204030204" pitchFamily="34" charset="0"/>
                <a:cs typeface="Times New Roman" panose="02020603050405020304" pitchFamily="18" charset="0"/>
              </a:rPr>
              <a:t>Council is governed by By-Laws that are unique to the </a:t>
            </a:r>
            <a:r>
              <a:rPr lang="en-US" dirty="0">
                <a:ea typeface="Calibri" panose="020F0502020204030204" pitchFamily="34" charset="0"/>
                <a:cs typeface="Times New Roman" panose="02020603050405020304" pitchFamily="18" charset="0"/>
              </a:rPr>
              <a:t>Home/Community; by-laws detail election process </a:t>
            </a:r>
            <a:endParaRPr lang="en-US" dirty="0">
              <a:effectLst/>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628650" algn="l"/>
              </a:tabLst>
            </a:pPr>
            <a:r>
              <a:rPr lang="en-US" dirty="0">
                <a:effectLst/>
                <a:ea typeface="Calibri" panose="020F0502020204030204" pitchFamily="34" charset="0"/>
                <a:cs typeface="Times New Roman" panose="02020603050405020304" pitchFamily="18" charset="0"/>
              </a:rPr>
              <a:t>Minutes are taken, reviewed, and approved by Council members </a:t>
            </a:r>
          </a:p>
          <a:p>
            <a:pPr marL="0" marR="0" lvl="0" indent="0">
              <a:lnSpc>
                <a:spcPct val="107000"/>
              </a:lnSpc>
              <a:spcBef>
                <a:spcPts val="0"/>
              </a:spcBef>
              <a:spcAft>
                <a:spcPts val="0"/>
              </a:spcAft>
              <a:buNone/>
              <a:tabLst>
                <a:tab pos="628650" algn="l"/>
              </a:tabLst>
            </a:pPr>
            <a:endParaRPr lang="en-US"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628650" algn="l"/>
              </a:tabLst>
            </a:pPr>
            <a:r>
              <a:rPr lang="en-US" dirty="0">
                <a:ea typeface="Calibri" panose="020F0502020204030204" pitchFamily="34" charset="0"/>
                <a:cs typeface="Times New Roman" panose="02020603050405020304" pitchFamily="18" charset="0"/>
              </a:rPr>
              <a:t>Council  Communication Form is utilized; passed on to appropriate departments; resolution indicated; signed off by both Administration and Resident Council</a:t>
            </a:r>
          </a:p>
          <a:p>
            <a:pPr marL="0" marR="0" lvl="0" indent="0">
              <a:lnSpc>
                <a:spcPct val="107000"/>
              </a:lnSpc>
              <a:spcBef>
                <a:spcPts val="0"/>
              </a:spcBef>
              <a:spcAft>
                <a:spcPts val="0"/>
              </a:spcAft>
              <a:buNone/>
              <a:tabLst>
                <a:tab pos="628650" algn="l"/>
              </a:tabLst>
            </a:pPr>
            <a:endParaRPr lang="en-US"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628650" algn="l"/>
              </a:tabLst>
            </a:pPr>
            <a:r>
              <a:rPr lang="en-US" dirty="0">
                <a:ea typeface="Calibri" panose="020F0502020204030204" pitchFamily="34" charset="0"/>
                <a:cs typeface="Times New Roman" panose="02020603050405020304" pitchFamily="18" charset="0"/>
              </a:rPr>
              <a:t>Meetings are accessible to all residents wishing to participate; use of adaptive technology and recording meetings for those that cannot come in person</a:t>
            </a:r>
          </a:p>
          <a:p>
            <a:pPr marL="0" marR="0" lvl="0" indent="0">
              <a:lnSpc>
                <a:spcPct val="107000"/>
              </a:lnSpc>
              <a:spcBef>
                <a:spcPts val="0"/>
              </a:spcBef>
              <a:spcAft>
                <a:spcPts val="0"/>
              </a:spcAft>
              <a:buNone/>
              <a:tabLst>
                <a:tab pos="628650" algn="l"/>
              </a:tabLst>
            </a:pPr>
            <a:endParaRPr lang="en-US"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628650" algn="l"/>
              </a:tabLst>
            </a:pPr>
            <a:r>
              <a:rPr lang="en-US" dirty="0">
                <a:ea typeface="Calibri" panose="020F0502020204030204" pitchFamily="34" charset="0"/>
                <a:cs typeface="Times New Roman" panose="02020603050405020304" pitchFamily="18" charset="0"/>
              </a:rPr>
              <a:t>Resident Council and Food Committee are separate and distinct meetings </a:t>
            </a:r>
          </a:p>
          <a:p>
            <a:pPr marL="342900" marR="0" lvl="0" indent="-342900">
              <a:lnSpc>
                <a:spcPct val="107000"/>
              </a:lnSpc>
              <a:spcBef>
                <a:spcPts val="0"/>
              </a:spcBef>
              <a:spcAft>
                <a:spcPts val="0"/>
              </a:spcAft>
              <a:buFont typeface="Symbol" panose="05050102010706020507" pitchFamily="18" charset="2"/>
              <a:buChar char=""/>
              <a:tabLst>
                <a:tab pos="628650" algn="l"/>
              </a:tabLst>
            </a:pPr>
            <a:endParaRPr lang="en-US" dirty="0">
              <a:effectLst/>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tabLst>
                <a:tab pos="628650" algn="l"/>
              </a:tabLst>
            </a:pPr>
            <a:endParaRPr lang="en-US" sz="2400" dirty="0">
              <a:effectLs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endParaRPr lang="en-US" sz="2400" dirty="0">
              <a:effectLs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4978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5DC73-24E4-0AC1-0720-4F97604531CB}"/>
              </a:ext>
            </a:extLst>
          </p:cNvPr>
          <p:cNvSpPr>
            <a:spLocks noGrp="1"/>
          </p:cNvSpPr>
          <p:nvPr>
            <p:ph type="title"/>
          </p:nvPr>
        </p:nvSpPr>
        <p:spPr/>
        <p:txBody>
          <a:bodyPr>
            <a:normAutofit/>
          </a:bodyPr>
          <a:lstStyle/>
          <a:p>
            <a:pPr algn="ctr"/>
            <a:r>
              <a:rPr lang="en-US" sz="4400" dirty="0"/>
              <a:t>Keys to Success </a:t>
            </a:r>
          </a:p>
        </p:txBody>
      </p:sp>
      <p:sp>
        <p:nvSpPr>
          <p:cNvPr id="3" name="Content Placeholder 2">
            <a:extLst>
              <a:ext uri="{FF2B5EF4-FFF2-40B4-BE49-F238E27FC236}">
                <a16:creationId xmlns:a16="http://schemas.microsoft.com/office/drawing/2014/main" id="{F7096CFC-C94E-4261-0FAE-B45E071866B2}"/>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2000" dirty="0">
                <a:ea typeface="Calibri" panose="020F0502020204030204" pitchFamily="34" charset="0"/>
                <a:cs typeface="Times New Roman" panose="02020603050405020304" pitchFamily="18" charset="0"/>
              </a:rPr>
              <a:t>S</a:t>
            </a:r>
            <a:r>
              <a:rPr lang="en-US" sz="2000" dirty="0">
                <a:effectLst/>
                <a:ea typeface="Calibri" panose="020F0502020204030204" pitchFamily="34" charset="0"/>
                <a:cs typeface="Times New Roman" panose="02020603050405020304" pitchFamily="18" charset="0"/>
              </a:rPr>
              <a:t>elf-interest ----- Encourage those who have concerns to address them during the resident council meeting. Residents will want to be involved if the council is discussing an issue that is important to them. It may be helpful to identify the issues of interest for the council members and focus on those issues. </a:t>
            </a:r>
          </a:p>
          <a:p>
            <a:pPr marL="0" marR="0" lvl="0" indent="0">
              <a:lnSpc>
                <a:spcPct val="107000"/>
              </a:lnSpc>
              <a:spcBef>
                <a:spcPts val="0"/>
              </a:spcBef>
              <a:spcAft>
                <a:spcPts val="0"/>
              </a:spcAft>
              <a:buNone/>
            </a:pP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Results----- Getting results is a big motivator for residents to continue to attend the council meetings. </a:t>
            </a:r>
            <a:r>
              <a:rPr lang="en-US" sz="2000" dirty="0">
                <a:ea typeface="Calibri" panose="020F0502020204030204" pitchFamily="34" charset="0"/>
                <a:cs typeface="Times New Roman" panose="02020603050405020304" pitchFamily="18" charset="0"/>
              </a:rPr>
              <a:t>Thus, t</a:t>
            </a:r>
            <a:r>
              <a:rPr lang="en-US" sz="2000" dirty="0">
                <a:effectLst/>
                <a:ea typeface="Calibri" panose="020F0502020204030204" pitchFamily="34" charset="0"/>
                <a:cs typeface="Times New Roman" panose="02020603050405020304" pitchFamily="18" charset="0"/>
              </a:rPr>
              <a:t>he council </a:t>
            </a:r>
            <a:r>
              <a:rPr lang="en-US" sz="2000" dirty="0">
                <a:ea typeface="Calibri" panose="020F0502020204030204" pitchFamily="34" charset="0"/>
                <a:cs typeface="Times New Roman" panose="02020603050405020304" pitchFamily="18" charset="0"/>
              </a:rPr>
              <a:t> is </a:t>
            </a:r>
            <a:r>
              <a:rPr lang="en-US" sz="2000" dirty="0">
                <a:effectLst/>
                <a:ea typeface="Calibri" panose="020F0502020204030204" pitchFamily="34" charset="0"/>
                <a:cs typeface="Times New Roman" panose="02020603050405020304" pitchFamily="18" charset="0"/>
              </a:rPr>
              <a:t>viewed as a forum for resolving concerns, implementing new ideas, and sharing suggestions </a:t>
            </a:r>
          </a:p>
          <a:p>
            <a:pPr marL="0" marR="0" lvl="0" indent="0">
              <a:lnSpc>
                <a:spcPct val="107000"/>
              </a:lnSpc>
              <a:spcBef>
                <a:spcPts val="0"/>
              </a:spcBef>
              <a:spcAft>
                <a:spcPts val="0"/>
              </a:spcAft>
              <a:buNone/>
            </a:pP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Recognition----- recognize council members who provide helpful solutions, or make important contributions to the council </a:t>
            </a:r>
          </a:p>
          <a:p>
            <a:endParaRPr lang="en-US" dirty="0"/>
          </a:p>
        </p:txBody>
      </p:sp>
    </p:spTree>
    <p:extLst>
      <p:ext uri="{BB962C8B-B14F-4D97-AF65-F5344CB8AC3E}">
        <p14:creationId xmlns:p14="http://schemas.microsoft.com/office/powerpoint/2010/main" val="49605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C305-4BA8-5CD4-0C58-7C41104099EC}"/>
              </a:ext>
            </a:extLst>
          </p:cNvPr>
          <p:cNvSpPr>
            <a:spLocks noGrp="1"/>
          </p:cNvSpPr>
          <p:nvPr>
            <p:ph type="title"/>
          </p:nvPr>
        </p:nvSpPr>
        <p:spPr/>
        <p:txBody>
          <a:bodyPr>
            <a:noAutofit/>
          </a:bodyPr>
          <a:lstStyle/>
          <a:p>
            <a:pPr algn="ctr"/>
            <a:r>
              <a:rPr lang="en-US" sz="4400" dirty="0">
                <a:solidFill>
                  <a:srgbClr val="002060"/>
                </a:solidFill>
              </a:rPr>
              <a:t>the Statewide Coalition of Presidents of Resident Councils </a:t>
            </a:r>
          </a:p>
        </p:txBody>
      </p:sp>
      <p:pic>
        <p:nvPicPr>
          <p:cNvPr id="6" name="Content Placeholder 5" descr="Signatures of Presidents of the Statewide Coalition of Presidents of Resident Councils">
            <a:extLst>
              <a:ext uri="{FF2B5EF4-FFF2-40B4-BE49-F238E27FC236}">
                <a16:creationId xmlns:a16="http://schemas.microsoft.com/office/drawing/2014/main" id="{3FE8B22F-2F95-F5B8-CEE6-23ECECF99B5B}"/>
              </a:ext>
            </a:extLst>
          </p:cNvPr>
          <p:cNvPicPr>
            <a:picLocks noGrp="1" noChangeAspect="1"/>
          </p:cNvPicPr>
          <p:nvPr>
            <p:ph idx="1"/>
          </p:nvPr>
        </p:nvPicPr>
        <p:blipFill>
          <a:blip r:embed="rId2"/>
          <a:stretch>
            <a:fillRect/>
          </a:stretch>
        </p:blipFill>
        <p:spPr>
          <a:xfrm>
            <a:off x="3038475" y="2121615"/>
            <a:ext cx="9784080" cy="5587723"/>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12DAD69B-8AC0-7AFE-CD01-98E20BA59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 y="3876675"/>
            <a:ext cx="2952750" cy="3162300"/>
          </a:xfrm>
          <a:prstGeom prst="rect">
            <a:avLst/>
          </a:prstGeom>
        </p:spPr>
      </p:pic>
    </p:spTree>
    <p:extLst>
      <p:ext uri="{BB962C8B-B14F-4D97-AF65-F5344CB8AC3E}">
        <p14:creationId xmlns:p14="http://schemas.microsoft.com/office/powerpoint/2010/main" val="47173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E5CFBC-AB94-446E-9B27-D9A33E2A4AFF}"/>
              </a:ext>
            </a:extLst>
          </p:cNvPr>
          <p:cNvSpPr>
            <a:spLocks noGrp="1"/>
          </p:cNvSpPr>
          <p:nvPr>
            <p:ph type="title"/>
          </p:nvPr>
        </p:nvSpPr>
        <p:spPr>
          <a:xfrm>
            <a:off x="1286933" y="158496"/>
            <a:ext cx="10197494" cy="1550561"/>
          </a:xfrm>
        </p:spPr>
        <p:txBody>
          <a:bodyPr vert="horz" lIns="91440" tIns="45720" rIns="91440" bIns="45720" rtlCol="0">
            <a:normAutofit fontScale="90000"/>
          </a:bodyPr>
          <a:lstStyle/>
          <a:p>
            <a:pPr marL="0" marR="0" algn="ctr">
              <a:lnSpc>
                <a:spcPct val="90000"/>
              </a:lnSpc>
              <a:spcBef>
                <a:spcPts val="0"/>
              </a:spcBef>
              <a:spcAft>
                <a:spcPts val="1000"/>
              </a:spcAft>
            </a:pPr>
            <a:r>
              <a:rPr lang="en-US" sz="3100" dirty="0">
                <a:solidFill>
                  <a:srgbClr val="002060"/>
                </a:solidFill>
                <a:effectLst/>
                <a:latin typeface="Arial Black" panose="020B0A04020102020204" pitchFamily="34" charset="0"/>
                <a:ea typeface="Calibri" panose="020F0502020204030204" pitchFamily="34" charset="0"/>
                <a:cs typeface="Times New Roman" panose="02020603050405020304" pitchFamily="18" charset="0"/>
              </a:rPr>
              <a:t>To our Resident Advocates who selflessly volunteer their time advocating on behalf of nursing home residents.   </a:t>
            </a:r>
            <a:br>
              <a:rPr lang="en-US" sz="3100" dirty="0">
                <a:solidFill>
                  <a:srgbClr val="002060"/>
                </a:solidFill>
                <a:effectLst/>
                <a:latin typeface="Times New Roman" panose="02020603050405020304" pitchFamily="18" charset="0"/>
                <a:ea typeface="Times New Roman" panose="02020603050405020304" pitchFamily="18" charset="0"/>
              </a:rPr>
            </a:br>
            <a:r>
              <a:rPr lang="en-US" sz="3100" dirty="0">
                <a:solidFill>
                  <a:srgbClr val="002060"/>
                </a:solidFill>
                <a:effectLst/>
                <a:latin typeface="Arial Black" panose="020B0A04020102020204" pitchFamily="34" charset="0"/>
                <a:ea typeface="Calibri" panose="020F0502020204030204" pitchFamily="34" charset="0"/>
                <a:cs typeface="Times New Roman" panose="02020603050405020304" pitchFamily="18" charset="0"/>
              </a:rPr>
              <a:t>Thank You!</a:t>
            </a:r>
            <a:br>
              <a:rPr lang="en-US" sz="2000" dirty="0">
                <a:effectLst/>
                <a:latin typeface="Times New Roman" panose="02020603050405020304" pitchFamily="18" charset="0"/>
                <a:ea typeface="Times New Roman" panose="02020603050405020304" pitchFamily="18" charset="0"/>
              </a:rPr>
            </a:br>
            <a:endParaRPr lang="en-US" sz="2000" dirty="0"/>
          </a:p>
        </p:txBody>
      </p:sp>
      <p:sp>
        <p:nvSpPr>
          <p:cNvPr id="26" name="Isosceles Triangle 25">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4" name="Content Placeholder 3">
            <a:extLst>
              <a:ext uri="{FF2B5EF4-FFF2-40B4-BE49-F238E27FC236}">
                <a16:creationId xmlns:a16="http://schemas.microsoft.com/office/drawing/2014/main" id="{9D1296D6-25BD-4CA7-87B8-9F86CD772060}"/>
              </a:ext>
            </a:extLst>
          </p:cNvPr>
          <p:cNvGraphicFramePr>
            <a:graphicFrameLocks noGrp="1"/>
          </p:cNvGraphicFramePr>
          <p:nvPr>
            <p:ph idx="1"/>
            <p:extLst>
              <p:ext uri="{D42A27DB-BD31-4B8C-83A1-F6EECF244321}">
                <p14:modId xmlns:p14="http://schemas.microsoft.com/office/powerpoint/2010/main" val="563700048"/>
              </p:ext>
            </p:extLst>
          </p:nvPr>
        </p:nvGraphicFramePr>
        <p:xfrm>
          <a:off x="573024" y="1948542"/>
          <a:ext cx="11170243" cy="4750968"/>
        </p:xfrm>
        <a:graphic>
          <a:graphicData uri="http://schemas.openxmlformats.org/drawingml/2006/table">
            <a:tbl>
              <a:tblPr firstRow="1" firstCol="1" bandRow="1"/>
              <a:tblGrid>
                <a:gridCol w="4127591">
                  <a:extLst>
                    <a:ext uri="{9D8B030D-6E8A-4147-A177-3AD203B41FA5}">
                      <a16:colId xmlns:a16="http://schemas.microsoft.com/office/drawing/2014/main" val="1767982482"/>
                    </a:ext>
                  </a:extLst>
                </a:gridCol>
                <a:gridCol w="7042652">
                  <a:extLst>
                    <a:ext uri="{9D8B030D-6E8A-4147-A177-3AD203B41FA5}">
                      <a16:colId xmlns:a16="http://schemas.microsoft.com/office/drawing/2014/main" val="3273269336"/>
                    </a:ext>
                  </a:extLst>
                </a:gridCol>
              </a:tblGrid>
              <a:tr h="440032">
                <a:tc>
                  <a:txBody>
                    <a:bodyPr/>
                    <a:lstStyle/>
                    <a:p>
                      <a:pPr marL="0" marR="0" algn="ctr" fontAlgn="t">
                        <a:spcBef>
                          <a:spcPts val="1200"/>
                        </a:spcBef>
                        <a:spcAft>
                          <a:spcPts val="0"/>
                        </a:spcAft>
                      </a:pPr>
                      <a:r>
                        <a:rPr lang="en-US" sz="2100" b="1" i="0" u="sng" strike="noStrike">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Volunteer</a:t>
                      </a:r>
                      <a:endParaRPr lang="en-US" sz="2100" b="0" i="0" u="none" strike="noStrike">
                        <a:effectLst/>
                        <a:latin typeface="Arial" panose="020B0604020202020204" pitchFamily="34" charset="0"/>
                      </a:endParaRPr>
                    </a:p>
                  </a:txBody>
                  <a:tcPr marL="79882" marR="79882" marT="11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1200"/>
                        </a:spcBef>
                        <a:spcAft>
                          <a:spcPts val="0"/>
                        </a:spcAft>
                      </a:pPr>
                      <a:r>
                        <a:rPr lang="en-US" sz="2100" b="1" i="0" u="sng" strike="noStrike">
                          <a:solidFill>
                            <a:srgbClr val="1F497D"/>
                          </a:solidFill>
                          <a:effectLst/>
                          <a:latin typeface="Arial" panose="020B0604020202020204" pitchFamily="34" charset="0"/>
                          <a:ea typeface="Times New Roman" panose="02020603050405020304" pitchFamily="18" charset="0"/>
                          <a:cs typeface="Times New Roman" panose="02020603050405020304" pitchFamily="18" charset="0"/>
                        </a:rPr>
                        <a:t>Facility</a:t>
                      </a:r>
                      <a:endParaRPr lang="en-US" sz="2100" b="0" i="0" u="none" strike="noStrike">
                        <a:effectLst/>
                        <a:latin typeface="Arial" panose="020B0604020202020204" pitchFamily="34" charset="0"/>
                      </a:endParaRPr>
                    </a:p>
                  </a:txBody>
                  <a:tcPr marL="79882" marR="79882" marT="11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2513986"/>
                  </a:ext>
                </a:extLst>
              </a:tr>
              <a:tr h="307924">
                <a:tc>
                  <a:txBody>
                    <a:bodyPr/>
                    <a:lstStyle/>
                    <a:p>
                      <a:pPr marL="0" marR="0" algn="ctr" fontAlgn="b">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Ann Marie Fumo</a:t>
                      </a:r>
                      <a:endParaRPr lang="en-US" sz="2100" b="0" i="0" u="none" strike="noStrike">
                        <a:effectLst/>
                        <a:latin typeface="Arial" panose="020B0604020202020204" pitchFamily="34" charset="0"/>
                      </a:endParaRPr>
                    </a:p>
                  </a:txBody>
                  <a:tcPr marL="79882" marR="79882" marT="11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Middlesex Healthcare Center</a:t>
                      </a:r>
                      <a:endParaRPr lang="en-US" sz="2100" b="0" i="0" u="none" strike="noStrike">
                        <a:effectLst/>
                        <a:latin typeface="Arial" panose="020B0604020202020204" pitchFamily="34" charset="0"/>
                      </a:endParaRPr>
                    </a:p>
                  </a:txBody>
                  <a:tcPr marL="79882" marR="79882" marT="11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138129"/>
                  </a:ext>
                </a:extLst>
              </a:tr>
              <a:tr h="307924">
                <a:tc>
                  <a:txBody>
                    <a:bodyPr/>
                    <a:lstStyle/>
                    <a:p>
                      <a:pPr marL="0" marR="0" algn="ctr" fontAlgn="ctr">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Auline Kong</a:t>
                      </a:r>
                      <a:endParaRPr lang="en-US" sz="2100" b="0" i="0" u="none" strike="noStrike">
                        <a:effectLst/>
                        <a:latin typeface="Arial" panose="020B0604020202020204" pitchFamily="34" charset="0"/>
                      </a:endParaRPr>
                    </a:p>
                  </a:txBody>
                  <a:tcPr marL="79882" marR="79882" marT="11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Trinity Hill</a:t>
                      </a:r>
                      <a:endParaRPr lang="en-US" sz="2100" b="0" i="0" u="none" strike="noStrike">
                        <a:effectLst/>
                        <a:latin typeface="Arial" panose="020B0604020202020204" pitchFamily="34" charset="0"/>
                      </a:endParaRPr>
                    </a:p>
                  </a:txBody>
                  <a:tcPr marL="79882" marR="79882" marT="11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2908212"/>
                  </a:ext>
                </a:extLst>
              </a:tr>
              <a:tr h="307924">
                <a:tc>
                  <a:txBody>
                    <a:bodyPr/>
                    <a:lstStyle/>
                    <a:p>
                      <a:pPr marL="0" marR="0" algn="ctr" fontAlgn="b">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Brenda Fife</a:t>
                      </a:r>
                      <a:endParaRPr lang="en-US" sz="2100" b="0" i="0" u="none" strike="noStrike">
                        <a:effectLst/>
                        <a:latin typeface="Arial" panose="020B0604020202020204" pitchFamily="34" charset="0"/>
                      </a:endParaRPr>
                    </a:p>
                  </a:txBody>
                  <a:tcPr marL="79882" marR="79882" marT="11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Geer Nursing and Rehabilitation Center</a:t>
                      </a:r>
                      <a:endParaRPr lang="en-US" sz="2100" b="0" i="0" u="none" strike="noStrike">
                        <a:effectLst/>
                        <a:latin typeface="Arial" panose="020B0604020202020204" pitchFamily="34" charset="0"/>
                      </a:endParaRPr>
                    </a:p>
                  </a:txBody>
                  <a:tcPr marL="79882" marR="79882" marT="11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1855747"/>
                  </a:ext>
                </a:extLst>
              </a:tr>
              <a:tr h="307924">
                <a:tc>
                  <a:txBody>
                    <a:bodyPr/>
                    <a:lstStyle/>
                    <a:p>
                      <a:pPr marL="0" marR="0" algn="ctr" fontAlgn="ctr">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Colleen Mcdermott</a:t>
                      </a:r>
                      <a:endParaRPr lang="en-US" sz="2100" b="0" i="0" u="none" strike="noStrike">
                        <a:effectLst/>
                        <a:latin typeface="Arial" panose="020B0604020202020204" pitchFamily="34" charset="0"/>
                      </a:endParaRPr>
                    </a:p>
                  </a:txBody>
                  <a:tcPr marL="79882" marR="79882" marT="11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Touchpoints of Farmington</a:t>
                      </a:r>
                      <a:endParaRPr lang="en-US" sz="2100" b="0" i="0" u="none" strike="noStrike">
                        <a:effectLst/>
                        <a:latin typeface="Arial" panose="020B0604020202020204" pitchFamily="34" charset="0"/>
                      </a:endParaRPr>
                    </a:p>
                  </a:txBody>
                  <a:tcPr marL="79882" marR="79882" marT="11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8048495"/>
                  </a:ext>
                </a:extLst>
              </a:tr>
              <a:tr h="307924">
                <a:tc>
                  <a:txBody>
                    <a:bodyPr/>
                    <a:lstStyle/>
                    <a:p>
                      <a:pPr marL="0" marR="0" algn="ctr" fontAlgn="b">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Deb Ciofi</a:t>
                      </a:r>
                      <a:endParaRPr lang="en-US" sz="2100" b="0" i="0" u="none" strike="noStrike">
                        <a:effectLst/>
                        <a:latin typeface="Arial" panose="020B0604020202020204" pitchFamily="34" charset="0"/>
                      </a:endParaRPr>
                    </a:p>
                  </a:txBody>
                  <a:tcPr marL="79882" marR="79882" marT="11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1200"/>
                        </a:spcBef>
                        <a:spcAft>
                          <a:spcPts val="0"/>
                        </a:spcAft>
                        <a:tabLst>
                          <a:tab pos="847725" algn="l"/>
                        </a:tabLs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Bayview Health Care Center</a:t>
                      </a:r>
                      <a:endParaRPr lang="en-US" sz="2100" b="0" i="0" u="none" strike="noStrike">
                        <a:effectLst/>
                        <a:latin typeface="Arial" panose="020B0604020202020204" pitchFamily="34" charset="0"/>
                      </a:endParaRPr>
                    </a:p>
                  </a:txBody>
                  <a:tcPr marL="79882" marR="79882" marT="11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1910634"/>
                  </a:ext>
                </a:extLst>
              </a:tr>
              <a:tr h="307924">
                <a:tc>
                  <a:txBody>
                    <a:bodyPr/>
                    <a:lstStyle/>
                    <a:p>
                      <a:pPr marL="0" marR="0" algn="ctr" fontAlgn="ctr">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Aishwarya Sreenivasan</a:t>
                      </a:r>
                      <a:endParaRPr lang="en-US" sz="2100" b="0" i="0" u="none" strike="noStrike">
                        <a:effectLst/>
                        <a:latin typeface="Arial" panose="020B0604020202020204" pitchFamily="34" charset="0"/>
                      </a:endParaRPr>
                    </a:p>
                  </a:txBody>
                  <a:tcPr marL="79882" marR="79882" marT="11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West Haven Center for Nursing and Rehab</a:t>
                      </a:r>
                      <a:endParaRPr lang="en-US" sz="2100" b="0" i="0" u="none" strike="noStrike">
                        <a:effectLst/>
                        <a:latin typeface="Arial" panose="020B0604020202020204" pitchFamily="34" charset="0"/>
                      </a:endParaRPr>
                    </a:p>
                  </a:txBody>
                  <a:tcPr marL="79882" marR="79882" marT="11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8985798"/>
                  </a:ext>
                </a:extLst>
              </a:tr>
              <a:tr h="307924">
                <a:tc>
                  <a:txBody>
                    <a:bodyPr/>
                    <a:lstStyle/>
                    <a:p>
                      <a:pPr marL="0" marR="0" algn="ctr" fontAlgn="b">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Haley B Brennan</a:t>
                      </a:r>
                      <a:endParaRPr lang="en-US" sz="2100" b="0" i="0" u="none" strike="noStrike">
                        <a:effectLst/>
                        <a:latin typeface="Arial" panose="020B0604020202020204" pitchFamily="34" charset="0"/>
                      </a:endParaRPr>
                    </a:p>
                  </a:txBody>
                  <a:tcPr marL="79882" marR="79882" marT="11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Greentree Manor</a:t>
                      </a:r>
                      <a:endParaRPr lang="en-US" sz="2100" b="0" i="0" u="none" strike="noStrike">
                        <a:effectLst/>
                        <a:latin typeface="Arial" panose="020B0604020202020204" pitchFamily="34" charset="0"/>
                      </a:endParaRPr>
                    </a:p>
                  </a:txBody>
                  <a:tcPr marL="79882" marR="79882" marT="11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2933967"/>
                  </a:ext>
                </a:extLst>
              </a:tr>
              <a:tr h="307924">
                <a:tc>
                  <a:txBody>
                    <a:bodyPr/>
                    <a:lstStyle/>
                    <a:p>
                      <a:pPr marL="0" marR="0" algn="ctr" fontAlgn="ctr">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Jennifer Glick</a:t>
                      </a:r>
                      <a:endParaRPr lang="en-US" sz="2100" b="0" i="0" u="none" strike="noStrike">
                        <a:effectLst/>
                        <a:latin typeface="Arial" panose="020B0604020202020204" pitchFamily="34" charset="0"/>
                      </a:endParaRPr>
                    </a:p>
                  </a:txBody>
                  <a:tcPr marL="79882" marR="79882" marT="110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Chelsea Place</a:t>
                      </a:r>
                      <a:endParaRPr lang="en-US" sz="2100" b="0" i="0" u="none" strike="noStrike">
                        <a:effectLst/>
                        <a:latin typeface="Arial" panose="020B0604020202020204" pitchFamily="34" charset="0"/>
                      </a:endParaRPr>
                    </a:p>
                  </a:txBody>
                  <a:tcPr marL="79882" marR="79882" marT="11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2323297"/>
                  </a:ext>
                </a:extLst>
              </a:tr>
              <a:tr h="307924">
                <a:tc>
                  <a:txBody>
                    <a:bodyPr/>
                    <a:lstStyle/>
                    <a:p>
                      <a:pPr marL="0" marR="0" algn="ctr" fontAlgn="b">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Joyce Werden</a:t>
                      </a:r>
                      <a:endParaRPr lang="en-US" sz="2100" b="0" i="0" u="none" strike="noStrike">
                        <a:effectLst/>
                        <a:latin typeface="Arial" panose="020B0604020202020204" pitchFamily="34" charset="0"/>
                      </a:endParaRPr>
                    </a:p>
                  </a:txBody>
                  <a:tcPr marL="79882" marR="79882" marT="11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Norwich Sub-Acute (Norwichtown)</a:t>
                      </a:r>
                      <a:endParaRPr lang="en-US" sz="2100" b="0" i="0" u="none" strike="noStrike">
                        <a:effectLst/>
                        <a:latin typeface="Arial" panose="020B0604020202020204" pitchFamily="34" charset="0"/>
                      </a:endParaRPr>
                    </a:p>
                  </a:txBody>
                  <a:tcPr marL="79882" marR="79882" marT="11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8678387"/>
                  </a:ext>
                </a:extLst>
              </a:tr>
              <a:tr h="307924">
                <a:tc>
                  <a:txBody>
                    <a:bodyPr/>
                    <a:lstStyle/>
                    <a:p>
                      <a:pPr marL="0" marR="0" algn="ctr" fontAlgn="b">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Karen Haabestad</a:t>
                      </a:r>
                      <a:endParaRPr lang="en-US" sz="2100" b="0" i="0" u="none" strike="noStrike">
                        <a:effectLst/>
                        <a:latin typeface="Arial" panose="020B0604020202020204" pitchFamily="34" charset="0"/>
                      </a:endParaRPr>
                    </a:p>
                  </a:txBody>
                  <a:tcPr marL="79882" marR="79882" marT="11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Apple Rehab Mystic</a:t>
                      </a:r>
                      <a:endParaRPr lang="en-US" sz="2100" b="0" i="0" u="none" strike="noStrike">
                        <a:effectLst/>
                        <a:latin typeface="Arial" panose="020B0604020202020204" pitchFamily="34" charset="0"/>
                      </a:endParaRPr>
                    </a:p>
                  </a:txBody>
                  <a:tcPr marL="79882" marR="79882" marT="11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4481055"/>
                  </a:ext>
                </a:extLst>
              </a:tr>
              <a:tr h="307924">
                <a:tc>
                  <a:txBody>
                    <a:bodyPr/>
                    <a:lstStyle/>
                    <a:p>
                      <a:pPr marL="0" marR="0" algn="ctr" fontAlgn="b">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Kathleen Gilbride</a:t>
                      </a:r>
                      <a:endParaRPr lang="en-US" sz="2100" b="0" i="0" u="none" strike="noStrike">
                        <a:effectLst/>
                        <a:latin typeface="Arial" panose="020B0604020202020204" pitchFamily="34" charset="0"/>
                      </a:endParaRPr>
                    </a:p>
                  </a:txBody>
                  <a:tcPr marL="79882" marR="79882" marT="11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Bride Brook Health and Rehab</a:t>
                      </a:r>
                      <a:endParaRPr lang="en-US" sz="2100" b="0" i="0" u="none" strike="noStrike">
                        <a:effectLst/>
                        <a:latin typeface="Arial" panose="020B0604020202020204" pitchFamily="34" charset="0"/>
                      </a:endParaRPr>
                    </a:p>
                  </a:txBody>
                  <a:tcPr marL="79882" marR="79882" marT="11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3373171"/>
                  </a:ext>
                </a:extLst>
              </a:tr>
              <a:tr h="307924">
                <a:tc>
                  <a:txBody>
                    <a:bodyPr/>
                    <a:lstStyle/>
                    <a:p>
                      <a:pPr marL="0" marR="0" algn="ctr" fontAlgn="b">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Linda Rosen</a:t>
                      </a:r>
                      <a:endParaRPr lang="en-US" sz="2100" b="0" i="0" u="none" strike="noStrike">
                        <a:effectLst/>
                        <a:latin typeface="Arial" panose="020B0604020202020204" pitchFamily="34" charset="0"/>
                      </a:endParaRPr>
                    </a:p>
                  </a:txBody>
                  <a:tcPr marL="79882" marR="79882" marT="11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Governor’s House</a:t>
                      </a:r>
                      <a:endParaRPr lang="en-US" sz="2100" b="0" i="0" u="none" strike="noStrike">
                        <a:effectLst/>
                        <a:latin typeface="Arial" panose="020B0604020202020204" pitchFamily="34" charset="0"/>
                      </a:endParaRPr>
                    </a:p>
                  </a:txBody>
                  <a:tcPr marL="79882" marR="79882" marT="11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7285619"/>
                  </a:ext>
                </a:extLst>
              </a:tr>
              <a:tr h="307924">
                <a:tc>
                  <a:txBody>
                    <a:bodyPr/>
                    <a:lstStyle/>
                    <a:p>
                      <a:pPr marL="0" marR="0" algn="ctr" fontAlgn="b">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Meg Dee</a:t>
                      </a:r>
                      <a:endParaRPr lang="en-US" sz="2100" b="0" i="0" u="none" strike="noStrike">
                        <a:effectLst/>
                        <a:latin typeface="Arial" panose="020B0604020202020204" pitchFamily="34" charset="0"/>
                      </a:endParaRPr>
                    </a:p>
                  </a:txBody>
                  <a:tcPr marL="79882" marR="79882" marT="110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1200"/>
                        </a:spcBef>
                        <a:spcAft>
                          <a:spcPts val="0"/>
                        </a:spcAft>
                      </a:pPr>
                      <a:r>
                        <a:rPr lang="en-US" sz="1400" b="0" i="0" u="none" strike="noStrike"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Parkway </a:t>
                      </a:r>
                      <a:r>
                        <a:rPr lang="en-US" sz="1400" b="0" i="0" u="none" strike="noStrike" dirty="0" err="1">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Pavillion</a:t>
                      </a:r>
                      <a:endParaRPr lang="en-US" sz="2100" b="0" i="0" u="none" strike="noStrike" dirty="0">
                        <a:effectLst/>
                        <a:latin typeface="Arial" panose="020B0604020202020204" pitchFamily="34" charset="0"/>
                      </a:endParaRPr>
                    </a:p>
                  </a:txBody>
                  <a:tcPr marL="79882" marR="79882" marT="11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7624919"/>
                  </a:ext>
                </a:extLst>
              </a:tr>
              <a:tr h="307924">
                <a:tc>
                  <a:txBody>
                    <a:bodyPr/>
                    <a:lstStyle/>
                    <a:p>
                      <a:pPr marL="0" marR="0" algn="ctr" fontAlgn="t">
                        <a:spcBef>
                          <a:spcPts val="1200"/>
                        </a:spcBef>
                        <a:spcAft>
                          <a:spcPts val="0"/>
                        </a:spcAft>
                      </a:pPr>
                      <a:r>
                        <a:rPr lang="en-US" sz="1400" b="0" i="0" u="none" strike="noStrike">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Susan Williams</a:t>
                      </a:r>
                      <a:endParaRPr lang="en-US" sz="2100" b="0" i="0" u="none" strike="noStrike">
                        <a:effectLst/>
                        <a:latin typeface="Arial" panose="020B0604020202020204" pitchFamily="34" charset="0"/>
                      </a:endParaRPr>
                    </a:p>
                  </a:txBody>
                  <a:tcPr marL="79882" marR="79882" marT="11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1200"/>
                        </a:spcBef>
                        <a:spcAft>
                          <a:spcPts val="0"/>
                        </a:spcAft>
                      </a:pPr>
                      <a:r>
                        <a:rPr lang="en-US" sz="1400" b="0" i="0" u="none" strike="noStrike"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Touchpoints at Chestnut</a:t>
                      </a:r>
                      <a:endParaRPr lang="en-US" sz="2100" b="0" i="0" u="none" strike="noStrike" dirty="0">
                        <a:effectLst/>
                        <a:latin typeface="Arial" panose="020B0604020202020204" pitchFamily="34" charset="0"/>
                      </a:endParaRPr>
                    </a:p>
                  </a:txBody>
                  <a:tcPr marL="79882" marR="79882" marT="11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0815085"/>
                  </a:ext>
                </a:extLst>
              </a:tr>
            </a:tbl>
          </a:graphicData>
        </a:graphic>
      </p:graphicFrame>
    </p:spTree>
    <p:extLst>
      <p:ext uri="{BB962C8B-B14F-4D97-AF65-F5344CB8AC3E}">
        <p14:creationId xmlns:p14="http://schemas.microsoft.com/office/powerpoint/2010/main" val="352852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331" y="857572"/>
            <a:ext cx="8596668" cy="1320800"/>
          </a:xfrm>
        </p:spPr>
        <p:txBody>
          <a:bodyPr>
            <a:normAutofit fontScale="90000"/>
          </a:bodyPr>
          <a:lstStyle/>
          <a:p>
            <a:pPr algn="ctr"/>
            <a:br>
              <a:rPr lang="en-US" altLang="en-US" sz="4400" b="1" dirty="0">
                <a:solidFill>
                  <a:srgbClr val="002060"/>
                </a:solidFill>
                <a:latin typeface="Arial" panose="020B0604020202020204" pitchFamily="34" charset="0"/>
                <a:cs typeface="Arial" panose="020B0604020202020204" pitchFamily="34" charset="0"/>
              </a:rPr>
            </a:br>
            <a:br>
              <a:rPr lang="en-US" altLang="en-US" sz="3200" dirty="0">
                <a:latin typeface="Times New Roman" panose="02020603050405020304" pitchFamily="18" charset="0"/>
              </a:rPr>
            </a:br>
            <a:br>
              <a:rPr lang="en-US" altLang="en-US" sz="3200" dirty="0">
                <a:latin typeface="Times New Roman" panose="02020603050405020304" pitchFamily="18" charset="0"/>
              </a:rPr>
            </a:br>
            <a:r>
              <a:rPr lang="en-US" altLang="en-US" sz="10700" b="1" dirty="0">
                <a:solidFill>
                  <a:srgbClr val="002060"/>
                </a:solidFill>
                <a:latin typeface="Times New Roman" panose="02020603050405020304" pitchFamily="18" charset="0"/>
              </a:rPr>
              <a:t>Lunch</a:t>
            </a:r>
            <a:endParaRPr lang="en-US" sz="10700" b="1"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83869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Shape 38">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0AB5D9-3797-4A9C-A2EF-830E07C3B8CE}"/>
              </a:ext>
            </a:extLst>
          </p:cNvPr>
          <p:cNvSpPr>
            <a:spLocks noGrp="1"/>
          </p:cNvSpPr>
          <p:nvPr>
            <p:ph type="title"/>
          </p:nvPr>
        </p:nvSpPr>
        <p:spPr>
          <a:xfrm>
            <a:off x="7125195" y="609600"/>
            <a:ext cx="4569517" cy="2227730"/>
          </a:xfrm>
        </p:spPr>
        <p:txBody>
          <a:bodyPr anchor="ctr">
            <a:normAutofit/>
          </a:bodyPr>
          <a:lstStyle/>
          <a:p>
            <a:pPr algn="ctr"/>
            <a:r>
              <a:rPr lang="en-US" b="1">
                <a:solidFill>
                  <a:srgbClr val="002060"/>
                </a:solidFill>
                <a:latin typeface="Arial" panose="020B0604020202020204" pitchFamily="34" charset="0"/>
                <a:cs typeface="Arial" panose="020B0604020202020204" pitchFamily="34" charset="0"/>
              </a:rPr>
              <a:t>Opening</a:t>
            </a:r>
            <a:r>
              <a:rPr lang="en-US">
                <a:latin typeface="Arial" panose="020B0604020202020204" pitchFamily="34" charset="0"/>
                <a:cs typeface="Arial" panose="020B0604020202020204" pitchFamily="34" charset="0"/>
              </a:rPr>
              <a:t> </a:t>
            </a:r>
            <a:r>
              <a:rPr lang="en-US" b="1">
                <a:solidFill>
                  <a:srgbClr val="002060"/>
                </a:solidFill>
                <a:latin typeface="Arial" panose="020B0604020202020204" pitchFamily="34" charset="0"/>
                <a:cs typeface="Arial" panose="020B0604020202020204" pitchFamily="34" charset="0"/>
              </a:rPr>
              <a:t>Remarks</a:t>
            </a:r>
            <a:endParaRPr lang="en-US" dirty="0">
              <a:solidFill>
                <a:srgbClr val="FFFFFF"/>
              </a:solidFill>
              <a:latin typeface="Arial" panose="020B0604020202020204" pitchFamily="34" charset="0"/>
              <a:cs typeface="Arial" panose="020B0604020202020204" pitchFamily="34" charset="0"/>
            </a:endParaRPr>
          </a:p>
        </p:txBody>
      </p:sp>
      <p:pic>
        <p:nvPicPr>
          <p:cNvPr id="16" name="Picture 15" descr="Image of Amy Porter Commissioner of Aging and Disability Services">
            <a:extLst>
              <a:ext uri="{FF2B5EF4-FFF2-40B4-BE49-F238E27FC236}">
                <a16:creationId xmlns:a16="http://schemas.microsoft.com/office/drawing/2014/main" id="{385F83EC-74C9-4C3C-A78F-08B7AD17F2DF}"/>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1060577" y="1168399"/>
            <a:ext cx="3250121" cy="4610101"/>
          </a:xfrm>
          <a:prstGeom prst="rect">
            <a:avLst/>
          </a:prstGeom>
          <a:noFill/>
        </p:spPr>
      </p:pic>
      <p:sp>
        <p:nvSpPr>
          <p:cNvPr id="6" name="Content Placeholder 5">
            <a:extLst>
              <a:ext uri="{FF2B5EF4-FFF2-40B4-BE49-F238E27FC236}">
                <a16:creationId xmlns:a16="http://schemas.microsoft.com/office/drawing/2014/main" id="{AA49A84F-E91D-49D3-A22A-9AE80F69757A}"/>
              </a:ext>
            </a:extLst>
          </p:cNvPr>
          <p:cNvSpPr>
            <a:spLocks noGrp="1"/>
          </p:cNvSpPr>
          <p:nvPr>
            <p:ph idx="1"/>
          </p:nvPr>
        </p:nvSpPr>
        <p:spPr>
          <a:xfrm>
            <a:off x="7042068" y="2837329"/>
            <a:ext cx="4930417" cy="3317938"/>
          </a:xfrm>
        </p:spPr>
        <p:txBody>
          <a:bodyPr anchor="t">
            <a:normAutofit/>
          </a:bodyPr>
          <a:lstStyle/>
          <a:p>
            <a:pPr marL="0" indent="0" algn="ctr">
              <a:buNone/>
            </a:pPr>
            <a:r>
              <a:rPr lang="en-US" sz="3200">
                <a:solidFill>
                  <a:srgbClr val="002060"/>
                </a:solidFill>
                <a:latin typeface="Arial" panose="020B0604020202020204" pitchFamily="34" charset="0"/>
                <a:cs typeface="Arial" panose="020B0604020202020204" pitchFamily="34" charset="0"/>
              </a:rPr>
              <a:t>Commissioner Amy Porter</a:t>
            </a:r>
          </a:p>
          <a:p>
            <a:pPr marL="0" indent="0" algn="ctr">
              <a:buNone/>
            </a:pPr>
            <a:r>
              <a:rPr lang="en-US" sz="3200">
                <a:solidFill>
                  <a:srgbClr val="002060"/>
                </a:solidFill>
                <a:latin typeface="Arial" panose="020B0604020202020204" pitchFamily="34" charset="0"/>
                <a:cs typeface="Arial" panose="020B0604020202020204" pitchFamily="34" charset="0"/>
              </a:rPr>
              <a:t>Department of Aging </a:t>
            </a:r>
          </a:p>
          <a:p>
            <a:pPr marL="0" indent="0" algn="ctr">
              <a:buNone/>
            </a:pPr>
            <a:r>
              <a:rPr lang="en-US" sz="3200">
                <a:solidFill>
                  <a:srgbClr val="002060"/>
                </a:solidFill>
                <a:latin typeface="Arial" panose="020B0604020202020204" pitchFamily="34" charset="0"/>
                <a:cs typeface="Arial" panose="020B0604020202020204" pitchFamily="34" charset="0"/>
              </a:rPr>
              <a:t>and </a:t>
            </a:r>
          </a:p>
          <a:p>
            <a:pPr marL="0" indent="0" algn="ctr">
              <a:buNone/>
            </a:pPr>
            <a:r>
              <a:rPr lang="en-US" sz="3200">
                <a:solidFill>
                  <a:srgbClr val="002060"/>
                </a:solidFill>
                <a:latin typeface="Arial" panose="020B0604020202020204" pitchFamily="34" charset="0"/>
                <a:cs typeface="Arial" panose="020B0604020202020204" pitchFamily="34" charset="0"/>
              </a:rPr>
              <a:t>Disability Services</a:t>
            </a:r>
            <a:endParaRPr lang="en-US" sz="3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729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95" y="516193"/>
            <a:ext cx="11696700" cy="1320800"/>
          </a:xfrm>
        </p:spPr>
        <p:txBody>
          <a:bodyPr>
            <a:noAutofit/>
          </a:bodyPr>
          <a:lstStyle/>
          <a:p>
            <a:pPr marL="800100" lvl="2"/>
            <a:r>
              <a:rPr lang="en-US" sz="6600" b="1" dirty="0">
                <a:solidFill>
                  <a:srgbClr val="002060"/>
                </a:solidFill>
              </a:rPr>
              <a:t>Open Microphone </a:t>
            </a:r>
            <a:br>
              <a:rPr lang="en-US" sz="6600" b="1" dirty="0">
                <a:solidFill>
                  <a:srgbClr val="002060"/>
                </a:solidFill>
              </a:rPr>
            </a:br>
            <a:r>
              <a:rPr lang="en-US" sz="6600" b="1" dirty="0">
                <a:solidFill>
                  <a:srgbClr val="002060"/>
                </a:solidFill>
              </a:rPr>
              <a:t>&amp; Panel Discussion</a:t>
            </a:r>
            <a:br>
              <a:rPr lang="en-US" sz="7200" dirty="0">
                <a:solidFill>
                  <a:srgbClr val="002060"/>
                </a:solidFill>
              </a:rPr>
            </a:br>
            <a:br>
              <a:rPr lang="en-US" sz="5400" dirty="0">
                <a:solidFill>
                  <a:srgbClr val="002060"/>
                </a:solidFill>
              </a:rPr>
            </a:br>
            <a:br>
              <a:rPr lang="en-US" sz="5400" dirty="0">
                <a:latin typeface="Arial Black" panose="020B0A04020102020204" pitchFamily="34" charset="0"/>
              </a:rPr>
            </a:br>
            <a:br>
              <a:rPr lang="en-US" sz="3600" dirty="0">
                <a:solidFill>
                  <a:srgbClr val="002060"/>
                </a:solidFill>
                <a:latin typeface="Arial Black" panose="020B0A04020102020204" pitchFamily="34" charset="0"/>
              </a:rPr>
            </a:br>
            <a:endParaRPr lang="en-US" sz="3600" dirty="0">
              <a:solidFill>
                <a:srgbClr val="002060"/>
              </a:solidFill>
              <a:latin typeface="Arial Black" panose="020B0A04020102020204" pitchFamily="34" charset="0"/>
            </a:endParaRPr>
          </a:p>
        </p:txBody>
      </p:sp>
      <p:sp>
        <p:nvSpPr>
          <p:cNvPr id="3" name="Content Placeholder 2"/>
          <p:cNvSpPr>
            <a:spLocks noGrp="1"/>
          </p:cNvSpPr>
          <p:nvPr>
            <p:ph idx="1"/>
          </p:nvPr>
        </p:nvSpPr>
        <p:spPr>
          <a:xfrm>
            <a:off x="-10629" y="3204141"/>
            <a:ext cx="12192000" cy="3688358"/>
          </a:xfrm>
          <a:solidFill>
            <a:schemeClr val="accent1">
              <a:lumMod val="60000"/>
              <a:lumOff val="40000"/>
            </a:schemeClr>
          </a:solidFill>
        </p:spPr>
        <p:txBody>
          <a:bodyPr anchor="ctr">
            <a:noAutofit/>
          </a:bodyPr>
          <a:lstStyle/>
          <a:p>
            <a:pPr marL="0" indent="0">
              <a:buNone/>
            </a:pPr>
            <a:endParaRPr lang="en-US" sz="4000" b="1" dirty="0">
              <a:solidFill>
                <a:srgbClr val="002060"/>
              </a:solidFill>
              <a:latin typeface="Arial Black" panose="020B0A04020102020204" pitchFamily="34" charset="0"/>
            </a:endParaRPr>
          </a:p>
          <a:p>
            <a:pPr marL="0" indent="0">
              <a:buNone/>
            </a:pPr>
            <a:endParaRPr lang="en-US" sz="4000" b="1" dirty="0">
              <a:solidFill>
                <a:srgbClr val="002060"/>
              </a:solidFill>
              <a:latin typeface="Arial Black" panose="020B0A04020102020204" pitchFamily="34" charset="0"/>
              <a:cs typeface="Arial" panose="020B0604020202020204" pitchFamily="34" charset="0"/>
            </a:endParaRPr>
          </a:p>
          <a:p>
            <a:pPr marL="0" indent="0">
              <a:buNone/>
            </a:pPr>
            <a:r>
              <a:rPr lang="en-US" sz="4000" b="1" dirty="0">
                <a:solidFill>
                  <a:srgbClr val="002060"/>
                </a:solidFill>
                <a:latin typeface="Arial Black" panose="020B0A04020102020204" pitchFamily="34" charset="0"/>
                <a:cs typeface="Arial" panose="020B0604020202020204" pitchFamily="34" charset="0"/>
              </a:rPr>
              <a:t>	</a:t>
            </a:r>
          </a:p>
          <a:p>
            <a:pPr marL="0" indent="0">
              <a:buNone/>
            </a:pPr>
            <a:r>
              <a:rPr lang="en-US" sz="4000" b="1" dirty="0">
                <a:solidFill>
                  <a:srgbClr val="002060"/>
                </a:solidFill>
                <a:latin typeface="Arial Black" panose="020B0A04020102020204" pitchFamily="34" charset="0"/>
                <a:cs typeface="Arial" panose="020B0604020202020204" pitchFamily="34" charset="0"/>
              </a:rPr>
              <a:t>	</a:t>
            </a:r>
            <a:endParaRPr lang="en-US" sz="3600" b="1" dirty="0">
              <a:solidFill>
                <a:srgbClr val="002060"/>
              </a:solidFill>
              <a:latin typeface="Arial Black" panose="020B0A04020102020204" pitchFamily="34" charset="0"/>
              <a:cs typeface="Arial" panose="020B0604020202020204" pitchFamily="34" charset="0"/>
            </a:endParaRPr>
          </a:p>
          <a:p>
            <a:pPr marL="0" marR="0" indent="0">
              <a:spcBef>
                <a:spcPts val="0"/>
              </a:spcBef>
              <a:spcAft>
                <a:spcPts val="0"/>
              </a:spcAft>
              <a:buNone/>
            </a:pPr>
            <a:r>
              <a:rPr lang="en-US" sz="2400" b="1" dirty="0">
                <a:solidFill>
                  <a:srgbClr val="002060"/>
                </a:solidFill>
                <a:effectLst/>
                <a:latin typeface="Arial" panose="020B0604020202020204" pitchFamily="34" charset="0"/>
                <a:ea typeface="Calibri" panose="020F0502020204030204" pitchFamily="34" charset="0"/>
              </a:rPr>
              <a:t>Patty Bausch </a:t>
            </a:r>
            <a:r>
              <a:rPr lang="en-US" sz="2400" dirty="0">
                <a:solidFill>
                  <a:srgbClr val="002060"/>
                </a:solidFill>
                <a:effectLst/>
                <a:latin typeface="Arial" panose="020B0604020202020204" pitchFamily="34" charset="0"/>
                <a:ea typeface="Calibri" panose="020F0502020204030204" pitchFamily="34" charset="0"/>
              </a:rPr>
              <a:t>- Statewide Coalition of Presidents of Resident Councils, Vice President</a:t>
            </a:r>
            <a:br>
              <a:rPr lang="en-US" sz="2400" dirty="0">
                <a:solidFill>
                  <a:srgbClr val="002060"/>
                </a:solidFill>
                <a:effectLst/>
                <a:latin typeface="Arial" panose="020B0604020202020204" pitchFamily="34" charset="0"/>
                <a:ea typeface="Calibri" panose="020F0502020204030204" pitchFamily="34" charset="0"/>
              </a:rPr>
            </a:br>
            <a:r>
              <a:rPr lang="en-US" sz="2400" dirty="0">
                <a:solidFill>
                  <a:srgbClr val="002060"/>
                </a:solidFill>
                <a:effectLst/>
                <a:latin typeface="Arial" panose="020B0604020202020204" pitchFamily="34" charset="0"/>
                <a:ea typeface="Calibri" panose="020F0502020204030204" pitchFamily="34" charset="0"/>
              </a:rPr>
              <a:t> </a:t>
            </a:r>
            <a:endParaRPr lang="en-US" sz="2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dirty="0">
                <a:solidFill>
                  <a:srgbClr val="002060"/>
                </a:solidFill>
                <a:effectLst/>
                <a:latin typeface="Arial" panose="020B0604020202020204" pitchFamily="34" charset="0"/>
                <a:ea typeface="Calibri" panose="020F0502020204030204" pitchFamily="34" charset="0"/>
              </a:rPr>
              <a:t>William </a:t>
            </a:r>
            <a:r>
              <a:rPr lang="en-US" sz="2400" b="1" dirty="0" err="1">
                <a:solidFill>
                  <a:srgbClr val="002060"/>
                </a:solidFill>
                <a:effectLst/>
                <a:latin typeface="Arial" panose="020B0604020202020204" pitchFamily="34" charset="0"/>
                <a:ea typeface="Calibri" panose="020F0502020204030204" pitchFamily="34" charset="0"/>
              </a:rPr>
              <a:t>Gui</a:t>
            </a:r>
            <a:r>
              <a:rPr lang="en-US" sz="2400" b="1" dirty="0">
                <a:solidFill>
                  <a:srgbClr val="002060"/>
                </a:solidFill>
                <a:effectLst/>
                <a:latin typeface="Arial" panose="020B0604020202020204" pitchFamily="34" charset="0"/>
                <a:ea typeface="Calibri" panose="020F0502020204030204" pitchFamily="34" charset="0"/>
              </a:rPr>
              <a:t> Woolston </a:t>
            </a:r>
            <a:r>
              <a:rPr lang="en-US" sz="2400" dirty="0">
                <a:solidFill>
                  <a:srgbClr val="002060"/>
                </a:solidFill>
                <a:effectLst/>
                <a:latin typeface="Arial" panose="020B0604020202020204" pitchFamily="34" charset="0"/>
                <a:ea typeface="Calibri" panose="020F0502020204030204" pitchFamily="34" charset="0"/>
              </a:rPr>
              <a:t>- Connecticut Medicaid Director, DSS</a:t>
            </a:r>
            <a:br>
              <a:rPr lang="en-US" sz="2400" dirty="0">
                <a:solidFill>
                  <a:srgbClr val="002060"/>
                </a:solidFill>
                <a:effectLst/>
                <a:latin typeface="Arial" panose="020B0604020202020204" pitchFamily="34" charset="0"/>
                <a:ea typeface="Calibri" panose="020F0502020204030204" pitchFamily="34" charset="0"/>
              </a:rPr>
            </a:br>
            <a:endParaRPr lang="en-US" sz="2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dirty="0">
                <a:solidFill>
                  <a:srgbClr val="002060"/>
                </a:solidFill>
                <a:effectLst/>
                <a:latin typeface="Arial" panose="020B0604020202020204" pitchFamily="34" charset="0"/>
                <a:ea typeface="Calibri" panose="020F0502020204030204" pitchFamily="34" charset="0"/>
              </a:rPr>
              <a:t>Nicole Godburn </a:t>
            </a:r>
            <a:r>
              <a:rPr lang="en-US" sz="2400" dirty="0">
                <a:solidFill>
                  <a:srgbClr val="002060"/>
                </a:solidFill>
                <a:effectLst/>
                <a:latin typeface="Arial" panose="020B0604020202020204" pitchFamily="34" charset="0"/>
                <a:ea typeface="Calibri" panose="020F0502020204030204" pitchFamily="34" charset="0"/>
              </a:rPr>
              <a:t>- Fiscal Manager, Office of Reimbursement and CON, DSS</a:t>
            </a:r>
            <a:br>
              <a:rPr lang="en-US" sz="2400" dirty="0">
                <a:solidFill>
                  <a:srgbClr val="002060"/>
                </a:solidFill>
                <a:effectLst/>
                <a:latin typeface="Arial" panose="020B0604020202020204" pitchFamily="34" charset="0"/>
                <a:ea typeface="Calibri" panose="020F0502020204030204" pitchFamily="34" charset="0"/>
              </a:rPr>
            </a:br>
            <a:endParaRPr lang="en-US" sz="2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dirty="0">
                <a:solidFill>
                  <a:srgbClr val="002060"/>
                </a:solidFill>
                <a:effectLst/>
                <a:latin typeface="Arial" panose="020B0604020202020204" pitchFamily="34" charset="0"/>
                <a:ea typeface="Calibri" panose="020F0502020204030204" pitchFamily="34" charset="0"/>
              </a:rPr>
              <a:t>Kim Hriceniak R.N. </a:t>
            </a:r>
            <a:r>
              <a:rPr lang="en-US" sz="2400" dirty="0">
                <a:solidFill>
                  <a:srgbClr val="002060"/>
                </a:solidFill>
                <a:effectLst/>
                <a:latin typeface="Arial" panose="020B0604020202020204" pitchFamily="34" charset="0"/>
                <a:ea typeface="Calibri" panose="020F0502020204030204" pitchFamily="34" charset="0"/>
              </a:rPr>
              <a:t>- Public Health Services Manager, DPH</a:t>
            </a:r>
            <a:br>
              <a:rPr lang="en-US" sz="2400" dirty="0">
                <a:solidFill>
                  <a:srgbClr val="002060"/>
                </a:solidFill>
                <a:effectLst/>
                <a:latin typeface="Arial" panose="020B0604020202020204" pitchFamily="34" charset="0"/>
                <a:ea typeface="Calibri" panose="020F0502020204030204" pitchFamily="34" charset="0"/>
              </a:rPr>
            </a:br>
            <a:endParaRPr lang="en-US" sz="2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dirty="0">
                <a:solidFill>
                  <a:srgbClr val="002060"/>
                </a:solidFill>
                <a:effectLst/>
                <a:latin typeface="Arial" panose="020B0604020202020204" pitchFamily="34" charset="0"/>
                <a:ea typeface="Calibri" panose="020F0502020204030204" pitchFamily="34" charset="0"/>
              </a:rPr>
              <a:t>Kate McEvoy, JD </a:t>
            </a:r>
            <a:r>
              <a:rPr lang="en-US" sz="2400" dirty="0">
                <a:solidFill>
                  <a:srgbClr val="002060"/>
                </a:solidFill>
                <a:effectLst/>
                <a:latin typeface="Arial" panose="020B0604020202020204" pitchFamily="34" charset="0"/>
                <a:ea typeface="Calibri" panose="020F0502020204030204" pitchFamily="34" charset="0"/>
              </a:rPr>
              <a:t>- Milbank Memorial Fund Program Officer</a:t>
            </a:r>
            <a:endParaRPr lang="en-US" sz="2400" dirty="0">
              <a:effectLst/>
              <a:latin typeface="Times New Roman" panose="02020603050405020304" pitchFamily="18" charset="0"/>
              <a:ea typeface="Times New Roman" panose="02020603050405020304" pitchFamily="18" charset="0"/>
            </a:endParaRPr>
          </a:p>
          <a:p>
            <a:pPr marL="0" indent="0">
              <a:buNone/>
            </a:pPr>
            <a:r>
              <a:rPr lang="en-US" sz="3200" b="1" dirty="0">
                <a:solidFill>
                  <a:srgbClr val="002060"/>
                </a:solidFill>
                <a:latin typeface="Arial" panose="020B0604020202020204" pitchFamily="34" charset="0"/>
                <a:cs typeface="Arial" panose="020B0604020202020204" pitchFamily="34" charset="0"/>
              </a:rPr>
              <a:t>	</a:t>
            </a:r>
            <a:endParaRPr lang="en-US" sz="4000" b="1" dirty="0">
              <a:latin typeface="Arial Black" panose="020B0A04020102020204" pitchFamily="34" charset="0"/>
            </a:endParaRPr>
          </a:p>
          <a:p>
            <a:endParaRPr lang="en-US" sz="4800" dirty="0"/>
          </a:p>
          <a:p>
            <a:pPr marL="0" indent="0">
              <a:buNone/>
            </a:pPr>
            <a:br>
              <a:rPr lang="en-US" sz="4000" dirty="0">
                <a:latin typeface="Arial Black" panose="020B0A04020102020204" pitchFamily="34" charset="0"/>
              </a:rPr>
            </a:br>
            <a:r>
              <a:rPr lang="en-US" sz="900" b="1" dirty="0">
                <a:latin typeface="Arial Black" panose="020B0A04020102020204" pitchFamily="34" charset="0"/>
              </a:rPr>
              <a:t>	</a:t>
            </a:r>
          </a:p>
          <a:p>
            <a:pPr marL="0" indent="0">
              <a:buNone/>
            </a:pPr>
            <a:br>
              <a:rPr lang="en-US" sz="900" dirty="0"/>
            </a:br>
            <a:endParaRPr lang="en-US" sz="3500" dirty="0"/>
          </a:p>
        </p:txBody>
      </p:sp>
      <p:pic>
        <p:nvPicPr>
          <p:cNvPr id="2050" name="Picture 2" descr="Image result for Microphon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5265" y="-15558"/>
            <a:ext cx="3026735" cy="3219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75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Jeanette Voices 2022 Question">
            <a:hlinkClick r:id="" action="ppaction://media"/>
            <a:extLst>
              <a:ext uri="{FF2B5EF4-FFF2-40B4-BE49-F238E27FC236}">
                <a16:creationId xmlns:a16="http://schemas.microsoft.com/office/drawing/2014/main" id="{A82AA196-5FAE-4B53-8712-D46C0463CAD1}"/>
              </a:ext>
            </a:extLst>
          </p:cNvPr>
          <p:cNvPicPr>
            <a:picLocks noGrp="1" noRot="1" noChangeAspect="1"/>
          </p:cNvPicPr>
          <p:nvPr>
            <p:ph idx="1"/>
            <a:videoFile r:link="rId1"/>
          </p:nvPr>
        </p:nvPicPr>
        <p:blipFill>
          <a:blip r:embed="rId3"/>
          <a:stretch>
            <a:fillRect/>
          </a:stretch>
        </p:blipFill>
        <p:spPr>
          <a:xfrm>
            <a:off x="0" y="526"/>
            <a:ext cx="12192000" cy="6857474"/>
          </a:xfrm>
          <a:prstGeom prst="rect">
            <a:avLst/>
          </a:prstGeom>
        </p:spPr>
      </p:pic>
      <p:sp>
        <p:nvSpPr>
          <p:cNvPr id="2" name="Title 1">
            <a:extLst>
              <a:ext uri="{FF2B5EF4-FFF2-40B4-BE49-F238E27FC236}">
                <a16:creationId xmlns:a16="http://schemas.microsoft.com/office/drawing/2014/main" id="{07DACF95-472C-471E-8DD6-116A5ECA122C}"/>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Question and Answers Slide</a:t>
            </a:r>
          </a:p>
        </p:txBody>
      </p:sp>
    </p:spTree>
    <p:extLst>
      <p:ext uri="{BB962C8B-B14F-4D97-AF65-F5344CB8AC3E}">
        <p14:creationId xmlns:p14="http://schemas.microsoft.com/office/powerpoint/2010/main" val="216883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95" y="516193"/>
            <a:ext cx="11696700" cy="1320800"/>
          </a:xfrm>
        </p:spPr>
        <p:txBody>
          <a:bodyPr>
            <a:noAutofit/>
          </a:bodyPr>
          <a:lstStyle/>
          <a:p>
            <a:pPr marL="800100" lvl="2"/>
            <a:r>
              <a:rPr lang="en-US" sz="6600" b="1" dirty="0">
                <a:solidFill>
                  <a:srgbClr val="002060"/>
                </a:solidFill>
              </a:rPr>
              <a:t>Open Microphone </a:t>
            </a:r>
            <a:br>
              <a:rPr lang="en-US" sz="6600" b="1" dirty="0">
                <a:solidFill>
                  <a:srgbClr val="002060"/>
                </a:solidFill>
              </a:rPr>
            </a:br>
            <a:r>
              <a:rPr lang="en-US" sz="6600" b="1" dirty="0">
                <a:solidFill>
                  <a:srgbClr val="002060"/>
                </a:solidFill>
              </a:rPr>
              <a:t>&amp; Panel Discussion</a:t>
            </a:r>
            <a:br>
              <a:rPr lang="en-US" sz="7200" dirty="0">
                <a:solidFill>
                  <a:srgbClr val="002060"/>
                </a:solidFill>
              </a:rPr>
            </a:br>
            <a:br>
              <a:rPr lang="en-US" sz="5400" dirty="0">
                <a:solidFill>
                  <a:srgbClr val="002060"/>
                </a:solidFill>
              </a:rPr>
            </a:br>
            <a:br>
              <a:rPr lang="en-US" sz="5400" dirty="0">
                <a:latin typeface="Arial Black" panose="020B0A04020102020204" pitchFamily="34" charset="0"/>
              </a:rPr>
            </a:br>
            <a:br>
              <a:rPr lang="en-US" sz="3600" dirty="0">
                <a:solidFill>
                  <a:srgbClr val="002060"/>
                </a:solidFill>
                <a:latin typeface="Arial Black" panose="020B0A04020102020204" pitchFamily="34" charset="0"/>
              </a:rPr>
            </a:br>
            <a:endParaRPr lang="en-US" sz="3600" dirty="0">
              <a:solidFill>
                <a:srgbClr val="002060"/>
              </a:solidFill>
              <a:latin typeface="Arial Black" panose="020B0A04020102020204" pitchFamily="34" charset="0"/>
            </a:endParaRPr>
          </a:p>
        </p:txBody>
      </p:sp>
      <p:sp>
        <p:nvSpPr>
          <p:cNvPr id="3" name="Content Placeholder 2"/>
          <p:cNvSpPr>
            <a:spLocks noGrp="1"/>
          </p:cNvSpPr>
          <p:nvPr>
            <p:ph idx="1"/>
          </p:nvPr>
        </p:nvSpPr>
        <p:spPr>
          <a:xfrm>
            <a:off x="-10629" y="3204141"/>
            <a:ext cx="12192000" cy="3688358"/>
          </a:xfrm>
          <a:solidFill>
            <a:schemeClr val="accent1">
              <a:lumMod val="60000"/>
              <a:lumOff val="40000"/>
            </a:schemeClr>
          </a:solidFill>
        </p:spPr>
        <p:txBody>
          <a:bodyPr anchor="ctr">
            <a:noAutofit/>
          </a:bodyPr>
          <a:lstStyle/>
          <a:p>
            <a:pPr marL="0" indent="0">
              <a:buNone/>
            </a:pPr>
            <a:endParaRPr lang="en-US" sz="4000" b="1" dirty="0">
              <a:solidFill>
                <a:srgbClr val="002060"/>
              </a:solidFill>
              <a:latin typeface="Arial Black" panose="020B0A04020102020204" pitchFamily="34" charset="0"/>
            </a:endParaRPr>
          </a:p>
          <a:p>
            <a:pPr marL="0" indent="0">
              <a:buNone/>
            </a:pPr>
            <a:endParaRPr lang="en-US" sz="4000" b="1" dirty="0">
              <a:solidFill>
                <a:srgbClr val="002060"/>
              </a:solidFill>
              <a:latin typeface="Arial Black" panose="020B0A04020102020204" pitchFamily="34" charset="0"/>
              <a:cs typeface="Arial" panose="020B0604020202020204" pitchFamily="34" charset="0"/>
            </a:endParaRPr>
          </a:p>
          <a:p>
            <a:pPr marL="0" indent="0">
              <a:buNone/>
            </a:pPr>
            <a:r>
              <a:rPr lang="en-US" sz="4000" b="1" dirty="0">
                <a:solidFill>
                  <a:srgbClr val="002060"/>
                </a:solidFill>
                <a:latin typeface="Arial Black" panose="020B0A04020102020204" pitchFamily="34" charset="0"/>
                <a:cs typeface="Arial" panose="020B0604020202020204" pitchFamily="34" charset="0"/>
              </a:rPr>
              <a:t>	</a:t>
            </a:r>
          </a:p>
          <a:p>
            <a:pPr marL="0" indent="0">
              <a:buNone/>
            </a:pPr>
            <a:r>
              <a:rPr lang="en-US" sz="4000" b="1" dirty="0">
                <a:solidFill>
                  <a:srgbClr val="002060"/>
                </a:solidFill>
                <a:latin typeface="Arial Black" panose="020B0A04020102020204" pitchFamily="34" charset="0"/>
                <a:cs typeface="Arial" panose="020B0604020202020204" pitchFamily="34" charset="0"/>
              </a:rPr>
              <a:t>	</a:t>
            </a:r>
            <a:endParaRPr lang="en-US" sz="3600" b="1" dirty="0">
              <a:solidFill>
                <a:srgbClr val="002060"/>
              </a:solidFill>
              <a:latin typeface="Arial Black" panose="020B0A04020102020204" pitchFamily="34" charset="0"/>
              <a:cs typeface="Arial" panose="020B0604020202020204" pitchFamily="34" charset="0"/>
            </a:endParaRPr>
          </a:p>
          <a:p>
            <a:pPr marL="0" marR="0" indent="0">
              <a:spcBef>
                <a:spcPts val="0"/>
              </a:spcBef>
              <a:spcAft>
                <a:spcPts val="0"/>
              </a:spcAft>
              <a:buNone/>
            </a:pPr>
            <a:r>
              <a:rPr lang="en-US" sz="2400" b="1" dirty="0">
                <a:solidFill>
                  <a:srgbClr val="002060"/>
                </a:solidFill>
                <a:effectLst/>
                <a:latin typeface="Arial" panose="020B0604020202020204" pitchFamily="34" charset="0"/>
                <a:ea typeface="Calibri" panose="020F0502020204030204" pitchFamily="34" charset="0"/>
              </a:rPr>
              <a:t>Patty Bausch </a:t>
            </a:r>
            <a:r>
              <a:rPr lang="en-US" sz="2400" dirty="0">
                <a:solidFill>
                  <a:srgbClr val="002060"/>
                </a:solidFill>
                <a:effectLst/>
                <a:latin typeface="Arial" panose="020B0604020202020204" pitchFamily="34" charset="0"/>
                <a:ea typeface="Calibri" panose="020F0502020204030204" pitchFamily="34" charset="0"/>
              </a:rPr>
              <a:t>- Statewide Coalition of Presidents of Resident Councils, Vice President</a:t>
            </a:r>
            <a:br>
              <a:rPr lang="en-US" sz="2400" dirty="0">
                <a:solidFill>
                  <a:srgbClr val="002060"/>
                </a:solidFill>
                <a:effectLst/>
                <a:latin typeface="Arial" panose="020B0604020202020204" pitchFamily="34" charset="0"/>
                <a:ea typeface="Calibri" panose="020F0502020204030204" pitchFamily="34" charset="0"/>
              </a:rPr>
            </a:br>
            <a:r>
              <a:rPr lang="en-US" sz="2400" dirty="0">
                <a:solidFill>
                  <a:srgbClr val="002060"/>
                </a:solidFill>
                <a:effectLst/>
                <a:latin typeface="Arial" panose="020B0604020202020204" pitchFamily="34" charset="0"/>
                <a:ea typeface="Calibri" panose="020F0502020204030204" pitchFamily="34" charset="0"/>
              </a:rPr>
              <a:t> </a:t>
            </a:r>
            <a:endParaRPr lang="en-US" sz="2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dirty="0">
                <a:solidFill>
                  <a:srgbClr val="002060"/>
                </a:solidFill>
                <a:effectLst/>
                <a:latin typeface="Arial" panose="020B0604020202020204" pitchFamily="34" charset="0"/>
                <a:ea typeface="Calibri" panose="020F0502020204030204" pitchFamily="34" charset="0"/>
              </a:rPr>
              <a:t>William </a:t>
            </a:r>
            <a:r>
              <a:rPr lang="en-US" sz="2400" b="1" dirty="0" err="1">
                <a:solidFill>
                  <a:srgbClr val="002060"/>
                </a:solidFill>
                <a:effectLst/>
                <a:latin typeface="Arial" panose="020B0604020202020204" pitchFamily="34" charset="0"/>
                <a:ea typeface="Calibri" panose="020F0502020204030204" pitchFamily="34" charset="0"/>
              </a:rPr>
              <a:t>Gui</a:t>
            </a:r>
            <a:r>
              <a:rPr lang="en-US" sz="2400" b="1" dirty="0">
                <a:solidFill>
                  <a:srgbClr val="002060"/>
                </a:solidFill>
                <a:effectLst/>
                <a:latin typeface="Arial" panose="020B0604020202020204" pitchFamily="34" charset="0"/>
                <a:ea typeface="Calibri" panose="020F0502020204030204" pitchFamily="34" charset="0"/>
              </a:rPr>
              <a:t> Woolston </a:t>
            </a:r>
            <a:r>
              <a:rPr lang="en-US" sz="2400" dirty="0">
                <a:solidFill>
                  <a:srgbClr val="002060"/>
                </a:solidFill>
                <a:effectLst/>
                <a:latin typeface="Arial" panose="020B0604020202020204" pitchFamily="34" charset="0"/>
                <a:ea typeface="Calibri" panose="020F0502020204030204" pitchFamily="34" charset="0"/>
              </a:rPr>
              <a:t>- Connecticut Medicaid Director, DSS</a:t>
            </a:r>
            <a:br>
              <a:rPr lang="en-US" sz="2400" dirty="0">
                <a:solidFill>
                  <a:srgbClr val="002060"/>
                </a:solidFill>
                <a:effectLst/>
                <a:latin typeface="Arial" panose="020B0604020202020204" pitchFamily="34" charset="0"/>
                <a:ea typeface="Calibri" panose="020F0502020204030204" pitchFamily="34" charset="0"/>
              </a:rPr>
            </a:br>
            <a:endParaRPr lang="en-US" sz="2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dirty="0">
                <a:solidFill>
                  <a:srgbClr val="002060"/>
                </a:solidFill>
                <a:effectLst/>
                <a:latin typeface="Arial" panose="020B0604020202020204" pitchFamily="34" charset="0"/>
                <a:ea typeface="Calibri" panose="020F0502020204030204" pitchFamily="34" charset="0"/>
              </a:rPr>
              <a:t>Nicole Godburn </a:t>
            </a:r>
            <a:r>
              <a:rPr lang="en-US" sz="2400" dirty="0">
                <a:solidFill>
                  <a:srgbClr val="002060"/>
                </a:solidFill>
                <a:effectLst/>
                <a:latin typeface="Arial" panose="020B0604020202020204" pitchFamily="34" charset="0"/>
                <a:ea typeface="Calibri" panose="020F0502020204030204" pitchFamily="34" charset="0"/>
              </a:rPr>
              <a:t>- Fiscal Manager, Office of Reimbursement and CON, DSS</a:t>
            </a:r>
            <a:br>
              <a:rPr lang="en-US" sz="2400" dirty="0">
                <a:solidFill>
                  <a:srgbClr val="002060"/>
                </a:solidFill>
                <a:effectLst/>
                <a:latin typeface="Arial" panose="020B0604020202020204" pitchFamily="34" charset="0"/>
                <a:ea typeface="Calibri" panose="020F0502020204030204" pitchFamily="34" charset="0"/>
              </a:rPr>
            </a:br>
            <a:endParaRPr lang="en-US" sz="2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dirty="0">
                <a:solidFill>
                  <a:srgbClr val="002060"/>
                </a:solidFill>
                <a:effectLst/>
                <a:latin typeface="Arial" panose="020B0604020202020204" pitchFamily="34" charset="0"/>
                <a:ea typeface="Calibri" panose="020F0502020204030204" pitchFamily="34" charset="0"/>
              </a:rPr>
              <a:t>Kim Hriceniak R.N. </a:t>
            </a:r>
            <a:r>
              <a:rPr lang="en-US" sz="2400" dirty="0">
                <a:solidFill>
                  <a:srgbClr val="002060"/>
                </a:solidFill>
                <a:effectLst/>
                <a:latin typeface="Arial" panose="020B0604020202020204" pitchFamily="34" charset="0"/>
                <a:ea typeface="Calibri" panose="020F0502020204030204" pitchFamily="34" charset="0"/>
              </a:rPr>
              <a:t>- Public Health Services Manager, DPH</a:t>
            </a:r>
            <a:br>
              <a:rPr lang="en-US" sz="2400" dirty="0">
                <a:solidFill>
                  <a:srgbClr val="002060"/>
                </a:solidFill>
                <a:effectLst/>
                <a:latin typeface="Arial" panose="020B0604020202020204" pitchFamily="34" charset="0"/>
                <a:ea typeface="Calibri" panose="020F0502020204030204" pitchFamily="34" charset="0"/>
              </a:rPr>
            </a:br>
            <a:endParaRPr lang="en-US" sz="2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dirty="0">
                <a:solidFill>
                  <a:srgbClr val="002060"/>
                </a:solidFill>
                <a:effectLst/>
                <a:latin typeface="Arial" panose="020B0604020202020204" pitchFamily="34" charset="0"/>
                <a:ea typeface="Calibri" panose="020F0502020204030204" pitchFamily="34" charset="0"/>
              </a:rPr>
              <a:t>Kate McEvoy, JD </a:t>
            </a:r>
            <a:r>
              <a:rPr lang="en-US" sz="2400" dirty="0">
                <a:solidFill>
                  <a:srgbClr val="002060"/>
                </a:solidFill>
                <a:effectLst/>
                <a:latin typeface="Arial" panose="020B0604020202020204" pitchFamily="34" charset="0"/>
                <a:ea typeface="Calibri" panose="020F0502020204030204" pitchFamily="34" charset="0"/>
              </a:rPr>
              <a:t>- Milbank Memorial Fund Program Officer</a:t>
            </a:r>
            <a:endParaRPr lang="en-US" sz="2400" dirty="0">
              <a:effectLst/>
              <a:latin typeface="Times New Roman" panose="02020603050405020304" pitchFamily="18" charset="0"/>
              <a:ea typeface="Times New Roman" panose="02020603050405020304" pitchFamily="18" charset="0"/>
            </a:endParaRPr>
          </a:p>
          <a:p>
            <a:pPr marL="0" indent="0">
              <a:buNone/>
            </a:pPr>
            <a:r>
              <a:rPr lang="en-US" sz="3200" b="1" dirty="0">
                <a:solidFill>
                  <a:srgbClr val="002060"/>
                </a:solidFill>
                <a:latin typeface="Arial" panose="020B0604020202020204" pitchFamily="34" charset="0"/>
                <a:cs typeface="Arial" panose="020B0604020202020204" pitchFamily="34" charset="0"/>
              </a:rPr>
              <a:t>	</a:t>
            </a:r>
            <a:endParaRPr lang="en-US" sz="4000" b="1" dirty="0">
              <a:latin typeface="Arial Black" panose="020B0A04020102020204" pitchFamily="34" charset="0"/>
            </a:endParaRPr>
          </a:p>
          <a:p>
            <a:endParaRPr lang="en-US" sz="4800" dirty="0"/>
          </a:p>
          <a:p>
            <a:pPr marL="0" indent="0">
              <a:buNone/>
            </a:pPr>
            <a:br>
              <a:rPr lang="en-US" sz="4000" dirty="0">
                <a:latin typeface="Arial Black" panose="020B0A04020102020204" pitchFamily="34" charset="0"/>
              </a:rPr>
            </a:br>
            <a:r>
              <a:rPr lang="en-US" sz="900" b="1" dirty="0">
                <a:latin typeface="Arial Black" panose="020B0A04020102020204" pitchFamily="34" charset="0"/>
              </a:rPr>
              <a:t>	</a:t>
            </a:r>
          </a:p>
          <a:p>
            <a:pPr marL="0" indent="0">
              <a:buNone/>
            </a:pPr>
            <a:br>
              <a:rPr lang="en-US" sz="900" dirty="0"/>
            </a:br>
            <a:endParaRPr lang="en-US" sz="3500" dirty="0"/>
          </a:p>
        </p:txBody>
      </p:sp>
      <p:pic>
        <p:nvPicPr>
          <p:cNvPr id="2050" name="Picture 2" descr="Image result for Microphon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5265" y="-15558"/>
            <a:ext cx="3026735" cy="3219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51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53143"/>
            <a:ext cx="12191999" cy="1246909"/>
          </a:xfrm>
        </p:spPr>
        <p:txBody>
          <a:bodyPr>
            <a:noAutofit/>
          </a:bodyPr>
          <a:lstStyle/>
          <a:p>
            <a:pPr marL="800100" lvl="2" algn="ctr"/>
            <a:r>
              <a:rPr lang="en-US" sz="7200" b="1" dirty="0">
                <a:solidFill>
                  <a:srgbClr val="002060"/>
                </a:solidFill>
                <a:latin typeface="Arial" panose="020B0604020202020204" pitchFamily="34" charset="0"/>
                <a:cs typeface="Arial" panose="020B0604020202020204" pitchFamily="34" charset="0"/>
              </a:rPr>
              <a:t>Closing</a:t>
            </a:r>
            <a:br>
              <a:rPr lang="en-US" sz="7200" dirty="0"/>
            </a:br>
            <a:br>
              <a:rPr lang="en-US" sz="5400" dirty="0"/>
            </a:br>
            <a:br>
              <a:rPr lang="en-US" sz="5400" dirty="0">
                <a:latin typeface="Arial Black" panose="020B0A04020102020204" pitchFamily="34" charset="0"/>
              </a:rPr>
            </a:br>
            <a:br>
              <a:rPr lang="en-US" sz="3600" dirty="0">
                <a:solidFill>
                  <a:srgbClr val="002060"/>
                </a:solidFill>
                <a:latin typeface="Arial Black" panose="020B0A04020102020204" pitchFamily="34" charset="0"/>
              </a:rPr>
            </a:br>
            <a:endParaRPr lang="en-US" sz="3600" dirty="0">
              <a:solidFill>
                <a:srgbClr val="002060"/>
              </a:solidFill>
              <a:latin typeface="Arial Black" panose="020B0A04020102020204" pitchFamily="34" charset="0"/>
            </a:endParaRPr>
          </a:p>
        </p:txBody>
      </p:sp>
      <p:sp>
        <p:nvSpPr>
          <p:cNvPr id="3" name="Content Placeholder 2"/>
          <p:cNvSpPr>
            <a:spLocks noGrp="1"/>
          </p:cNvSpPr>
          <p:nvPr>
            <p:ph idx="1"/>
          </p:nvPr>
        </p:nvSpPr>
        <p:spPr>
          <a:xfrm>
            <a:off x="0" y="3055938"/>
            <a:ext cx="12192000" cy="3897311"/>
          </a:xfrm>
          <a:solidFill>
            <a:schemeClr val="accent1">
              <a:lumMod val="60000"/>
              <a:lumOff val="40000"/>
            </a:schemeClr>
          </a:solidFill>
        </p:spPr>
        <p:txBody>
          <a:bodyPr anchor="ctr">
            <a:noAutofit/>
          </a:bodyPr>
          <a:lstStyle/>
          <a:p>
            <a:pPr marL="1714500" lvl="4" indent="0" algn="ctr">
              <a:buNone/>
            </a:pPr>
            <a:endParaRPr lang="en-US" sz="4800" b="1" dirty="0">
              <a:solidFill>
                <a:srgbClr val="002060"/>
              </a:solidFill>
              <a:latin typeface="Arial Black" panose="020B0A04020102020204" pitchFamily="34" charset="0"/>
            </a:endParaRPr>
          </a:p>
          <a:p>
            <a:pPr marL="0" indent="0" algn="ctr">
              <a:buNone/>
            </a:pPr>
            <a:endParaRPr lang="en-US" sz="4000" b="1" dirty="0"/>
          </a:p>
          <a:p>
            <a:pPr marL="0" indent="0">
              <a:buNone/>
            </a:pPr>
            <a:endParaRPr lang="en-US" sz="6600" dirty="0">
              <a:solidFill>
                <a:srgbClr val="002060"/>
              </a:solidFill>
              <a:latin typeface="Arial" panose="020B0604020202020204" pitchFamily="34" charset="0"/>
              <a:cs typeface="Arial" panose="020B0604020202020204" pitchFamily="34" charset="0"/>
            </a:endParaRPr>
          </a:p>
          <a:p>
            <a:pPr marL="0" indent="0" algn="ctr">
              <a:buNone/>
            </a:pPr>
            <a:r>
              <a:rPr lang="en-US" sz="6600" dirty="0">
                <a:solidFill>
                  <a:srgbClr val="002060"/>
                </a:solidFill>
                <a:latin typeface="Arial" panose="020B0604020202020204" pitchFamily="34" charset="0"/>
                <a:cs typeface="Arial" panose="020B0604020202020204" pitchFamily="34" charset="0"/>
              </a:rPr>
              <a:t>Mairead Painter</a:t>
            </a:r>
          </a:p>
          <a:p>
            <a:pPr marL="0" indent="0" algn="ctr">
              <a:buNone/>
            </a:pPr>
            <a:r>
              <a:rPr lang="en-US" sz="6600" dirty="0">
                <a:solidFill>
                  <a:srgbClr val="002060"/>
                </a:solidFill>
                <a:latin typeface="Arial" panose="020B0604020202020204" pitchFamily="34" charset="0"/>
                <a:cs typeface="Arial" panose="020B0604020202020204" pitchFamily="34" charset="0"/>
              </a:rPr>
              <a:t>        State Long-Term Care 					 Ombudsman</a:t>
            </a:r>
          </a:p>
          <a:p>
            <a:endParaRPr lang="en-US" sz="4800" dirty="0"/>
          </a:p>
          <a:p>
            <a:pPr marL="0" indent="0">
              <a:buNone/>
            </a:pPr>
            <a:br>
              <a:rPr lang="en-US" sz="4000" dirty="0">
                <a:latin typeface="Arial Black" panose="020B0A04020102020204" pitchFamily="34" charset="0"/>
              </a:rPr>
            </a:br>
            <a:r>
              <a:rPr lang="en-US" sz="900" b="1" dirty="0">
                <a:latin typeface="Arial Black" panose="020B0A04020102020204" pitchFamily="34" charset="0"/>
              </a:rPr>
              <a:t>	</a:t>
            </a:r>
          </a:p>
          <a:p>
            <a:pPr marL="0" indent="0">
              <a:buNone/>
            </a:pPr>
            <a:br>
              <a:rPr lang="en-US" sz="900" dirty="0"/>
            </a:br>
            <a:endParaRPr lang="en-US" sz="3500" dirty="0"/>
          </a:p>
        </p:txBody>
      </p:sp>
      <p:pic>
        <p:nvPicPr>
          <p:cNvPr id="6146" name="Picture 2" descr="LTCOP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1512" y="5795157"/>
            <a:ext cx="2620488" cy="115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765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T LTCOP Contact Info Image  1-866-388-1888">
            <a:extLst>
              <a:ext uri="{FF2B5EF4-FFF2-40B4-BE49-F238E27FC236}">
                <a16:creationId xmlns:a16="http://schemas.microsoft.com/office/drawing/2014/main" id="{0D5A912F-22B8-4E4F-A863-249236359549}"/>
              </a:ext>
            </a:extLst>
          </p:cNvPr>
          <p:cNvPicPr>
            <a:picLocks noGrp="1" noChangeAspect="1"/>
          </p:cNvPicPr>
          <p:nvPr>
            <p:ph idx="1"/>
          </p:nvPr>
        </p:nvPicPr>
        <p:blipFill>
          <a:blip r:embed="rId2"/>
          <a:stretch>
            <a:fillRect/>
          </a:stretch>
        </p:blipFill>
        <p:spPr>
          <a:xfrm>
            <a:off x="2887579" y="62459"/>
            <a:ext cx="5101389" cy="6838394"/>
          </a:xfrm>
          <a:prstGeom prst="rect">
            <a:avLst/>
          </a:prstGeom>
        </p:spPr>
      </p:pic>
      <p:sp>
        <p:nvSpPr>
          <p:cNvPr id="2" name="Title 1">
            <a:extLst>
              <a:ext uri="{FF2B5EF4-FFF2-40B4-BE49-F238E27FC236}">
                <a16:creationId xmlns:a16="http://schemas.microsoft.com/office/drawing/2014/main" id="{8BEE8373-98E8-49E1-8C74-301342543CBE}"/>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LTCOP Contact Info Slide</a:t>
            </a:r>
          </a:p>
        </p:txBody>
      </p:sp>
    </p:spTree>
    <p:extLst>
      <p:ext uri="{BB962C8B-B14F-4D97-AF65-F5344CB8AC3E}">
        <p14:creationId xmlns:p14="http://schemas.microsoft.com/office/powerpoint/2010/main" val="238740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3" name="Straight Connector 42">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50">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51">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54" name="Rectangle 53">
            <a:extLst>
              <a:ext uri="{FF2B5EF4-FFF2-40B4-BE49-F238E27FC236}">
                <a16:creationId xmlns:a16="http://schemas.microsoft.com/office/drawing/2014/main" id="{39178BE9-53D8-441A-8691-0ED3B464B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Map&#10;&#10;Description automatically generated">
            <a:extLst>
              <a:ext uri="{FF2B5EF4-FFF2-40B4-BE49-F238E27FC236}">
                <a16:creationId xmlns:a16="http://schemas.microsoft.com/office/drawing/2014/main" id="{4E4E6729-DDAD-4CD8-84EA-18D41C7C062F}"/>
              </a:ext>
            </a:extLst>
          </p:cNvPr>
          <p:cNvPicPr>
            <a:picLocks noChangeAspect="1"/>
          </p:cNvPicPr>
          <p:nvPr/>
        </p:nvPicPr>
        <p:blipFill>
          <a:blip r:embed="rId2"/>
          <a:stretch>
            <a:fillRect/>
          </a:stretch>
        </p:blipFill>
        <p:spPr>
          <a:xfrm>
            <a:off x="1" y="-6540"/>
            <a:ext cx="12188824" cy="6858000"/>
          </a:xfrm>
          <a:prstGeom prst="rect">
            <a:avLst/>
          </a:prstGeom>
        </p:spPr>
      </p:pic>
    </p:spTree>
    <p:extLst>
      <p:ext uri="{BB962C8B-B14F-4D97-AF65-F5344CB8AC3E}">
        <p14:creationId xmlns:p14="http://schemas.microsoft.com/office/powerpoint/2010/main" val="277191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Lindsay Jesshop Regional Ombudsman">
            <a:extLst>
              <a:ext uri="{FF2B5EF4-FFF2-40B4-BE49-F238E27FC236}">
                <a16:creationId xmlns:a16="http://schemas.microsoft.com/office/drawing/2014/main" id="{216CD212-3400-4AC1-A935-F333E9DB2395}"/>
              </a:ext>
            </a:extLst>
          </p:cNvPr>
          <p:cNvPicPr>
            <a:picLocks noChangeAspect="1"/>
          </p:cNvPicPr>
          <p:nvPr/>
        </p:nvPicPr>
        <p:blipFill rotWithShape="1">
          <a:blip r:embed="rId2"/>
          <a:srcRect l="6321" r="16570" b="-2"/>
          <a:stretch/>
        </p:blipFill>
        <p:spPr>
          <a:xfrm>
            <a:off x="6096000" y="162627"/>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0D5C45CF-28C8-4636-8981-3D48327FCF8C}"/>
              </a:ext>
            </a:extLst>
          </p:cNvPr>
          <p:cNvSpPr>
            <a:spLocks noGrp="1"/>
          </p:cNvSpPr>
          <p:nvPr>
            <p:ph type="ctrTitle"/>
          </p:nvPr>
        </p:nvSpPr>
        <p:spPr>
          <a:xfrm>
            <a:off x="1457325" y="1654168"/>
            <a:ext cx="4441492" cy="2778684"/>
          </a:xfrm>
        </p:spPr>
        <p:txBody>
          <a:bodyPr>
            <a:normAutofit/>
          </a:bodyPr>
          <a:lstStyle/>
          <a:p>
            <a:pPr algn="l"/>
            <a:r>
              <a:rPr lang="en-US" dirty="0">
                <a:solidFill>
                  <a:srgbClr val="FFFFFF"/>
                </a:solidFill>
              </a:rPr>
              <a:t>Back to Basics: </a:t>
            </a:r>
            <a:r>
              <a:rPr lang="en-US" sz="6600" dirty="0">
                <a:solidFill>
                  <a:srgbClr val="FFFFFF"/>
                </a:solidFill>
              </a:rPr>
              <a:t>Care Planning </a:t>
            </a:r>
          </a:p>
        </p:txBody>
      </p:sp>
      <p:sp>
        <p:nvSpPr>
          <p:cNvPr id="3" name="Subtitle 2">
            <a:extLst>
              <a:ext uri="{FF2B5EF4-FFF2-40B4-BE49-F238E27FC236}">
                <a16:creationId xmlns:a16="http://schemas.microsoft.com/office/drawing/2014/main" id="{C6E5C022-05D4-43AF-9312-43C5DA2728C3}"/>
              </a:ext>
            </a:extLst>
          </p:cNvPr>
          <p:cNvSpPr>
            <a:spLocks noGrp="1"/>
          </p:cNvSpPr>
          <p:nvPr>
            <p:ph type="subTitle" idx="1"/>
          </p:nvPr>
        </p:nvSpPr>
        <p:spPr>
          <a:xfrm>
            <a:off x="-233694" y="4784206"/>
            <a:ext cx="8292606" cy="1911167"/>
          </a:xfrm>
        </p:spPr>
        <p:txBody>
          <a:bodyPr>
            <a:normAutofit/>
          </a:bodyPr>
          <a:lstStyle/>
          <a:p>
            <a:r>
              <a:rPr lang="en-US" b="1" dirty="0"/>
              <a:t>Voices Forum</a:t>
            </a:r>
          </a:p>
          <a:p>
            <a:r>
              <a:rPr lang="en-US" b="1" dirty="0"/>
              <a:t>September 16, 2022</a:t>
            </a:r>
          </a:p>
          <a:p>
            <a:r>
              <a:rPr lang="en-US" b="1" dirty="0"/>
              <a:t>Regional Ombudsman, Lindsay Jesshop</a:t>
            </a:r>
          </a:p>
          <a:p>
            <a:r>
              <a:rPr lang="en-US" b="1" dirty="0">
                <a:hlinkClick r:id="rId3"/>
              </a:rPr>
              <a:t>www.portal.ct.gov/ltcop</a:t>
            </a:r>
            <a:r>
              <a:rPr lang="en-US" b="1" dirty="0"/>
              <a:t> </a:t>
            </a:r>
          </a:p>
        </p:txBody>
      </p:sp>
      <p:sp>
        <p:nvSpPr>
          <p:cNvPr id="9" name="Slide Number Placeholder 8">
            <a:extLst>
              <a:ext uri="{FF2B5EF4-FFF2-40B4-BE49-F238E27FC236}">
                <a16:creationId xmlns:a16="http://schemas.microsoft.com/office/drawing/2014/main" id="{9BBA0668-1F32-4EB6-AB9B-C0EB345D5A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D482D-67C7-4314-B4E5-52DED238AE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78948AC9-1B90-DD8A-67D1-ECE1921E85AD}"/>
              </a:ext>
            </a:extLst>
          </p:cNvPr>
          <p:cNvSpPr txBox="1">
            <a:spLocks/>
          </p:cNvSpPr>
          <p:nvPr/>
        </p:nvSpPr>
        <p:spPr>
          <a:xfrm>
            <a:off x="523892" y="685546"/>
            <a:ext cx="6925420" cy="3936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200" b="1" i="0" u="none" strike="noStrike" kern="1200" cap="none" spc="0" normalizeH="0" baseline="0" noProof="0" dirty="0">
                <a:ln>
                  <a:noFill/>
                </a:ln>
                <a:solidFill>
                  <a:prstClr val="white"/>
                </a:solidFill>
                <a:effectLst/>
                <a:uLnTx/>
                <a:uFillTx/>
                <a:latin typeface="Calibri" panose="020F0502020204030204"/>
                <a:ea typeface="+mn-ea"/>
                <a:cs typeface="+mn-cs"/>
              </a:rPr>
              <a:t>Back to Basics: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6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200" b="1" i="0" u="none" strike="noStrike" kern="1200" cap="none" spc="0" normalizeH="0" baseline="0" noProof="0" dirty="0">
                <a:ln>
                  <a:noFill/>
                </a:ln>
                <a:solidFill>
                  <a:prstClr val="white"/>
                </a:solidFill>
                <a:effectLst/>
                <a:uLnTx/>
                <a:uFillTx/>
                <a:latin typeface="Calibri" panose="020F0502020204030204"/>
                <a:ea typeface="+mn-ea"/>
                <a:cs typeface="+mn-cs"/>
              </a:rPr>
              <a:t>Care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200" b="1" i="0" u="none" strike="noStrike" kern="1200" cap="none" spc="0" normalizeH="0" baseline="0" noProof="0" dirty="0">
                <a:ln>
                  <a:noFill/>
                </a:ln>
                <a:solidFill>
                  <a:prstClr val="white"/>
                </a:solidFill>
                <a:effectLst/>
                <a:uLnTx/>
                <a:uFillTx/>
                <a:latin typeface="Calibri" panose="020F0502020204030204"/>
                <a:ea typeface="+mn-ea"/>
                <a:cs typeface="+mn-cs"/>
              </a:rPr>
              <a:t>Planning</a:t>
            </a:r>
          </a:p>
        </p:txBody>
      </p:sp>
    </p:spTree>
    <p:extLst>
      <p:ext uri="{BB962C8B-B14F-4D97-AF65-F5344CB8AC3E}">
        <p14:creationId xmlns:p14="http://schemas.microsoft.com/office/powerpoint/2010/main" val="267923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FBB54-3640-0456-7620-04CAE84C7DF6}"/>
              </a:ext>
            </a:extLst>
          </p:cNvPr>
          <p:cNvSpPr>
            <a:spLocks noGrp="1"/>
          </p:cNvSpPr>
          <p:nvPr>
            <p:ph type="title"/>
          </p:nvPr>
        </p:nvSpPr>
        <p:spPr>
          <a:xfrm>
            <a:off x="735239" y="136525"/>
            <a:ext cx="10515600" cy="1111507"/>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sz="7200" dirty="0">
                <a:solidFill>
                  <a:schemeClr val="bg1"/>
                </a:solidFill>
              </a:rPr>
              <a:t>What Is A Care Plan?</a:t>
            </a:r>
          </a:p>
        </p:txBody>
      </p:sp>
      <p:sp>
        <p:nvSpPr>
          <p:cNvPr id="3" name="Text Placeholder 2">
            <a:extLst>
              <a:ext uri="{FF2B5EF4-FFF2-40B4-BE49-F238E27FC236}">
                <a16:creationId xmlns:a16="http://schemas.microsoft.com/office/drawing/2014/main" id="{C1825863-E503-4494-2C95-1AF05C27CBC1}"/>
              </a:ext>
            </a:extLst>
          </p:cNvPr>
          <p:cNvSpPr>
            <a:spLocks noGrp="1"/>
          </p:cNvSpPr>
          <p:nvPr>
            <p:ph type="body" idx="1"/>
          </p:nvPr>
        </p:nvSpPr>
        <p:spPr>
          <a:xfrm>
            <a:off x="735239" y="1328737"/>
            <a:ext cx="10515600" cy="4200525"/>
          </a:xfrm>
        </p:spPr>
        <p:txBody>
          <a:bodyPr>
            <a:normAutofit/>
          </a:bodyPr>
          <a:lstStyle/>
          <a:p>
            <a:r>
              <a:rPr lang="en-US" sz="2600" dirty="0">
                <a:solidFill>
                  <a:schemeClr val="tx1"/>
                </a:solidFill>
              </a:rPr>
              <a:t>A care plan is a tool utilized by the nursing home team, in partnership with an individual and the individual’s desired friends and family members, that details what a person’s needs are and what care services a person in the nursing home will receive.  Care plans are required for all individuals living in the nursing home regardless of a person’s length of stay in the nursing home. </a:t>
            </a:r>
          </a:p>
          <a:p>
            <a:r>
              <a:rPr lang="en-US" sz="2800" dirty="0">
                <a:solidFill>
                  <a:schemeClr val="tx1"/>
                </a:solidFill>
              </a:rPr>
              <a:t>   </a:t>
            </a:r>
          </a:p>
        </p:txBody>
      </p:sp>
      <p:sp>
        <p:nvSpPr>
          <p:cNvPr id="4" name="Slide Number Placeholder 3">
            <a:extLst>
              <a:ext uri="{FF2B5EF4-FFF2-40B4-BE49-F238E27FC236}">
                <a16:creationId xmlns:a16="http://schemas.microsoft.com/office/drawing/2014/main" id="{9052164C-81D6-EF16-473B-1B495F101F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D482D-67C7-4314-B4E5-52DED238AE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Nursing and Rehab Care Image">
            <a:extLst>
              <a:ext uri="{FF2B5EF4-FFF2-40B4-BE49-F238E27FC236}">
                <a16:creationId xmlns:a16="http://schemas.microsoft.com/office/drawing/2014/main" id="{E63A1E21-E260-CF3D-B3EA-462C430B14EF}"/>
              </a:ext>
            </a:extLst>
          </p:cNvPr>
          <p:cNvPicPr>
            <a:picLocks noChangeAspect="1"/>
          </p:cNvPicPr>
          <p:nvPr/>
        </p:nvPicPr>
        <p:blipFill rotWithShape="1">
          <a:blip r:embed="rId2"/>
          <a:srcRect b="8485"/>
          <a:stretch/>
        </p:blipFill>
        <p:spPr>
          <a:xfrm>
            <a:off x="2051233" y="3249827"/>
            <a:ext cx="7883611" cy="3471648"/>
          </a:xfrm>
          <a:prstGeom prst="rect">
            <a:avLst/>
          </a:prstGeom>
        </p:spPr>
      </p:pic>
    </p:spTree>
    <p:extLst>
      <p:ext uri="{BB962C8B-B14F-4D97-AF65-F5344CB8AC3E}">
        <p14:creationId xmlns:p14="http://schemas.microsoft.com/office/powerpoint/2010/main" val="134707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FBB54-3640-0456-7620-04CAE84C7DF6}"/>
              </a:ext>
            </a:extLst>
          </p:cNvPr>
          <p:cNvSpPr>
            <a:spLocks noGrp="1"/>
          </p:cNvSpPr>
          <p:nvPr>
            <p:ph type="title"/>
          </p:nvPr>
        </p:nvSpPr>
        <p:spPr>
          <a:xfrm>
            <a:off x="735239" y="136525"/>
            <a:ext cx="10515600" cy="1902340"/>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ctr"/>
            <a:r>
              <a:rPr lang="en-US" sz="7200" dirty="0">
                <a:solidFill>
                  <a:schemeClr val="bg1"/>
                </a:solidFill>
              </a:rPr>
              <a:t>Information Included in a </a:t>
            </a:r>
            <a:br>
              <a:rPr lang="en-US" sz="7200" dirty="0">
                <a:solidFill>
                  <a:schemeClr val="bg1"/>
                </a:solidFill>
              </a:rPr>
            </a:br>
            <a:r>
              <a:rPr lang="en-US" sz="7200" dirty="0">
                <a:solidFill>
                  <a:schemeClr val="bg1"/>
                </a:solidFill>
              </a:rPr>
              <a:t>Care Plan</a:t>
            </a:r>
          </a:p>
        </p:txBody>
      </p:sp>
      <p:sp>
        <p:nvSpPr>
          <p:cNvPr id="3" name="Text Placeholder 2">
            <a:extLst>
              <a:ext uri="{FF2B5EF4-FFF2-40B4-BE49-F238E27FC236}">
                <a16:creationId xmlns:a16="http://schemas.microsoft.com/office/drawing/2014/main" id="{C1825863-E503-4494-2C95-1AF05C27CBC1}"/>
              </a:ext>
            </a:extLst>
          </p:cNvPr>
          <p:cNvSpPr>
            <a:spLocks noGrp="1"/>
          </p:cNvSpPr>
          <p:nvPr>
            <p:ph type="body" idx="1"/>
          </p:nvPr>
        </p:nvSpPr>
        <p:spPr>
          <a:xfrm>
            <a:off x="735239" y="2199503"/>
            <a:ext cx="10515600" cy="4521972"/>
          </a:xfrm>
        </p:spPr>
        <p:txBody>
          <a:bodyPr>
            <a:normAutofit fontScale="70000" lnSpcReduction="20000"/>
          </a:bodyPr>
          <a:lstStyle/>
          <a:p>
            <a:pPr algn="l">
              <a:buFont typeface="Arial" panose="020B0604020202020204" pitchFamily="34" charset="0"/>
              <a:buChar char="•"/>
            </a:pPr>
            <a:r>
              <a:rPr lang="en-US" sz="2900" b="1" i="0" dirty="0">
                <a:solidFill>
                  <a:srgbClr val="323A45"/>
                </a:solidFill>
                <a:effectLst/>
              </a:rPr>
              <a:t>  What kind of services an individual may need or benefit from </a:t>
            </a:r>
          </a:p>
          <a:p>
            <a:pPr algn="l"/>
            <a:endParaRPr lang="en-US" sz="2900" b="1" i="0" dirty="0">
              <a:solidFill>
                <a:srgbClr val="323A45"/>
              </a:solidFill>
              <a:effectLst/>
            </a:endParaRPr>
          </a:p>
          <a:p>
            <a:pPr algn="l">
              <a:buFont typeface="Arial" panose="020B0604020202020204" pitchFamily="34" charset="0"/>
              <a:buChar char="•"/>
            </a:pPr>
            <a:r>
              <a:rPr lang="en-US" sz="2900" b="1" i="0" dirty="0">
                <a:solidFill>
                  <a:srgbClr val="323A45"/>
                </a:solidFill>
                <a:effectLst/>
              </a:rPr>
              <a:t>  Which health care providers will provide the services</a:t>
            </a:r>
          </a:p>
          <a:p>
            <a:pPr algn="l"/>
            <a:endParaRPr lang="en-US" sz="2900" b="1" i="0" dirty="0">
              <a:solidFill>
                <a:srgbClr val="323A45"/>
              </a:solidFill>
              <a:effectLst/>
            </a:endParaRPr>
          </a:p>
          <a:p>
            <a:pPr algn="l">
              <a:buFont typeface="Arial" panose="020B0604020202020204" pitchFamily="34" charset="0"/>
              <a:buChar char="•"/>
            </a:pPr>
            <a:r>
              <a:rPr lang="en-US" sz="2900" b="1" dirty="0">
                <a:solidFill>
                  <a:srgbClr val="323A45"/>
                </a:solidFill>
              </a:rPr>
              <a:t>  How often an individual will require or need the service </a:t>
            </a:r>
          </a:p>
          <a:p>
            <a:pPr algn="l"/>
            <a:endParaRPr lang="en-US" sz="2900" b="1" i="0" dirty="0">
              <a:solidFill>
                <a:srgbClr val="323A45"/>
              </a:solidFill>
              <a:effectLst/>
            </a:endParaRPr>
          </a:p>
          <a:p>
            <a:pPr algn="l">
              <a:buFont typeface="Arial" panose="020B0604020202020204" pitchFamily="34" charset="0"/>
              <a:buChar char="•"/>
            </a:pPr>
            <a:r>
              <a:rPr lang="en-US" sz="2900" b="1" i="0" dirty="0">
                <a:solidFill>
                  <a:srgbClr val="323A45"/>
                </a:solidFill>
                <a:effectLst/>
              </a:rPr>
              <a:t>  What  type of supplies or equipment will be needed to appropriately care for the person </a:t>
            </a:r>
          </a:p>
          <a:p>
            <a:pPr algn="l">
              <a:buFont typeface="Arial" panose="020B0604020202020204" pitchFamily="34" charset="0"/>
              <a:buChar char="•"/>
            </a:pPr>
            <a:endParaRPr lang="en-US" sz="2900" b="1" i="0" dirty="0">
              <a:solidFill>
                <a:srgbClr val="323A45"/>
              </a:solidFill>
              <a:effectLst/>
            </a:endParaRPr>
          </a:p>
          <a:p>
            <a:pPr algn="l">
              <a:buFont typeface="Arial" panose="020B0604020202020204" pitchFamily="34" charset="0"/>
              <a:buChar char="•"/>
            </a:pPr>
            <a:r>
              <a:rPr lang="en-US" sz="2900" b="1" dirty="0">
                <a:solidFill>
                  <a:srgbClr val="323A45"/>
                </a:solidFill>
              </a:rPr>
              <a:t>  What medications a person takes and when they receive them </a:t>
            </a:r>
          </a:p>
          <a:p>
            <a:pPr algn="l"/>
            <a:endParaRPr lang="en-US" sz="2900" b="1" dirty="0">
              <a:solidFill>
                <a:srgbClr val="323A45"/>
              </a:solidFill>
            </a:endParaRPr>
          </a:p>
          <a:p>
            <a:pPr algn="l">
              <a:buFont typeface="Arial" panose="020B0604020202020204" pitchFamily="34" charset="0"/>
              <a:buChar char="•"/>
            </a:pPr>
            <a:r>
              <a:rPr lang="en-US" sz="2900" b="1" dirty="0">
                <a:solidFill>
                  <a:srgbClr val="323A45"/>
                </a:solidFill>
              </a:rPr>
              <a:t>   Any specialized dietary requirements an individual may have</a:t>
            </a:r>
          </a:p>
          <a:p>
            <a:pPr algn="l"/>
            <a:r>
              <a:rPr lang="en-US" sz="2900" b="1" dirty="0">
                <a:solidFill>
                  <a:srgbClr val="323A45"/>
                </a:solidFill>
              </a:rPr>
              <a:t> </a:t>
            </a:r>
          </a:p>
          <a:p>
            <a:pPr algn="l">
              <a:buFont typeface="Arial" panose="020B0604020202020204" pitchFamily="34" charset="0"/>
              <a:buChar char="•"/>
            </a:pPr>
            <a:r>
              <a:rPr lang="en-US" sz="2900" b="1" i="0" dirty="0">
                <a:solidFill>
                  <a:srgbClr val="323A45"/>
                </a:solidFill>
                <a:effectLst/>
              </a:rPr>
              <a:t>   A  person’s goals and how the plan  will assist someone in reaching his or her goals </a:t>
            </a:r>
          </a:p>
          <a:p>
            <a:pPr algn="l"/>
            <a:endParaRPr lang="en-US" i="0" dirty="0">
              <a:solidFill>
                <a:srgbClr val="323A45"/>
              </a:solidFill>
              <a:effectLst/>
            </a:endParaRPr>
          </a:p>
        </p:txBody>
      </p:sp>
      <p:sp>
        <p:nvSpPr>
          <p:cNvPr id="4" name="Slide Number Placeholder 3">
            <a:extLst>
              <a:ext uri="{FF2B5EF4-FFF2-40B4-BE49-F238E27FC236}">
                <a16:creationId xmlns:a16="http://schemas.microsoft.com/office/drawing/2014/main" id="{9052164C-81D6-EF16-473B-1B495F101F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D482D-67C7-4314-B4E5-52DED238AE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50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FBB54-3640-0456-7620-04CAE84C7DF6}"/>
              </a:ext>
            </a:extLst>
          </p:cNvPr>
          <p:cNvSpPr>
            <a:spLocks noGrp="1"/>
          </p:cNvSpPr>
          <p:nvPr>
            <p:ph type="title"/>
          </p:nvPr>
        </p:nvSpPr>
        <p:spPr>
          <a:xfrm>
            <a:off x="248464" y="1769350"/>
            <a:ext cx="3571810" cy="3573516"/>
          </a:xfr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b">
            <a:normAutofit/>
          </a:bodyPr>
          <a:lstStyle/>
          <a:p>
            <a:r>
              <a:rPr lang="en-US" sz="6600" b="1" kern="1200" dirty="0">
                <a:solidFill>
                  <a:schemeClr val="bg1"/>
                </a:solidFill>
                <a:ea typeface="+mj-ea"/>
                <a:cs typeface="+mj-cs"/>
              </a:rPr>
              <a:t>What’s Missing?</a:t>
            </a:r>
          </a:p>
        </p:txBody>
      </p:sp>
      <p:sp>
        <p:nvSpPr>
          <p:cNvPr id="4" name="Slide Number Placeholder 3">
            <a:extLst>
              <a:ext uri="{FF2B5EF4-FFF2-40B4-BE49-F238E27FC236}">
                <a16:creationId xmlns:a16="http://schemas.microsoft.com/office/drawing/2014/main" id="{9052164C-81D6-EF16-473B-1B495F101F5A}"/>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58D482D-67C7-4314-B4E5-52DED238AE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Shape&#10;&#10;Description automatically generated">
            <a:extLst>
              <a:ext uri="{FF2B5EF4-FFF2-40B4-BE49-F238E27FC236}">
                <a16:creationId xmlns:a16="http://schemas.microsoft.com/office/drawing/2014/main" id="{E345A126-396D-533D-B781-6B90C5D817DD}"/>
              </a:ext>
            </a:extLst>
          </p:cNvPr>
          <p:cNvPicPr>
            <a:picLocks noChangeAspect="1"/>
          </p:cNvPicPr>
          <p:nvPr/>
        </p:nvPicPr>
        <p:blipFill>
          <a:blip r:embed="rId2"/>
          <a:stretch>
            <a:fillRect/>
          </a:stretch>
        </p:blipFill>
        <p:spPr>
          <a:xfrm>
            <a:off x="4849574" y="327207"/>
            <a:ext cx="6504226" cy="6148228"/>
          </a:xfrm>
          <a:prstGeom prst="rect">
            <a:avLst/>
          </a:prstGeom>
        </p:spPr>
      </p:pic>
    </p:spTree>
    <p:extLst>
      <p:ext uri="{BB962C8B-B14F-4D97-AF65-F5344CB8AC3E}">
        <p14:creationId xmlns:p14="http://schemas.microsoft.com/office/powerpoint/2010/main" val="142143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321E3C-5B80-C304-FCD4-168CD47F38ED}"/>
              </a:ext>
            </a:extLst>
          </p:cNvPr>
          <p:cNvSpPr>
            <a:spLocks noGrp="1"/>
          </p:cNvSpPr>
          <p:nvPr>
            <p:ph type="title"/>
          </p:nvPr>
        </p:nvSpPr>
        <p:spPr>
          <a:ln/>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dirty="0"/>
              <a:t>What is Person-Centered Care Planning?</a:t>
            </a:r>
          </a:p>
        </p:txBody>
      </p:sp>
      <p:sp>
        <p:nvSpPr>
          <p:cNvPr id="6" name="Content Placeholder 5">
            <a:extLst>
              <a:ext uri="{FF2B5EF4-FFF2-40B4-BE49-F238E27FC236}">
                <a16:creationId xmlns:a16="http://schemas.microsoft.com/office/drawing/2014/main" id="{34491573-D456-C50B-3953-2B1EF5B40B2A}"/>
              </a:ext>
            </a:extLst>
          </p:cNvPr>
          <p:cNvSpPr>
            <a:spLocks noGrp="1"/>
          </p:cNvSpPr>
          <p:nvPr>
            <p:ph idx="1"/>
          </p:nvPr>
        </p:nvSpPr>
        <p:spPr>
          <a:xfrm>
            <a:off x="358347" y="1825625"/>
            <a:ext cx="11257004" cy="4895850"/>
          </a:xfrm>
        </p:spPr>
        <p:txBody>
          <a:bodyPr>
            <a:normAutofit fontScale="47500" lnSpcReduction="20000"/>
          </a:bodyPr>
          <a:lstStyle/>
          <a:p>
            <a:pPr marL="0" indent="0">
              <a:buNone/>
            </a:pPr>
            <a:endParaRPr lang="en-US" sz="6700" b="0" i="0" strike="noStrike" dirty="0">
              <a:effectLst/>
            </a:endParaRPr>
          </a:p>
          <a:p>
            <a:pPr marL="0" indent="0">
              <a:buNone/>
            </a:pPr>
            <a:r>
              <a:rPr lang="en-US" sz="6700" dirty="0"/>
              <a:t>“Person-centered care” means that individuals’ values and preferences are elicited and, once expressed, guide all aspects of their health care, supporting their realistic health and life goals. Person-centered care is achieved through a dynamic relationship among individuals, others who are important to them, and all relevant providers. This collaboration informs decision-making to the extent that the individual desires.</a:t>
            </a:r>
          </a:p>
          <a:p>
            <a:pPr marL="0" indent="0">
              <a:buNone/>
            </a:pPr>
            <a:endParaRPr lang="en-US" sz="2400" b="0" i="0" strike="noStrike" dirty="0">
              <a:effectLst/>
            </a:endParaRPr>
          </a:p>
          <a:p>
            <a:pPr marL="0" indent="0">
              <a:buNone/>
            </a:pPr>
            <a:endParaRPr lang="en-US" sz="2400" dirty="0"/>
          </a:p>
          <a:p>
            <a:pPr marL="0" indent="0">
              <a:buNone/>
            </a:pPr>
            <a:endParaRPr lang="en-US" sz="2900" b="0" i="0" strike="noStrike" dirty="0">
              <a:effectLst/>
            </a:endParaRPr>
          </a:p>
          <a:p>
            <a:pPr marL="0" indent="0">
              <a:buNone/>
            </a:pPr>
            <a:endParaRPr lang="en-US" sz="4200" b="0" i="0" strike="noStrike" dirty="0">
              <a:effectLst/>
            </a:endParaRPr>
          </a:p>
          <a:p>
            <a:pPr marL="0" indent="0">
              <a:buNone/>
            </a:pPr>
            <a:r>
              <a:rPr lang="en-US" sz="4200" b="0" i="0" strike="noStrike" dirty="0">
                <a:effectLst/>
              </a:rPr>
              <a:t>The American Geriatrics Society Expert Panel on Person-Centered Care. (2015). Person-Centered Care: A Definition and Essential Elements. In </a:t>
            </a:r>
            <a:r>
              <a:rPr lang="en-US" sz="4200" b="0" i="1" strike="noStrike" dirty="0">
                <a:effectLst/>
              </a:rPr>
              <a:t> Journal of the American  Geriatrics Society . </a:t>
            </a:r>
            <a:r>
              <a:rPr lang="en-US" sz="4200" b="0" strike="noStrike" dirty="0">
                <a:effectLst/>
              </a:rPr>
              <a:t>American Geriatrics Society. </a:t>
            </a:r>
            <a:r>
              <a:rPr lang="en-US" sz="4200" b="0" i="0" strike="noStrike" dirty="0">
                <a:effectLst/>
              </a:rPr>
              <a:t> </a:t>
            </a:r>
            <a:endParaRPr lang="en-US" sz="4200" dirty="0"/>
          </a:p>
        </p:txBody>
      </p:sp>
      <p:sp>
        <p:nvSpPr>
          <p:cNvPr id="4" name="Slide Number Placeholder 3">
            <a:extLst>
              <a:ext uri="{FF2B5EF4-FFF2-40B4-BE49-F238E27FC236}">
                <a16:creationId xmlns:a16="http://schemas.microsoft.com/office/drawing/2014/main" id="{3935DF5C-0472-821C-3103-3C1C5C0D96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D482D-67C7-4314-B4E5-52DED238AE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13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1518</TotalTime>
  <Words>2751</Words>
  <Application>Microsoft Office PowerPoint</Application>
  <PresentationFormat>Widescreen</PresentationFormat>
  <Paragraphs>418</Paragraphs>
  <Slides>45</Slides>
  <Notes>3</Notes>
  <HiddenSlides>0</HiddenSlides>
  <MMClips>3</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45</vt:i4>
      </vt:variant>
    </vt:vector>
  </HeadingPairs>
  <TitlesOfParts>
    <vt:vector size="62" baseType="lpstr">
      <vt:lpstr>MS Gothic</vt:lpstr>
      <vt:lpstr>Arial</vt:lpstr>
      <vt:lpstr>Arial Black</vt:lpstr>
      <vt:lpstr>Calibri</vt:lpstr>
      <vt:lpstr>Calibri Light</vt:lpstr>
      <vt:lpstr>Corbel</vt:lpstr>
      <vt:lpstr>Corbel Light</vt:lpstr>
      <vt:lpstr>Courier New</vt:lpstr>
      <vt:lpstr>MuseoSans-300</vt:lpstr>
      <vt:lpstr>Symbol</vt:lpstr>
      <vt:lpstr>Times New Roman</vt:lpstr>
      <vt:lpstr>Trebuchet MS</vt:lpstr>
      <vt:lpstr>Wingdings</vt:lpstr>
      <vt:lpstr>Wingdings 3</vt:lpstr>
      <vt:lpstr>Facet</vt:lpstr>
      <vt:lpstr>1_Office Theme</vt:lpstr>
      <vt:lpstr>Banded</vt:lpstr>
      <vt:lpstr>VOICES 2022</vt:lpstr>
      <vt:lpstr>Pledge of Allegiance    </vt:lpstr>
      <vt:lpstr>Welcome</vt:lpstr>
      <vt:lpstr>Opening Remarks</vt:lpstr>
      <vt:lpstr>Back to Basics: Care Planning </vt:lpstr>
      <vt:lpstr>What Is A Care Plan?</vt:lpstr>
      <vt:lpstr>Information Included in a  Care Plan</vt:lpstr>
      <vt:lpstr>What’s Missing?</vt:lpstr>
      <vt:lpstr>What is Person-Centered Care Planning?</vt:lpstr>
      <vt:lpstr>Importance of Incorporating Person-Centered Care Planning </vt:lpstr>
      <vt:lpstr>Preferences to Consider </vt:lpstr>
      <vt:lpstr>Care Plan Chart</vt:lpstr>
      <vt:lpstr> What is a Care Plan Meeting?</vt:lpstr>
      <vt:lpstr>When are Care Plans Developed  and How Often are Care Plan Meetings?</vt:lpstr>
      <vt:lpstr>Care Plans are Living Documents!</vt:lpstr>
      <vt:lpstr>Example of Care Plan Meeting Request Form</vt:lpstr>
      <vt:lpstr>Example of Care Plan Meeting Invitation</vt:lpstr>
      <vt:lpstr>Best Practices for Care Plan Meetings</vt:lpstr>
      <vt:lpstr>                     Federal Nursing Home Regulations 483.24 –                                      Quality of Life    Each resident must receive, and the facility must  provide the necessary care and services to attain or  maintain the highest practicable physical, mental,  and psychosocial well-being, consistent with the  resident’s comprehensive assessment and plan of  care.   (a) Based on the comprehensive assessment of a  resident and consistent with the resident's needs  and choices, the facility must provide the  necessary care and services to ensure that a  resident's abilities in activities of daily living do not  diminish unless  circumstances of the individual’s  clinical condition demonstrate that such  diminution was unavoidable.              </vt:lpstr>
      <vt:lpstr>Additional Resources </vt:lpstr>
      <vt:lpstr>Additional Resources </vt:lpstr>
      <vt:lpstr>   Awards</vt:lpstr>
      <vt:lpstr>Carol Rosenwald Spirit of Advocacy Award Slide</vt:lpstr>
      <vt:lpstr>Brian Capshaw Rockstar Award</vt:lpstr>
      <vt:lpstr>Video of Award Acceptance Speech</vt:lpstr>
      <vt:lpstr>Legislative Update</vt:lpstr>
      <vt:lpstr>Legislative Update</vt:lpstr>
      <vt:lpstr>CMA Slide</vt:lpstr>
      <vt:lpstr>Resident council basics</vt:lpstr>
      <vt:lpstr>What is a resident council?</vt:lpstr>
      <vt:lpstr>Rights of Resident Councils </vt:lpstr>
      <vt:lpstr>Purpose of resident council </vt:lpstr>
      <vt:lpstr>Benefits of a Resident council </vt:lpstr>
      <vt:lpstr>Model resident Council</vt:lpstr>
      <vt:lpstr>Resident Council Best Practices </vt:lpstr>
      <vt:lpstr>Keys to Success </vt:lpstr>
      <vt:lpstr>the Statewide Coalition of Presidents of Resident Councils </vt:lpstr>
      <vt:lpstr>To our Resident Advocates who selflessly volunteer their time advocating on behalf of nursing home residents.    Thank You! </vt:lpstr>
      <vt:lpstr>   Lunch</vt:lpstr>
      <vt:lpstr>Open Microphone  &amp; Panel Discussion    </vt:lpstr>
      <vt:lpstr>Question and Answers Slide</vt:lpstr>
      <vt:lpstr>Open Microphone  &amp; Panel Discussion    </vt:lpstr>
      <vt:lpstr>Closing    </vt:lpstr>
      <vt:lpstr>LTCOP Contact Info Slide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VOICES UNITED</dc:title>
  <dc:creator>Painter, Mairead</dc:creator>
  <cp:lastModifiedBy>Beem, Daniel</cp:lastModifiedBy>
  <cp:revision>13</cp:revision>
  <dcterms:created xsi:type="dcterms:W3CDTF">2019-10-09T18:02:30Z</dcterms:created>
  <dcterms:modified xsi:type="dcterms:W3CDTF">2022-09-19T14:20:17Z</dcterms:modified>
</cp:coreProperties>
</file>