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05" r:id="rId1"/>
    <p:sldMasterId id="2147483717" r:id="rId2"/>
    <p:sldMasterId id="2147483721" r:id="rId3"/>
    <p:sldMasterId id="2147483733" r:id="rId4"/>
  </p:sldMasterIdLst>
  <p:notesMasterIdLst>
    <p:notesMasterId r:id="rId48"/>
  </p:notesMasterIdLst>
  <p:sldIdLst>
    <p:sldId id="390" r:id="rId5"/>
    <p:sldId id="259" r:id="rId6"/>
    <p:sldId id="302" r:id="rId7"/>
    <p:sldId id="312" r:id="rId8"/>
    <p:sldId id="1051" r:id="rId9"/>
    <p:sldId id="257" r:id="rId10"/>
    <p:sldId id="263" r:id="rId11"/>
    <p:sldId id="1053" r:id="rId12"/>
    <p:sldId id="267" r:id="rId13"/>
    <p:sldId id="268" r:id="rId14"/>
    <p:sldId id="276" r:id="rId15"/>
    <p:sldId id="269" r:id="rId16"/>
    <p:sldId id="1054" r:id="rId17"/>
    <p:sldId id="286" r:id="rId18"/>
    <p:sldId id="284" r:id="rId19"/>
    <p:sldId id="285" r:id="rId20"/>
    <p:sldId id="463" r:id="rId21"/>
    <p:sldId id="1046" r:id="rId22"/>
    <p:sldId id="1055" r:id="rId23"/>
    <p:sldId id="1050" r:id="rId24"/>
    <p:sldId id="1047" r:id="rId25"/>
    <p:sldId id="1049" r:id="rId26"/>
    <p:sldId id="1048" r:id="rId27"/>
    <p:sldId id="1056" r:id="rId28"/>
    <p:sldId id="1058" r:id="rId29"/>
    <p:sldId id="1057" r:id="rId30"/>
    <p:sldId id="457" r:id="rId31"/>
    <p:sldId id="455" r:id="rId32"/>
    <p:sldId id="406" r:id="rId33"/>
    <p:sldId id="1060" r:id="rId34"/>
    <p:sldId id="1031" r:id="rId35"/>
    <p:sldId id="1045" r:id="rId36"/>
    <p:sldId id="461" r:id="rId37"/>
    <p:sldId id="271" r:id="rId38"/>
    <p:sldId id="1059" r:id="rId39"/>
    <p:sldId id="462" r:id="rId40"/>
    <p:sldId id="480" r:id="rId41"/>
    <p:sldId id="479" r:id="rId42"/>
    <p:sldId id="265" r:id="rId43"/>
    <p:sldId id="444" r:id="rId44"/>
    <p:sldId id="370" r:id="rId45"/>
    <p:sldId id="450" r:id="rId46"/>
    <p:sldId id="1061" r:id="rId47"/>
  </p:sldIdLst>
  <p:sldSz cx="12192000" cy="6858000"/>
  <p:notesSz cx="7010400" cy="9296400"/>
  <p:custDataLst>
    <p:tags r:id="rId49"/>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40C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72503" autoAdjust="0"/>
  </p:normalViewPr>
  <p:slideViewPr>
    <p:cSldViewPr snapToGrid="0">
      <p:cViewPr varScale="1">
        <p:scale>
          <a:sx n="82" d="100"/>
          <a:sy n="82" d="100"/>
        </p:scale>
        <p:origin x="1674" y="60"/>
      </p:cViewPr>
      <p:guideLst>
        <p:guide orient="horz" pos="2160"/>
        <p:guide pos="3840"/>
      </p:guideLst>
    </p:cSldViewPr>
  </p:slideViewPr>
  <p:outlineViewPr>
    <p:cViewPr>
      <p:scale>
        <a:sx n="33" d="100"/>
        <a:sy n="33" d="100"/>
      </p:scale>
      <p:origin x="0" y="0"/>
    </p:cViewPr>
    <p:sldLst>
      <p:sld r:id="rId1" collapse="1"/>
    </p:sldLst>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gs" Target="tags/tag1.xml"/></Relationships>
</file>

<file path=ppt/_rels/viewProps.xml.rels><?xml version="1.0" encoding="UTF-8" standalone="yes"?>
<Relationships xmlns="http://schemas.openxmlformats.org/package/2006/relationships"><Relationship Id="rId1" Type="http://schemas.openxmlformats.org/officeDocument/2006/relationships/slide" Target="slides/slide18.xml"/></Relationships>
</file>

<file path=ppt/diagrams/_rels/data6.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hyperlink" Target="http://www.ctmfp.com/" TargetMode="External"/><Relationship Id="rId5" Type="http://schemas.openxmlformats.org/officeDocument/2006/relationships/image" Target="../media/image17.svg"/><Relationship Id="rId4" Type="http://schemas.openxmlformats.org/officeDocument/2006/relationships/image" Target="../media/image16.png"/></Relationships>
</file>

<file path=ppt/diagrams/_rels/drawing6.xml.rels><?xml version="1.0" encoding="UTF-8" standalone="yes"?>
<Relationships xmlns="http://schemas.openxmlformats.org/package/2006/relationships"><Relationship Id="rId3" Type="http://schemas.openxmlformats.org/officeDocument/2006/relationships/hyperlink" Target="http://www.ctmfp.com/" TargetMode="External"/><Relationship Id="rId2" Type="http://schemas.openxmlformats.org/officeDocument/2006/relationships/image" Target="../media/image15.svg"/><Relationship Id="rId1" Type="http://schemas.openxmlformats.org/officeDocument/2006/relationships/image" Target="../media/image14.png"/><Relationship Id="rId5" Type="http://schemas.openxmlformats.org/officeDocument/2006/relationships/image" Target="../media/image17.svg"/><Relationship Id="rId4" Type="http://schemas.openxmlformats.org/officeDocument/2006/relationships/image" Target="../media/image16.pn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888CFC0-BDCD-4504-9CAB-9402815D96F3}" type="doc">
      <dgm:prSet loTypeId="urn:microsoft.com/office/officeart/2005/8/layout/hierarchy1" loCatId="hierarchy" qsTypeId="urn:microsoft.com/office/officeart/2005/8/quickstyle/simple1" qsCatId="simple" csTypeId="urn:microsoft.com/office/officeart/2005/8/colors/accent0_3" csCatId="mainScheme" phldr="1"/>
      <dgm:spPr/>
      <dgm:t>
        <a:bodyPr/>
        <a:lstStyle/>
        <a:p>
          <a:endParaRPr lang="en-US"/>
        </a:p>
      </dgm:t>
    </dgm:pt>
    <dgm:pt modelId="{41F45C13-2411-445F-995E-D7D34785BD9B}">
      <dgm:prSet/>
      <dgm:spPr/>
      <dgm:t>
        <a:bodyPr/>
        <a:lstStyle/>
        <a:p>
          <a:endParaRPr lang="en-US"/>
        </a:p>
        <a:p>
          <a:r>
            <a:rPr lang="en-US"/>
            <a:t>A Federally Funded Demonstration that helps people residing in qualified institutional settings, transition to the community with supports and services.</a:t>
          </a:r>
        </a:p>
      </dgm:t>
    </dgm:pt>
    <dgm:pt modelId="{FBA6D04A-566E-43AC-99F8-4F91D2462854}" type="parTrans" cxnId="{8BB6AB6C-0ED9-4B23-ACF2-1FCE93E67E05}">
      <dgm:prSet/>
      <dgm:spPr/>
      <dgm:t>
        <a:bodyPr/>
        <a:lstStyle/>
        <a:p>
          <a:endParaRPr lang="en-US"/>
        </a:p>
      </dgm:t>
    </dgm:pt>
    <dgm:pt modelId="{2C4410BA-EE85-4C08-B36C-CFE01A4AF71A}" type="sibTrans" cxnId="{8BB6AB6C-0ED9-4B23-ACF2-1FCE93E67E05}">
      <dgm:prSet/>
      <dgm:spPr/>
      <dgm:t>
        <a:bodyPr/>
        <a:lstStyle/>
        <a:p>
          <a:endParaRPr lang="en-US"/>
        </a:p>
      </dgm:t>
    </dgm:pt>
    <dgm:pt modelId="{5798DF4A-1166-49A4-98F6-A6C3CD4D9D2C}">
      <dgm:prSet/>
      <dgm:spPr/>
      <dgm:t>
        <a:bodyPr/>
        <a:lstStyle/>
        <a:p>
          <a:r>
            <a:rPr lang="en-US"/>
            <a:t>MFP provides individuals with choice about where they want to receive their care.</a:t>
          </a:r>
        </a:p>
      </dgm:t>
    </dgm:pt>
    <dgm:pt modelId="{6480453B-0837-4E22-92CD-D14445123552}" type="parTrans" cxnId="{BBF873D3-5515-4AF0-84C9-8E2D52FBEEF8}">
      <dgm:prSet/>
      <dgm:spPr/>
      <dgm:t>
        <a:bodyPr/>
        <a:lstStyle/>
        <a:p>
          <a:endParaRPr lang="en-US"/>
        </a:p>
      </dgm:t>
    </dgm:pt>
    <dgm:pt modelId="{FD38AD17-EACF-4C58-A2D1-4723F1CEED97}" type="sibTrans" cxnId="{BBF873D3-5515-4AF0-84C9-8E2D52FBEEF8}">
      <dgm:prSet/>
      <dgm:spPr/>
      <dgm:t>
        <a:bodyPr/>
        <a:lstStyle/>
        <a:p>
          <a:endParaRPr lang="en-US"/>
        </a:p>
      </dgm:t>
    </dgm:pt>
    <dgm:pt modelId="{79D4F2DA-CFFA-455B-B58B-0CBD9B451D56}" type="pres">
      <dgm:prSet presAssocID="{5888CFC0-BDCD-4504-9CAB-9402815D96F3}" presName="hierChild1" presStyleCnt="0">
        <dgm:presLayoutVars>
          <dgm:chPref val="1"/>
          <dgm:dir/>
          <dgm:animOne val="branch"/>
          <dgm:animLvl val="lvl"/>
          <dgm:resizeHandles/>
        </dgm:presLayoutVars>
      </dgm:prSet>
      <dgm:spPr/>
    </dgm:pt>
    <dgm:pt modelId="{1BD3C2FC-9D10-4B12-B8C5-7B1E49C360C9}" type="pres">
      <dgm:prSet presAssocID="{41F45C13-2411-445F-995E-D7D34785BD9B}" presName="hierRoot1" presStyleCnt="0"/>
      <dgm:spPr/>
    </dgm:pt>
    <dgm:pt modelId="{FDF6B904-C133-449F-8E71-709D3AB0257A}" type="pres">
      <dgm:prSet presAssocID="{41F45C13-2411-445F-995E-D7D34785BD9B}" presName="composite" presStyleCnt="0"/>
      <dgm:spPr/>
    </dgm:pt>
    <dgm:pt modelId="{9CEE106D-DECE-4B0C-BB0E-8D1969B5AC1A}" type="pres">
      <dgm:prSet presAssocID="{41F45C13-2411-445F-995E-D7D34785BD9B}" presName="background" presStyleLbl="node0" presStyleIdx="0" presStyleCnt="2"/>
      <dgm:spPr/>
    </dgm:pt>
    <dgm:pt modelId="{66F24380-9BDB-4849-9217-193C94FB20FF}" type="pres">
      <dgm:prSet presAssocID="{41F45C13-2411-445F-995E-D7D34785BD9B}" presName="text" presStyleLbl="fgAcc0" presStyleIdx="0" presStyleCnt="2">
        <dgm:presLayoutVars>
          <dgm:chPref val="3"/>
        </dgm:presLayoutVars>
      </dgm:prSet>
      <dgm:spPr/>
    </dgm:pt>
    <dgm:pt modelId="{27A0A68C-55E2-4F8D-A616-07294BF70E1A}" type="pres">
      <dgm:prSet presAssocID="{41F45C13-2411-445F-995E-D7D34785BD9B}" presName="hierChild2" presStyleCnt="0"/>
      <dgm:spPr/>
    </dgm:pt>
    <dgm:pt modelId="{8F38EC45-1ADD-4764-90CF-DCB1B3205AB6}" type="pres">
      <dgm:prSet presAssocID="{5798DF4A-1166-49A4-98F6-A6C3CD4D9D2C}" presName="hierRoot1" presStyleCnt="0"/>
      <dgm:spPr/>
    </dgm:pt>
    <dgm:pt modelId="{A3C53EE7-D92B-46EC-9EAF-1E1F97A9F585}" type="pres">
      <dgm:prSet presAssocID="{5798DF4A-1166-49A4-98F6-A6C3CD4D9D2C}" presName="composite" presStyleCnt="0"/>
      <dgm:spPr/>
    </dgm:pt>
    <dgm:pt modelId="{983FB4B9-3F03-4860-A7ED-FE09B67E5932}" type="pres">
      <dgm:prSet presAssocID="{5798DF4A-1166-49A4-98F6-A6C3CD4D9D2C}" presName="background" presStyleLbl="node0" presStyleIdx="1" presStyleCnt="2"/>
      <dgm:spPr/>
    </dgm:pt>
    <dgm:pt modelId="{3595DB4F-EB6D-4414-BE19-F2EB46CFF7AC}" type="pres">
      <dgm:prSet presAssocID="{5798DF4A-1166-49A4-98F6-A6C3CD4D9D2C}" presName="text" presStyleLbl="fgAcc0" presStyleIdx="1" presStyleCnt="2">
        <dgm:presLayoutVars>
          <dgm:chPref val="3"/>
        </dgm:presLayoutVars>
      </dgm:prSet>
      <dgm:spPr/>
    </dgm:pt>
    <dgm:pt modelId="{D1E56A5A-99FA-4AC9-B234-5B1A00D863AD}" type="pres">
      <dgm:prSet presAssocID="{5798DF4A-1166-49A4-98F6-A6C3CD4D9D2C}" presName="hierChild2" presStyleCnt="0"/>
      <dgm:spPr/>
    </dgm:pt>
  </dgm:ptLst>
  <dgm:cxnLst>
    <dgm:cxn modelId="{E0EDF830-5E5B-4F69-83E4-047300E6A81F}" type="presOf" srcId="{41F45C13-2411-445F-995E-D7D34785BD9B}" destId="{66F24380-9BDB-4849-9217-193C94FB20FF}" srcOrd="0" destOrd="0" presId="urn:microsoft.com/office/officeart/2005/8/layout/hierarchy1"/>
    <dgm:cxn modelId="{8BB6AB6C-0ED9-4B23-ACF2-1FCE93E67E05}" srcId="{5888CFC0-BDCD-4504-9CAB-9402815D96F3}" destId="{41F45C13-2411-445F-995E-D7D34785BD9B}" srcOrd="0" destOrd="0" parTransId="{FBA6D04A-566E-43AC-99F8-4F91D2462854}" sibTransId="{2C4410BA-EE85-4C08-B36C-CFE01A4AF71A}"/>
    <dgm:cxn modelId="{617E7C80-C5CE-424B-8EE2-549633A62332}" type="presOf" srcId="{5888CFC0-BDCD-4504-9CAB-9402815D96F3}" destId="{79D4F2DA-CFFA-455B-B58B-0CBD9B451D56}" srcOrd="0" destOrd="0" presId="urn:microsoft.com/office/officeart/2005/8/layout/hierarchy1"/>
    <dgm:cxn modelId="{BBF873D3-5515-4AF0-84C9-8E2D52FBEEF8}" srcId="{5888CFC0-BDCD-4504-9CAB-9402815D96F3}" destId="{5798DF4A-1166-49A4-98F6-A6C3CD4D9D2C}" srcOrd="1" destOrd="0" parTransId="{6480453B-0837-4E22-92CD-D14445123552}" sibTransId="{FD38AD17-EACF-4C58-A2D1-4723F1CEED97}"/>
    <dgm:cxn modelId="{18DC6EFF-BF47-4AD6-9E49-586234375883}" type="presOf" srcId="{5798DF4A-1166-49A4-98F6-A6C3CD4D9D2C}" destId="{3595DB4F-EB6D-4414-BE19-F2EB46CFF7AC}" srcOrd="0" destOrd="0" presId="urn:microsoft.com/office/officeart/2005/8/layout/hierarchy1"/>
    <dgm:cxn modelId="{CF5850F5-F875-4D0F-BC34-06C5A3935089}" type="presParOf" srcId="{79D4F2DA-CFFA-455B-B58B-0CBD9B451D56}" destId="{1BD3C2FC-9D10-4B12-B8C5-7B1E49C360C9}" srcOrd="0" destOrd="0" presId="urn:microsoft.com/office/officeart/2005/8/layout/hierarchy1"/>
    <dgm:cxn modelId="{E6915EEC-EC29-4255-9D61-0767A8558F4B}" type="presParOf" srcId="{1BD3C2FC-9D10-4B12-B8C5-7B1E49C360C9}" destId="{FDF6B904-C133-449F-8E71-709D3AB0257A}" srcOrd="0" destOrd="0" presId="urn:microsoft.com/office/officeart/2005/8/layout/hierarchy1"/>
    <dgm:cxn modelId="{B3871001-32BD-4737-8EE3-FFC09A58EAEE}" type="presParOf" srcId="{FDF6B904-C133-449F-8E71-709D3AB0257A}" destId="{9CEE106D-DECE-4B0C-BB0E-8D1969B5AC1A}" srcOrd="0" destOrd="0" presId="urn:microsoft.com/office/officeart/2005/8/layout/hierarchy1"/>
    <dgm:cxn modelId="{C5122352-E4F5-4A7C-97BB-D08ABE75082C}" type="presParOf" srcId="{FDF6B904-C133-449F-8E71-709D3AB0257A}" destId="{66F24380-9BDB-4849-9217-193C94FB20FF}" srcOrd="1" destOrd="0" presId="urn:microsoft.com/office/officeart/2005/8/layout/hierarchy1"/>
    <dgm:cxn modelId="{569C4270-BA21-4F3E-BF48-90CC91D00470}" type="presParOf" srcId="{1BD3C2FC-9D10-4B12-B8C5-7B1E49C360C9}" destId="{27A0A68C-55E2-4F8D-A616-07294BF70E1A}" srcOrd="1" destOrd="0" presId="urn:microsoft.com/office/officeart/2005/8/layout/hierarchy1"/>
    <dgm:cxn modelId="{ACD7D281-B728-4B07-BEB8-0657E09EB835}" type="presParOf" srcId="{79D4F2DA-CFFA-455B-B58B-0CBD9B451D56}" destId="{8F38EC45-1ADD-4764-90CF-DCB1B3205AB6}" srcOrd="1" destOrd="0" presId="urn:microsoft.com/office/officeart/2005/8/layout/hierarchy1"/>
    <dgm:cxn modelId="{4D1E05F6-81A4-44FE-8E23-058ED1273A06}" type="presParOf" srcId="{8F38EC45-1ADD-4764-90CF-DCB1B3205AB6}" destId="{A3C53EE7-D92B-46EC-9EAF-1E1F97A9F585}" srcOrd="0" destOrd="0" presId="urn:microsoft.com/office/officeart/2005/8/layout/hierarchy1"/>
    <dgm:cxn modelId="{8E2A3245-9769-4BD7-AB0C-2BD93AD3AAE4}" type="presParOf" srcId="{A3C53EE7-D92B-46EC-9EAF-1E1F97A9F585}" destId="{983FB4B9-3F03-4860-A7ED-FE09B67E5932}" srcOrd="0" destOrd="0" presId="urn:microsoft.com/office/officeart/2005/8/layout/hierarchy1"/>
    <dgm:cxn modelId="{B20B301F-89DD-40B1-A7D5-4A2622A59377}" type="presParOf" srcId="{A3C53EE7-D92B-46EC-9EAF-1E1F97A9F585}" destId="{3595DB4F-EB6D-4414-BE19-F2EB46CFF7AC}" srcOrd="1" destOrd="0" presId="urn:microsoft.com/office/officeart/2005/8/layout/hierarchy1"/>
    <dgm:cxn modelId="{AEE7EFDF-A8B6-4D8A-B0E1-582E16BA235F}" type="presParOf" srcId="{8F38EC45-1ADD-4764-90CF-DCB1B3205AB6}" destId="{D1E56A5A-99FA-4AC9-B234-5B1A00D863AD}"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C5B263C-3F6E-4A50-B0B9-E3C588D20F99}" type="doc">
      <dgm:prSet loTypeId="urn:microsoft.com/office/officeart/2005/8/layout/list1" loCatId="list" qsTypeId="urn:microsoft.com/office/officeart/2005/8/quickstyle/simple4" qsCatId="simple" csTypeId="urn:microsoft.com/office/officeart/2005/8/colors/colorful5" csCatId="colorful" phldr="1"/>
      <dgm:spPr/>
      <dgm:t>
        <a:bodyPr/>
        <a:lstStyle/>
        <a:p>
          <a:endParaRPr lang="en-US"/>
        </a:p>
      </dgm:t>
    </dgm:pt>
    <dgm:pt modelId="{1F886451-B6E3-41FC-9771-6E17F5A729C2}">
      <dgm:prSet custT="1"/>
      <dgm:spPr/>
      <dgm:t>
        <a:bodyPr/>
        <a:lstStyle/>
        <a:p>
          <a:r>
            <a:rPr lang="en-US" sz="1800"/>
            <a:t>Must be in a Qualified Institution</a:t>
          </a:r>
        </a:p>
      </dgm:t>
    </dgm:pt>
    <dgm:pt modelId="{26914989-1CCB-410E-B105-5EE2A1146EDE}" type="parTrans" cxnId="{4EA6F7B5-5F82-4FAD-8197-5B6E278D3666}">
      <dgm:prSet/>
      <dgm:spPr/>
      <dgm:t>
        <a:bodyPr/>
        <a:lstStyle/>
        <a:p>
          <a:endParaRPr lang="en-US"/>
        </a:p>
      </dgm:t>
    </dgm:pt>
    <dgm:pt modelId="{692552E1-07D7-4C10-BD3B-10B7D3344623}" type="sibTrans" cxnId="{4EA6F7B5-5F82-4FAD-8197-5B6E278D3666}">
      <dgm:prSet/>
      <dgm:spPr/>
      <dgm:t>
        <a:bodyPr/>
        <a:lstStyle/>
        <a:p>
          <a:endParaRPr lang="en-US"/>
        </a:p>
      </dgm:t>
    </dgm:pt>
    <dgm:pt modelId="{1577525F-5C2D-448A-A625-2D422C8CE5EC}">
      <dgm:prSet custT="1"/>
      <dgm:spPr/>
      <dgm:t>
        <a:bodyPr/>
        <a:lstStyle/>
        <a:p>
          <a:r>
            <a:rPr lang="en-US" sz="1800"/>
            <a:t>Nursing Facility</a:t>
          </a:r>
        </a:p>
      </dgm:t>
    </dgm:pt>
    <dgm:pt modelId="{744CE269-33EC-4E12-97D0-D5532437349F}" type="parTrans" cxnId="{AD79C996-773B-49A7-B595-7A74D70AD3A8}">
      <dgm:prSet/>
      <dgm:spPr/>
      <dgm:t>
        <a:bodyPr/>
        <a:lstStyle/>
        <a:p>
          <a:endParaRPr lang="en-US"/>
        </a:p>
      </dgm:t>
    </dgm:pt>
    <dgm:pt modelId="{C3AFE0ED-E4EC-47FE-B46A-2627F7108CB7}" type="sibTrans" cxnId="{AD79C996-773B-49A7-B595-7A74D70AD3A8}">
      <dgm:prSet/>
      <dgm:spPr/>
      <dgm:t>
        <a:bodyPr/>
        <a:lstStyle/>
        <a:p>
          <a:endParaRPr lang="en-US"/>
        </a:p>
      </dgm:t>
    </dgm:pt>
    <dgm:pt modelId="{8FCAD65A-56F0-4C36-AFB9-61B33BE0E1DD}">
      <dgm:prSet custT="1"/>
      <dgm:spPr/>
      <dgm:t>
        <a:bodyPr/>
        <a:lstStyle/>
        <a:p>
          <a:r>
            <a:rPr lang="en-US" sz="1800"/>
            <a:t>Hospital </a:t>
          </a:r>
        </a:p>
      </dgm:t>
    </dgm:pt>
    <dgm:pt modelId="{B2917C60-E9A0-4E12-8236-02CE0D953FE1}" type="parTrans" cxnId="{420B9626-19B8-4931-A7C2-48CBF59EFFCB}">
      <dgm:prSet/>
      <dgm:spPr/>
      <dgm:t>
        <a:bodyPr/>
        <a:lstStyle/>
        <a:p>
          <a:endParaRPr lang="en-US"/>
        </a:p>
      </dgm:t>
    </dgm:pt>
    <dgm:pt modelId="{7A9FFB0D-117F-48DC-AA4E-F422A1859097}" type="sibTrans" cxnId="{420B9626-19B8-4931-A7C2-48CBF59EFFCB}">
      <dgm:prSet/>
      <dgm:spPr/>
      <dgm:t>
        <a:bodyPr/>
        <a:lstStyle/>
        <a:p>
          <a:endParaRPr lang="en-US"/>
        </a:p>
      </dgm:t>
    </dgm:pt>
    <dgm:pt modelId="{5B74BACC-3459-45C6-BC64-01656A00C0A6}">
      <dgm:prSet custT="1"/>
      <dgm:spPr/>
      <dgm:t>
        <a:bodyPr/>
        <a:lstStyle/>
        <a:p>
          <a:r>
            <a:rPr lang="en-US" sz="1800"/>
            <a:t>Chronic Disease Hospital</a:t>
          </a:r>
        </a:p>
      </dgm:t>
    </dgm:pt>
    <dgm:pt modelId="{F4557CBD-B8B5-4527-B494-18F3C7E55742}" type="parTrans" cxnId="{2D4FE7C8-D6F9-45E9-8CA3-B298477D672C}">
      <dgm:prSet/>
      <dgm:spPr/>
      <dgm:t>
        <a:bodyPr/>
        <a:lstStyle/>
        <a:p>
          <a:endParaRPr lang="en-US"/>
        </a:p>
      </dgm:t>
    </dgm:pt>
    <dgm:pt modelId="{FBE882AE-082A-4546-B17C-EE99C553771F}" type="sibTrans" cxnId="{2D4FE7C8-D6F9-45E9-8CA3-B298477D672C}">
      <dgm:prSet/>
      <dgm:spPr/>
      <dgm:t>
        <a:bodyPr/>
        <a:lstStyle/>
        <a:p>
          <a:endParaRPr lang="en-US"/>
        </a:p>
      </dgm:t>
    </dgm:pt>
    <dgm:pt modelId="{DB518431-7865-44EC-88D4-B873C8F8DFA7}">
      <dgm:prSet custT="1"/>
      <dgm:spPr/>
      <dgm:t>
        <a:bodyPr/>
        <a:lstStyle/>
        <a:p>
          <a:r>
            <a:rPr lang="en-US" sz="1800"/>
            <a:t>Intermediate Care Facility for Persons with Intellectual Disabilities (ICF-ID)</a:t>
          </a:r>
        </a:p>
      </dgm:t>
    </dgm:pt>
    <dgm:pt modelId="{B990107E-9007-49BF-ABFB-518255D614C2}" type="parTrans" cxnId="{75600188-BD68-4CBD-9799-13C39109C5C9}">
      <dgm:prSet/>
      <dgm:spPr/>
      <dgm:t>
        <a:bodyPr/>
        <a:lstStyle/>
        <a:p>
          <a:endParaRPr lang="en-US"/>
        </a:p>
      </dgm:t>
    </dgm:pt>
    <dgm:pt modelId="{8D7B53C2-C71C-4F5B-830A-1C50A0D07887}" type="sibTrans" cxnId="{75600188-BD68-4CBD-9799-13C39109C5C9}">
      <dgm:prSet/>
      <dgm:spPr/>
      <dgm:t>
        <a:bodyPr/>
        <a:lstStyle/>
        <a:p>
          <a:endParaRPr lang="en-US"/>
        </a:p>
      </dgm:t>
    </dgm:pt>
    <dgm:pt modelId="{41E800E5-2975-4F8D-98EA-AE1596D6ED7C}">
      <dgm:prSet custT="1"/>
      <dgm:spPr/>
      <dgm:t>
        <a:bodyPr/>
        <a:lstStyle/>
        <a:p>
          <a:r>
            <a:rPr lang="en-US" sz="1800"/>
            <a:t>At the time of Transition:</a:t>
          </a:r>
        </a:p>
      </dgm:t>
    </dgm:pt>
    <dgm:pt modelId="{D8E1551F-8052-48E3-ADF4-2BCE416604E4}" type="parTrans" cxnId="{2371444B-1D9D-4BBC-8318-3F5FC833D658}">
      <dgm:prSet/>
      <dgm:spPr/>
      <dgm:t>
        <a:bodyPr/>
        <a:lstStyle/>
        <a:p>
          <a:endParaRPr lang="en-US"/>
        </a:p>
      </dgm:t>
    </dgm:pt>
    <dgm:pt modelId="{FCF09506-F445-42FE-B7D5-7689671B9198}" type="sibTrans" cxnId="{2371444B-1D9D-4BBC-8318-3F5FC833D658}">
      <dgm:prSet/>
      <dgm:spPr/>
      <dgm:t>
        <a:bodyPr/>
        <a:lstStyle/>
        <a:p>
          <a:endParaRPr lang="en-US"/>
        </a:p>
      </dgm:t>
    </dgm:pt>
    <dgm:pt modelId="{05931741-D57D-4CB3-9315-0DC3A504AF0F}">
      <dgm:prSet custT="1"/>
      <dgm:spPr/>
      <dgm:t>
        <a:bodyPr/>
        <a:lstStyle/>
        <a:p>
          <a:r>
            <a:rPr lang="en-US" sz="1800"/>
            <a:t>Must have been institutionalized for 60 days</a:t>
          </a:r>
        </a:p>
      </dgm:t>
    </dgm:pt>
    <dgm:pt modelId="{39DD09EB-382C-4A69-9417-86F56034C743}" type="parTrans" cxnId="{BA9E509F-8A67-4CD8-97AB-9F8DF567393F}">
      <dgm:prSet/>
      <dgm:spPr/>
      <dgm:t>
        <a:bodyPr/>
        <a:lstStyle/>
        <a:p>
          <a:endParaRPr lang="en-US"/>
        </a:p>
      </dgm:t>
    </dgm:pt>
    <dgm:pt modelId="{55EF4C18-5CC2-4FC6-90F9-0FCBF59BD2F9}" type="sibTrans" cxnId="{BA9E509F-8A67-4CD8-97AB-9F8DF567393F}">
      <dgm:prSet/>
      <dgm:spPr/>
      <dgm:t>
        <a:bodyPr/>
        <a:lstStyle/>
        <a:p>
          <a:endParaRPr lang="en-US"/>
        </a:p>
      </dgm:t>
    </dgm:pt>
    <dgm:pt modelId="{DDDC9BA7-C3A1-4D28-A4A6-0C6708B2F577}">
      <dgm:prSet custT="1"/>
      <dgm:spPr/>
      <dgm:t>
        <a:bodyPr/>
        <a:lstStyle/>
        <a:p>
          <a:r>
            <a:rPr lang="en-US" sz="1800"/>
            <a:t>Have a person-centered care plan targeted for the Medicaid Waiver under which they will be served after day 365 or under State Plan HCBS Services:</a:t>
          </a:r>
        </a:p>
      </dgm:t>
    </dgm:pt>
    <dgm:pt modelId="{97AB69F7-F0A5-4326-A696-FC9F4CA70772}" type="parTrans" cxnId="{011D7E0D-6375-46E5-99DE-95EABA70D306}">
      <dgm:prSet/>
      <dgm:spPr/>
      <dgm:t>
        <a:bodyPr/>
        <a:lstStyle/>
        <a:p>
          <a:endParaRPr lang="en-US"/>
        </a:p>
      </dgm:t>
    </dgm:pt>
    <dgm:pt modelId="{6EB6A7DA-969E-41D2-B890-816DCA8CF2E5}" type="sibTrans" cxnId="{011D7E0D-6375-46E5-99DE-95EABA70D306}">
      <dgm:prSet/>
      <dgm:spPr/>
      <dgm:t>
        <a:bodyPr/>
        <a:lstStyle/>
        <a:p>
          <a:endParaRPr lang="en-US"/>
        </a:p>
      </dgm:t>
    </dgm:pt>
    <dgm:pt modelId="{FF08DCD9-A440-4E47-891D-1F403A01CE46}">
      <dgm:prSet custT="1"/>
      <dgm:spPr/>
      <dgm:t>
        <a:bodyPr/>
        <a:lstStyle/>
        <a:p>
          <a:r>
            <a:rPr lang="en-US" sz="1800"/>
            <a:t>approved by MFP </a:t>
          </a:r>
        </a:p>
      </dgm:t>
    </dgm:pt>
    <dgm:pt modelId="{1451A7E0-4885-457B-AA87-4EA2AFA5908D}" type="parTrans" cxnId="{56B648C4-E81D-4A65-9302-2BCFBD31E535}">
      <dgm:prSet/>
      <dgm:spPr/>
      <dgm:t>
        <a:bodyPr/>
        <a:lstStyle/>
        <a:p>
          <a:endParaRPr lang="en-US"/>
        </a:p>
      </dgm:t>
    </dgm:pt>
    <dgm:pt modelId="{450C4A03-CD14-4630-BF8B-158552FCA929}" type="sibTrans" cxnId="{56B648C4-E81D-4A65-9302-2BCFBD31E535}">
      <dgm:prSet/>
      <dgm:spPr/>
      <dgm:t>
        <a:bodyPr/>
        <a:lstStyle/>
        <a:p>
          <a:endParaRPr lang="en-US"/>
        </a:p>
      </dgm:t>
    </dgm:pt>
    <dgm:pt modelId="{BB9CD91F-98E3-4352-B161-5E5576955764}">
      <dgm:prSet custT="1"/>
      <dgm:spPr/>
      <dgm:t>
        <a:bodyPr/>
        <a:lstStyle/>
        <a:p>
          <a:r>
            <a:rPr lang="en-US" sz="1800"/>
            <a:t>at or below the individuals cost of care in the facility on the day they were referred</a:t>
          </a:r>
        </a:p>
      </dgm:t>
    </dgm:pt>
    <dgm:pt modelId="{10673CC4-9175-4A73-9E7F-6D494EE658CB}" type="parTrans" cxnId="{B4C971FF-D2C6-40D9-85B4-B4C208EF05DE}">
      <dgm:prSet/>
      <dgm:spPr/>
      <dgm:t>
        <a:bodyPr/>
        <a:lstStyle/>
        <a:p>
          <a:endParaRPr lang="en-US"/>
        </a:p>
      </dgm:t>
    </dgm:pt>
    <dgm:pt modelId="{44DE1F32-D8D0-4799-91EA-63F0DC49F5FE}" type="sibTrans" cxnId="{B4C971FF-D2C6-40D9-85B4-B4C208EF05DE}">
      <dgm:prSet/>
      <dgm:spPr/>
      <dgm:t>
        <a:bodyPr/>
        <a:lstStyle/>
        <a:p>
          <a:endParaRPr lang="en-US"/>
        </a:p>
      </dgm:t>
    </dgm:pt>
    <dgm:pt modelId="{976F0248-923B-484F-9168-C99411A3F11E}">
      <dgm:prSet custT="1"/>
      <dgm:spPr/>
      <dgm:t>
        <a:bodyPr/>
        <a:lstStyle/>
        <a:p>
          <a:r>
            <a:rPr lang="en-US" sz="1800"/>
            <a:t>plan must be sustainable under regular Home and community-based services (HCBS) at end of MFP year</a:t>
          </a:r>
        </a:p>
      </dgm:t>
    </dgm:pt>
    <dgm:pt modelId="{3A4C1A11-7948-42ED-8FE4-E0BFBBDC530D}" type="parTrans" cxnId="{702BB059-58CB-4558-A44E-FCD41AE26549}">
      <dgm:prSet/>
      <dgm:spPr/>
      <dgm:t>
        <a:bodyPr/>
        <a:lstStyle/>
        <a:p>
          <a:endParaRPr lang="en-US"/>
        </a:p>
      </dgm:t>
    </dgm:pt>
    <dgm:pt modelId="{672A3F1A-4FA2-4266-BCF8-CBD3B75F98AA}" type="sibTrans" cxnId="{702BB059-58CB-4558-A44E-FCD41AE26549}">
      <dgm:prSet/>
      <dgm:spPr/>
      <dgm:t>
        <a:bodyPr/>
        <a:lstStyle/>
        <a:p>
          <a:endParaRPr lang="en-US"/>
        </a:p>
      </dgm:t>
    </dgm:pt>
    <dgm:pt modelId="{63AC83B3-C0F1-445E-840E-D366C386AB54}">
      <dgm:prSet custT="1"/>
      <dgm:spPr/>
      <dgm:t>
        <a:bodyPr/>
        <a:lstStyle/>
        <a:p>
          <a:r>
            <a:rPr lang="en-US" sz="1800"/>
            <a:t>as long as it is continuous, hospital, rehab &amp; nursing facility time can be counted </a:t>
          </a:r>
        </a:p>
      </dgm:t>
    </dgm:pt>
    <dgm:pt modelId="{AF24B604-1381-466C-A8A1-CD7BCA937FA3}" type="sibTrans" cxnId="{B31554C6-6C35-41C2-B29B-BA079776E50E}">
      <dgm:prSet/>
      <dgm:spPr/>
      <dgm:t>
        <a:bodyPr/>
        <a:lstStyle/>
        <a:p>
          <a:endParaRPr lang="en-US"/>
        </a:p>
      </dgm:t>
    </dgm:pt>
    <dgm:pt modelId="{59CF8E9D-07D0-4C8A-8413-E511972F006F}" type="parTrans" cxnId="{B31554C6-6C35-41C2-B29B-BA079776E50E}">
      <dgm:prSet/>
      <dgm:spPr/>
      <dgm:t>
        <a:bodyPr/>
        <a:lstStyle/>
        <a:p>
          <a:endParaRPr lang="en-US"/>
        </a:p>
      </dgm:t>
    </dgm:pt>
    <dgm:pt modelId="{8C52C05B-F459-46AC-8310-60B28EE34938}" type="pres">
      <dgm:prSet presAssocID="{3C5B263C-3F6E-4A50-B0B9-E3C588D20F99}" presName="linear" presStyleCnt="0">
        <dgm:presLayoutVars>
          <dgm:dir/>
          <dgm:animLvl val="lvl"/>
          <dgm:resizeHandles val="exact"/>
        </dgm:presLayoutVars>
      </dgm:prSet>
      <dgm:spPr/>
    </dgm:pt>
    <dgm:pt modelId="{2BD0D46F-1D52-40A5-87D4-FC9D5FCE8EF0}" type="pres">
      <dgm:prSet presAssocID="{1F886451-B6E3-41FC-9771-6E17F5A729C2}" presName="parentLin" presStyleCnt="0"/>
      <dgm:spPr/>
    </dgm:pt>
    <dgm:pt modelId="{383B9AE9-8B7D-4155-88D0-3199368E8068}" type="pres">
      <dgm:prSet presAssocID="{1F886451-B6E3-41FC-9771-6E17F5A729C2}" presName="parentLeftMargin" presStyleLbl="node1" presStyleIdx="0" presStyleCnt="2"/>
      <dgm:spPr/>
    </dgm:pt>
    <dgm:pt modelId="{EE38C8D5-F016-416D-A614-07A3029F03A1}" type="pres">
      <dgm:prSet presAssocID="{1F886451-B6E3-41FC-9771-6E17F5A729C2}" presName="parentText" presStyleLbl="node1" presStyleIdx="0" presStyleCnt="2">
        <dgm:presLayoutVars>
          <dgm:chMax val="0"/>
          <dgm:bulletEnabled val="1"/>
        </dgm:presLayoutVars>
      </dgm:prSet>
      <dgm:spPr/>
    </dgm:pt>
    <dgm:pt modelId="{4552EF55-2FF0-42E6-9652-93575CA9CB78}" type="pres">
      <dgm:prSet presAssocID="{1F886451-B6E3-41FC-9771-6E17F5A729C2}" presName="negativeSpace" presStyleCnt="0"/>
      <dgm:spPr/>
    </dgm:pt>
    <dgm:pt modelId="{18620E6B-78F8-4D23-9CFA-3FCD97278554}" type="pres">
      <dgm:prSet presAssocID="{1F886451-B6E3-41FC-9771-6E17F5A729C2}" presName="childText" presStyleLbl="conFgAcc1" presStyleIdx="0" presStyleCnt="2">
        <dgm:presLayoutVars>
          <dgm:bulletEnabled val="1"/>
        </dgm:presLayoutVars>
      </dgm:prSet>
      <dgm:spPr/>
    </dgm:pt>
    <dgm:pt modelId="{B484A728-320B-4CE1-92CD-99F4E663F08A}" type="pres">
      <dgm:prSet presAssocID="{692552E1-07D7-4C10-BD3B-10B7D3344623}" presName="spaceBetweenRectangles" presStyleCnt="0"/>
      <dgm:spPr/>
    </dgm:pt>
    <dgm:pt modelId="{B09A6D3F-5423-4B89-ABB0-B6A4E454B566}" type="pres">
      <dgm:prSet presAssocID="{41E800E5-2975-4F8D-98EA-AE1596D6ED7C}" presName="parentLin" presStyleCnt="0"/>
      <dgm:spPr/>
    </dgm:pt>
    <dgm:pt modelId="{3C47A073-78AA-4DF6-83A7-85829C6B860D}" type="pres">
      <dgm:prSet presAssocID="{41E800E5-2975-4F8D-98EA-AE1596D6ED7C}" presName="parentLeftMargin" presStyleLbl="node1" presStyleIdx="0" presStyleCnt="2"/>
      <dgm:spPr/>
    </dgm:pt>
    <dgm:pt modelId="{EAE86FA3-8C46-494D-926E-9E9BC86007EA}" type="pres">
      <dgm:prSet presAssocID="{41E800E5-2975-4F8D-98EA-AE1596D6ED7C}" presName="parentText" presStyleLbl="node1" presStyleIdx="1" presStyleCnt="2">
        <dgm:presLayoutVars>
          <dgm:chMax val="0"/>
          <dgm:bulletEnabled val="1"/>
        </dgm:presLayoutVars>
      </dgm:prSet>
      <dgm:spPr/>
    </dgm:pt>
    <dgm:pt modelId="{9FD4B159-709C-4302-95D9-E90533F56150}" type="pres">
      <dgm:prSet presAssocID="{41E800E5-2975-4F8D-98EA-AE1596D6ED7C}" presName="negativeSpace" presStyleCnt="0"/>
      <dgm:spPr/>
    </dgm:pt>
    <dgm:pt modelId="{80F8E998-11EE-4B7C-A0C0-7181131341B6}" type="pres">
      <dgm:prSet presAssocID="{41E800E5-2975-4F8D-98EA-AE1596D6ED7C}" presName="childText" presStyleLbl="conFgAcc1" presStyleIdx="1" presStyleCnt="2">
        <dgm:presLayoutVars>
          <dgm:bulletEnabled val="1"/>
        </dgm:presLayoutVars>
      </dgm:prSet>
      <dgm:spPr/>
    </dgm:pt>
  </dgm:ptLst>
  <dgm:cxnLst>
    <dgm:cxn modelId="{011D7E0D-6375-46E5-99DE-95EABA70D306}" srcId="{41E800E5-2975-4F8D-98EA-AE1596D6ED7C}" destId="{DDDC9BA7-C3A1-4D28-A4A6-0C6708B2F577}" srcOrd="1" destOrd="0" parTransId="{97AB69F7-F0A5-4326-A696-FC9F4CA70772}" sibTransId="{6EB6A7DA-969E-41D2-B890-816DCA8CF2E5}"/>
    <dgm:cxn modelId="{DCC09116-811C-4641-8924-0ED5ED90125A}" type="presOf" srcId="{DDDC9BA7-C3A1-4D28-A4A6-0C6708B2F577}" destId="{80F8E998-11EE-4B7C-A0C0-7181131341B6}" srcOrd="0" destOrd="2" presId="urn:microsoft.com/office/officeart/2005/8/layout/list1"/>
    <dgm:cxn modelId="{75C94D17-342D-45B3-A2A1-63F3AEF1E342}" type="presOf" srcId="{05931741-D57D-4CB3-9315-0DC3A504AF0F}" destId="{80F8E998-11EE-4B7C-A0C0-7181131341B6}" srcOrd="0" destOrd="0" presId="urn:microsoft.com/office/officeart/2005/8/layout/list1"/>
    <dgm:cxn modelId="{A64B2921-A63C-4CD2-96FC-D3538CB82AF7}" type="presOf" srcId="{63AC83B3-C0F1-445E-840E-D366C386AB54}" destId="{80F8E998-11EE-4B7C-A0C0-7181131341B6}" srcOrd="0" destOrd="1" presId="urn:microsoft.com/office/officeart/2005/8/layout/list1"/>
    <dgm:cxn modelId="{C5FCD023-8970-47CC-B455-365C7AA9D238}" type="presOf" srcId="{DB518431-7865-44EC-88D4-B873C8F8DFA7}" destId="{18620E6B-78F8-4D23-9CFA-3FCD97278554}" srcOrd="0" destOrd="3" presId="urn:microsoft.com/office/officeart/2005/8/layout/list1"/>
    <dgm:cxn modelId="{420B9626-19B8-4931-A7C2-48CBF59EFFCB}" srcId="{1F886451-B6E3-41FC-9771-6E17F5A729C2}" destId="{8FCAD65A-56F0-4C36-AFB9-61B33BE0E1DD}" srcOrd="1" destOrd="0" parTransId="{B2917C60-E9A0-4E12-8236-02CE0D953FE1}" sibTransId="{7A9FFB0D-117F-48DC-AA4E-F422A1859097}"/>
    <dgm:cxn modelId="{6EAC8E37-1BC8-44F4-AC83-5B50C945B0A8}" type="presOf" srcId="{1577525F-5C2D-448A-A625-2D422C8CE5EC}" destId="{18620E6B-78F8-4D23-9CFA-3FCD97278554}" srcOrd="0" destOrd="0" presId="urn:microsoft.com/office/officeart/2005/8/layout/list1"/>
    <dgm:cxn modelId="{010E1838-3AFA-4EBA-A71B-FC7168EB4193}" type="presOf" srcId="{3C5B263C-3F6E-4A50-B0B9-E3C588D20F99}" destId="{8C52C05B-F459-46AC-8310-60B28EE34938}" srcOrd="0" destOrd="0" presId="urn:microsoft.com/office/officeart/2005/8/layout/list1"/>
    <dgm:cxn modelId="{F676CC3C-6BD6-4E94-A157-952BB3E3D6A0}" type="presOf" srcId="{FF08DCD9-A440-4E47-891D-1F403A01CE46}" destId="{80F8E998-11EE-4B7C-A0C0-7181131341B6}" srcOrd="0" destOrd="3" presId="urn:microsoft.com/office/officeart/2005/8/layout/list1"/>
    <dgm:cxn modelId="{2371444B-1D9D-4BBC-8318-3F5FC833D658}" srcId="{3C5B263C-3F6E-4A50-B0B9-E3C588D20F99}" destId="{41E800E5-2975-4F8D-98EA-AE1596D6ED7C}" srcOrd="1" destOrd="0" parTransId="{D8E1551F-8052-48E3-ADF4-2BCE416604E4}" sibTransId="{FCF09506-F445-42FE-B7D5-7689671B9198}"/>
    <dgm:cxn modelId="{D9E98574-BB27-4BB4-B427-05BFE3ED4183}" type="presOf" srcId="{1F886451-B6E3-41FC-9771-6E17F5A729C2}" destId="{EE38C8D5-F016-416D-A614-07A3029F03A1}" srcOrd="1" destOrd="0" presId="urn:microsoft.com/office/officeart/2005/8/layout/list1"/>
    <dgm:cxn modelId="{702BB059-58CB-4558-A44E-FCD41AE26549}" srcId="{DDDC9BA7-C3A1-4D28-A4A6-0C6708B2F577}" destId="{976F0248-923B-484F-9168-C99411A3F11E}" srcOrd="2" destOrd="0" parTransId="{3A4C1A11-7948-42ED-8FE4-E0BFBBDC530D}" sibTransId="{672A3F1A-4FA2-4266-BCF8-CBD3B75F98AA}"/>
    <dgm:cxn modelId="{2AC82E87-B1E8-4691-A9CB-1C6749EAFDB8}" type="presOf" srcId="{41E800E5-2975-4F8D-98EA-AE1596D6ED7C}" destId="{3C47A073-78AA-4DF6-83A7-85829C6B860D}" srcOrd="0" destOrd="0" presId="urn:microsoft.com/office/officeart/2005/8/layout/list1"/>
    <dgm:cxn modelId="{75600188-BD68-4CBD-9799-13C39109C5C9}" srcId="{1F886451-B6E3-41FC-9771-6E17F5A729C2}" destId="{DB518431-7865-44EC-88D4-B873C8F8DFA7}" srcOrd="3" destOrd="0" parTransId="{B990107E-9007-49BF-ABFB-518255D614C2}" sibTransId="{8D7B53C2-C71C-4F5B-830A-1C50A0D07887}"/>
    <dgm:cxn modelId="{CA00D389-5BD2-4891-BAF5-A98942341E33}" type="presOf" srcId="{8FCAD65A-56F0-4C36-AFB9-61B33BE0E1DD}" destId="{18620E6B-78F8-4D23-9CFA-3FCD97278554}" srcOrd="0" destOrd="1" presId="urn:microsoft.com/office/officeart/2005/8/layout/list1"/>
    <dgm:cxn modelId="{AD79C996-773B-49A7-B595-7A74D70AD3A8}" srcId="{1F886451-B6E3-41FC-9771-6E17F5A729C2}" destId="{1577525F-5C2D-448A-A625-2D422C8CE5EC}" srcOrd="0" destOrd="0" parTransId="{744CE269-33EC-4E12-97D0-D5532437349F}" sibTransId="{C3AFE0ED-E4EC-47FE-B46A-2627F7108CB7}"/>
    <dgm:cxn modelId="{BA9E509F-8A67-4CD8-97AB-9F8DF567393F}" srcId="{41E800E5-2975-4F8D-98EA-AE1596D6ED7C}" destId="{05931741-D57D-4CB3-9315-0DC3A504AF0F}" srcOrd="0" destOrd="0" parTransId="{39DD09EB-382C-4A69-9417-86F56034C743}" sibTransId="{55EF4C18-5CC2-4FC6-90F9-0FCBF59BD2F9}"/>
    <dgm:cxn modelId="{9272A4A7-A949-4480-8AE4-FBDF87413C90}" type="presOf" srcId="{976F0248-923B-484F-9168-C99411A3F11E}" destId="{80F8E998-11EE-4B7C-A0C0-7181131341B6}" srcOrd="0" destOrd="5" presId="urn:microsoft.com/office/officeart/2005/8/layout/list1"/>
    <dgm:cxn modelId="{D2BE0FA8-9EFB-4B85-88C8-0BD8C1BDA438}" type="presOf" srcId="{BB9CD91F-98E3-4352-B161-5E5576955764}" destId="{80F8E998-11EE-4B7C-A0C0-7181131341B6}" srcOrd="0" destOrd="4" presId="urn:microsoft.com/office/officeart/2005/8/layout/list1"/>
    <dgm:cxn modelId="{4EA6F7B5-5F82-4FAD-8197-5B6E278D3666}" srcId="{3C5B263C-3F6E-4A50-B0B9-E3C588D20F99}" destId="{1F886451-B6E3-41FC-9771-6E17F5A729C2}" srcOrd="0" destOrd="0" parTransId="{26914989-1CCB-410E-B105-5EE2A1146EDE}" sibTransId="{692552E1-07D7-4C10-BD3B-10B7D3344623}"/>
    <dgm:cxn modelId="{AB1B7FC3-582E-4619-825A-3600795128DE}" type="presOf" srcId="{5B74BACC-3459-45C6-BC64-01656A00C0A6}" destId="{18620E6B-78F8-4D23-9CFA-3FCD97278554}" srcOrd="0" destOrd="2" presId="urn:microsoft.com/office/officeart/2005/8/layout/list1"/>
    <dgm:cxn modelId="{56B648C4-E81D-4A65-9302-2BCFBD31E535}" srcId="{DDDC9BA7-C3A1-4D28-A4A6-0C6708B2F577}" destId="{FF08DCD9-A440-4E47-891D-1F403A01CE46}" srcOrd="0" destOrd="0" parTransId="{1451A7E0-4885-457B-AA87-4EA2AFA5908D}" sibTransId="{450C4A03-CD14-4630-BF8B-158552FCA929}"/>
    <dgm:cxn modelId="{B31554C6-6C35-41C2-B29B-BA079776E50E}" srcId="{05931741-D57D-4CB3-9315-0DC3A504AF0F}" destId="{63AC83B3-C0F1-445E-840E-D366C386AB54}" srcOrd="0" destOrd="0" parTransId="{59CF8E9D-07D0-4C8A-8413-E511972F006F}" sibTransId="{AF24B604-1381-466C-A8A1-CD7BCA937FA3}"/>
    <dgm:cxn modelId="{2D4FE7C8-D6F9-45E9-8CA3-B298477D672C}" srcId="{1F886451-B6E3-41FC-9771-6E17F5A729C2}" destId="{5B74BACC-3459-45C6-BC64-01656A00C0A6}" srcOrd="2" destOrd="0" parTransId="{F4557CBD-B8B5-4527-B494-18F3C7E55742}" sibTransId="{FBE882AE-082A-4546-B17C-EE99C553771F}"/>
    <dgm:cxn modelId="{BB1AEFF4-9830-40CB-9223-EEA560A8CE50}" type="presOf" srcId="{1F886451-B6E3-41FC-9771-6E17F5A729C2}" destId="{383B9AE9-8B7D-4155-88D0-3199368E8068}" srcOrd="0" destOrd="0" presId="urn:microsoft.com/office/officeart/2005/8/layout/list1"/>
    <dgm:cxn modelId="{FDDD39FE-8D66-4628-97BD-DF8458D8CACF}" type="presOf" srcId="{41E800E5-2975-4F8D-98EA-AE1596D6ED7C}" destId="{EAE86FA3-8C46-494D-926E-9E9BC86007EA}" srcOrd="1" destOrd="0" presId="urn:microsoft.com/office/officeart/2005/8/layout/list1"/>
    <dgm:cxn modelId="{B4C971FF-D2C6-40D9-85B4-B4C208EF05DE}" srcId="{DDDC9BA7-C3A1-4D28-A4A6-0C6708B2F577}" destId="{BB9CD91F-98E3-4352-B161-5E5576955764}" srcOrd="1" destOrd="0" parTransId="{10673CC4-9175-4A73-9E7F-6D494EE658CB}" sibTransId="{44DE1F32-D8D0-4799-91EA-63F0DC49F5FE}"/>
    <dgm:cxn modelId="{D3AA8FEA-A6C9-4B75-8A33-7A4D106752F3}" type="presParOf" srcId="{8C52C05B-F459-46AC-8310-60B28EE34938}" destId="{2BD0D46F-1D52-40A5-87D4-FC9D5FCE8EF0}" srcOrd="0" destOrd="0" presId="urn:microsoft.com/office/officeart/2005/8/layout/list1"/>
    <dgm:cxn modelId="{E44244F8-774A-4308-A2C7-D961A3E57C84}" type="presParOf" srcId="{2BD0D46F-1D52-40A5-87D4-FC9D5FCE8EF0}" destId="{383B9AE9-8B7D-4155-88D0-3199368E8068}" srcOrd="0" destOrd="0" presId="urn:microsoft.com/office/officeart/2005/8/layout/list1"/>
    <dgm:cxn modelId="{A6885679-6F42-4F7B-BCA8-25919BBAFBDA}" type="presParOf" srcId="{2BD0D46F-1D52-40A5-87D4-FC9D5FCE8EF0}" destId="{EE38C8D5-F016-416D-A614-07A3029F03A1}" srcOrd="1" destOrd="0" presId="urn:microsoft.com/office/officeart/2005/8/layout/list1"/>
    <dgm:cxn modelId="{30FB9644-15F4-471F-905A-FEDDF8BA10F1}" type="presParOf" srcId="{8C52C05B-F459-46AC-8310-60B28EE34938}" destId="{4552EF55-2FF0-42E6-9652-93575CA9CB78}" srcOrd="1" destOrd="0" presId="urn:microsoft.com/office/officeart/2005/8/layout/list1"/>
    <dgm:cxn modelId="{323846D9-AE33-4666-B37C-0D01FB79D09F}" type="presParOf" srcId="{8C52C05B-F459-46AC-8310-60B28EE34938}" destId="{18620E6B-78F8-4D23-9CFA-3FCD97278554}" srcOrd="2" destOrd="0" presId="urn:microsoft.com/office/officeart/2005/8/layout/list1"/>
    <dgm:cxn modelId="{94B3E271-E8AA-4B2B-894F-F3F67A8A9E88}" type="presParOf" srcId="{8C52C05B-F459-46AC-8310-60B28EE34938}" destId="{B484A728-320B-4CE1-92CD-99F4E663F08A}" srcOrd="3" destOrd="0" presId="urn:microsoft.com/office/officeart/2005/8/layout/list1"/>
    <dgm:cxn modelId="{189EA55C-B86B-4DE5-8B75-127B6525CBCB}" type="presParOf" srcId="{8C52C05B-F459-46AC-8310-60B28EE34938}" destId="{B09A6D3F-5423-4B89-ABB0-B6A4E454B566}" srcOrd="4" destOrd="0" presId="urn:microsoft.com/office/officeart/2005/8/layout/list1"/>
    <dgm:cxn modelId="{6DDFD47B-A9E8-4647-9F3D-283D9D73B320}" type="presParOf" srcId="{B09A6D3F-5423-4B89-ABB0-B6A4E454B566}" destId="{3C47A073-78AA-4DF6-83A7-85829C6B860D}" srcOrd="0" destOrd="0" presId="urn:microsoft.com/office/officeart/2005/8/layout/list1"/>
    <dgm:cxn modelId="{D5D4506F-0666-4E5C-9E8C-D9CD0CA2666B}" type="presParOf" srcId="{B09A6D3F-5423-4B89-ABB0-B6A4E454B566}" destId="{EAE86FA3-8C46-494D-926E-9E9BC86007EA}" srcOrd="1" destOrd="0" presId="urn:microsoft.com/office/officeart/2005/8/layout/list1"/>
    <dgm:cxn modelId="{5B23BDD1-3FE5-4891-85F9-1EBA40E22C58}" type="presParOf" srcId="{8C52C05B-F459-46AC-8310-60B28EE34938}" destId="{9FD4B159-709C-4302-95D9-E90533F56150}" srcOrd="5" destOrd="0" presId="urn:microsoft.com/office/officeart/2005/8/layout/list1"/>
    <dgm:cxn modelId="{EFF7806F-E5AB-42A5-AC13-188487B6D228}" type="presParOf" srcId="{8C52C05B-F459-46AC-8310-60B28EE34938}" destId="{80F8E998-11EE-4B7C-A0C0-7181131341B6}"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A305D64-5E4F-454C-BA8E-D9B9C630C95B}"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F50F1135-F377-43D4-A042-0385EF66879F}">
      <dgm:prSet/>
      <dgm:spPr/>
      <dgm:t>
        <a:bodyPr/>
        <a:lstStyle/>
        <a:p>
          <a:r>
            <a:rPr lang="en-US"/>
            <a:t>Active Medicaid in the facility </a:t>
          </a:r>
        </a:p>
      </dgm:t>
    </dgm:pt>
    <dgm:pt modelId="{E5137B57-0F15-4F09-8052-D14EFEA7A35D}" type="parTrans" cxnId="{09C25F5B-2BA9-442A-8D2F-6B4574ECF48C}">
      <dgm:prSet/>
      <dgm:spPr/>
      <dgm:t>
        <a:bodyPr/>
        <a:lstStyle/>
        <a:p>
          <a:endParaRPr lang="en-US"/>
        </a:p>
      </dgm:t>
    </dgm:pt>
    <dgm:pt modelId="{37A2472A-F3DA-49D1-8379-73E3B6E1F63A}" type="sibTrans" cxnId="{09C25F5B-2BA9-442A-8D2F-6B4574ECF48C}">
      <dgm:prSet/>
      <dgm:spPr/>
      <dgm:t>
        <a:bodyPr/>
        <a:lstStyle/>
        <a:p>
          <a:endParaRPr lang="en-US"/>
        </a:p>
      </dgm:t>
    </dgm:pt>
    <dgm:pt modelId="{8AC03D1D-2BD8-46D5-8C90-7B4B0C4D2998}">
      <dgm:prSet/>
      <dgm:spPr/>
      <dgm:t>
        <a:bodyPr/>
        <a:lstStyle/>
        <a:p>
          <a:r>
            <a:rPr lang="en-US"/>
            <a:t>Medicaid must pay at for at least the day before transition</a:t>
          </a:r>
        </a:p>
      </dgm:t>
    </dgm:pt>
    <dgm:pt modelId="{3BE6A3F0-482D-40CF-9446-60FC9212E952}" type="parTrans" cxnId="{21B56B16-9D17-47C6-A9EC-F3496CE67979}">
      <dgm:prSet/>
      <dgm:spPr/>
      <dgm:t>
        <a:bodyPr/>
        <a:lstStyle/>
        <a:p>
          <a:endParaRPr lang="en-US"/>
        </a:p>
      </dgm:t>
    </dgm:pt>
    <dgm:pt modelId="{A7333BBA-B3CB-4885-9A4F-AC04A23676F5}" type="sibTrans" cxnId="{21B56B16-9D17-47C6-A9EC-F3496CE67979}">
      <dgm:prSet/>
      <dgm:spPr/>
      <dgm:t>
        <a:bodyPr/>
        <a:lstStyle/>
        <a:p>
          <a:endParaRPr lang="en-US"/>
        </a:p>
      </dgm:t>
    </dgm:pt>
    <dgm:pt modelId="{826CB2EE-389C-4A54-B7DA-DA6266E929B0}">
      <dgm:prSet/>
      <dgm:spPr/>
      <dgm:t>
        <a:bodyPr/>
        <a:lstStyle/>
        <a:p>
          <a:r>
            <a:rPr lang="en-US"/>
            <a:t>Community Medicaid Eligible for Waiver or State Plan HCBS</a:t>
          </a:r>
        </a:p>
      </dgm:t>
    </dgm:pt>
    <dgm:pt modelId="{DE16AB4C-5182-4B9E-8F36-CE80792E9BD1}" type="parTrans" cxnId="{D23FD1DC-6825-4034-B6A5-43AF03C7A1C9}">
      <dgm:prSet/>
      <dgm:spPr/>
      <dgm:t>
        <a:bodyPr/>
        <a:lstStyle/>
        <a:p>
          <a:endParaRPr lang="en-US"/>
        </a:p>
      </dgm:t>
    </dgm:pt>
    <dgm:pt modelId="{F31D3615-F0E6-416A-A981-3FCFFBBAAA02}" type="sibTrans" cxnId="{D23FD1DC-6825-4034-B6A5-43AF03C7A1C9}">
      <dgm:prSet/>
      <dgm:spPr/>
      <dgm:t>
        <a:bodyPr/>
        <a:lstStyle/>
        <a:p>
          <a:endParaRPr lang="en-US"/>
        </a:p>
      </dgm:t>
    </dgm:pt>
    <dgm:pt modelId="{B91DB324-18C2-4DAC-9A13-9EB1255253E2}">
      <dgm:prSet/>
      <dgm:spPr/>
      <dgm:t>
        <a:bodyPr/>
        <a:lstStyle/>
        <a:p>
          <a:r>
            <a:rPr lang="en-US"/>
            <a:t>Moving to Qualified Housing:</a:t>
          </a:r>
        </a:p>
      </dgm:t>
    </dgm:pt>
    <dgm:pt modelId="{523CCB35-5A84-4969-8E94-03E53586A385}" type="parTrans" cxnId="{02B6DD4D-C15F-4F1C-9D3B-20DB83937983}">
      <dgm:prSet/>
      <dgm:spPr/>
      <dgm:t>
        <a:bodyPr/>
        <a:lstStyle/>
        <a:p>
          <a:endParaRPr lang="en-US"/>
        </a:p>
      </dgm:t>
    </dgm:pt>
    <dgm:pt modelId="{F34502B1-934E-4874-A2B1-BF4357A5CF4B}" type="sibTrans" cxnId="{02B6DD4D-C15F-4F1C-9D3B-20DB83937983}">
      <dgm:prSet/>
      <dgm:spPr/>
      <dgm:t>
        <a:bodyPr/>
        <a:lstStyle/>
        <a:p>
          <a:endParaRPr lang="en-US"/>
        </a:p>
      </dgm:t>
    </dgm:pt>
    <dgm:pt modelId="{0F9C8463-5498-40C5-B74B-07E20B6546CC}">
      <dgm:prSet/>
      <dgm:spPr/>
      <dgm:t>
        <a:bodyPr/>
        <a:lstStyle/>
        <a:p>
          <a:r>
            <a:rPr lang="en-US"/>
            <a:t>A home owned or leased by  the individual or a family member</a:t>
          </a:r>
        </a:p>
      </dgm:t>
    </dgm:pt>
    <dgm:pt modelId="{374B42E4-C5BE-464B-BC29-3B5FFC19AF40}" type="parTrans" cxnId="{CC8EE1ED-7568-4C47-9934-8A7D5F9C4BB4}">
      <dgm:prSet/>
      <dgm:spPr/>
      <dgm:t>
        <a:bodyPr/>
        <a:lstStyle/>
        <a:p>
          <a:endParaRPr lang="en-US"/>
        </a:p>
      </dgm:t>
    </dgm:pt>
    <dgm:pt modelId="{0DAC171B-849B-495C-BEC0-1CD409365841}" type="sibTrans" cxnId="{CC8EE1ED-7568-4C47-9934-8A7D5F9C4BB4}">
      <dgm:prSet/>
      <dgm:spPr/>
      <dgm:t>
        <a:bodyPr/>
        <a:lstStyle/>
        <a:p>
          <a:endParaRPr lang="en-US"/>
        </a:p>
      </dgm:t>
    </dgm:pt>
    <dgm:pt modelId="{A1AA14BD-CEF8-488A-B795-B2B3E1C4BEC1}">
      <dgm:prSet/>
      <dgm:spPr/>
      <dgm:t>
        <a:bodyPr/>
        <a:lstStyle/>
        <a:p>
          <a:r>
            <a:rPr lang="en-US"/>
            <a:t>An apartment* with </a:t>
          </a:r>
        </a:p>
      </dgm:t>
    </dgm:pt>
    <dgm:pt modelId="{E9FBEBA1-C766-4A2F-B0DB-F30DA9DD093A}" type="parTrans" cxnId="{9E62F459-085C-4BAA-B2EA-CFB8508B962E}">
      <dgm:prSet/>
      <dgm:spPr/>
      <dgm:t>
        <a:bodyPr/>
        <a:lstStyle/>
        <a:p>
          <a:endParaRPr lang="en-US"/>
        </a:p>
      </dgm:t>
    </dgm:pt>
    <dgm:pt modelId="{B22B45E9-5441-45F7-8E68-0CB3E832131C}" type="sibTrans" cxnId="{9E62F459-085C-4BAA-B2EA-CFB8508B962E}">
      <dgm:prSet/>
      <dgm:spPr/>
      <dgm:t>
        <a:bodyPr/>
        <a:lstStyle/>
        <a:p>
          <a:endParaRPr lang="en-US"/>
        </a:p>
      </dgm:t>
    </dgm:pt>
    <dgm:pt modelId="{8975CBFA-9D47-4C62-B6F4-D13676DB73A0}">
      <dgm:prSet/>
      <dgm:spPr/>
      <dgm:t>
        <a:bodyPr/>
        <a:lstStyle/>
        <a:p>
          <a:r>
            <a:rPr lang="en-US"/>
            <a:t>an individual lease, and</a:t>
          </a:r>
        </a:p>
      </dgm:t>
    </dgm:pt>
    <dgm:pt modelId="{48322A15-3304-424E-A1F9-58E58DAB4F9B}" type="parTrans" cxnId="{82645EAC-CA82-4B4F-9E89-3D91A42C0EED}">
      <dgm:prSet/>
      <dgm:spPr/>
      <dgm:t>
        <a:bodyPr/>
        <a:lstStyle/>
        <a:p>
          <a:endParaRPr lang="en-US"/>
        </a:p>
      </dgm:t>
    </dgm:pt>
    <dgm:pt modelId="{A742643F-F078-494E-8A2D-AA3A9699A31C}" type="sibTrans" cxnId="{82645EAC-CA82-4B4F-9E89-3D91A42C0EED}">
      <dgm:prSet/>
      <dgm:spPr/>
      <dgm:t>
        <a:bodyPr/>
        <a:lstStyle/>
        <a:p>
          <a:endParaRPr lang="en-US"/>
        </a:p>
      </dgm:t>
    </dgm:pt>
    <dgm:pt modelId="{FBCA1670-B957-42EB-BEF2-E766C75B3EE4}">
      <dgm:prSet/>
      <dgm:spPr/>
      <dgm:t>
        <a:bodyPr/>
        <a:lstStyle/>
        <a:p>
          <a:r>
            <a:rPr lang="en-US"/>
            <a:t>with lockable access and egress, and</a:t>
          </a:r>
        </a:p>
      </dgm:t>
    </dgm:pt>
    <dgm:pt modelId="{5EBECF7C-CE82-4F0A-AC96-0215D997D584}" type="parTrans" cxnId="{9E8445B1-F291-4F2E-AEBC-EE19E9C35E29}">
      <dgm:prSet/>
      <dgm:spPr/>
      <dgm:t>
        <a:bodyPr/>
        <a:lstStyle/>
        <a:p>
          <a:endParaRPr lang="en-US"/>
        </a:p>
      </dgm:t>
    </dgm:pt>
    <dgm:pt modelId="{075D3D12-821F-4668-BE41-1DBDD8D8D4C2}" type="sibTrans" cxnId="{9E8445B1-F291-4F2E-AEBC-EE19E9C35E29}">
      <dgm:prSet/>
      <dgm:spPr/>
      <dgm:t>
        <a:bodyPr/>
        <a:lstStyle/>
        <a:p>
          <a:endParaRPr lang="en-US"/>
        </a:p>
      </dgm:t>
    </dgm:pt>
    <dgm:pt modelId="{A1EBC2BD-FCFD-4C0E-90C0-7C1B5515AEDC}">
      <dgm:prSet/>
      <dgm:spPr/>
      <dgm:t>
        <a:bodyPr/>
        <a:lstStyle/>
        <a:p>
          <a:r>
            <a:rPr lang="en-US"/>
            <a:t>which includes living, sleeping, bathing, and cooking areas over which the individual or their family has domain and control</a:t>
          </a:r>
        </a:p>
      </dgm:t>
    </dgm:pt>
    <dgm:pt modelId="{93E72EE0-10BF-4182-9A1C-39D996B8C178}" type="parTrans" cxnId="{427A4D53-6F88-41E5-8824-A48B70ED2233}">
      <dgm:prSet/>
      <dgm:spPr/>
      <dgm:t>
        <a:bodyPr/>
        <a:lstStyle/>
        <a:p>
          <a:endParaRPr lang="en-US"/>
        </a:p>
      </dgm:t>
    </dgm:pt>
    <dgm:pt modelId="{1D2D8E30-9CF0-48BC-9C1D-30F51942689D}" type="sibTrans" cxnId="{427A4D53-6F88-41E5-8824-A48B70ED2233}">
      <dgm:prSet/>
      <dgm:spPr/>
      <dgm:t>
        <a:bodyPr/>
        <a:lstStyle/>
        <a:p>
          <a:endParaRPr lang="en-US"/>
        </a:p>
      </dgm:t>
    </dgm:pt>
    <dgm:pt modelId="{FCD663D5-A987-419D-A066-A8CA8EAAEBC4}">
      <dgm:prSet/>
      <dgm:spPr/>
      <dgm:t>
        <a:bodyPr/>
        <a:lstStyle/>
        <a:p>
          <a:r>
            <a:rPr lang="en-US"/>
            <a:t>A residence in a community based residential setting, in which no more than 4 other unrelated individuals reside.</a:t>
          </a:r>
        </a:p>
      </dgm:t>
    </dgm:pt>
    <dgm:pt modelId="{2F248670-8109-44B9-BEF4-FBDBFF2A828B}" type="parTrans" cxnId="{A12B1918-8BCC-4B7D-A720-10234832D28C}">
      <dgm:prSet/>
      <dgm:spPr/>
      <dgm:t>
        <a:bodyPr/>
        <a:lstStyle/>
        <a:p>
          <a:endParaRPr lang="en-US"/>
        </a:p>
      </dgm:t>
    </dgm:pt>
    <dgm:pt modelId="{93C28356-0A8C-4AF7-B6F1-1F61FA2F0070}" type="sibTrans" cxnId="{A12B1918-8BCC-4B7D-A720-10234832D28C}">
      <dgm:prSet/>
      <dgm:spPr/>
      <dgm:t>
        <a:bodyPr/>
        <a:lstStyle/>
        <a:p>
          <a:endParaRPr lang="en-US"/>
        </a:p>
      </dgm:t>
    </dgm:pt>
    <dgm:pt modelId="{9C042012-E27C-43AC-BF16-71A2B7467032}">
      <dgm:prSet/>
      <dgm:spPr/>
      <dgm:t>
        <a:bodyPr/>
        <a:lstStyle/>
        <a:p>
          <a:r>
            <a:rPr lang="en-US"/>
            <a:t>* In CT, Assisted Living qualifies as an apartment – there a number of affordable options for Assisted Living</a:t>
          </a:r>
        </a:p>
      </dgm:t>
    </dgm:pt>
    <dgm:pt modelId="{A96C7361-6690-40A8-BEB2-413FA51CBAD2}" type="parTrans" cxnId="{71C79A68-CE23-4D73-A23C-9600B4AF1605}">
      <dgm:prSet/>
      <dgm:spPr/>
    </dgm:pt>
    <dgm:pt modelId="{E81F5F89-1088-4372-B6A4-06B6498FB6C0}" type="sibTrans" cxnId="{71C79A68-CE23-4D73-A23C-9600B4AF1605}">
      <dgm:prSet/>
      <dgm:spPr/>
    </dgm:pt>
    <dgm:pt modelId="{1E41E9DC-72B6-4C79-93FD-446FA0DCCB9B}" type="pres">
      <dgm:prSet presAssocID="{1A305D64-5E4F-454C-BA8E-D9B9C630C95B}" presName="linear" presStyleCnt="0">
        <dgm:presLayoutVars>
          <dgm:animLvl val="lvl"/>
          <dgm:resizeHandles val="exact"/>
        </dgm:presLayoutVars>
      </dgm:prSet>
      <dgm:spPr/>
    </dgm:pt>
    <dgm:pt modelId="{71440BFD-B01C-42CE-BD98-A310702DB157}" type="pres">
      <dgm:prSet presAssocID="{F50F1135-F377-43D4-A042-0385EF66879F}" presName="parentText" presStyleLbl="node1" presStyleIdx="0" presStyleCnt="3">
        <dgm:presLayoutVars>
          <dgm:chMax val="0"/>
          <dgm:bulletEnabled val="1"/>
        </dgm:presLayoutVars>
      </dgm:prSet>
      <dgm:spPr/>
    </dgm:pt>
    <dgm:pt modelId="{4204A2B8-05F2-4F5F-907B-DF790AD8BF72}" type="pres">
      <dgm:prSet presAssocID="{F50F1135-F377-43D4-A042-0385EF66879F}" presName="childText" presStyleLbl="revTx" presStyleIdx="0" presStyleCnt="2">
        <dgm:presLayoutVars>
          <dgm:bulletEnabled val="1"/>
        </dgm:presLayoutVars>
      </dgm:prSet>
      <dgm:spPr/>
    </dgm:pt>
    <dgm:pt modelId="{03FAC4E9-0B9A-46FD-ADD7-0C50DBBE9B0A}" type="pres">
      <dgm:prSet presAssocID="{826CB2EE-389C-4A54-B7DA-DA6266E929B0}" presName="parentText" presStyleLbl="node1" presStyleIdx="1" presStyleCnt="3">
        <dgm:presLayoutVars>
          <dgm:chMax val="0"/>
          <dgm:bulletEnabled val="1"/>
        </dgm:presLayoutVars>
      </dgm:prSet>
      <dgm:spPr/>
    </dgm:pt>
    <dgm:pt modelId="{94EA81EE-AA52-4B7A-9F31-D05B769AA6BC}" type="pres">
      <dgm:prSet presAssocID="{F31D3615-F0E6-416A-A981-3FCFFBBAAA02}" presName="spacer" presStyleCnt="0"/>
      <dgm:spPr/>
    </dgm:pt>
    <dgm:pt modelId="{72ACBECF-E712-4BFD-A61A-2E72DD5F34DB}" type="pres">
      <dgm:prSet presAssocID="{B91DB324-18C2-4DAC-9A13-9EB1255253E2}" presName="parentText" presStyleLbl="node1" presStyleIdx="2" presStyleCnt="3">
        <dgm:presLayoutVars>
          <dgm:chMax val="0"/>
          <dgm:bulletEnabled val="1"/>
        </dgm:presLayoutVars>
      </dgm:prSet>
      <dgm:spPr/>
    </dgm:pt>
    <dgm:pt modelId="{60417367-E057-485D-A492-B41F0289264C}" type="pres">
      <dgm:prSet presAssocID="{B91DB324-18C2-4DAC-9A13-9EB1255253E2}" presName="childText" presStyleLbl="revTx" presStyleIdx="1" presStyleCnt="2">
        <dgm:presLayoutVars>
          <dgm:bulletEnabled val="1"/>
        </dgm:presLayoutVars>
      </dgm:prSet>
      <dgm:spPr/>
    </dgm:pt>
  </dgm:ptLst>
  <dgm:cxnLst>
    <dgm:cxn modelId="{21B56B16-9D17-47C6-A9EC-F3496CE67979}" srcId="{F50F1135-F377-43D4-A042-0385EF66879F}" destId="{8AC03D1D-2BD8-46D5-8C90-7B4B0C4D2998}" srcOrd="0" destOrd="0" parTransId="{3BE6A3F0-482D-40CF-9446-60FC9212E952}" sibTransId="{A7333BBA-B3CB-4885-9A4F-AC04A23676F5}"/>
    <dgm:cxn modelId="{A12B1918-8BCC-4B7D-A720-10234832D28C}" srcId="{B91DB324-18C2-4DAC-9A13-9EB1255253E2}" destId="{FCD663D5-A987-419D-A066-A8CA8EAAEBC4}" srcOrd="2" destOrd="0" parTransId="{2F248670-8109-44B9-BEF4-FBDBFF2A828B}" sibTransId="{93C28356-0A8C-4AF7-B6F1-1F61FA2F0070}"/>
    <dgm:cxn modelId="{3B795C18-ED6E-4951-8F5A-1E6EEEAA5C9B}" type="presOf" srcId="{0F9C8463-5498-40C5-B74B-07E20B6546CC}" destId="{60417367-E057-485D-A492-B41F0289264C}" srcOrd="0" destOrd="0" presId="urn:microsoft.com/office/officeart/2005/8/layout/vList2"/>
    <dgm:cxn modelId="{CDF2C430-DC93-4AA5-8601-A35239DB28D4}" type="presOf" srcId="{A1AA14BD-CEF8-488A-B795-B2B3E1C4BEC1}" destId="{60417367-E057-485D-A492-B41F0289264C}" srcOrd="0" destOrd="1" presId="urn:microsoft.com/office/officeart/2005/8/layout/vList2"/>
    <dgm:cxn modelId="{09C25F5B-2BA9-442A-8D2F-6B4574ECF48C}" srcId="{1A305D64-5E4F-454C-BA8E-D9B9C630C95B}" destId="{F50F1135-F377-43D4-A042-0385EF66879F}" srcOrd="0" destOrd="0" parTransId="{E5137B57-0F15-4F09-8052-D14EFEA7A35D}" sibTransId="{37A2472A-F3DA-49D1-8379-73E3B6E1F63A}"/>
    <dgm:cxn modelId="{71C79A68-CE23-4D73-A23C-9600B4AF1605}" srcId="{B91DB324-18C2-4DAC-9A13-9EB1255253E2}" destId="{9C042012-E27C-43AC-BF16-71A2B7467032}" srcOrd="3" destOrd="0" parTransId="{A96C7361-6690-40A8-BEB2-413FA51CBAD2}" sibTransId="{E81F5F89-1088-4372-B6A4-06B6498FB6C0}"/>
    <dgm:cxn modelId="{3A22B268-1BC2-4E40-87A3-E7BAA22D3AC6}" type="presOf" srcId="{FBCA1670-B957-42EB-BEF2-E766C75B3EE4}" destId="{60417367-E057-485D-A492-B41F0289264C}" srcOrd="0" destOrd="3" presId="urn:microsoft.com/office/officeart/2005/8/layout/vList2"/>
    <dgm:cxn modelId="{02B6DD4D-C15F-4F1C-9D3B-20DB83937983}" srcId="{1A305D64-5E4F-454C-BA8E-D9B9C630C95B}" destId="{B91DB324-18C2-4DAC-9A13-9EB1255253E2}" srcOrd="2" destOrd="0" parTransId="{523CCB35-5A84-4969-8E94-03E53586A385}" sibTransId="{F34502B1-934E-4874-A2B1-BF4357A5CF4B}"/>
    <dgm:cxn modelId="{2BFFB14F-A7A1-4D4D-BDF7-2ACDD0964DDB}" type="presOf" srcId="{F50F1135-F377-43D4-A042-0385EF66879F}" destId="{71440BFD-B01C-42CE-BD98-A310702DB157}" srcOrd="0" destOrd="0" presId="urn:microsoft.com/office/officeart/2005/8/layout/vList2"/>
    <dgm:cxn modelId="{427A4D53-6F88-41E5-8824-A48B70ED2233}" srcId="{A1AA14BD-CEF8-488A-B795-B2B3E1C4BEC1}" destId="{A1EBC2BD-FCFD-4C0E-90C0-7C1B5515AEDC}" srcOrd="2" destOrd="0" parTransId="{93E72EE0-10BF-4182-9A1C-39D996B8C178}" sibTransId="{1D2D8E30-9CF0-48BC-9C1D-30F51942689D}"/>
    <dgm:cxn modelId="{9E62F459-085C-4BAA-B2EA-CFB8508B962E}" srcId="{B91DB324-18C2-4DAC-9A13-9EB1255253E2}" destId="{A1AA14BD-CEF8-488A-B795-B2B3E1C4BEC1}" srcOrd="1" destOrd="0" parTransId="{E9FBEBA1-C766-4A2F-B0DB-F30DA9DD093A}" sibTransId="{B22B45E9-5441-45F7-8E68-0CB3E832131C}"/>
    <dgm:cxn modelId="{977A6B84-85C4-4FE5-8269-0F05E817B16E}" type="presOf" srcId="{9C042012-E27C-43AC-BF16-71A2B7467032}" destId="{60417367-E057-485D-A492-B41F0289264C}" srcOrd="0" destOrd="6" presId="urn:microsoft.com/office/officeart/2005/8/layout/vList2"/>
    <dgm:cxn modelId="{38CB5F90-5F78-40F3-8FBA-32EAB94031B0}" type="presOf" srcId="{A1EBC2BD-FCFD-4C0E-90C0-7C1B5515AEDC}" destId="{60417367-E057-485D-A492-B41F0289264C}" srcOrd="0" destOrd="4" presId="urn:microsoft.com/office/officeart/2005/8/layout/vList2"/>
    <dgm:cxn modelId="{5EC718A1-C546-4F88-9A5B-7BF1C96C47D8}" type="presOf" srcId="{8AC03D1D-2BD8-46D5-8C90-7B4B0C4D2998}" destId="{4204A2B8-05F2-4F5F-907B-DF790AD8BF72}" srcOrd="0" destOrd="0" presId="urn:microsoft.com/office/officeart/2005/8/layout/vList2"/>
    <dgm:cxn modelId="{82645EAC-CA82-4B4F-9E89-3D91A42C0EED}" srcId="{A1AA14BD-CEF8-488A-B795-B2B3E1C4BEC1}" destId="{8975CBFA-9D47-4C62-B6F4-D13676DB73A0}" srcOrd="0" destOrd="0" parTransId="{48322A15-3304-424E-A1F9-58E58DAB4F9B}" sibTransId="{A742643F-F078-494E-8A2D-AA3A9699A31C}"/>
    <dgm:cxn modelId="{9E8445B1-F291-4F2E-AEBC-EE19E9C35E29}" srcId="{A1AA14BD-CEF8-488A-B795-B2B3E1C4BEC1}" destId="{FBCA1670-B957-42EB-BEF2-E766C75B3EE4}" srcOrd="1" destOrd="0" parTransId="{5EBECF7C-CE82-4F0A-AC96-0215D997D584}" sibTransId="{075D3D12-821F-4668-BE41-1DBDD8D8D4C2}"/>
    <dgm:cxn modelId="{F055E2B1-C0BC-4A3F-B79D-49C7F8899E83}" type="presOf" srcId="{8975CBFA-9D47-4C62-B6F4-D13676DB73A0}" destId="{60417367-E057-485D-A492-B41F0289264C}" srcOrd="0" destOrd="2" presId="urn:microsoft.com/office/officeart/2005/8/layout/vList2"/>
    <dgm:cxn modelId="{1499DFB9-D325-44D3-9479-F7124589E7EB}" type="presOf" srcId="{B91DB324-18C2-4DAC-9A13-9EB1255253E2}" destId="{72ACBECF-E712-4BFD-A61A-2E72DD5F34DB}" srcOrd="0" destOrd="0" presId="urn:microsoft.com/office/officeart/2005/8/layout/vList2"/>
    <dgm:cxn modelId="{85096EC3-6EAD-4C28-8260-508C4E13CC7A}" type="presOf" srcId="{1A305D64-5E4F-454C-BA8E-D9B9C630C95B}" destId="{1E41E9DC-72B6-4C79-93FD-446FA0DCCB9B}" srcOrd="0" destOrd="0" presId="urn:microsoft.com/office/officeart/2005/8/layout/vList2"/>
    <dgm:cxn modelId="{D23FD1DC-6825-4034-B6A5-43AF03C7A1C9}" srcId="{1A305D64-5E4F-454C-BA8E-D9B9C630C95B}" destId="{826CB2EE-389C-4A54-B7DA-DA6266E929B0}" srcOrd="1" destOrd="0" parTransId="{DE16AB4C-5182-4B9E-8F36-CE80792E9BD1}" sibTransId="{F31D3615-F0E6-416A-A981-3FCFFBBAAA02}"/>
    <dgm:cxn modelId="{BD3EFAE8-FEE7-41E0-A266-F7EABAD49B18}" type="presOf" srcId="{FCD663D5-A987-419D-A066-A8CA8EAAEBC4}" destId="{60417367-E057-485D-A492-B41F0289264C}" srcOrd="0" destOrd="5" presId="urn:microsoft.com/office/officeart/2005/8/layout/vList2"/>
    <dgm:cxn modelId="{CC8EE1ED-7568-4C47-9934-8A7D5F9C4BB4}" srcId="{B91DB324-18C2-4DAC-9A13-9EB1255253E2}" destId="{0F9C8463-5498-40C5-B74B-07E20B6546CC}" srcOrd="0" destOrd="0" parTransId="{374B42E4-C5BE-464B-BC29-3B5FFC19AF40}" sibTransId="{0DAC171B-849B-495C-BEC0-1CD409365841}"/>
    <dgm:cxn modelId="{3FC17EF4-F92A-4A5F-B3A9-FA52518CDDB1}" type="presOf" srcId="{826CB2EE-389C-4A54-B7DA-DA6266E929B0}" destId="{03FAC4E9-0B9A-46FD-ADD7-0C50DBBE9B0A}" srcOrd="0" destOrd="0" presId="urn:microsoft.com/office/officeart/2005/8/layout/vList2"/>
    <dgm:cxn modelId="{886D0E39-F922-43D9-A1CF-AE0AB10757FA}" type="presParOf" srcId="{1E41E9DC-72B6-4C79-93FD-446FA0DCCB9B}" destId="{71440BFD-B01C-42CE-BD98-A310702DB157}" srcOrd="0" destOrd="0" presId="urn:microsoft.com/office/officeart/2005/8/layout/vList2"/>
    <dgm:cxn modelId="{3B2114AD-A882-4766-B1BE-19913F002921}" type="presParOf" srcId="{1E41E9DC-72B6-4C79-93FD-446FA0DCCB9B}" destId="{4204A2B8-05F2-4F5F-907B-DF790AD8BF72}" srcOrd="1" destOrd="0" presId="urn:microsoft.com/office/officeart/2005/8/layout/vList2"/>
    <dgm:cxn modelId="{C0E1A9D1-6FEA-42B0-8FE6-8ADFCF7E9EDB}" type="presParOf" srcId="{1E41E9DC-72B6-4C79-93FD-446FA0DCCB9B}" destId="{03FAC4E9-0B9A-46FD-ADD7-0C50DBBE9B0A}" srcOrd="2" destOrd="0" presId="urn:microsoft.com/office/officeart/2005/8/layout/vList2"/>
    <dgm:cxn modelId="{B91A98EC-5111-4556-9C27-2E1754C8E2A1}" type="presParOf" srcId="{1E41E9DC-72B6-4C79-93FD-446FA0DCCB9B}" destId="{94EA81EE-AA52-4B7A-9F31-D05B769AA6BC}" srcOrd="3" destOrd="0" presId="urn:microsoft.com/office/officeart/2005/8/layout/vList2"/>
    <dgm:cxn modelId="{7F0B10AD-3CD9-4F37-ACF8-CE8386B9CB27}" type="presParOf" srcId="{1E41E9DC-72B6-4C79-93FD-446FA0DCCB9B}" destId="{72ACBECF-E712-4BFD-A61A-2E72DD5F34DB}" srcOrd="4" destOrd="0" presId="urn:microsoft.com/office/officeart/2005/8/layout/vList2"/>
    <dgm:cxn modelId="{D723C237-55F5-4644-AC45-0CA213765BAF}" type="presParOf" srcId="{1E41E9DC-72B6-4C79-93FD-446FA0DCCB9B}" destId="{60417367-E057-485D-A492-B41F0289264C}" srcOrd="5"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9D77D5A-B7AD-4E50-A59C-4AC01A3DD60B}" type="doc">
      <dgm:prSet loTypeId="urn:microsoft.com/office/officeart/2005/8/layout/vList2" loCatId="list" qsTypeId="urn:microsoft.com/office/officeart/2005/8/quickstyle/simple4" qsCatId="simple" csTypeId="urn:microsoft.com/office/officeart/2005/8/colors/colorful5" csCatId="colorful" phldr="1"/>
      <dgm:spPr/>
      <dgm:t>
        <a:bodyPr/>
        <a:lstStyle/>
        <a:p>
          <a:endParaRPr lang="en-US"/>
        </a:p>
      </dgm:t>
    </dgm:pt>
    <dgm:pt modelId="{72B94A22-3446-4B87-874B-EE8E8212F3FF}">
      <dgm:prSet/>
      <dgm:spPr/>
      <dgm:t>
        <a:bodyPr/>
        <a:lstStyle/>
        <a:p>
          <a:r>
            <a:rPr lang="en-US"/>
            <a:t>The MFP clock stops while they are hospitalized or in a nursing facility. The clock restarts upon return to the community – claiming days.</a:t>
          </a:r>
        </a:p>
      </dgm:t>
    </dgm:pt>
    <dgm:pt modelId="{CDFD21FF-0FFE-42AC-8070-E384A4871A67}" type="parTrans" cxnId="{07846B31-8ECD-4F00-91FF-141C0682FA4B}">
      <dgm:prSet/>
      <dgm:spPr/>
      <dgm:t>
        <a:bodyPr/>
        <a:lstStyle/>
        <a:p>
          <a:endParaRPr lang="en-US"/>
        </a:p>
      </dgm:t>
    </dgm:pt>
    <dgm:pt modelId="{80C0ADD2-7774-4DF8-B148-6E417AC5D72C}" type="sibTrans" cxnId="{07846B31-8ECD-4F00-91FF-141C0682FA4B}">
      <dgm:prSet/>
      <dgm:spPr/>
      <dgm:t>
        <a:bodyPr/>
        <a:lstStyle/>
        <a:p>
          <a:endParaRPr lang="en-US"/>
        </a:p>
      </dgm:t>
    </dgm:pt>
    <dgm:pt modelId="{7993F4A4-F069-4D7E-B3D1-5FD8E03F084B}">
      <dgm:prSet/>
      <dgm:spPr/>
      <dgm:t>
        <a:bodyPr/>
        <a:lstStyle/>
        <a:p>
          <a:r>
            <a:rPr lang="en-US"/>
            <a:t>If institutionalized 180 days – case closes, however, a new referral can be made.</a:t>
          </a:r>
        </a:p>
      </dgm:t>
    </dgm:pt>
    <dgm:pt modelId="{7BBC4553-54EC-4766-B11F-03C314FC04DF}" type="parTrans" cxnId="{7002C812-4BA9-42D0-B28F-F4570C5A578F}">
      <dgm:prSet/>
      <dgm:spPr/>
      <dgm:t>
        <a:bodyPr/>
        <a:lstStyle/>
        <a:p>
          <a:endParaRPr lang="en-US"/>
        </a:p>
      </dgm:t>
    </dgm:pt>
    <dgm:pt modelId="{2B73C87F-0191-4950-8275-6C63ED98DCA0}" type="sibTrans" cxnId="{7002C812-4BA9-42D0-B28F-F4570C5A578F}">
      <dgm:prSet/>
      <dgm:spPr/>
      <dgm:t>
        <a:bodyPr/>
        <a:lstStyle/>
        <a:p>
          <a:endParaRPr lang="en-US"/>
        </a:p>
      </dgm:t>
    </dgm:pt>
    <dgm:pt modelId="{AF200B48-4704-44D9-AB61-A992D66F4686}" type="pres">
      <dgm:prSet presAssocID="{59D77D5A-B7AD-4E50-A59C-4AC01A3DD60B}" presName="linear" presStyleCnt="0">
        <dgm:presLayoutVars>
          <dgm:animLvl val="lvl"/>
          <dgm:resizeHandles val="exact"/>
        </dgm:presLayoutVars>
      </dgm:prSet>
      <dgm:spPr/>
    </dgm:pt>
    <dgm:pt modelId="{6426C606-B23E-4E91-BD5F-3244A4789C0A}" type="pres">
      <dgm:prSet presAssocID="{72B94A22-3446-4B87-874B-EE8E8212F3FF}" presName="parentText" presStyleLbl="node1" presStyleIdx="0" presStyleCnt="2">
        <dgm:presLayoutVars>
          <dgm:chMax val="0"/>
          <dgm:bulletEnabled val="1"/>
        </dgm:presLayoutVars>
      </dgm:prSet>
      <dgm:spPr/>
    </dgm:pt>
    <dgm:pt modelId="{E089425E-C3C7-416B-AFA3-83C225A83C4D}" type="pres">
      <dgm:prSet presAssocID="{80C0ADD2-7774-4DF8-B148-6E417AC5D72C}" presName="spacer" presStyleCnt="0"/>
      <dgm:spPr/>
    </dgm:pt>
    <dgm:pt modelId="{209AC1F6-37CB-444C-9CEB-D981569D3699}" type="pres">
      <dgm:prSet presAssocID="{7993F4A4-F069-4D7E-B3D1-5FD8E03F084B}" presName="parentText" presStyleLbl="node1" presStyleIdx="1" presStyleCnt="2">
        <dgm:presLayoutVars>
          <dgm:chMax val="0"/>
          <dgm:bulletEnabled val="1"/>
        </dgm:presLayoutVars>
      </dgm:prSet>
      <dgm:spPr/>
    </dgm:pt>
  </dgm:ptLst>
  <dgm:cxnLst>
    <dgm:cxn modelId="{7002C812-4BA9-42D0-B28F-F4570C5A578F}" srcId="{59D77D5A-B7AD-4E50-A59C-4AC01A3DD60B}" destId="{7993F4A4-F069-4D7E-B3D1-5FD8E03F084B}" srcOrd="1" destOrd="0" parTransId="{7BBC4553-54EC-4766-B11F-03C314FC04DF}" sibTransId="{2B73C87F-0191-4950-8275-6C63ED98DCA0}"/>
    <dgm:cxn modelId="{07846B31-8ECD-4F00-91FF-141C0682FA4B}" srcId="{59D77D5A-B7AD-4E50-A59C-4AC01A3DD60B}" destId="{72B94A22-3446-4B87-874B-EE8E8212F3FF}" srcOrd="0" destOrd="0" parTransId="{CDFD21FF-0FFE-42AC-8070-E384A4871A67}" sibTransId="{80C0ADD2-7774-4DF8-B148-6E417AC5D72C}"/>
    <dgm:cxn modelId="{F167D03F-FABD-4D3C-A0A9-E95822C0A3DA}" type="presOf" srcId="{72B94A22-3446-4B87-874B-EE8E8212F3FF}" destId="{6426C606-B23E-4E91-BD5F-3244A4789C0A}" srcOrd="0" destOrd="0" presId="urn:microsoft.com/office/officeart/2005/8/layout/vList2"/>
    <dgm:cxn modelId="{543DAEB3-0C6A-4CB2-8038-6AD14E282BD9}" type="presOf" srcId="{59D77D5A-B7AD-4E50-A59C-4AC01A3DD60B}" destId="{AF200B48-4704-44D9-AB61-A992D66F4686}" srcOrd="0" destOrd="0" presId="urn:microsoft.com/office/officeart/2005/8/layout/vList2"/>
    <dgm:cxn modelId="{C068EBC9-E7B3-4EE2-8584-C520B758C5D2}" type="presOf" srcId="{7993F4A4-F069-4D7E-B3D1-5FD8E03F084B}" destId="{209AC1F6-37CB-444C-9CEB-D981569D3699}" srcOrd="0" destOrd="0" presId="urn:microsoft.com/office/officeart/2005/8/layout/vList2"/>
    <dgm:cxn modelId="{042A343B-3609-40AE-88DE-5298AF00D9FA}" type="presParOf" srcId="{AF200B48-4704-44D9-AB61-A992D66F4686}" destId="{6426C606-B23E-4E91-BD5F-3244A4789C0A}" srcOrd="0" destOrd="0" presId="urn:microsoft.com/office/officeart/2005/8/layout/vList2"/>
    <dgm:cxn modelId="{BB9AC73C-1E54-4DFE-9849-A3B7E8DCBF6C}" type="presParOf" srcId="{AF200B48-4704-44D9-AB61-A992D66F4686}" destId="{E089425E-C3C7-416B-AFA3-83C225A83C4D}" srcOrd="1" destOrd="0" presId="urn:microsoft.com/office/officeart/2005/8/layout/vList2"/>
    <dgm:cxn modelId="{ECF07050-107F-4CE7-B385-84BF50DA5BFE}" type="presParOf" srcId="{AF200B48-4704-44D9-AB61-A992D66F4686}" destId="{209AC1F6-37CB-444C-9CEB-D981569D3699}"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1A58731-9174-401E-94D2-FD078A5C5D56}"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3B967F92-DAD3-48FB-9B5A-791ABDE29C25}">
      <dgm:prSet/>
      <dgm:spPr/>
      <dgm:t>
        <a:bodyPr/>
        <a:lstStyle/>
        <a:p>
          <a:r>
            <a:rPr lang="en-US"/>
            <a:t>Coordinate a safe discharge with the individual, family, legal representative and MFP staff. </a:t>
          </a:r>
        </a:p>
      </dgm:t>
    </dgm:pt>
    <dgm:pt modelId="{7F30E424-FDC8-456C-BD98-400F48EB019C}" type="parTrans" cxnId="{3F399ABE-C0A0-4BC9-98C5-BA9C62AE7229}">
      <dgm:prSet/>
      <dgm:spPr/>
      <dgm:t>
        <a:bodyPr/>
        <a:lstStyle/>
        <a:p>
          <a:endParaRPr lang="en-US"/>
        </a:p>
      </dgm:t>
    </dgm:pt>
    <dgm:pt modelId="{889590F1-5AB4-4087-BF6D-7F1FE8CBAF7F}" type="sibTrans" cxnId="{3F399ABE-C0A0-4BC9-98C5-BA9C62AE7229}">
      <dgm:prSet/>
      <dgm:spPr/>
      <dgm:t>
        <a:bodyPr/>
        <a:lstStyle/>
        <a:p>
          <a:endParaRPr lang="en-US"/>
        </a:p>
      </dgm:t>
    </dgm:pt>
    <dgm:pt modelId="{6E852C9A-AD87-4C16-833A-7C5A0AE0759B}">
      <dgm:prSet/>
      <dgm:spPr/>
      <dgm:t>
        <a:bodyPr/>
        <a:lstStyle/>
        <a:p>
          <a:r>
            <a:rPr lang="en-US"/>
            <a:t>May need to complete a medical packet to for disability determination - eligibility for waiver services </a:t>
          </a:r>
        </a:p>
      </dgm:t>
    </dgm:pt>
    <dgm:pt modelId="{0D1B35FA-1575-431C-B645-AFBD3CCCCA75}" type="parTrans" cxnId="{344B790E-7F89-48DA-BA89-312551134533}">
      <dgm:prSet/>
      <dgm:spPr/>
      <dgm:t>
        <a:bodyPr/>
        <a:lstStyle/>
        <a:p>
          <a:endParaRPr lang="en-US"/>
        </a:p>
      </dgm:t>
    </dgm:pt>
    <dgm:pt modelId="{0800293F-1977-475A-943A-BE902405AC77}" type="sibTrans" cxnId="{344B790E-7F89-48DA-BA89-312551134533}">
      <dgm:prSet/>
      <dgm:spPr/>
      <dgm:t>
        <a:bodyPr/>
        <a:lstStyle/>
        <a:p>
          <a:endParaRPr lang="en-US"/>
        </a:p>
      </dgm:t>
    </dgm:pt>
    <dgm:pt modelId="{6AF8666B-88D9-4499-B9D0-51F5336F3A76}">
      <dgm:prSet/>
      <dgm:spPr/>
      <dgm:t>
        <a:bodyPr/>
        <a:lstStyle/>
        <a:p>
          <a:r>
            <a:rPr lang="en-US"/>
            <a:t>Schedule PT/OT evaluation </a:t>
          </a:r>
        </a:p>
      </dgm:t>
    </dgm:pt>
    <dgm:pt modelId="{0958803B-C013-4495-B28D-4D5D91AF4EDB}" type="parTrans" cxnId="{540A0794-BC57-4D52-81B1-0472952BF846}">
      <dgm:prSet/>
      <dgm:spPr/>
      <dgm:t>
        <a:bodyPr/>
        <a:lstStyle/>
        <a:p>
          <a:endParaRPr lang="en-US"/>
        </a:p>
      </dgm:t>
    </dgm:pt>
    <dgm:pt modelId="{D33E5D2F-D819-47CB-BD1F-5C76C248818D}" type="sibTrans" cxnId="{540A0794-BC57-4D52-81B1-0472952BF846}">
      <dgm:prSet/>
      <dgm:spPr/>
      <dgm:t>
        <a:bodyPr/>
        <a:lstStyle/>
        <a:p>
          <a:endParaRPr lang="en-US"/>
        </a:p>
      </dgm:t>
    </dgm:pt>
    <dgm:pt modelId="{1854A3D6-5C51-4BAB-8AD4-807FF2701812}">
      <dgm:prSet/>
      <dgm:spPr/>
      <dgm:t>
        <a:bodyPr/>
        <a:lstStyle/>
        <a:p>
          <a:r>
            <a:rPr lang="en-US"/>
            <a:t>Order Durable Medical Equipment (DME)</a:t>
          </a:r>
        </a:p>
      </dgm:t>
    </dgm:pt>
    <dgm:pt modelId="{52267E4F-191E-4207-9CE2-9392D97C5BD4}" type="parTrans" cxnId="{83C4D4D3-F7DB-4F4D-B28E-1BBE7AD03FA8}">
      <dgm:prSet/>
      <dgm:spPr/>
      <dgm:t>
        <a:bodyPr/>
        <a:lstStyle/>
        <a:p>
          <a:endParaRPr lang="en-US"/>
        </a:p>
      </dgm:t>
    </dgm:pt>
    <dgm:pt modelId="{1DB5508C-2B95-44AB-8E21-35D8900DC7C0}" type="sibTrans" cxnId="{83C4D4D3-F7DB-4F4D-B28E-1BBE7AD03FA8}">
      <dgm:prSet/>
      <dgm:spPr/>
      <dgm:t>
        <a:bodyPr/>
        <a:lstStyle/>
        <a:p>
          <a:endParaRPr lang="en-US"/>
        </a:p>
      </dgm:t>
    </dgm:pt>
    <dgm:pt modelId="{2ADA82A1-EF95-41E0-AC69-62E526400A8D}">
      <dgm:prSet/>
      <dgm:spPr/>
      <dgm:t>
        <a:bodyPr/>
        <a:lstStyle/>
        <a:p>
          <a:r>
            <a:rPr lang="en-US"/>
            <a:t>Facilitate discharge planning meeting </a:t>
          </a:r>
        </a:p>
      </dgm:t>
    </dgm:pt>
    <dgm:pt modelId="{ED594C55-AA2E-4995-8D71-80E3CEA341A9}" type="parTrans" cxnId="{FD6BD660-C5C1-461B-BEB5-A591B9AB57C3}">
      <dgm:prSet/>
      <dgm:spPr/>
      <dgm:t>
        <a:bodyPr/>
        <a:lstStyle/>
        <a:p>
          <a:endParaRPr lang="en-US"/>
        </a:p>
      </dgm:t>
    </dgm:pt>
    <dgm:pt modelId="{86C258CA-7F90-4F8A-BAC3-231F7A50789E}" type="sibTrans" cxnId="{FD6BD660-C5C1-461B-BEB5-A591B9AB57C3}">
      <dgm:prSet/>
      <dgm:spPr/>
      <dgm:t>
        <a:bodyPr/>
        <a:lstStyle/>
        <a:p>
          <a:endParaRPr lang="en-US"/>
        </a:p>
      </dgm:t>
    </dgm:pt>
    <dgm:pt modelId="{9F19884B-0F2F-4F6B-B351-FF0D25043D05}">
      <dgm:prSet/>
      <dgm:spPr/>
      <dgm:t>
        <a:bodyPr/>
        <a:lstStyle/>
        <a:p>
          <a:r>
            <a:rPr lang="en-US"/>
            <a:t>Schedule medical appointments prior to discharge  </a:t>
          </a:r>
        </a:p>
      </dgm:t>
    </dgm:pt>
    <dgm:pt modelId="{F29B3009-D3F0-425F-8B6D-866F6FF436A3}" type="parTrans" cxnId="{9BEB0BF4-4966-44BF-8298-683464497C20}">
      <dgm:prSet/>
      <dgm:spPr/>
      <dgm:t>
        <a:bodyPr/>
        <a:lstStyle/>
        <a:p>
          <a:endParaRPr lang="en-US"/>
        </a:p>
      </dgm:t>
    </dgm:pt>
    <dgm:pt modelId="{DAF8AFBA-DAD7-4585-BEBB-8C523EFE3278}" type="sibTrans" cxnId="{9BEB0BF4-4966-44BF-8298-683464497C20}">
      <dgm:prSet/>
      <dgm:spPr/>
      <dgm:t>
        <a:bodyPr/>
        <a:lstStyle/>
        <a:p>
          <a:endParaRPr lang="en-US"/>
        </a:p>
      </dgm:t>
    </dgm:pt>
    <dgm:pt modelId="{3698450A-0EF5-4F6C-89BE-3A04F5B89AD9}">
      <dgm:prSet/>
      <dgm:spPr/>
      <dgm:t>
        <a:bodyPr/>
        <a:lstStyle/>
        <a:p>
          <a:r>
            <a:rPr lang="en-US"/>
            <a:t>Adhere to DPH regulations for a safe discharge </a:t>
          </a:r>
        </a:p>
      </dgm:t>
    </dgm:pt>
    <dgm:pt modelId="{0EAD21A4-BA4A-4611-A602-1DD0F8880E46}" type="parTrans" cxnId="{1E4F0CA6-352E-45FA-8768-0A7EDF8E541C}">
      <dgm:prSet/>
      <dgm:spPr/>
      <dgm:t>
        <a:bodyPr/>
        <a:lstStyle/>
        <a:p>
          <a:endParaRPr lang="en-US"/>
        </a:p>
      </dgm:t>
    </dgm:pt>
    <dgm:pt modelId="{D2DFE992-A706-499C-860B-2EB06724A3F6}" type="sibTrans" cxnId="{1E4F0CA6-352E-45FA-8768-0A7EDF8E541C}">
      <dgm:prSet/>
      <dgm:spPr/>
      <dgm:t>
        <a:bodyPr/>
        <a:lstStyle/>
        <a:p>
          <a:endParaRPr lang="en-US"/>
        </a:p>
      </dgm:t>
    </dgm:pt>
    <dgm:pt modelId="{491A2427-37E0-4B72-9EE2-FF7B8B73E6D7}">
      <dgm:prSet/>
      <dgm:spPr/>
      <dgm:t>
        <a:bodyPr/>
        <a:lstStyle/>
        <a:p>
          <a:r>
            <a:rPr lang="en-US"/>
            <a:t>Ensure teaching is completed and documented for a safe discharge</a:t>
          </a:r>
        </a:p>
      </dgm:t>
    </dgm:pt>
    <dgm:pt modelId="{5B241C5F-697E-4FA0-B0FF-422502468D46}" type="parTrans" cxnId="{F9D560C6-E85B-4299-BAB4-1B5F49579533}">
      <dgm:prSet/>
      <dgm:spPr/>
      <dgm:t>
        <a:bodyPr/>
        <a:lstStyle/>
        <a:p>
          <a:endParaRPr lang="en-US"/>
        </a:p>
      </dgm:t>
    </dgm:pt>
    <dgm:pt modelId="{547AD4BD-BC01-4E54-9FC1-AD736DA26BB0}" type="sibTrans" cxnId="{F9D560C6-E85B-4299-BAB4-1B5F49579533}">
      <dgm:prSet/>
      <dgm:spPr/>
      <dgm:t>
        <a:bodyPr/>
        <a:lstStyle/>
        <a:p>
          <a:endParaRPr lang="en-US"/>
        </a:p>
      </dgm:t>
    </dgm:pt>
    <dgm:pt modelId="{8A8C4E85-E70A-40CE-BC57-EE90A86F1FAC}" type="pres">
      <dgm:prSet presAssocID="{51A58731-9174-401E-94D2-FD078A5C5D56}" presName="linear" presStyleCnt="0">
        <dgm:presLayoutVars>
          <dgm:animLvl val="lvl"/>
          <dgm:resizeHandles val="exact"/>
        </dgm:presLayoutVars>
      </dgm:prSet>
      <dgm:spPr/>
    </dgm:pt>
    <dgm:pt modelId="{FB83428B-4085-4B57-A36E-C073363C3BDC}" type="pres">
      <dgm:prSet presAssocID="{3B967F92-DAD3-48FB-9B5A-791ABDE29C25}" presName="parentText" presStyleLbl="node1" presStyleIdx="0" presStyleCnt="8">
        <dgm:presLayoutVars>
          <dgm:chMax val="0"/>
          <dgm:bulletEnabled val="1"/>
        </dgm:presLayoutVars>
      </dgm:prSet>
      <dgm:spPr/>
    </dgm:pt>
    <dgm:pt modelId="{AC5893F7-E304-43F9-9E16-737F6677D868}" type="pres">
      <dgm:prSet presAssocID="{889590F1-5AB4-4087-BF6D-7F1FE8CBAF7F}" presName="spacer" presStyleCnt="0"/>
      <dgm:spPr/>
    </dgm:pt>
    <dgm:pt modelId="{58292E18-56A6-4DA4-B037-8573C97D667B}" type="pres">
      <dgm:prSet presAssocID="{6E852C9A-AD87-4C16-833A-7C5A0AE0759B}" presName="parentText" presStyleLbl="node1" presStyleIdx="1" presStyleCnt="8">
        <dgm:presLayoutVars>
          <dgm:chMax val="0"/>
          <dgm:bulletEnabled val="1"/>
        </dgm:presLayoutVars>
      </dgm:prSet>
      <dgm:spPr/>
    </dgm:pt>
    <dgm:pt modelId="{B09C38AC-7D80-4128-AE4A-8042C804EA90}" type="pres">
      <dgm:prSet presAssocID="{0800293F-1977-475A-943A-BE902405AC77}" presName="spacer" presStyleCnt="0"/>
      <dgm:spPr/>
    </dgm:pt>
    <dgm:pt modelId="{AFD88269-7502-4D8E-B076-4807B8163D00}" type="pres">
      <dgm:prSet presAssocID="{6AF8666B-88D9-4499-B9D0-51F5336F3A76}" presName="parentText" presStyleLbl="node1" presStyleIdx="2" presStyleCnt="8" custLinFactY="192140" custLinFactNeighborX="90" custLinFactNeighborY="200000">
        <dgm:presLayoutVars>
          <dgm:chMax val="0"/>
          <dgm:bulletEnabled val="1"/>
        </dgm:presLayoutVars>
      </dgm:prSet>
      <dgm:spPr/>
    </dgm:pt>
    <dgm:pt modelId="{CF614CEF-56DD-4037-8263-D77917DEE968}" type="pres">
      <dgm:prSet presAssocID="{D33E5D2F-D819-47CB-BD1F-5C76C248818D}" presName="spacer" presStyleCnt="0"/>
      <dgm:spPr/>
    </dgm:pt>
    <dgm:pt modelId="{3BB676E5-A3CF-4F20-BC61-441E5821F71D}" type="pres">
      <dgm:prSet presAssocID="{1854A3D6-5C51-4BAB-8AD4-807FF2701812}" presName="parentText" presStyleLbl="node1" presStyleIdx="3" presStyleCnt="8" custLinFactY="-2176" custLinFactNeighborX="90" custLinFactNeighborY="-100000">
        <dgm:presLayoutVars>
          <dgm:chMax val="0"/>
          <dgm:bulletEnabled val="1"/>
        </dgm:presLayoutVars>
      </dgm:prSet>
      <dgm:spPr/>
    </dgm:pt>
    <dgm:pt modelId="{95CED47C-471A-4A10-9090-185224B325CF}" type="pres">
      <dgm:prSet presAssocID="{1DB5508C-2B95-44AB-8E21-35D8900DC7C0}" presName="spacer" presStyleCnt="0"/>
      <dgm:spPr/>
    </dgm:pt>
    <dgm:pt modelId="{C349D9D0-D2F2-40D1-B463-2F02BD1B7A49}" type="pres">
      <dgm:prSet presAssocID="{2ADA82A1-EF95-41E0-AC69-62E526400A8D}" presName="parentText" presStyleLbl="node1" presStyleIdx="4" presStyleCnt="8" custLinFactY="-205699" custLinFactNeighborX="90" custLinFactNeighborY="-300000">
        <dgm:presLayoutVars>
          <dgm:chMax val="0"/>
          <dgm:bulletEnabled val="1"/>
        </dgm:presLayoutVars>
      </dgm:prSet>
      <dgm:spPr/>
    </dgm:pt>
    <dgm:pt modelId="{913E7F9F-60CA-4727-BEF0-BD2C22226713}" type="pres">
      <dgm:prSet presAssocID="{86C258CA-7F90-4F8A-BAC3-231F7A50789E}" presName="spacer" presStyleCnt="0"/>
      <dgm:spPr/>
    </dgm:pt>
    <dgm:pt modelId="{3CBD745D-0FF9-44CE-9A98-93EBFB564A31}" type="pres">
      <dgm:prSet presAssocID="{9F19884B-0F2F-4F6B-B351-FF0D25043D05}" presName="parentText" presStyleLbl="node1" presStyleIdx="5" presStyleCnt="8">
        <dgm:presLayoutVars>
          <dgm:chMax val="0"/>
          <dgm:bulletEnabled val="1"/>
        </dgm:presLayoutVars>
      </dgm:prSet>
      <dgm:spPr/>
    </dgm:pt>
    <dgm:pt modelId="{1421FDA7-1EE4-4BA9-888F-33D1E76911E8}" type="pres">
      <dgm:prSet presAssocID="{DAF8AFBA-DAD7-4585-BEBB-8C523EFE3278}" presName="spacer" presStyleCnt="0"/>
      <dgm:spPr/>
    </dgm:pt>
    <dgm:pt modelId="{F0890564-BCEC-4DCB-8CF0-3E10A231DA23}" type="pres">
      <dgm:prSet presAssocID="{3698450A-0EF5-4F6C-89BE-3A04F5B89AD9}" presName="parentText" presStyleLbl="node1" presStyleIdx="6" presStyleCnt="8" custLinFactY="109841" custLinFactNeighborX="90" custLinFactNeighborY="200000">
        <dgm:presLayoutVars>
          <dgm:chMax val="0"/>
          <dgm:bulletEnabled val="1"/>
        </dgm:presLayoutVars>
      </dgm:prSet>
      <dgm:spPr/>
    </dgm:pt>
    <dgm:pt modelId="{3DBF00FF-39A0-4E50-BDFE-33F1AE7C9A37}" type="pres">
      <dgm:prSet presAssocID="{D2DFE992-A706-499C-860B-2EB06724A3F6}" presName="spacer" presStyleCnt="0"/>
      <dgm:spPr/>
    </dgm:pt>
    <dgm:pt modelId="{8FABAB6B-B8D3-4A60-B46B-04A79BA28DC8}" type="pres">
      <dgm:prSet presAssocID="{491A2427-37E0-4B72-9EE2-FF7B8B73E6D7}" presName="parentText" presStyleLbl="node1" presStyleIdx="7" presStyleCnt="8" custLinFactY="-90904" custLinFactNeighborX="90" custLinFactNeighborY="-100000">
        <dgm:presLayoutVars>
          <dgm:chMax val="0"/>
          <dgm:bulletEnabled val="1"/>
        </dgm:presLayoutVars>
      </dgm:prSet>
      <dgm:spPr/>
    </dgm:pt>
  </dgm:ptLst>
  <dgm:cxnLst>
    <dgm:cxn modelId="{6347D301-18EE-4C5B-B2DF-13710FD8302B}" type="presOf" srcId="{51A58731-9174-401E-94D2-FD078A5C5D56}" destId="{8A8C4E85-E70A-40CE-BC57-EE90A86F1FAC}" srcOrd="0" destOrd="0" presId="urn:microsoft.com/office/officeart/2005/8/layout/vList2"/>
    <dgm:cxn modelId="{344B790E-7F89-48DA-BA89-312551134533}" srcId="{51A58731-9174-401E-94D2-FD078A5C5D56}" destId="{6E852C9A-AD87-4C16-833A-7C5A0AE0759B}" srcOrd="1" destOrd="0" parTransId="{0D1B35FA-1575-431C-B645-AFBD3CCCCA75}" sibTransId="{0800293F-1977-475A-943A-BE902405AC77}"/>
    <dgm:cxn modelId="{0DF00230-DFF9-4819-81E9-24E856AB2B2B}" type="presOf" srcId="{491A2427-37E0-4B72-9EE2-FF7B8B73E6D7}" destId="{8FABAB6B-B8D3-4A60-B46B-04A79BA28DC8}" srcOrd="0" destOrd="0" presId="urn:microsoft.com/office/officeart/2005/8/layout/vList2"/>
    <dgm:cxn modelId="{D1967439-460D-4924-A55B-8710567A7F2D}" type="presOf" srcId="{9F19884B-0F2F-4F6B-B351-FF0D25043D05}" destId="{3CBD745D-0FF9-44CE-9A98-93EBFB564A31}" srcOrd="0" destOrd="0" presId="urn:microsoft.com/office/officeart/2005/8/layout/vList2"/>
    <dgm:cxn modelId="{FD6BD660-C5C1-461B-BEB5-A591B9AB57C3}" srcId="{51A58731-9174-401E-94D2-FD078A5C5D56}" destId="{2ADA82A1-EF95-41E0-AC69-62E526400A8D}" srcOrd="4" destOrd="0" parTransId="{ED594C55-AA2E-4995-8D71-80E3CEA341A9}" sibTransId="{86C258CA-7F90-4F8A-BAC3-231F7A50789E}"/>
    <dgm:cxn modelId="{E7F1E867-3452-4085-A42E-DBB3EBEC1A4E}" type="presOf" srcId="{3B967F92-DAD3-48FB-9B5A-791ABDE29C25}" destId="{FB83428B-4085-4B57-A36E-C073363C3BDC}" srcOrd="0" destOrd="0" presId="urn:microsoft.com/office/officeart/2005/8/layout/vList2"/>
    <dgm:cxn modelId="{540A0794-BC57-4D52-81B1-0472952BF846}" srcId="{51A58731-9174-401E-94D2-FD078A5C5D56}" destId="{6AF8666B-88D9-4499-B9D0-51F5336F3A76}" srcOrd="2" destOrd="0" parTransId="{0958803B-C013-4495-B28D-4D5D91AF4EDB}" sibTransId="{D33E5D2F-D819-47CB-BD1F-5C76C248818D}"/>
    <dgm:cxn modelId="{1E4F0CA6-352E-45FA-8768-0A7EDF8E541C}" srcId="{51A58731-9174-401E-94D2-FD078A5C5D56}" destId="{3698450A-0EF5-4F6C-89BE-3A04F5B89AD9}" srcOrd="6" destOrd="0" parTransId="{0EAD21A4-BA4A-4611-A602-1DD0F8880E46}" sibTransId="{D2DFE992-A706-499C-860B-2EB06724A3F6}"/>
    <dgm:cxn modelId="{4A7B8DAB-8E70-4CB6-AF7B-9F54CBC8C41E}" type="presOf" srcId="{3698450A-0EF5-4F6C-89BE-3A04F5B89AD9}" destId="{F0890564-BCEC-4DCB-8CF0-3E10A231DA23}" srcOrd="0" destOrd="0" presId="urn:microsoft.com/office/officeart/2005/8/layout/vList2"/>
    <dgm:cxn modelId="{84C9B5B0-C452-459D-AC56-1C65550FA432}" type="presOf" srcId="{6E852C9A-AD87-4C16-833A-7C5A0AE0759B}" destId="{58292E18-56A6-4DA4-B037-8573C97D667B}" srcOrd="0" destOrd="0" presId="urn:microsoft.com/office/officeart/2005/8/layout/vList2"/>
    <dgm:cxn modelId="{3F399ABE-C0A0-4BC9-98C5-BA9C62AE7229}" srcId="{51A58731-9174-401E-94D2-FD078A5C5D56}" destId="{3B967F92-DAD3-48FB-9B5A-791ABDE29C25}" srcOrd="0" destOrd="0" parTransId="{7F30E424-FDC8-456C-BD98-400F48EB019C}" sibTransId="{889590F1-5AB4-4087-BF6D-7F1FE8CBAF7F}"/>
    <dgm:cxn modelId="{818FA1C0-614B-43E2-ADCE-A3AC8DF60D1E}" type="presOf" srcId="{6AF8666B-88D9-4499-B9D0-51F5336F3A76}" destId="{AFD88269-7502-4D8E-B076-4807B8163D00}" srcOrd="0" destOrd="0" presId="urn:microsoft.com/office/officeart/2005/8/layout/vList2"/>
    <dgm:cxn modelId="{F9D560C6-E85B-4299-BAB4-1B5F49579533}" srcId="{51A58731-9174-401E-94D2-FD078A5C5D56}" destId="{491A2427-37E0-4B72-9EE2-FF7B8B73E6D7}" srcOrd="7" destOrd="0" parTransId="{5B241C5F-697E-4FA0-B0FF-422502468D46}" sibTransId="{547AD4BD-BC01-4E54-9FC1-AD736DA26BB0}"/>
    <dgm:cxn modelId="{83C4D4D3-F7DB-4F4D-B28E-1BBE7AD03FA8}" srcId="{51A58731-9174-401E-94D2-FD078A5C5D56}" destId="{1854A3D6-5C51-4BAB-8AD4-807FF2701812}" srcOrd="3" destOrd="0" parTransId="{52267E4F-191E-4207-9CE2-9392D97C5BD4}" sibTransId="{1DB5508C-2B95-44AB-8E21-35D8900DC7C0}"/>
    <dgm:cxn modelId="{86D53DEB-4B79-4994-B2FA-2E49AFBCED96}" type="presOf" srcId="{1854A3D6-5C51-4BAB-8AD4-807FF2701812}" destId="{3BB676E5-A3CF-4F20-BC61-441E5821F71D}" srcOrd="0" destOrd="0" presId="urn:microsoft.com/office/officeart/2005/8/layout/vList2"/>
    <dgm:cxn modelId="{9BEB0BF4-4966-44BF-8298-683464497C20}" srcId="{51A58731-9174-401E-94D2-FD078A5C5D56}" destId="{9F19884B-0F2F-4F6B-B351-FF0D25043D05}" srcOrd="5" destOrd="0" parTransId="{F29B3009-D3F0-425F-8B6D-866F6FF436A3}" sibTransId="{DAF8AFBA-DAD7-4585-BEBB-8C523EFE3278}"/>
    <dgm:cxn modelId="{5C65CDF5-A829-4326-8926-96FAD5FB9FF1}" type="presOf" srcId="{2ADA82A1-EF95-41E0-AC69-62E526400A8D}" destId="{C349D9D0-D2F2-40D1-B463-2F02BD1B7A49}" srcOrd="0" destOrd="0" presId="urn:microsoft.com/office/officeart/2005/8/layout/vList2"/>
    <dgm:cxn modelId="{D5119A38-C7AA-4FC9-9DCD-23B9D6C5AD49}" type="presParOf" srcId="{8A8C4E85-E70A-40CE-BC57-EE90A86F1FAC}" destId="{FB83428B-4085-4B57-A36E-C073363C3BDC}" srcOrd="0" destOrd="0" presId="urn:microsoft.com/office/officeart/2005/8/layout/vList2"/>
    <dgm:cxn modelId="{2D344A64-E576-4478-946D-0916A4F56291}" type="presParOf" srcId="{8A8C4E85-E70A-40CE-BC57-EE90A86F1FAC}" destId="{AC5893F7-E304-43F9-9E16-737F6677D868}" srcOrd="1" destOrd="0" presId="urn:microsoft.com/office/officeart/2005/8/layout/vList2"/>
    <dgm:cxn modelId="{DF3740BA-0A65-464E-8701-F6F01B5F3456}" type="presParOf" srcId="{8A8C4E85-E70A-40CE-BC57-EE90A86F1FAC}" destId="{58292E18-56A6-4DA4-B037-8573C97D667B}" srcOrd="2" destOrd="0" presId="urn:microsoft.com/office/officeart/2005/8/layout/vList2"/>
    <dgm:cxn modelId="{3DBC0F31-7062-46E7-AF1D-3A42AFF6A808}" type="presParOf" srcId="{8A8C4E85-E70A-40CE-BC57-EE90A86F1FAC}" destId="{B09C38AC-7D80-4128-AE4A-8042C804EA90}" srcOrd="3" destOrd="0" presId="urn:microsoft.com/office/officeart/2005/8/layout/vList2"/>
    <dgm:cxn modelId="{BCF96F92-BF80-46D8-BDC2-C29D30BFBAB0}" type="presParOf" srcId="{8A8C4E85-E70A-40CE-BC57-EE90A86F1FAC}" destId="{AFD88269-7502-4D8E-B076-4807B8163D00}" srcOrd="4" destOrd="0" presId="urn:microsoft.com/office/officeart/2005/8/layout/vList2"/>
    <dgm:cxn modelId="{B7938F70-976C-4277-950A-26DB676D9775}" type="presParOf" srcId="{8A8C4E85-E70A-40CE-BC57-EE90A86F1FAC}" destId="{CF614CEF-56DD-4037-8263-D77917DEE968}" srcOrd="5" destOrd="0" presId="urn:microsoft.com/office/officeart/2005/8/layout/vList2"/>
    <dgm:cxn modelId="{F6307793-1A59-4A6B-AEA2-93E746593E6E}" type="presParOf" srcId="{8A8C4E85-E70A-40CE-BC57-EE90A86F1FAC}" destId="{3BB676E5-A3CF-4F20-BC61-441E5821F71D}" srcOrd="6" destOrd="0" presId="urn:microsoft.com/office/officeart/2005/8/layout/vList2"/>
    <dgm:cxn modelId="{F7E3E30E-006D-4364-9F3C-AFC91DA5CE8C}" type="presParOf" srcId="{8A8C4E85-E70A-40CE-BC57-EE90A86F1FAC}" destId="{95CED47C-471A-4A10-9090-185224B325CF}" srcOrd="7" destOrd="0" presId="urn:microsoft.com/office/officeart/2005/8/layout/vList2"/>
    <dgm:cxn modelId="{4117148D-04C9-4303-B82A-B387A33DBBD6}" type="presParOf" srcId="{8A8C4E85-E70A-40CE-BC57-EE90A86F1FAC}" destId="{C349D9D0-D2F2-40D1-B463-2F02BD1B7A49}" srcOrd="8" destOrd="0" presId="urn:microsoft.com/office/officeart/2005/8/layout/vList2"/>
    <dgm:cxn modelId="{549E809E-F440-4A62-9347-818E8C52ADE7}" type="presParOf" srcId="{8A8C4E85-E70A-40CE-BC57-EE90A86F1FAC}" destId="{913E7F9F-60CA-4727-BEF0-BD2C22226713}" srcOrd="9" destOrd="0" presId="urn:microsoft.com/office/officeart/2005/8/layout/vList2"/>
    <dgm:cxn modelId="{83906734-A4CA-4052-AD88-D49EB60A4FA1}" type="presParOf" srcId="{8A8C4E85-E70A-40CE-BC57-EE90A86F1FAC}" destId="{3CBD745D-0FF9-44CE-9A98-93EBFB564A31}" srcOrd="10" destOrd="0" presId="urn:microsoft.com/office/officeart/2005/8/layout/vList2"/>
    <dgm:cxn modelId="{A2ECF842-6BC8-4365-B792-1EDF9062FED8}" type="presParOf" srcId="{8A8C4E85-E70A-40CE-BC57-EE90A86F1FAC}" destId="{1421FDA7-1EE4-4BA9-888F-33D1E76911E8}" srcOrd="11" destOrd="0" presId="urn:microsoft.com/office/officeart/2005/8/layout/vList2"/>
    <dgm:cxn modelId="{290A01D8-39D4-4B48-8EE7-F40A40C2144B}" type="presParOf" srcId="{8A8C4E85-E70A-40CE-BC57-EE90A86F1FAC}" destId="{F0890564-BCEC-4DCB-8CF0-3E10A231DA23}" srcOrd="12" destOrd="0" presId="urn:microsoft.com/office/officeart/2005/8/layout/vList2"/>
    <dgm:cxn modelId="{E0906999-90A9-4745-ADD7-6DA3D90DE09D}" type="presParOf" srcId="{8A8C4E85-E70A-40CE-BC57-EE90A86F1FAC}" destId="{3DBF00FF-39A0-4E50-BDFE-33F1AE7C9A37}" srcOrd="13" destOrd="0" presId="urn:microsoft.com/office/officeart/2005/8/layout/vList2"/>
    <dgm:cxn modelId="{A9FE7C74-B244-4311-A14F-73C2CBC5AD53}" type="presParOf" srcId="{8A8C4E85-E70A-40CE-BC57-EE90A86F1FAC}" destId="{8FABAB6B-B8D3-4A60-B46B-04A79BA28DC8}" srcOrd="1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BBF32DC-3DDF-4975-8A29-BEFE9795FB1C}"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A46F9AA8-6B0C-4ACB-892E-C09E23B6E07E}">
      <dgm:prSet/>
      <dgm:spPr/>
      <dgm:t>
        <a:bodyPr/>
        <a:lstStyle/>
        <a:p>
          <a:r>
            <a:rPr lang="en-US"/>
            <a:t>How to apply: </a:t>
          </a:r>
          <a:r>
            <a:rPr lang="en-US">
              <a:hlinkClick xmlns:r="http://schemas.openxmlformats.org/officeDocument/2006/relationships" r:id="rId1"/>
            </a:rPr>
            <a:t>www.ctmfp.com</a:t>
          </a:r>
          <a:endParaRPr lang="en-US"/>
        </a:p>
      </dgm:t>
    </dgm:pt>
    <dgm:pt modelId="{147614A8-6928-4B0F-9145-46A8FA632E76}" type="parTrans" cxnId="{5E28F8EB-E7A3-4124-AEF1-7C946AC41812}">
      <dgm:prSet/>
      <dgm:spPr/>
      <dgm:t>
        <a:bodyPr/>
        <a:lstStyle/>
        <a:p>
          <a:endParaRPr lang="en-US"/>
        </a:p>
      </dgm:t>
    </dgm:pt>
    <dgm:pt modelId="{11C7434F-1A25-4678-91D2-98C5F47DE845}" type="sibTrans" cxnId="{5E28F8EB-E7A3-4124-AEF1-7C946AC41812}">
      <dgm:prSet/>
      <dgm:spPr/>
      <dgm:t>
        <a:bodyPr/>
        <a:lstStyle/>
        <a:p>
          <a:endParaRPr lang="en-US"/>
        </a:p>
      </dgm:t>
    </dgm:pt>
    <dgm:pt modelId="{DCF6513B-B54E-4B20-A2F0-644B8F4C5040}">
      <dgm:prSet/>
      <dgm:spPr/>
      <dgm:t>
        <a:bodyPr/>
        <a:lstStyle/>
        <a:p>
          <a:r>
            <a:rPr lang="en-US"/>
            <a:t>Contact with questions: 888-99CTMFP (888-992-8637) </a:t>
          </a:r>
        </a:p>
      </dgm:t>
    </dgm:pt>
    <dgm:pt modelId="{56E8B2A6-AB54-4794-91EE-ED2CC92EFA2A}" type="parTrans" cxnId="{A1910622-DBBF-4A94-9B07-02B89AEFAE66}">
      <dgm:prSet/>
      <dgm:spPr/>
      <dgm:t>
        <a:bodyPr/>
        <a:lstStyle/>
        <a:p>
          <a:endParaRPr lang="en-US"/>
        </a:p>
      </dgm:t>
    </dgm:pt>
    <dgm:pt modelId="{6428C36D-FAAC-463B-9B64-23D35EB463F8}" type="sibTrans" cxnId="{A1910622-DBBF-4A94-9B07-02B89AEFAE66}">
      <dgm:prSet/>
      <dgm:spPr/>
      <dgm:t>
        <a:bodyPr/>
        <a:lstStyle/>
        <a:p>
          <a:endParaRPr lang="en-US"/>
        </a:p>
      </dgm:t>
    </dgm:pt>
    <dgm:pt modelId="{D33772B7-2755-41DC-A2B2-8027700D458D}" type="pres">
      <dgm:prSet presAssocID="{7BBF32DC-3DDF-4975-8A29-BEFE9795FB1C}" presName="root" presStyleCnt="0">
        <dgm:presLayoutVars>
          <dgm:dir/>
          <dgm:resizeHandles val="exact"/>
        </dgm:presLayoutVars>
      </dgm:prSet>
      <dgm:spPr/>
    </dgm:pt>
    <dgm:pt modelId="{599FD66B-54EB-4B7F-A7ED-F4FDDA505378}" type="pres">
      <dgm:prSet presAssocID="{A46F9AA8-6B0C-4ACB-892E-C09E23B6E07E}" presName="compNode" presStyleCnt="0"/>
      <dgm:spPr/>
    </dgm:pt>
    <dgm:pt modelId="{5C18614E-6EB7-40A6-999A-7B5B322B176B}" type="pres">
      <dgm:prSet presAssocID="{A46F9AA8-6B0C-4ACB-892E-C09E23B6E07E}" presName="bgRect" presStyleLbl="bgShp" presStyleIdx="0" presStyleCnt="2"/>
      <dgm:spPr/>
    </dgm:pt>
    <dgm:pt modelId="{6B0554B3-B6EE-4E51-84AC-B546DC74F2F3}" type="pres">
      <dgm:prSet presAssocID="{A46F9AA8-6B0C-4ACB-892E-C09E23B6E07E}" presName="iconRect" presStyleLbl="node1" presStyleIdx="0" presStyleCnt="2"/>
      <dgm:spPr>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Marker"/>
        </a:ext>
      </dgm:extLst>
    </dgm:pt>
    <dgm:pt modelId="{3EDC1103-7B15-4BA4-9C63-055168E89EE0}" type="pres">
      <dgm:prSet presAssocID="{A46F9AA8-6B0C-4ACB-892E-C09E23B6E07E}" presName="spaceRect" presStyleCnt="0"/>
      <dgm:spPr/>
    </dgm:pt>
    <dgm:pt modelId="{C29BCFDD-1D81-4EC7-8EEF-BFB8C0BFF4F1}" type="pres">
      <dgm:prSet presAssocID="{A46F9AA8-6B0C-4ACB-892E-C09E23B6E07E}" presName="parTx" presStyleLbl="revTx" presStyleIdx="0" presStyleCnt="2">
        <dgm:presLayoutVars>
          <dgm:chMax val="0"/>
          <dgm:chPref val="0"/>
        </dgm:presLayoutVars>
      </dgm:prSet>
      <dgm:spPr/>
    </dgm:pt>
    <dgm:pt modelId="{118E97A1-A158-46CA-A07B-FC50CC521F96}" type="pres">
      <dgm:prSet presAssocID="{11C7434F-1A25-4678-91D2-98C5F47DE845}" presName="sibTrans" presStyleCnt="0"/>
      <dgm:spPr/>
    </dgm:pt>
    <dgm:pt modelId="{2EF576DA-FB7B-448B-AF8B-093212CB39E6}" type="pres">
      <dgm:prSet presAssocID="{DCF6513B-B54E-4B20-A2F0-644B8F4C5040}" presName="compNode" presStyleCnt="0"/>
      <dgm:spPr/>
    </dgm:pt>
    <dgm:pt modelId="{EC73F6C4-A020-4BDB-9D2A-8CE4C93A4D51}" type="pres">
      <dgm:prSet presAssocID="{DCF6513B-B54E-4B20-A2F0-644B8F4C5040}" presName="bgRect" presStyleLbl="bgShp" presStyleIdx="1" presStyleCnt="2"/>
      <dgm:spPr/>
    </dgm:pt>
    <dgm:pt modelId="{DEB228F7-3B11-4F70-8DFE-3EAA390DCF48}" type="pres">
      <dgm:prSet presAssocID="{DCF6513B-B54E-4B20-A2F0-644B8F4C5040}" presName="iconRect" presStyleLbl="node1" presStyleIdx="1" presStyleCnt="2"/>
      <dgm:spPr>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dgm:spPr>
      <dgm:extLst>
        <a:ext uri="{E40237B7-FDA0-4F09-8148-C483321AD2D9}">
          <dgm14:cNvPr xmlns:dgm14="http://schemas.microsoft.com/office/drawing/2010/diagram" id="0" name="" descr="Speaker Phone"/>
        </a:ext>
      </dgm:extLst>
    </dgm:pt>
    <dgm:pt modelId="{BA191434-193B-4E56-B60F-0CB6E10FA155}" type="pres">
      <dgm:prSet presAssocID="{DCF6513B-B54E-4B20-A2F0-644B8F4C5040}" presName="spaceRect" presStyleCnt="0"/>
      <dgm:spPr/>
    </dgm:pt>
    <dgm:pt modelId="{8FA0BE76-916C-4CD3-A6C8-953F45AD0B8A}" type="pres">
      <dgm:prSet presAssocID="{DCF6513B-B54E-4B20-A2F0-644B8F4C5040}" presName="parTx" presStyleLbl="revTx" presStyleIdx="1" presStyleCnt="2" custScaleX="101579">
        <dgm:presLayoutVars>
          <dgm:chMax val="0"/>
          <dgm:chPref val="0"/>
        </dgm:presLayoutVars>
      </dgm:prSet>
      <dgm:spPr/>
    </dgm:pt>
  </dgm:ptLst>
  <dgm:cxnLst>
    <dgm:cxn modelId="{06EE0115-4E7D-4C40-8DF4-6A56044A1BB3}" type="presOf" srcId="{7BBF32DC-3DDF-4975-8A29-BEFE9795FB1C}" destId="{D33772B7-2755-41DC-A2B2-8027700D458D}" srcOrd="0" destOrd="0" presId="urn:microsoft.com/office/officeart/2018/2/layout/IconVerticalSolidList"/>
    <dgm:cxn modelId="{A1910622-DBBF-4A94-9B07-02B89AEFAE66}" srcId="{7BBF32DC-3DDF-4975-8A29-BEFE9795FB1C}" destId="{DCF6513B-B54E-4B20-A2F0-644B8F4C5040}" srcOrd="1" destOrd="0" parTransId="{56E8B2A6-AB54-4794-91EE-ED2CC92EFA2A}" sibTransId="{6428C36D-FAAC-463B-9B64-23D35EB463F8}"/>
    <dgm:cxn modelId="{B74D7F59-73AE-464C-A6AA-6335ACEB9525}" type="presOf" srcId="{A46F9AA8-6B0C-4ACB-892E-C09E23B6E07E}" destId="{C29BCFDD-1D81-4EC7-8EEF-BFB8C0BFF4F1}" srcOrd="0" destOrd="0" presId="urn:microsoft.com/office/officeart/2018/2/layout/IconVerticalSolidList"/>
    <dgm:cxn modelId="{22B689C0-2EC6-4D10-9B9A-16EB838D2FE2}" type="presOf" srcId="{DCF6513B-B54E-4B20-A2F0-644B8F4C5040}" destId="{8FA0BE76-916C-4CD3-A6C8-953F45AD0B8A}" srcOrd="0" destOrd="0" presId="urn:microsoft.com/office/officeart/2018/2/layout/IconVerticalSolidList"/>
    <dgm:cxn modelId="{5E28F8EB-E7A3-4124-AEF1-7C946AC41812}" srcId="{7BBF32DC-3DDF-4975-8A29-BEFE9795FB1C}" destId="{A46F9AA8-6B0C-4ACB-892E-C09E23B6E07E}" srcOrd="0" destOrd="0" parTransId="{147614A8-6928-4B0F-9145-46A8FA632E76}" sibTransId="{11C7434F-1A25-4678-91D2-98C5F47DE845}"/>
    <dgm:cxn modelId="{940FDDC4-676A-42ED-9B96-3110E38FA5A9}" type="presParOf" srcId="{D33772B7-2755-41DC-A2B2-8027700D458D}" destId="{599FD66B-54EB-4B7F-A7ED-F4FDDA505378}" srcOrd="0" destOrd="0" presId="urn:microsoft.com/office/officeart/2018/2/layout/IconVerticalSolidList"/>
    <dgm:cxn modelId="{DCAE4995-E604-42B5-BB0A-6B3667F63E38}" type="presParOf" srcId="{599FD66B-54EB-4B7F-A7ED-F4FDDA505378}" destId="{5C18614E-6EB7-40A6-999A-7B5B322B176B}" srcOrd="0" destOrd="0" presId="urn:microsoft.com/office/officeart/2018/2/layout/IconVerticalSolidList"/>
    <dgm:cxn modelId="{A3CB8B6D-A818-4819-995E-FEEAE537437A}" type="presParOf" srcId="{599FD66B-54EB-4B7F-A7ED-F4FDDA505378}" destId="{6B0554B3-B6EE-4E51-84AC-B546DC74F2F3}" srcOrd="1" destOrd="0" presId="urn:microsoft.com/office/officeart/2018/2/layout/IconVerticalSolidList"/>
    <dgm:cxn modelId="{91FFB1AA-D539-4B7D-870F-3D9F77BB4AB2}" type="presParOf" srcId="{599FD66B-54EB-4B7F-A7ED-F4FDDA505378}" destId="{3EDC1103-7B15-4BA4-9C63-055168E89EE0}" srcOrd="2" destOrd="0" presId="urn:microsoft.com/office/officeart/2018/2/layout/IconVerticalSolidList"/>
    <dgm:cxn modelId="{736F35C3-D604-4F98-BBB2-06B705E90E33}" type="presParOf" srcId="{599FD66B-54EB-4B7F-A7ED-F4FDDA505378}" destId="{C29BCFDD-1D81-4EC7-8EEF-BFB8C0BFF4F1}" srcOrd="3" destOrd="0" presId="urn:microsoft.com/office/officeart/2018/2/layout/IconVerticalSolidList"/>
    <dgm:cxn modelId="{F8A896C6-AB97-41EE-BCE7-5B35F8C28D8E}" type="presParOf" srcId="{D33772B7-2755-41DC-A2B2-8027700D458D}" destId="{118E97A1-A158-46CA-A07B-FC50CC521F96}" srcOrd="1" destOrd="0" presId="urn:microsoft.com/office/officeart/2018/2/layout/IconVerticalSolidList"/>
    <dgm:cxn modelId="{8D914715-D538-4E46-B116-322148FB4E81}" type="presParOf" srcId="{D33772B7-2755-41DC-A2B2-8027700D458D}" destId="{2EF576DA-FB7B-448B-AF8B-093212CB39E6}" srcOrd="2" destOrd="0" presId="urn:microsoft.com/office/officeart/2018/2/layout/IconVerticalSolidList"/>
    <dgm:cxn modelId="{D191CD64-8D00-452C-AED8-F2998D8CEF39}" type="presParOf" srcId="{2EF576DA-FB7B-448B-AF8B-093212CB39E6}" destId="{EC73F6C4-A020-4BDB-9D2A-8CE4C93A4D51}" srcOrd="0" destOrd="0" presId="urn:microsoft.com/office/officeart/2018/2/layout/IconVerticalSolidList"/>
    <dgm:cxn modelId="{778EEE67-FE44-4030-82D2-62FE71EBA593}" type="presParOf" srcId="{2EF576DA-FB7B-448B-AF8B-093212CB39E6}" destId="{DEB228F7-3B11-4F70-8DFE-3EAA390DCF48}" srcOrd="1" destOrd="0" presId="urn:microsoft.com/office/officeart/2018/2/layout/IconVerticalSolidList"/>
    <dgm:cxn modelId="{736E4E9C-9BFE-4A39-B73C-B3FA172ECC0B}" type="presParOf" srcId="{2EF576DA-FB7B-448B-AF8B-093212CB39E6}" destId="{BA191434-193B-4E56-B60F-0CB6E10FA155}" srcOrd="2" destOrd="0" presId="urn:microsoft.com/office/officeart/2018/2/layout/IconVerticalSolidList"/>
    <dgm:cxn modelId="{02891E3C-6496-4391-9DE6-71BE86CB28C5}" type="presParOf" srcId="{2EF576DA-FB7B-448B-AF8B-093212CB39E6}" destId="{8FA0BE76-916C-4CD3-A6C8-953F45AD0B8A}"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EE106D-DECE-4B0C-BB0E-8D1969B5AC1A}">
      <dsp:nvSpPr>
        <dsp:cNvPr id="0" name=""/>
        <dsp:cNvSpPr/>
      </dsp:nvSpPr>
      <dsp:spPr>
        <a:xfrm>
          <a:off x="1333" y="110983"/>
          <a:ext cx="4682211" cy="2973204"/>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6F24380-9BDB-4849-9217-193C94FB20FF}">
      <dsp:nvSpPr>
        <dsp:cNvPr id="0" name=""/>
        <dsp:cNvSpPr/>
      </dsp:nvSpPr>
      <dsp:spPr>
        <a:xfrm>
          <a:off x="521579" y="605216"/>
          <a:ext cx="4682211" cy="2973204"/>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endParaRPr lang="en-US" sz="2500" kern="1200"/>
        </a:p>
        <a:p>
          <a:pPr marL="0" lvl="0" indent="0" algn="ctr" defTabSz="1111250">
            <a:lnSpc>
              <a:spcPct val="90000"/>
            </a:lnSpc>
            <a:spcBef>
              <a:spcPct val="0"/>
            </a:spcBef>
            <a:spcAft>
              <a:spcPct val="35000"/>
            </a:spcAft>
            <a:buNone/>
          </a:pPr>
          <a:r>
            <a:rPr lang="en-US" sz="2500" kern="1200"/>
            <a:t>A Federally Funded Demonstration that helps people residing in qualified institutional settings, transition to the community with supports and services.</a:t>
          </a:r>
        </a:p>
      </dsp:txBody>
      <dsp:txXfrm>
        <a:off x="608661" y="692298"/>
        <a:ext cx="4508047" cy="2799040"/>
      </dsp:txXfrm>
    </dsp:sp>
    <dsp:sp modelId="{983FB4B9-3F03-4860-A7ED-FE09B67E5932}">
      <dsp:nvSpPr>
        <dsp:cNvPr id="0" name=""/>
        <dsp:cNvSpPr/>
      </dsp:nvSpPr>
      <dsp:spPr>
        <a:xfrm>
          <a:off x="5724037" y="110983"/>
          <a:ext cx="4682211" cy="2973204"/>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595DB4F-EB6D-4414-BE19-F2EB46CFF7AC}">
      <dsp:nvSpPr>
        <dsp:cNvPr id="0" name=""/>
        <dsp:cNvSpPr/>
      </dsp:nvSpPr>
      <dsp:spPr>
        <a:xfrm>
          <a:off x="6244283" y="605216"/>
          <a:ext cx="4682211" cy="2973204"/>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MFP provides individuals with choice about where they want to receive their care.</a:t>
          </a:r>
        </a:p>
      </dsp:txBody>
      <dsp:txXfrm>
        <a:off x="6331365" y="692298"/>
        <a:ext cx="4508047" cy="279904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620E6B-78F8-4D23-9CFA-3FCD97278554}">
      <dsp:nvSpPr>
        <dsp:cNvPr id="0" name=""/>
        <dsp:cNvSpPr/>
      </dsp:nvSpPr>
      <dsp:spPr>
        <a:xfrm>
          <a:off x="0" y="164209"/>
          <a:ext cx="7052486" cy="1732500"/>
        </a:xfrm>
        <a:prstGeom prst="rect">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47351" tIns="208280" rIns="547351"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a:t>Nursing Facility</a:t>
          </a:r>
        </a:p>
        <a:p>
          <a:pPr marL="171450" lvl="1" indent="-171450" algn="l" defTabSz="800100">
            <a:lnSpc>
              <a:spcPct val="90000"/>
            </a:lnSpc>
            <a:spcBef>
              <a:spcPct val="0"/>
            </a:spcBef>
            <a:spcAft>
              <a:spcPct val="15000"/>
            </a:spcAft>
            <a:buChar char="•"/>
          </a:pPr>
          <a:r>
            <a:rPr lang="en-US" sz="1800" kern="1200"/>
            <a:t>Hospital </a:t>
          </a:r>
        </a:p>
        <a:p>
          <a:pPr marL="171450" lvl="1" indent="-171450" algn="l" defTabSz="800100">
            <a:lnSpc>
              <a:spcPct val="90000"/>
            </a:lnSpc>
            <a:spcBef>
              <a:spcPct val="0"/>
            </a:spcBef>
            <a:spcAft>
              <a:spcPct val="15000"/>
            </a:spcAft>
            <a:buChar char="•"/>
          </a:pPr>
          <a:r>
            <a:rPr lang="en-US" sz="1800" kern="1200"/>
            <a:t>Chronic Disease Hospital</a:t>
          </a:r>
        </a:p>
        <a:p>
          <a:pPr marL="171450" lvl="1" indent="-171450" algn="l" defTabSz="800100">
            <a:lnSpc>
              <a:spcPct val="90000"/>
            </a:lnSpc>
            <a:spcBef>
              <a:spcPct val="0"/>
            </a:spcBef>
            <a:spcAft>
              <a:spcPct val="15000"/>
            </a:spcAft>
            <a:buChar char="•"/>
          </a:pPr>
          <a:r>
            <a:rPr lang="en-US" sz="1800" kern="1200"/>
            <a:t>Intermediate Care Facility for Persons with Intellectual Disabilities (ICF-ID)</a:t>
          </a:r>
        </a:p>
      </dsp:txBody>
      <dsp:txXfrm>
        <a:off x="0" y="164209"/>
        <a:ext cx="7052486" cy="1732500"/>
      </dsp:txXfrm>
    </dsp:sp>
    <dsp:sp modelId="{EE38C8D5-F016-416D-A614-07A3029F03A1}">
      <dsp:nvSpPr>
        <dsp:cNvPr id="0" name=""/>
        <dsp:cNvSpPr/>
      </dsp:nvSpPr>
      <dsp:spPr>
        <a:xfrm>
          <a:off x="352624" y="16609"/>
          <a:ext cx="4936740" cy="295200"/>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86597" tIns="0" rIns="186597" bIns="0" numCol="1" spcCol="1270" anchor="ctr" anchorCtr="0">
          <a:noAutofit/>
        </a:bodyPr>
        <a:lstStyle/>
        <a:p>
          <a:pPr marL="0" lvl="0" indent="0" algn="l" defTabSz="800100">
            <a:lnSpc>
              <a:spcPct val="90000"/>
            </a:lnSpc>
            <a:spcBef>
              <a:spcPct val="0"/>
            </a:spcBef>
            <a:spcAft>
              <a:spcPct val="35000"/>
            </a:spcAft>
            <a:buNone/>
          </a:pPr>
          <a:r>
            <a:rPr lang="en-US" sz="1800" kern="1200"/>
            <a:t>Must be in a Qualified Institution</a:t>
          </a:r>
        </a:p>
      </dsp:txBody>
      <dsp:txXfrm>
        <a:off x="367034" y="31019"/>
        <a:ext cx="4907920" cy="266380"/>
      </dsp:txXfrm>
    </dsp:sp>
    <dsp:sp modelId="{80F8E998-11EE-4B7C-A0C0-7181131341B6}">
      <dsp:nvSpPr>
        <dsp:cNvPr id="0" name=""/>
        <dsp:cNvSpPr/>
      </dsp:nvSpPr>
      <dsp:spPr>
        <a:xfrm>
          <a:off x="0" y="2098310"/>
          <a:ext cx="7052486" cy="3339000"/>
        </a:xfrm>
        <a:prstGeom prst="rect">
          <a:avLst/>
        </a:prstGeom>
        <a:solidFill>
          <a:schemeClr val="lt1">
            <a:alpha val="90000"/>
            <a:hueOff val="0"/>
            <a:satOff val="0"/>
            <a:lumOff val="0"/>
            <a:alphaOff val="0"/>
          </a:schemeClr>
        </a:solidFill>
        <a:ln w="6350" cap="flat" cmpd="sng" algn="ctr">
          <a:solidFill>
            <a:schemeClr val="accent5">
              <a:hueOff val="-6758543"/>
              <a:satOff val="-17419"/>
              <a:lumOff val="-11765"/>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47351" tIns="208280" rIns="547351"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a:t>Must have been institutionalized for 60 days</a:t>
          </a:r>
        </a:p>
        <a:p>
          <a:pPr marL="342900" lvl="2" indent="-171450" algn="l" defTabSz="800100">
            <a:lnSpc>
              <a:spcPct val="90000"/>
            </a:lnSpc>
            <a:spcBef>
              <a:spcPct val="0"/>
            </a:spcBef>
            <a:spcAft>
              <a:spcPct val="15000"/>
            </a:spcAft>
            <a:buChar char="•"/>
          </a:pPr>
          <a:r>
            <a:rPr lang="en-US" sz="1800" kern="1200"/>
            <a:t>as long as it is continuous, hospital, rehab &amp; nursing facility time can be counted </a:t>
          </a:r>
        </a:p>
        <a:p>
          <a:pPr marL="171450" lvl="1" indent="-171450" algn="l" defTabSz="800100">
            <a:lnSpc>
              <a:spcPct val="90000"/>
            </a:lnSpc>
            <a:spcBef>
              <a:spcPct val="0"/>
            </a:spcBef>
            <a:spcAft>
              <a:spcPct val="15000"/>
            </a:spcAft>
            <a:buChar char="•"/>
          </a:pPr>
          <a:r>
            <a:rPr lang="en-US" sz="1800" kern="1200"/>
            <a:t>Have a person-centered care plan targeted for the Medicaid Waiver under which they will be served after day 365 or under State Plan HCBS Services:</a:t>
          </a:r>
        </a:p>
        <a:p>
          <a:pPr marL="342900" lvl="2" indent="-171450" algn="l" defTabSz="800100">
            <a:lnSpc>
              <a:spcPct val="90000"/>
            </a:lnSpc>
            <a:spcBef>
              <a:spcPct val="0"/>
            </a:spcBef>
            <a:spcAft>
              <a:spcPct val="15000"/>
            </a:spcAft>
            <a:buChar char="•"/>
          </a:pPr>
          <a:r>
            <a:rPr lang="en-US" sz="1800" kern="1200"/>
            <a:t>approved by MFP </a:t>
          </a:r>
        </a:p>
        <a:p>
          <a:pPr marL="342900" lvl="2" indent="-171450" algn="l" defTabSz="800100">
            <a:lnSpc>
              <a:spcPct val="90000"/>
            </a:lnSpc>
            <a:spcBef>
              <a:spcPct val="0"/>
            </a:spcBef>
            <a:spcAft>
              <a:spcPct val="15000"/>
            </a:spcAft>
            <a:buChar char="•"/>
          </a:pPr>
          <a:r>
            <a:rPr lang="en-US" sz="1800" kern="1200"/>
            <a:t>at or below the individuals cost of care in the facility on the day they were referred</a:t>
          </a:r>
        </a:p>
        <a:p>
          <a:pPr marL="342900" lvl="2" indent="-171450" algn="l" defTabSz="800100">
            <a:lnSpc>
              <a:spcPct val="90000"/>
            </a:lnSpc>
            <a:spcBef>
              <a:spcPct val="0"/>
            </a:spcBef>
            <a:spcAft>
              <a:spcPct val="15000"/>
            </a:spcAft>
            <a:buChar char="•"/>
          </a:pPr>
          <a:r>
            <a:rPr lang="en-US" sz="1800" kern="1200"/>
            <a:t>plan must be sustainable under regular Home and community-based services (HCBS) at end of MFP year</a:t>
          </a:r>
        </a:p>
      </dsp:txBody>
      <dsp:txXfrm>
        <a:off x="0" y="2098310"/>
        <a:ext cx="7052486" cy="3339000"/>
      </dsp:txXfrm>
    </dsp:sp>
    <dsp:sp modelId="{EAE86FA3-8C46-494D-926E-9E9BC86007EA}">
      <dsp:nvSpPr>
        <dsp:cNvPr id="0" name=""/>
        <dsp:cNvSpPr/>
      </dsp:nvSpPr>
      <dsp:spPr>
        <a:xfrm>
          <a:off x="352624" y="1950710"/>
          <a:ext cx="4936740" cy="295200"/>
        </a:xfrm>
        <a:prstGeom prst="roundRect">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86597" tIns="0" rIns="186597" bIns="0" numCol="1" spcCol="1270" anchor="ctr" anchorCtr="0">
          <a:noAutofit/>
        </a:bodyPr>
        <a:lstStyle/>
        <a:p>
          <a:pPr marL="0" lvl="0" indent="0" algn="l" defTabSz="800100">
            <a:lnSpc>
              <a:spcPct val="90000"/>
            </a:lnSpc>
            <a:spcBef>
              <a:spcPct val="0"/>
            </a:spcBef>
            <a:spcAft>
              <a:spcPct val="35000"/>
            </a:spcAft>
            <a:buNone/>
          </a:pPr>
          <a:r>
            <a:rPr lang="en-US" sz="1800" kern="1200"/>
            <a:t>At the time of Transition:</a:t>
          </a:r>
        </a:p>
      </dsp:txBody>
      <dsp:txXfrm>
        <a:off x="367034" y="1965120"/>
        <a:ext cx="4907920" cy="26638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440BFD-B01C-42CE-BD98-A310702DB157}">
      <dsp:nvSpPr>
        <dsp:cNvPr id="0" name=""/>
        <dsp:cNvSpPr/>
      </dsp:nvSpPr>
      <dsp:spPr>
        <a:xfrm>
          <a:off x="0" y="62089"/>
          <a:ext cx="6263640" cy="794503"/>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Active Medicaid in the facility </a:t>
          </a:r>
        </a:p>
      </dsp:txBody>
      <dsp:txXfrm>
        <a:off x="38784" y="100873"/>
        <a:ext cx="6186072" cy="716935"/>
      </dsp:txXfrm>
    </dsp:sp>
    <dsp:sp modelId="{4204A2B8-05F2-4F5F-907B-DF790AD8BF72}">
      <dsp:nvSpPr>
        <dsp:cNvPr id="0" name=""/>
        <dsp:cNvSpPr/>
      </dsp:nvSpPr>
      <dsp:spPr>
        <a:xfrm>
          <a:off x="0" y="856592"/>
          <a:ext cx="6263640" cy="331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8871" tIns="25400" rIns="142240" bIns="25400" numCol="1" spcCol="1270" anchor="t" anchorCtr="0">
          <a:noAutofit/>
        </a:bodyPr>
        <a:lstStyle/>
        <a:p>
          <a:pPr marL="171450" lvl="1" indent="-171450" algn="l" defTabSz="711200">
            <a:lnSpc>
              <a:spcPct val="90000"/>
            </a:lnSpc>
            <a:spcBef>
              <a:spcPct val="0"/>
            </a:spcBef>
            <a:spcAft>
              <a:spcPct val="20000"/>
            </a:spcAft>
            <a:buChar char="•"/>
          </a:pPr>
          <a:r>
            <a:rPr lang="en-US" sz="1600" kern="1200"/>
            <a:t>Medicaid must pay at for at least the day before transition</a:t>
          </a:r>
        </a:p>
      </dsp:txBody>
      <dsp:txXfrm>
        <a:off x="0" y="856592"/>
        <a:ext cx="6263640" cy="331200"/>
      </dsp:txXfrm>
    </dsp:sp>
    <dsp:sp modelId="{03FAC4E9-0B9A-46FD-ADD7-0C50DBBE9B0A}">
      <dsp:nvSpPr>
        <dsp:cNvPr id="0" name=""/>
        <dsp:cNvSpPr/>
      </dsp:nvSpPr>
      <dsp:spPr>
        <a:xfrm>
          <a:off x="0" y="1187792"/>
          <a:ext cx="6263640" cy="794503"/>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Community Medicaid Eligible for Waiver or State Plan HCBS</a:t>
          </a:r>
        </a:p>
      </dsp:txBody>
      <dsp:txXfrm>
        <a:off x="38784" y="1226576"/>
        <a:ext cx="6186072" cy="716935"/>
      </dsp:txXfrm>
    </dsp:sp>
    <dsp:sp modelId="{72ACBECF-E712-4BFD-A61A-2E72DD5F34DB}">
      <dsp:nvSpPr>
        <dsp:cNvPr id="0" name=""/>
        <dsp:cNvSpPr/>
      </dsp:nvSpPr>
      <dsp:spPr>
        <a:xfrm>
          <a:off x="0" y="2039895"/>
          <a:ext cx="6263640" cy="794503"/>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Moving to Qualified Housing:</a:t>
          </a:r>
        </a:p>
      </dsp:txBody>
      <dsp:txXfrm>
        <a:off x="38784" y="2078679"/>
        <a:ext cx="6186072" cy="716935"/>
      </dsp:txXfrm>
    </dsp:sp>
    <dsp:sp modelId="{60417367-E057-485D-A492-B41F0289264C}">
      <dsp:nvSpPr>
        <dsp:cNvPr id="0" name=""/>
        <dsp:cNvSpPr/>
      </dsp:nvSpPr>
      <dsp:spPr>
        <a:xfrm>
          <a:off x="0" y="2834398"/>
          <a:ext cx="6263640" cy="2608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8871" tIns="25400" rIns="142240" bIns="25400" numCol="1" spcCol="1270" anchor="t" anchorCtr="0">
          <a:noAutofit/>
        </a:bodyPr>
        <a:lstStyle/>
        <a:p>
          <a:pPr marL="171450" lvl="1" indent="-171450" algn="l" defTabSz="711200">
            <a:lnSpc>
              <a:spcPct val="90000"/>
            </a:lnSpc>
            <a:spcBef>
              <a:spcPct val="0"/>
            </a:spcBef>
            <a:spcAft>
              <a:spcPct val="20000"/>
            </a:spcAft>
            <a:buChar char="•"/>
          </a:pPr>
          <a:r>
            <a:rPr lang="en-US" sz="1600" kern="1200"/>
            <a:t>A home owned or leased by  the individual or a family member</a:t>
          </a:r>
        </a:p>
        <a:p>
          <a:pPr marL="171450" lvl="1" indent="-171450" algn="l" defTabSz="711200">
            <a:lnSpc>
              <a:spcPct val="90000"/>
            </a:lnSpc>
            <a:spcBef>
              <a:spcPct val="0"/>
            </a:spcBef>
            <a:spcAft>
              <a:spcPct val="20000"/>
            </a:spcAft>
            <a:buChar char="•"/>
          </a:pPr>
          <a:r>
            <a:rPr lang="en-US" sz="1600" kern="1200"/>
            <a:t>An apartment* with </a:t>
          </a:r>
        </a:p>
        <a:p>
          <a:pPr marL="342900" lvl="2" indent="-171450" algn="l" defTabSz="711200">
            <a:lnSpc>
              <a:spcPct val="90000"/>
            </a:lnSpc>
            <a:spcBef>
              <a:spcPct val="0"/>
            </a:spcBef>
            <a:spcAft>
              <a:spcPct val="20000"/>
            </a:spcAft>
            <a:buChar char="•"/>
          </a:pPr>
          <a:r>
            <a:rPr lang="en-US" sz="1600" kern="1200"/>
            <a:t>an individual lease, and</a:t>
          </a:r>
        </a:p>
        <a:p>
          <a:pPr marL="342900" lvl="2" indent="-171450" algn="l" defTabSz="711200">
            <a:lnSpc>
              <a:spcPct val="90000"/>
            </a:lnSpc>
            <a:spcBef>
              <a:spcPct val="0"/>
            </a:spcBef>
            <a:spcAft>
              <a:spcPct val="20000"/>
            </a:spcAft>
            <a:buChar char="•"/>
          </a:pPr>
          <a:r>
            <a:rPr lang="en-US" sz="1600" kern="1200"/>
            <a:t>with lockable access and egress, and</a:t>
          </a:r>
        </a:p>
        <a:p>
          <a:pPr marL="342900" lvl="2" indent="-171450" algn="l" defTabSz="711200">
            <a:lnSpc>
              <a:spcPct val="90000"/>
            </a:lnSpc>
            <a:spcBef>
              <a:spcPct val="0"/>
            </a:spcBef>
            <a:spcAft>
              <a:spcPct val="20000"/>
            </a:spcAft>
            <a:buChar char="•"/>
          </a:pPr>
          <a:r>
            <a:rPr lang="en-US" sz="1600" kern="1200"/>
            <a:t>which includes living, sleeping, bathing, and cooking areas over which the individual or their family has domain and control</a:t>
          </a:r>
        </a:p>
        <a:p>
          <a:pPr marL="171450" lvl="1" indent="-171450" algn="l" defTabSz="711200">
            <a:lnSpc>
              <a:spcPct val="90000"/>
            </a:lnSpc>
            <a:spcBef>
              <a:spcPct val="0"/>
            </a:spcBef>
            <a:spcAft>
              <a:spcPct val="20000"/>
            </a:spcAft>
            <a:buChar char="•"/>
          </a:pPr>
          <a:r>
            <a:rPr lang="en-US" sz="1600" kern="1200"/>
            <a:t>A residence in a community based residential setting, in which no more than 4 other unrelated individuals reside.</a:t>
          </a:r>
        </a:p>
        <a:p>
          <a:pPr marL="171450" lvl="1" indent="-171450" algn="l" defTabSz="711200">
            <a:lnSpc>
              <a:spcPct val="90000"/>
            </a:lnSpc>
            <a:spcBef>
              <a:spcPct val="0"/>
            </a:spcBef>
            <a:spcAft>
              <a:spcPct val="20000"/>
            </a:spcAft>
            <a:buChar char="•"/>
          </a:pPr>
          <a:r>
            <a:rPr lang="en-US" sz="1600" kern="1200"/>
            <a:t>* In CT, Assisted Living qualifies as an apartment – there a number of affordable options for Assisted Living</a:t>
          </a:r>
        </a:p>
      </dsp:txBody>
      <dsp:txXfrm>
        <a:off x="0" y="2834398"/>
        <a:ext cx="6263640" cy="26082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26C606-B23E-4E91-BD5F-3244A4789C0A}">
      <dsp:nvSpPr>
        <dsp:cNvPr id="0" name=""/>
        <dsp:cNvSpPr/>
      </dsp:nvSpPr>
      <dsp:spPr>
        <a:xfrm>
          <a:off x="0" y="251420"/>
          <a:ext cx="6666833" cy="2426579"/>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kern="1200"/>
            <a:t>The MFP clock stops while they are hospitalized or in a nursing facility. The clock restarts upon return to the community – claiming days.</a:t>
          </a:r>
        </a:p>
      </dsp:txBody>
      <dsp:txXfrm>
        <a:off x="118456" y="369876"/>
        <a:ext cx="6429921" cy="2189667"/>
      </dsp:txXfrm>
    </dsp:sp>
    <dsp:sp modelId="{209AC1F6-37CB-444C-9CEB-D981569D3699}">
      <dsp:nvSpPr>
        <dsp:cNvPr id="0" name=""/>
        <dsp:cNvSpPr/>
      </dsp:nvSpPr>
      <dsp:spPr>
        <a:xfrm>
          <a:off x="0" y="2775920"/>
          <a:ext cx="6666833" cy="2426579"/>
        </a:xfrm>
        <a:prstGeom prst="roundRect">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kern="1200"/>
            <a:t>If institutionalized 180 days – case closes, however, a new referral can be made.</a:t>
          </a:r>
        </a:p>
      </dsp:txBody>
      <dsp:txXfrm>
        <a:off x="118456" y="2894376"/>
        <a:ext cx="6429921" cy="218966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83428B-4085-4B57-A36E-C073363C3BDC}">
      <dsp:nvSpPr>
        <dsp:cNvPr id="0" name=""/>
        <dsp:cNvSpPr/>
      </dsp:nvSpPr>
      <dsp:spPr>
        <a:xfrm>
          <a:off x="0" y="161932"/>
          <a:ext cx="5115491" cy="59670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Coordinate a safe discharge with the individual, family, legal representative and MFP staff. </a:t>
          </a:r>
        </a:p>
      </dsp:txBody>
      <dsp:txXfrm>
        <a:off x="29128" y="191060"/>
        <a:ext cx="5057235" cy="538444"/>
      </dsp:txXfrm>
    </dsp:sp>
    <dsp:sp modelId="{58292E18-56A6-4DA4-B037-8573C97D667B}">
      <dsp:nvSpPr>
        <dsp:cNvPr id="0" name=""/>
        <dsp:cNvSpPr/>
      </dsp:nvSpPr>
      <dsp:spPr>
        <a:xfrm>
          <a:off x="0" y="801832"/>
          <a:ext cx="5115491" cy="596700"/>
        </a:xfrm>
        <a:prstGeom prst="roundRect">
          <a:avLst/>
        </a:prstGeom>
        <a:solidFill>
          <a:schemeClr val="accent5">
            <a:hueOff val="-965506"/>
            <a:satOff val="-2488"/>
            <a:lumOff val="-168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May need to complete a medical packet to for disability determination - eligibility for waiver services </a:t>
          </a:r>
        </a:p>
      </dsp:txBody>
      <dsp:txXfrm>
        <a:off x="29128" y="830960"/>
        <a:ext cx="5057235" cy="538444"/>
      </dsp:txXfrm>
    </dsp:sp>
    <dsp:sp modelId="{AFD88269-7502-4D8E-B076-4807B8163D00}">
      <dsp:nvSpPr>
        <dsp:cNvPr id="0" name=""/>
        <dsp:cNvSpPr/>
      </dsp:nvSpPr>
      <dsp:spPr>
        <a:xfrm>
          <a:off x="0" y="2674631"/>
          <a:ext cx="5115491" cy="596700"/>
        </a:xfrm>
        <a:prstGeom prst="roundRect">
          <a:avLst/>
        </a:prstGeom>
        <a:solidFill>
          <a:schemeClr val="accent5">
            <a:hueOff val="-1931012"/>
            <a:satOff val="-4977"/>
            <a:lumOff val="-33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Schedule PT/OT evaluation </a:t>
          </a:r>
        </a:p>
      </dsp:txBody>
      <dsp:txXfrm>
        <a:off x="29128" y="2703759"/>
        <a:ext cx="5057235" cy="538444"/>
      </dsp:txXfrm>
    </dsp:sp>
    <dsp:sp modelId="{3BB676E5-A3CF-4F20-BC61-441E5821F71D}">
      <dsp:nvSpPr>
        <dsp:cNvPr id="0" name=""/>
        <dsp:cNvSpPr/>
      </dsp:nvSpPr>
      <dsp:spPr>
        <a:xfrm>
          <a:off x="0" y="2025448"/>
          <a:ext cx="5115491" cy="596700"/>
        </a:xfrm>
        <a:prstGeom prst="roundRect">
          <a:avLst/>
        </a:prstGeom>
        <a:solidFill>
          <a:schemeClr val="accent5">
            <a:hueOff val="-2896518"/>
            <a:satOff val="-7465"/>
            <a:lumOff val="-504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Order Durable Medical Equipment (DME)</a:t>
          </a:r>
        </a:p>
      </dsp:txBody>
      <dsp:txXfrm>
        <a:off x="29128" y="2054576"/>
        <a:ext cx="5057235" cy="538444"/>
      </dsp:txXfrm>
    </dsp:sp>
    <dsp:sp modelId="{C349D9D0-D2F2-40D1-B463-2F02BD1B7A49}">
      <dsp:nvSpPr>
        <dsp:cNvPr id="0" name=""/>
        <dsp:cNvSpPr/>
      </dsp:nvSpPr>
      <dsp:spPr>
        <a:xfrm>
          <a:off x="0" y="1364526"/>
          <a:ext cx="5115491" cy="596700"/>
        </a:xfrm>
        <a:prstGeom prst="roundRect">
          <a:avLst/>
        </a:prstGeom>
        <a:solidFill>
          <a:schemeClr val="accent5">
            <a:hueOff val="-3862025"/>
            <a:satOff val="-9954"/>
            <a:lumOff val="-672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Facilitate discharge planning meeting </a:t>
          </a:r>
        </a:p>
      </dsp:txBody>
      <dsp:txXfrm>
        <a:off x="29128" y="1393654"/>
        <a:ext cx="5057235" cy="538444"/>
      </dsp:txXfrm>
    </dsp:sp>
    <dsp:sp modelId="{3CBD745D-0FF9-44CE-9A98-93EBFB564A31}">
      <dsp:nvSpPr>
        <dsp:cNvPr id="0" name=""/>
        <dsp:cNvSpPr/>
      </dsp:nvSpPr>
      <dsp:spPr>
        <a:xfrm>
          <a:off x="0" y="3361432"/>
          <a:ext cx="5115491" cy="596700"/>
        </a:xfrm>
        <a:prstGeom prst="roundRect">
          <a:avLst/>
        </a:prstGeom>
        <a:solidFill>
          <a:schemeClr val="accent5">
            <a:hueOff val="-4827531"/>
            <a:satOff val="-12442"/>
            <a:lumOff val="-84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Schedule medical appointments prior to discharge  </a:t>
          </a:r>
        </a:p>
      </dsp:txBody>
      <dsp:txXfrm>
        <a:off x="29128" y="3390560"/>
        <a:ext cx="5057235" cy="538444"/>
      </dsp:txXfrm>
    </dsp:sp>
    <dsp:sp modelId="{F0890564-BCEC-4DCB-8CF0-3E10A231DA23}">
      <dsp:nvSpPr>
        <dsp:cNvPr id="0" name=""/>
        <dsp:cNvSpPr/>
      </dsp:nvSpPr>
      <dsp:spPr>
        <a:xfrm>
          <a:off x="0" y="4743153"/>
          <a:ext cx="5115491" cy="596700"/>
        </a:xfrm>
        <a:prstGeom prst="roundRect">
          <a:avLst/>
        </a:prstGeom>
        <a:solidFill>
          <a:schemeClr val="accent5">
            <a:hueOff val="-5793037"/>
            <a:satOff val="-14931"/>
            <a:lumOff val="-1008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Adhere to DPH regulations for a safe discharge </a:t>
          </a:r>
        </a:p>
      </dsp:txBody>
      <dsp:txXfrm>
        <a:off x="29128" y="4772281"/>
        <a:ext cx="5057235" cy="538444"/>
      </dsp:txXfrm>
    </dsp:sp>
    <dsp:sp modelId="{8FABAB6B-B8D3-4A60-B46B-04A79BA28DC8}">
      <dsp:nvSpPr>
        <dsp:cNvPr id="0" name=""/>
        <dsp:cNvSpPr/>
      </dsp:nvSpPr>
      <dsp:spPr>
        <a:xfrm>
          <a:off x="0" y="4055608"/>
          <a:ext cx="5115491" cy="59670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Ensure teaching is completed and documented for a safe discharge</a:t>
          </a:r>
        </a:p>
      </dsp:txBody>
      <dsp:txXfrm>
        <a:off x="29128" y="4084736"/>
        <a:ext cx="5057235" cy="53844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18614E-6EB7-40A6-999A-7B5B322B176B}">
      <dsp:nvSpPr>
        <dsp:cNvPr id="0" name=""/>
        <dsp:cNvSpPr/>
      </dsp:nvSpPr>
      <dsp:spPr>
        <a:xfrm>
          <a:off x="-15352" y="901758"/>
          <a:ext cx="6263640" cy="164496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B0554B3-B6EE-4E51-84AC-B546DC74F2F3}">
      <dsp:nvSpPr>
        <dsp:cNvPr id="0" name=""/>
        <dsp:cNvSpPr/>
      </dsp:nvSpPr>
      <dsp:spPr>
        <a:xfrm>
          <a:off x="482248" y="1271875"/>
          <a:ext cx="904730" cy="90473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29BCFDD-1D81-4EC7-8EEF-BFB8C0BFF4F1}">
      <dsp:nvSpPr>
        <dsp:cNvPr id="0" name=""/>
        <dsp:cNvSpPr/>
      </dsp:nvSpPr>
      <dsp:spPr>
        <a:xfrm>
          <a:off x="1884581" y="901758"/>
          <a:ext cx="4359989" cy="16449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4092" tIns="174092" rIns="174092" bIns="174092" numCol="1" spcCol="1270" anchor="ctr" anchorCtr="0">
          <a:noAutofit/>
        </a:bodyPr>
        <a:lstStyle/>
        <a:p>
          <a:pPr marL="0" lvl="0" indent="0" algn="l" defTabSz="1111250">
            <a:lnSpc>
              <a:spcPct val="90000"/>
            </a:lnSpc>
            <a:spcBef>
              <a:spcPct val="0"/>
            </a:spcBef>
            <a:spcAft>
              <a:spcPct val="35000"/>
            </a:spcAft>
            <a:buNone/>
          </a:pPr>
          <a:r>
            <a:rPr lang="en-US" sz="2500" kern="1200"/>
            <a:t>How to apply: </a:t>
          </a:r>
          <a:r>
            <a:rPr lang="en-US" sz="2500" kern="1200">
              <a:hlinkClick xmlns:r="http://schemas.openxmlformats.org/officeDocument/2006/relationships" r:id="rId3"/>
            </a:rPr>
            <a:t>www.ctmfp.com</a:t>
          </a:r>
          <a:endParaRPr lang="en-US" sz="2500" kern="1200"/>
        </a:p>
      </dsp:txBody>
      <dsp:txXfrm>
        <a:off x="1884581" y="901758"/>
        <a:ext cx="4359989" cy="1644965"/>
      </dsp:txXfrm>
    </dsp:sp>
    <dsp:sp modelId="{EC73F6C4-A020-4BDB-9D2A-8CE4C93A4D51}">
      <dsp:nvSpPr>
        <dsp:cNvPr id="0" name=""/>
        <dsp:cNvSpPr/>
      </dsp:nvSpPr>
      <dsp:spPr>
        <a:xfrm>
          <a:off x="-15352" y="2957964"/>
          <a:ext cx="6263640" cy="164496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EB228F7-3B11-4F70-8DFE-3EAA390DCF48}">
      <dsp:nvSpPr>
        <dsp:cNvPr id="0" name=""/>
        <dsp:cNvSpPr/>
      </dsp:nvSpPr>
      <dsp:spPr>
        <a:xfrm>
          <a:off x="482248" y="3328081"/>
          <a:ext cx="904730" cy="904730"/>
        </a:xfrm>
        <a:prstGeom prst="rect">
          <a:avLst/>
        </a:prstGeom>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FA0BE76-916C-4CD3-A6C8-953F45AD0B8A}">
      <dsp:nvSpPr>
        <dsp:cNvPr id="0" name=""/>
        <dsp:cNvSpPr/>
      </dsp:nvSpPr>
      <dsp:spPr>
        <a:xfrm>
          <a:off x="1850159" y="2957964"/>
          <a:ext cx="4428833" cy="16449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4092" tIns="174092" rIns="174092" bIns="174092" numCol="1" spcCol="1270" anchor="ctr" anchorCtr="0">
          <a:noAutofit/>
        </a:bodyPr>
        <a:lstStyle/>
        <a:p>
          <a:pPr marL="0" lvl="0" indent="0" algn="l" defTabSz="1111250">
            <a:lnSpc>
              <a:spcPct val="90000"/>
            </a:lnSpc>
            <a:spcBef>
              <a:spcPct val="0"/>
            </a:spcBef>
            <a:spcAft>
              <a:spcPct val="35000"/>
            </a:spcAft>
            <a:buNone/>
          </a:pPr>
          <a:r>
            <a:rPr lang="en-US" sz="2500" kern="1200"/>
            <a:t>Contact with questions: 888-99CTMFP (888-992-8637) </a:t>
          </a:r>
        </a:p>
      </dsp:txBody>
      <dsp:txXfrm>
        <a:off x="1850159" y="2957964"/>
        <a:ext cx="4428833" cy="1644965"/>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76923F7A-6998-49DA-8408-92283620D498}" type="datetimeFigureOut">
              <a:rPr lang="en-US" smtClean="0"/>
              <a:t>10/8/2024</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0EE14E67-4C8C-43D1-9BDC-9DA347913DAA}" type="slidenum">
              <a:rPr lang="en-US" smtClean="0"/>
              <a:t>‹#›</a:t>
            </a:fld>
            <a:endParaRPr lang="en-US"/>
          </a:p>
        </p:txBody>
      </p:sp>
    </p:spTree>
    <p:extLst>
      <p:ext uri="{BB962C8B-B14F-4D97-AF65-F5344CB8AC3E}">
        <p14:creationId xmlns:p14="http://schemas.microsoft.com/office/powerpoint/2010/main" val="11150605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communitynetwork.amdoc.org/"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EE14E67-4C8C-43D1-9BDC-9DA347913DAA}" type="slidenum">
              <a:rPr lang="en-US" smtClean="0"/>
              <a:t>1</a:t>
            </a:fld>
            <a:endParaRPr lang="en-US"/>
          </a:p>
        </p:txBody>
      </p:sp>
    </p:spTree>
    <p:extLst>
      <p:ext uri="{BB962C8B-B14F-4D97-AF65-F5344CB8AC3E}">
        <p14:creationId xmlns:p14="http://schemas.microsoft.com/office/powerpoint/2010/main" val="3402767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EE14E67-4C8C-43D1-9BDC-9DA347913DAA}" type="slidenum">
              <a:rPr lang="en-US" smtClean="0"/>
              <a:t>10</a:t>
            </a:fld>
            <a:endParaRPr lang="en-US"/>
          </a:p>
        </p:txBody>
      </p:sp>
    </p:spTree>
    <p:extLst>
      <p:ext uri="{BB962C8B-B14F-4D97-AF65-F5344CB8AC3E}">
        <p14:creationId xmlns:p14="http://schemas.microsoft.com/office/powerpoint/2010/main" val="9841398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EE14E67-4C8C-43D1-9BDC-9DA347913DAA}" type="slidenum">
              <a:rPr lang="en-US" smtClean="0"/>
              <a:t>11</a:t>
            </a:fld>
            <a:endParaRPr lang="en-US"/>
          </a:p>
        </p:txBody>
      </p:sp>
    </p:spTree>
    <p:extLst>
      <p:ext uri="{BB962C8B-B14F-4D97-AF65-F5344CB8AC3E}">
        <p14:creationId xmlns:p14="http://schemas.microsoft.com/office/powerpoint/2010/main" val="34895315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EE14E67-4C8C-43D1-9BDC-9DA347913DAA}" type="slidenum">
              <a:rPr lang="en-US" smtClean="0"/>
              <a:t>12</a:t>
            </a:fld>
            <a:endParaRPr lang="en-US"/>
          </a:p>
        </p:txBody>
      </p:sp>
    </p:spTree>
    <p:extLst>
      <p:ext uri="{BB962C8B-B14F-4D97-AF65-F5344CB8AC3E}">
        <p14:creationId xmlns:p14="http://schemas.microsoft.com/office/powerpoint/2010/main" val="17635506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EE14E67-4C8C-43D1-9BDC-9DA347913DAA}" type="slidenum">
              <a:rPr lang="en-US" smtClean="0"/>
              <a:t>13</a:t>
            </a:fld>
            <a:endParaRPr lang="en-US"/>
          </a:p>
        </p:txBody>
      </p:sp>
    </p:spTree>
    <p:extLst>
      <p:ext uri="{BB962C8B-B14F-4D97-AF65-F5344CB8AC3E}">
        <p14:creationId xmlns:p14="http://schemas.microsoft.com/office/powerpoint/2010/main" val="37099012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EE14E67-4C8C-43D1-9BDC-9DA347913DAA}" type="slidenum">
              <a:rPr lang="en-US" smtClean="0"/>
              <a:t>14</a:t>
            </a:fld>
            <a:endParaRPr lang="en-US"/>
          </a:p>
        </p:txBody>
      </p:sp>
    </p:spTree>
    <p:extLst>
      <p:ext uri="{BB962C8B-B14F-4D97-AF65-F5344CB8AC3E}">
        <p14:creationId xmlns:p14="http://schemas.microsoft.com/office/powerpoint/2010/main" val="12981411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EE14E67-4C8C-43D1-9BDC-9DA347913DAA}" type="slidenum">
              <a:rPr lang="en-US" smtClean="0"/>
              <a:t>15</a:t>
            </a:fld>
            <a:endParaRPr lang="en-US"/>
          </a:p>
        </p:txBody>
      </p:sp>
    </p:spTree>
    <p:extLst>
      <p:ext uri="{BB962C8B-B14F-4D97-AF65-F5344CB8AC3E}">
        <p14:creationId xmlns:p14="http://schemas.microsoft.com/office/powerpoint/2010/main" val="15607505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EE14E67-4C8C-43D1-9BDC-9DA347913DAA}" type="slidenum">
              <a:rPr lang="en-US" smtClean="0"/>
              <a:t>16</a:t>
            </a:fld>
            <a:endParaRPr lang="en-US"/>
          </a:p>
        </p:txBody>
      </p:sp>
    </p:spTree>
    <p:extLst>
      <p:ext uri="{BB962C8B-B14F-4D97-AF65-F5344CB8AC3E}">
        <p14:creationId xmlns:p14="http://schemas.microsoft.com/office/powerpoint/2010/main" val="31764089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EE14E67-4C8C-43D1-9BDC-9DA347913DAA}" type="slidenum">
              <a:rPr lang="en-US" smtClean="0"/>
              <a:t>17</a:t>
            </a:fld>
            <a:endParaRPr lang="en-US"/>
          </a:p>
        </p:txBody>
      </p:sp>
    </p:spTree>
    <p:extLst>
      <p:ext uri="{BB962C8B-B14F-4D97-AF65-F5344CB8AC3E}">
        <p14:creationId xmlns:p14="http://schemas.microsoft.com/office/powerpoint/2010/main" val="13880472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EE14E67-4C8C-43D1-9BDC-9DA347913DAA}" type="slidenum">
              <a:rPr lang="en-US" smtClean="0"/>
              <a:t>18</a:t>
            </a:fld>
            <a:endParaRPr lang="en-US"/>
          </a:p>
        </p:txBody>
      </p:sp>
    </p:spTree>
    <p:extLst>
      <p:ext uri="{BB962C8B-B14F-4D97-AF65-F5344CB8AC3E}">
        <p14:creationId xmlns:p14="http://schemas.microsoft.com/office/powerpoint/2010/main" val="6568514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EE14E67-4C8C-43D1-9BDC-9DA347913DAA}" type="slidenum">
              <a:rPr lang="en-US" smtClean="0"/>
              <a:t>19</a:t>
            </a:fld>
            <a:endParaRPr lang="en-US"/>
          </a:p>
        </p:txBody>
      </p:sp>
    </p:spTree>
    <p:extLst>
      <p:ext uri="{BB962C8B-B14F-4D97-AF65-F5344CB8AC3E}">
        <p14:creationId xmlns:p14="http://schemas.microsoft.com/office/powerpoint/2010/main" val="38875938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 many of you know, it is our tradition each year to begin by having a council president lead us in the Pledge of Allegiance. Today, we are honored to invite Professor Moore from the State of Connecticut Veterans Home to lead us in this special moment.</a:t>
            </a:r>
            <a:br>
              <a:rPr lang="en-US"/>
            </a:br>
            <a:endParaRPr lang="en-US"/>
          </a:p>
          <a:p>
            <a:r>
              <a:rPr lang="en-US"/>
              <a:t>Professor Moore proudly served in the U.S. Army during the Vietnam War, and we are deeply grateful for his service to our country. His commitment to leadership continues today, not only as a veteran but also as an advocate, guiding us as a member of our statewide council.</a:t>
            </a:r>
            <a:br>
              <a:rPr lang="en-US"/>
            </a:br>
            <a:endParaRPr lang="en-US"/>
          </a:p>
          <a:p>
            <a:r>
              <a:rPr lang="en-US"/>
              <a:t>Please join me in welcoming Professor Moore to lead us in the Pledge of Allegiance.</a:t>
            </a:r>
          </a:p>
          <a:p>
            <a:endParaRPr lang="en-US"/>
          </a:p>
        </p:txBody>
      </p:sp>
      <p:sp>
        <p:nvSpPr>
          <p:cNvPr id="4" name="Slide Number Placeholder 3"/>
          <p:cNvSpPr>
            <a:spLocks noGrp="1"/>
          </p:cNvSpPr>
          <p:nvPr>
            <p:ph type="sldNum" sz="quarter" idx="5"/>
          </p:nvPr>
        </p:nvSpPr>
        <p:spPr/>
        <p:txBody>
          <a:bodyPr/>
          <a:lstStyle/>
          <a:p>
            <a:fld id="{0EE14E67-4C8C-43D1-9BDC-9DA347913DAA}" type="slidenum">
              <a:rPr lang="en-US" smtClean="0"/>
              <a:t>2</a:t>
            </a:fld>
            <a:endParaRPr lang="en-US"/>
          </a:p>
        </p:txBody>
      </p:sp>
    </p:spTree>
    <p:extLst>
      <p:ext uri="{BB962C8B-B14F-4D97-AF65-F5344CB8AC3E}">
        <p14:creationId xmlns:p14="http://schemas.microsoft.com/office/powerpoint/2010/main" val="17273852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EE14E67-4C8C-43D1-9BDC-9DA347913DAA}" type="slidenum">
              <a:rPr lang="en-US" smtClean="0"/>
              <a:t>20</a:t>
            </a:fld>
            <a:endParaRPr lang="en-US"/>
          </a:p>
        </p:txBody>
      </p:sp>
    </p:spTree>
    <p:extLst>
      <p:ext uri="{BB962C8B-B14F-4D97-AF65-F5344CB8AC3E}">
        <p14:creationId xmlns:p14="http://schemas.microsoft.com/office/powerpoint/2010/main" val="1359357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15"/>
              </a:spcAft>
            </a:pPr>
            <a:r>
              <a:rPr lang="en-US" sz="1800" b="1" dirty="0">
                <a:latin typeface="Calibri" panose="020F0502020204030204" pitchFamily="34" charset="0"/>
                <a:ea typeface="Calibri" panose="020F0502020204030204" pitchFamily="34" charset="0"/>
                <a:cs typeface="Times New Roman" panose="02020603050405020304" pitchFamily="18" charset="0"/>
              </a:rPr>
              <a:t>What is Fire Through Dry Grass</a:t>
            </a:r>
            <a:r>
              <a:rPr lang="en-US" sz="1800" dirty="0">
                <a:latin typeface="Calibri" panose="020F0502020204030204" pitchFamily="34" charset="0"/>
                <a:ea typeface="Calibri" panose="020F0502020204030204" pitchFamily="34" charset="0"/>
                <a:cs typeface="Times New Roman" panose="02020603050405020304" pitchFamily="18" charset="0"/>
              </a:rPr>
              <a:t> - "Fire Through Dry Grass" is a documentary film that uncovers the devastating impact of the COVID-19 pandemic on residents of a New York City nursing home. The film is notably brought to life by The Reality Poets, a group of young Black and brown disabled artists. These artists use their poetry and art to document their experiences during the lockdown, highlighting the dangers they faced and their feelings of imprisonment. The film sheds light on the neglect they endured and their refusal to be marginalized or erased. The Reality Poets, many of whom are survivors of gun violence, represent a unique and powerful voice, providing an intimate look at a community often overlooked during the pandemic.</a:t>
            </a:r>
          </a:p>
          <a:p>
            <a:pPr>
              <a:lnSpc>
                <a:spcPct val="107000"/>
              </a:lnSpc>
              <a:spcAft>
                <a:spcPts val="815"/>
              </a:spcAft>
            </a:pPr>
            <a:br>
              <a:rPr lang="en-US" sz="1800" dirty="0">
                <a:latin typeface="Calibri" panose="020F0502020204030204" pitchFamily="34" charset="0"/>
                <a:ea typeface="Calibri" panose="020F0502020204030204" pitchFamily="34" charset="0"/>
                <a:cs typeface="Times New Roman" panose="02020603050405020304" pitchFamily="18" charset="0"/>
              </a:rPr>
            </a:br>
            <a:r>
              <a:rPr lang="en-US" sz="1800" dirty="0">
                <a:latin typeface="Calibri" panose="020F0502020204030204" pitchFamily="34" charset="0"/>
                <a:ea typeface="Calibri" panose="020F0502020204030204" pitchFamily="34" charset="0"/>
                <a:cs typeface="Times New Roman" panose="02020603050405020304" pitchFamily="18" charset="0"/>
              </a:rPr>
              <a:t>"Fire Through Dry Grass" is a profound commentary on resilience, visibility, and advocacy for marginalized communities, particularly those with disabilities. It underscores the necessity of acknowledging and addressing the systemic neglect and marginalization faced by disabled individuals, particularly in crisis situations like the COVID-19 pandemic. The film, through the voices of The Reality Poets, highlights the importance of self-expression, community solidarity, and the power of art as a tool for advocacy and change. It serves as a call to action for greater inclusivity, respect, and care for all members of society, especially those who are often overlooked or forgotten.</a:t>
            </a:r>
          </a:p>
          <a:p>
            <a:endParaRPr lang="en-US" dirty="0"/>
          </a:p>
        </p:txBody>
      </p:sp>
      <p:sp>
        <p:nvSpPr>
          <p:cNvPr id="4" name="Slide Number Placeholder 3"/>
          <p:cNvSpPr>
            <a:spLocks noGrp="1"/>
          </p:cNvSpPr>
          <p:nvPr>
            <p:ph type="sldNum" sz="quarter" idx="5"/>
          </p:nvPr>
        </p:nvSpPr>
        <p:spPr/>
        <p:txBody>
          <a:bodyPr/>
          <a:lstStyle/>
          <a:p>
            <a:fld id="{0EE14E67-4C8C-43D1-9BDC-9DA347913DAA}" type="slidenum">
              <a:rPr lang="en-US" smtClean="0"/>
              <a:t>21</a:t>
            </a:fld>
            <a:endParaRPr lang="en-US"/>
          </a:p>
        </p:txBody>
      </p:sp>
    </p:spTree>
    <p:extLst>
      <p:ext uri="{BB962C8B-B14F-4D97-AF65-F5344CB8AC3E}">
        <p14:creationId xmlns:p14="http://schemas.microsoft.com/office/powerpoint/2010/main" val="17224039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EE14E67-4C8C-43D1-9BDC-9DA347913DAA}" type="slidenum">
              <a:rPr lang="en-US" smtClean="0"/>
              <a:t>22</a:t>
            </a:fld>
            <a:endParaRPr lang="en-US"/>
          </a:p>
        </p:txBody>
      </p:sp>
    </p:spTree>
    <p:extLst>
      <p:ext uri="{BB962C8B-B14F-4D97-AF65-F5344CB8AC3E}">
        <p14:creationId xmlns:p14="http://schemas.microsoft.com/office/powerpoint/2010/main" val="5563653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EE14E67-4C8C-43D1-9BDC-9DA347913DAA}" type="slidenum">
              <a:rPr lang="en-US" smtClean="0"/>
              <a:t>23</a:t>
            </a:fld>
            <a:endParaRPr lang="en-US"/>
          </a:p>
        </p:txBody>
      </p:sp>
    </p:spTree>
    <p:extLst>
      <p:ext uri="{BB962C8B-B14F-4D97-AF65-F5344CB8AC3E}">
        <p14:creationId xmlns:p14="http://schemas.microsoft.com/office/powerpoint/2010/main" val="38559827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9415" indent="-349415">
              <a:buSzPts val="1000"/>
              <a:buFont typeface="Symbol" panose="05050102010706020507" pitchFamily="18" charset="2"/>
              <a:buChar char=""/>
              <a:tabLst>
                <a:tab pos="465887" algn="l"/>
              </a:tabLst>
            </a:pPr>
            <a:r>
              <a:rPr lang="en-US" sz="1800" b="1" u="sng" dirty="0">
                <a:latin typeface="Calibri" panose="020F0502020204030204" pitchFamily="34" charset="0"/>
                <a:ea typeface="Calibri" panose="020F0502020204030204" pitchFamily="34" charset="0"/>
                <a:cs typeface="Times New Roman" panose="02020603050405020304" pitchFamily="18" charset="0"/>
              </a:rPr>
              <a:t>Topic 1: Recognizing the Issues (2 minutes) Topic:</a:t>
            </a:r>
            <a:r>
              <a:rPr lang="en-US" sz="1800" dirty="0">
                <a:latin typeface="Calibri" panose="020F0502020204030204" pitchFamily="34" charset="0"/>
                <a:ea typeface="Calibri" panose="020F0502020204030204" pitchFamily="34" charset="0"/>
                <a:cs typeface="Times New Roman" panose="02020603050405020304" pitchFamily="18" charset="0"/>
              </a:rPr>
              <a:t> The film underscores issues such as institutional neglect, lack of autonomy, and the dangers and isolation experienced during the COVID-19 lockdown. It highlights the need for recognizing the residents' skills and contributions, and the importance of having a seat at the decision-making table.</a:t>
            </a:r>
            <a:endParaRPr lang="en-US" sz="1800" dirty="0">
              <a:latin typeface="Calibri" panose="020F0502020204030204" pitchFamily="34" charset="0"/>
              <a:ea typeface="Calibri" panose="020F0502020204030204" pitchFamily="34" charset="0"/>
            </a:endParaRPr>
          </a:p>
          <a:p>
            <a:pPr marL="465887"/>
            <a:br>
              <a:rPr lang="en-US" sz="1800" b="1" dirty="0">
                <a:latin typeface="Calibri" panose="020F0502020204030204" pitchFamily="34" charset="0"/>
                <a:ea typeface="Calibri" panose="020F0502020204030204" pitchFamily="34" charset="0"/>
                <a:cs typeface="Times New Roman" panose="02020603050405020304" pitchFamily="18" charset="0"/>
              </a:rPr>
            </a:br>
            <a:r>
              <a:rPr lang="en-US" sz="1800" b="1" i="1" dirty="0">
                <a:latin typeface="Calibri" panose="020F0502020204030204" pitchFamily="34" charset="0"/>
                <a:ea typeface="Calibri" panose="020F0502020204030204" pitchFamily="34" charset="0"/>
                <a:cs typeface="Times New Roman" panose="02020603050405020304" pitchFamily="18" charset="0"/>
              </a:rPr>
              <a:t>Question:</a:t>
            </a:r>
            <a:r>
              <a:rPr lang="en-US" sz="1800" i="1" dirty="0">
                <a:latin typeface="Calibri" panose="020F0502020204030204" pitchFamily="34" charset="0"/>
                <a:ea typeface="Calibri" panose="020F0502020204030204" pitchFamily="34" charset="0"/>
                <a:cs typeface="Times New Roman" panose="02020603050405020304" pitchFamily="18" charset="0"/>
              </a:rPr>
              <a:t> “What are the most significant issues highlighted in ‘Fire Through Dry Grass’ that nursing home residents face?”</a:t>
            </a:r>
            <a:br>
              <a:rPr lang="en-US" sz="1800" i="1" dirty="0">
                <a:latin typeface="Calibri" panose="020F0502020204030204" pitchFamily="34" charset="0"/>
                <a:ea typeface="Calibri" panose="020F0502020204030204" pitchFamily="34" charset="0"/>
                <a:cs typeface="Times New Roman" panose="02020603050405020304" pitchFamily="18" charset="0"/>
              </a:rPr>
            </a:br>
            <a:endParaRPr lang="en-US" sz="1800" dirty="0">
              <a:latin typeface="Calibri" panose="020F0502020204030204" pitchFamily="34" charset="0"/>
              <a:ea typeface="Calibri" panose="020F0502020204030204" pitchFamily="34" charset="0"/>
            </a:endParaRPr>
          </a:p>
          <a:p>
            <a:pPr marL="349415" indent="-349415">
              <a:buSzPts val="1000"/>
              <a:buFont typeface="Symbol" panose="05050102010706020507" pitchFamily="18" charset="2"/>
              <a:buChar char=""/>
              <a:tabLst>
                <a:tab pos="465887" algn="l"/>
              </a:tabLst>
            </a:pPr>
            <a:r>
              <a:rPr lang="en-US" sz="1800" b="1" u="sng" dirty="0">
                <a:latin typeface="Calibri" panose="020F0502020204030204" pitchFamily="34" charset="0"/>
                <a:ea typeface="Calibri" panose="020F0502020204030204" pitchFamily="34" charset="0"/>
                <a:cs typeface="Times New Roman" panose="02020603050405020304" pitchFamily="18" charset="0"/>
              </a:rPr>
              <a:t>Topic 2: Importance of Resident Leadership (2 minutes) Topic</a:t>
            </a:r>
            <a:r>
              <a:rPr lang="en-US" sz="1800" b="1" dirty="0">
                <a:latin typeface="Calibri" panose="020F0502020204030204" pitchFamily="34" charset="0"/>
                <a:ea typeface="Calibri" panose="020F0502020204030204" pitchFamily="34" charset="0"/>
                <a:cs typeface="Times New Roman" panose="02020603050405020304" pitchFamily="18" charset="0"/>
              </a:rPr>
              <a:t>:</a:t>
            </a:r>
            <a:r>
              <a:rPr lang="en-US" sz="1800" dirty="0">
                <a:latin typeface="Calibri" panose="020F0502020204030204" pitchFamily="34" charset="0"/>
                <a:ea typeface="Calibri" panose="020F0502020204030204" pitchFamily="34" charset="0"/>
                <a:cs typeface="Times New Roman" panose="02020603050405020304" pitchFamily="18" charset="0"/>
              </a:rPr>
              <a:t> Residents live with the consequences of policy decisions daily. Their firsthand experiences and perspectives are crucial for creating effective and empathetic policies. Empowering residents ensures that their needs and rights are prioritized, leading to better care and quality of life.</a:t>
            </a:r>
            <a:endParaRPr lang="en-US" sz="1800" dirty="0">
              <a:latin typeface="Calibri" panose="020F0502020204030204" pitchFamily="34" charset="0"/>
              <a:ea typeface="Calibri" panose="020F0502020204030204" pitchFamily="34" charset="0"/>
            </a:endParaRPr>
          </a:p>
          <a:p>
            <a:pPr marL="465887"/>
            <a:br>
              <a:rPr lang="en-US" sz="1800" dirty="0">
                <a:latin typeface="Calibri" panose="020F0502020204030204" pitchFamily="34" charset="0"/>
                <a:ea typeface="Calibri" panose="020F0502020204030204" pitchFamily="34" charset="0"/>
                <a:cs typeface="Times New Roman" panose="02020603050405020304" pitchFamily="18" charset="0"/>
              </a:rPr>
            </a:br>
            <a:r>
              <a:rPr lang="en-US" sz="1800" b="1" i="1" dirty="0">
                <a:latin typeface="Calibri" panose="020F0502020204030204" pitchFamily="34" charset="0"/>
                <a:ea typeface="Calibri" panose="020F0502020204030204" pitchFamily="34" charset="0"/>
                <a:cs typeface="Times New Roman" panose="02020603050405020304" pitchFamily="18" charset="0"/>
              </a:rPr>
              <a:t>Question:</a:t>
            </a:r>
            <a:r>
              <a:rPr lang="en-US" sz="1800" i="1" dirty="0">
                <a:latin typeface="Calibri" panose="020F0502020204030204" pitchFamily="34" charset="0"/>
                <a:ea typeface="Calibri" panose="020F0502020204030204" pitchFamily="34" charset="0"/>
                <a:cs typeface="Times New Roman" panose="02020603050405020304" pitchFamily="18" charset="0"/>
              </a:rPr>
              <a:t> “Why is it important for nursing home residents to lead the decision-making process regarding their care and living conditions?”</a:t>
            </a:r>
            <a:endParaRPr lang="en-US" sz="1800" dirty="0">
              <a:latin typeface="Calibri" panose="020F0502020204030204" pitchFamily="34" charset="0"/>
              <a:ea typeface="Calibri" panose="020F0502020204030204" pitchFamily="34" charset="0"/>
            </a:endParaRPr>
          </a:p>
          <a:p>
            <a:pPr marL="465887"/>
            <a:r>
              <a:rPr lang="en-US" sz="1800" dirty="0">
                <a:latin typeface="Calibri" panose="020F0502020204030204" pitchFamily="34" charset="0"/>
                <a:ea typeface="Calibri" panose="020F0502020204030204" pitchFamily="34" charset="0"/>
                <a:cs typeface="Times New Roman" panose="02020603050405020304" pitchFamily="18" charset="0"/>
              </a:rPr>
              <a:t> </a:t>
            </a:r>
            <a:endParaRPr lang="en-US" sz="1800" dirty="0">
              <a:latin typeface="Calibri" panose="020F0502020204030204" pitchFamily="34" charset="0"/>
              <a:ea typeface="Calibri" panose="020F0502020204030204" pitchFamily="34" charset="0"/>
            </a:endParaRPr>
          </a:p>
          <a:p>
            <a:pPr marL="349415" indent="-349415">
              <a:buSzPts val="1000"/>
              <a:buFont typeface="Symbol" panose="05050102010706020507" pitchFamily="18" charset="2"/>
              <a:buChar char=""/>
              <a:tabLst>
                <a:tab pos="465887" algn="l"/>
              </a:tabLst>
            </a:pPr>
            <a:r>
              <a:rPr lang="en-US" sz="1800" b="1" u="sng" dirty="0">
                <a:latin typeface="Calibri" panose="020F0502020204030204" pitchFamily="34" charset="0"/>
                <a:ea typeface="Calibri" panose="020F0502020204030204" pitchFamily="34" charset="0"/>
                <a:cs typeface="Times New Roman" panose="02020603050405020304" pitchFamily="18" charset="0"/>
              </a:rPr>
              <a:t>Topic 3: Using Art for Activism (2 minutes) Topic:</a:t>
            </a:r>
            <a:r>
              <a:rPr lang="en-US" sz="1800" b="1" dirty="0">
                <a:latin typeface="Calibri" panose="020F0502020204030204" pitchFamily="34" charset="0"/>
                <a:ea typeface="Calibri" panose="020F0502020204030204" pitchFamily="34" charset="0"/>
                <a:cs typeface="Times New Roman" panose="02020603050405020304" pitchFamily="18" charset="0"/>
              </a:rPr>
              <a:t> </a:t>
            </a:r>
            <a:r>
              <a:rPr lang="en-US" sz="1800" dirty="0">
                <a:latin typeface="Calibri" panose="020F0502020204030204" pitchFamily="34" charset="0"/>
                <a:ea typeface="Calibri" panose="020F0502020204030204" pitchFamily="34" charset="0"/>
                <a:cs typeface="Times New Roman" panose="02020603050405020304" pitchFamily="18" charset="0"/>
              </a:rPr>
              <a:t> Art, such as poetry and filmmaking, can powerfully convey personal experiences and emotions, raising awareness and generating empathy. The Reality Poets in the film use their art to document their lives and advocate for change, demonstrating that creative expression can be a compelling vehicle for social justice.</a:t>
            </a:r>
            <a:endParaRPr lang="en-US" sz="1800" dirty="0">
              <a:latin typeface="Calibri" panose="020F0502020204030204" pitchFamily="34" charset="0"/>
              <a:ea typeface="Calibri" panose="020F0502020204030204" pitchFamily="34" charset="0"/>
            </a:endParaRPr>
          </a:p>
          <a:p>
            <a:pPr marL="465887"/>
            <a:r>
              <a:rPr lang="en-US" sz="1800" i="1" dirty="0">
                <a:latin typeface="Calibri" panose="020F0502020204030204" pitchFamily="34" charset="0"/>
                <a:ea typeface="Calibri" panose="020F0502020204030204" pitchFamily="34" charset="0"/>
                <a:cs typeface="Times New Roman" panose="02020603050405020304" pitchFamily="18" charset="0"/>
              </a:rPr>
              <a:t> </a:t>
            </a:r>
            <a:endParaRPr lang="en-US" sz="1800" dirty="0">
              <a:latin typeface="Calibri" panose="020F0502020204030204" pitchFamily="34" charset="0"/>
              <a:ea typeface="Calibri" panose="020F0502020204030204" pitchFamily="34" charset="0"/>
            </a:endParaRPr>
          </a:p>
          <a:p>
            <a:pPr marL="465887"/>
            <a:r>
              <a:rPr lang="en-US" sz="1800" b="1" i="1" dirty="0">
                <a:latin typeface="Calibri" panose="020F0502020204030204" pitchFamily="34" charset="0"/>
                <a:ea typeface="Calibri" panose="020F0502020204030204" pitchFamily="34" charset="0"/>
                <a:cs typeface="Times New Roman" panose="02020603050405020304" pitchFamily="18" charset="0"/>
              </a:rPr>
              <a:t>Question:</a:t>
            </a:r>
            <a:r>
              <a:rPr lang="en-US" sz="1800" i="1" dirty="0">
                <a:latin typeface="Calibri" panose="020F0502020204030204" pitchFamily="34" charset="0"/>
                <a:ea typeface="Calibri" panose="020F0502020204030204" pitchFamily="34" charset="0"/>
                <a:cs typeface="Times New Roman" panose="02020603050405020304" pitchFamily="18" charset="0"/>
              </a:rPr>
              <a:t> "How can art be used as a tool for activism in advocating for nursing home changes?"</a:t>
            </a:r>
            <a:br>
              <a:rPr lang="en-US" sz="1800" i="1" dirty="0">
                <a:latin typeface="Calibri" panose="020F0502020204030204" pitchFamily="34" charset="0"/>
                <a:ea typeface="Calibri" panose="020F0502020204030204" pitchFamily="34" charset="0"/>
                <a:cs typeface="Times New Roman" panose="02020603050405020304" pitchFamily="18" charset="0"/>
              </a:rPr>
            </a:br>
            <a:endParaRPr lang="en-US" sz="1800" dirty="0">
              <a:latin typeface="Calibri" panose="020F0502020204030204" pitchFamily="34" charset="0"/>
              <a:ea typeface="Calibri" panose="020F0502020204030204" pitchFamily="34" charset="0"/>
            </a:endParaRPr>
          </a:p>
          <a:p>
            <a:pPr marL="349415" indent="-349415">
              <a:buSzPts val="1000"/>
              <a:buFont typeface="Symbol" panose="05050102010706020507" pitchFamily="18" charset="2"/>
              <a:buChar char=""/>
              <a:tabLst>
                <a:tab pos="465887" algn="l"/>
              </a:tabLst>
            </a:pPr>
            <a:r>
              <a:rPr lang="en-US" sz="1800" b="1" u="sng" dirty="0">
                <a:latin typeface="Calibri" panose="020F0502020204030204" pitchFamily="34" charset="0"/>
                <a:ea typeface="Calibri" panose="020F0502020204030204" pitchFamily="34" charset="0"/>
                <a:cs typeface="Times New Roman" panose="02020603050405020304" pitchFamily="18" charset="0"/>
              </a:rPr>
              <a:t>Topic 4: Overcoming Ableism and Racism (2 minutes) Topic:</a:t>
            </a:r>
            <a:r>
              <a:rPr lang="en-US" sz="1800" dirty="0">
                <a:latin typeface="Calibri" panose="020F0502020204030204" pitchFamily="34" charset="0"/>
                <a:ea typeface="Calibri" panose="020F0502020204030204" pitchFamily="34" charset="0"/>
                <a:cs typeface="Times New Roman" panose="02020603050405020304" pitchFamily="18" charset="0"/>
              </a:rPr>
              <a:t> Strategies include promoting diversity and inclusion training for staff, ensuring policies that protect against discrimination, and actively involving residents in creating a more equitable environment. Advocacy and education are vital in addressing and dismantling these systemic issues.</a:t>
            </a:r>
            <a:endParaRPr lang="en-US" sz="1800" dirty="0">
              <a:latin typeface="Calibri" panose="020F0502020204030204" pitchFamily="34" charset="0"/>
              <a:ea typeface="Calibri" panose="020F0502020204030204" pitchFamily="34" charset="0"/>
            </a:endParaRPr>
          </a:p>
          <a:p>
            <a:r>
              <a:rPr lang="en-US" sz="1800" b="1" dirty="0">
                <a:latin typeface="Calibri" panose="020F0502020204030204" pitchFamily="34" charset="0"/>
                <a:ea typeface="Calibri" panose="020F0502020204030204" pitchFamily="34" charset="0"/>
                <a:cs typeface="Times New Roman" panose="02020603050405020304" pitchFamily="18" charset="0"/>
              </a:rPr>
              <a:t> </a:t>
            </a:r>
            <a:endParaRPr lang="en-US" sz="1800" dirty="0">
              <a:latin typeface="Calibri" panose="020F0502020204030204" pitchFamily="34" charset="0"/>
              <a:ea typeface="Calibri" panose="020F0502020204030204" pitchFamily="34" charset="0"/>
            </a:endParaRPr>
          </a:p>
          <a:p>
            <a:pPr marL="465887"/>
            <a:r>
              <a:rPr lang="en-US" sz="1800" b="1" i="1" dirty="0">
                <a:latin typeface="Calibri" panose="020F0502020204030204" pitchFamily="34" charset="0"/>
                <a:ea typeface="Calibri" panose="020F0502020204030204" pitchFamily="34" charset="0"/>
                <a:cs typeface="Times New Roman" panose="02020603050405020304" pitchFamily="18" charset="0"/>
              </a:rPr>
              <a:t>Question:</a:t>
            </a:r>
            <a:r>
              <a:rPr lang="en-US" sz="1800" i="1" dirty="0">
                <a:latin typeface="Calibri" panose="020F0502020204030204" pitchFamily="34" charset="0"/>
                <a:ea typeface="Calibri" panose="020F0502020204030204" pitchFamily="34" charset="0"/>
                <a:cs typeface="Times New Roman" panose="02020603050405020304" pitchFamily="18" charset="0"/>
              </a:rPr>
              <a:t> "What strategies can be implemented to combat ableism and racism in nursing homes?"</a:t>
            </a:r>
            <a:br>
              <a:rPr lang="en-US" sz="1800" i="1" dirty="0">
                <a:latin typeface="Calibri" panose="020F0502020204030204" pitchFamily="34" charset="0"/>
                <a:ea typeface="Calibri" panose="020F0502020204030204" pitchFamily="34" charset="0"/>
                <a:cs typeface="Times New Roman" panose="02020603050405020304" pitchFamily="18" charset="0"/>
              </a:rPr>
            </a:br>
            <a:endParaRPr lang="en-US" sz="1800" dirty="0">
              <a:latin typeface="Calibri" panose="020F0502020204030204" pitchFamily="34" charset="0"/>
              <a:ea typeface="Calibri" panose="020F0502020204030204" pitchFamily="34" charset="0"/>
            </a:endParaRPr>
          </a:p>
          <a:p>
            <a:pPr marL="349415" indent="-349415">
              <a:buSzPts val="1000"/>
              <a:buFont typeface="Symbol" panose="05050102010706020507" pitchFamily="18" charset="2"/>
              <a:buChar char=""/>
              <a:tabLst>
                <a:tab pos="465887" algn="l"/>
              </a:tabLst>
            </a:pPr>
            <a:r>
              <a:rPr lang="en-US" sz="1800" b="1" u="sng" dirty="0">
                <a:latin typeface="Calibri" panose="020F0502020204030204" pitchFamily="34" charset="0"/>
                <a:ea typeface="Calibri" panose="020F0502020204030204" pitchFamily="34" charset="0"/>
                <a:cs typeface="Times New Roman" panose="02020603050405020304" pitchFamily="18" charset="0"/>
              </a:rPr>
              <a:t>Topic 5: Engaging the Community (2 minutes Topic:</a:t>
            </a:r>
            <a:r>
              <a:rPr lang="en-US" sz="1800" dirty="0">
                <a:latin typeface="Calibri" panose="020F0502020204030204" pitchFamily="34" charset="0"/>
                <a:ea typeface="Calibri" panose="020F0502020204030204" pitchFamily="34" charset="0"/>
                <a:cs typeface="Times New Roman" panose="02020603050405020304" pitchFamily="18" charset="0"/>
              </a:rPr>
              <a:t> Community support can come through volunteering, participating in advocacy campaigns, and supporting legislation that protects nursing home residents’ rights. Raising awareness and educating others about the issues faced by residents can also drive collective action and change.</a:t>
            </a:r>
            <a:endParaRPr lang="en-US" sz="1800" dirty="0">
              <a:latin typeface="Calibri" panose="020F0502020204030204" pitchFamily="34" charset="0"/>
              <a:ea typeface="Calibri" panose="020F0502020204030204" pitchFamily="34" charset="0"/>
            </a:endParaRPr>
          </a:p>
          <a:p>
            <a:r>
              <a:rPr lang="en-US" sz="1800" b="1" dirty="0">
                <a:latin typeface="Calibri" panose="020F0502020204030204" pitchFamily="34" charset="0"/>
                <a:ea typeface="Calibri" panose="020F0502020204030204" pitchFamily="34" charset="0"/>
                <a:cs typeface="Times New Roman" panose="02020603050405020304" pitchFamily="18" charset="0"/>
              </a:rPr>
              <a:t> </a:t>
            </a:r>
            <a:endParaRPr lang="en-US" sz="1800" dirty="0">
              <a:latin typeface="Calibri" panose="020F0502020204030204" pitchFamily="34" charset="0"/>
              <a:ea typeface="Calibri" panose="020F0502020204030204" pitchFamily="34" charset="0"/>
            </a:endParaRPr>
          </a:p>
          <a:p>
            <a:pPr marL="465887"/>
            <a:r>
              <a:rPr lang="en-US" sz="1800" b="1" i="1" dirty="0">
                <a:latin typeface="Calibri" panose="020F0502020204030204" pitchFamily="34" charset="0"/>
                <a:ea typeface="Calibri" panose="020F0502020204030204" pitchFamily="34" charset="0"/>
                <a:cs typeface="Times New Roman" panose="02020603050405020304" pitchFamily="18" charset="0"/>
              </a:rPr>
              <a:t>Question:</a:t>
            </a:r>
            <a:r>
              <a:rPr lang="en-US" sz="1800" i="1" dirty="0">
                <a:latin typeface="Calibri" panose="020F0502020204030204" pitchFamily="34" charset="0"/>
                <a:ea typeface="Calibri" panose="020F0502020204030204" pitchFamily="34" charset="0"/>
                <a:cs typeface="Times New Roman" panose="02020603050405020304" pitchFamily="18" charset="0"/>
              </a:rPr>
              <a:t> “How can the broader community support efforts to improve conditions in nursing homes?”</a:t>
            </a:r>
            <a:endParaRPr lang="en-US" sz="1800" dirty="0">
              <a:latin typeface="Calibri" panose="020F0502020204030204" pitchFamily="34" charset="0"/>
              <a:ea typeface="Calibri" panose="020F0502020204030204" pitchFamily="34" charset="0"/>
            </a:endParaRPr>
          </a:p>
          <a:p>
            <a:pPr marL="465887"/>
            <a:r>
              <a:rPr lang="en-US" sz="1800" b="1" dirty="0">
                <a:latin typeface="Calibri" panose="020F0502020204030204" pitchFamily="34" charset="0"/>
                <a:ea typeface="Calibri" panose="020F0502020204030204" pitchFamily="34" charset="0"/>
                <a:cs typeface="Times New Roman" panose="02020603050405020304" pitchFamily="18" charset="0"/>
              </a:rPr>
              <a:t> </a:t>
            </a:r>
            <a:endParaRPr lang="en-US" sz="1800" dirty="0">
              <a:latin typeface="Calibri" panose="020F0502020204030204" pitchFamily="34" charset="0"/>
              <a:ea typeface="Calibri" panose="020F0502020204030204" pitchFamily="34" charset="0"/>
            </a:endParaRPr>
          </a:p>
          <a:p>
            <a:pPr marL="349415" indent="-349415">
              <a:buSzPts val="1000"/>
              <a:buFont typeface="Symbol" panose="05050102010706020507" pitchFamily="18" charset="2"/>
              <a:buChar char=""/>
              <a:tabLst>
                <a:tab pos="465887" algn="l"/>
              </a:tabLst>
            </a:pPr>
            <a:r>
              <a:rPr lang="en-US" sz="1800" b="1" u="sng" dirty="0">
                <a:latin typeface="Calibri" panose="020F0502020204030204" pitchFamily="34" charset="0"/>
                <a:ea typeface="Calibri" panose="020F0502020204030204" pitchFamily="34" charset="0"/>
                <a:cs typeface="Times New Roman" panose="02020603050405020304" pitchFamily="18" charset="0"/>
              </a:rPr>
              <a:t>Topic 6: Legislative Actions (2 minutes) Answer:</a:t>
            </a:r>
            <a:r>
              <a:rPr lang="en-US" sz="1800" dirty="0">
                <a:latin typeface="Calibri" panose="020F0502020204030204" pitchFamily="34" charset="0"/>
                <a:ea typeface="Calibri" panose="020F0502020204030204" pitchFamily="34" charset="0"/>
                <a:cs typeface="Times New Roman" panose="02020603050405020304" pitchFamily="18" charset="0"/>
              </a:rPr>
              <a:t> Supporting bills that protect resident rights, fund improvements in care quality, and enforce accountability measures for nursing home management are essential. Engaging with policymakers and advocating for laws that prioritize resident well-being and autonomy can lead to systemic changes.</a:t>
            </a:r>
            <a:endParaRPr lang="en-US" sz="1800" dirty="0">
              <a:latin typeface="Calibri" panose="020F0502020204030204" pitchFamily="34" charset="0"/>
              <a:ea typeface="Calibri" panose="020F0502020204030204" pitchFamily="34" charset="0"/>
            </a:endParaRPr>
          </a:p>
          <a:p>
            <a:r>
              <a:rPr lang="en-US" sz="1800" b="1" i="1" dirty="0">
                <a:latin typeface="Calibri" panose="020F0502020204030204" pitchFamily="34" charset="0"/>
                <a:ea typeface="Calibri" panose="020F0502020204030204" pitchFamily="34" charset="0"/>
                <a:cs typeface="Times New Roman" panose="02020603050405020304" pitchFamily="18" charset="0"/>
              </a:rPr>
              <a:t> </a:t>
            </a:r>
            <a:endParaRPr lang="en-US" sz="1800" dirty="0">
              <a:latin typeface="Calibri" panose="020F0502020204030204" pitchFamily="34" charset="0"/>
              <a:ea typeface="Calibri" panose="020F0502020204030204" pitchFamily="34" charset="0"/>
            </a:endParaRPr>
          </a:p>
          <a:p>
            <a:pPr marL="465887"/>
            <a:r>
              <a:rPr lang="en-US" sz="1800" b="1" i="1" dirty="0">
                <a:latin typeface="Calibri" panose="020F0502020204030204" pitchFamily="34" charset="0"/>
                <a:ea typeface="Calibri" panose="020F0502020204030204" pitchFamily="34" charset="0"/>
                <a:cs typeface="Times New Roman" panose="02020603050405020304" pitchFamily="18" charset="0"/>
              </a:rPr>
              <a:t>Question 5:</a:t>
            </a:r>
            <a:r>
              <a:rPr lang="en-US" sz="1800" i="1" dirty="0">
                <a:latin typeface="Calibri" panose="020F0502020204030204" pitchFamily="34" charset="0"/>
                <a:ea typeface="Calibri" panose="020F0502020204030204" pitchFamily="34" charset="0"/>
                <a:cs typeface="Times New Roman" panose="02020603050405020304" pitchFamily="18" charset="0"/>
              </a:rPr>
              <a:t> "What legislative actions can be taken to ensure better care and conditions in nursing homes?"</a:t>
            </a:r>
            <a:br>
              <a:rPr lang="en-US" sz="1800" i="1" dirty="0">
                <a:latin typeface="Calibri" panose="020F0502020204030204" pitchFamily="34" charset="0"/>
                <a:ea typeface="Calibri" panose="020F0502020204030204" pitchFamily="34" charset="0"/>
                <a:cs typeface="Times New Roman" panose="02020603050405020304" pitchFamily="18" charset="0"/>
              </a:rPr>
            </a:br>
            <a:endParaRPr lang="en-US" sz="1800" dirty="0">
              <a:latin typeface="Calibri" panose="020F0502020204030204" pitchFamily="34" charset="0"/>
              <a:ea typeface="Calibri" panose="020F0502020204030204" pitchFamily="34" charset="0"/>
            </a:endParaRPr>
          </a:p>
          <a:p>
            <a:pPr marL="349415" indent="-349415">
              <a:buSzPts val="1000"/>
              <a:buFont typeface="Symbol" panose="05050102010706020507" pitchFamily="18" charset="2"/>
              <a:buChar char=""/>
              <a:tabLst>
                <a:tab pos="465887" algn="l"/>
              </a:tabLst>
            </a:pPr>
            <a:r>
              <a:rPr lang="en-US" sz="1800" b="1" u="sng" dirty="0">
                <a:latin typeface="Calibri" panose="020F0502020204030204" pitchFamily="34" charset="0"/>
                <a:ea typeface="Calibri" panose="020F0502020204030204" pitchFamily="34" charset="0"/>
                <a:cs typeface="Times New Roman" panose="02020603050405020304" pitchFamily="18" charset="0"/>
              </a:rPr>
              <a:t>Topic 7 Call to Action (2 minutes):</a:t>
            </a:r>
            <a:r>
              <a:rPr lang="en-US" sz="1800" dirty="0">
                <a:latin typeface="Calibri" panose="020F0502020204030204" pitchFamily="34" charset="0"/>
                <a:ea typeface="Calibri" panose="020F0502020204030204" pitchFamily="34" charset="0"/>
                <a:cs typeface="Times New Roman" panose="02020603050405020304" pitchFamily="18" charset="0"/>
              </a:rPr>
              <a:t> Individuals can start by educating themselves and others about the issues, supporting relevant advocacy groups, and participating in local and national campaigns. Signing petitions, contacting legislators, and volunteering at nursing homes are practical steps to make a difference.</a:t>
            </a:r>
            <a:endParaRPr lang="en-US" sz="1800" dirty="0">
              <a:latin typeface="Calibri" panose="020F0502020204030204" pitchFamily="34" charset="0"/>
              <a:ea typeface="Calibri" panose="020F0502020204030204" pitchFamily="34" charset="0"/>
            </a:endParaRPr>
          </a:p>
          <a:p>
            <a:r>
              <a:rPr lang="en-US" sz="1800" b="1" dirty="0">
                <a:latin typeface="Calibri" panose="020F0502020204030204" pitchFamily="34" charset="0"/>
                <a:ea typeface="Calibri" panose="020F0502020204030204" pitchFamily="34" charset="0"/>
                <a:cs typeface="Times New Roman" panose="02020603050405020304" pitchFamily="18" charset="0"/>
              </a:rPr>
              <a:t> </a:t>
            </a:r>
            <a:endParaRPr lang="en-US" sz="1800" dirty="0">
              <a:latin typeface="Calibri" panose="020F0502020204030204" pitchFamily="34" charset="0"/>
              <a:ea typeface="Calibri" panose="020F0502020204030204" pitchFamily="34" charset="0"/>
            </a:endParaRPr>
          </a:p>
          <a:p>
            <a:pPr marL="465887"/>
            <a:r>
              <a:rPr lang="en-US" sz="1800" b="1" i="1" dirty="0">
                <a:latin typeface="Calibri" panose="020F0502020204030204" pitchFamily="34" charset="0"/>
                <a:ea typeface="Calibri" panose="020F0502020204030204" pitchFamily="34" charset="0"/>
                <a:cs typeface="Times New Roman" panose="02020603050405020304" pitchFamily="18" charset="0"/>
              </a:rPr>
              <a:t>Question 7:</a:t>
            </a:r>
            <a:r>
              <a:rPr lang="en-US" sz="1800" i="1" dirty="0">
                <a:latin typeface="Calibri" panose="020F0502020204030204" pitchFamily="34" charset="0"/>
                <a:ea typeface="Calibri" panose="020F0502020204030204" pitchFamily="34" charset="0"/>
                <a:cs typeface="Times New Roman" panose="02020603050405020304" pitchFamily="18" charset="0"/>
              </a:rPr>
              <a:t> "What steps can individuals take today to contribute to nursing home reform?"</a:t>
            </a:r>
            <a:endParaRPr lang="en-US" sz="1800" dirty="0">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0EE14E67-4C8C-43D1-9BDC-9DA347913DAA}" type="slidenum">
              <a:rPr lang="en-US" smtClean="0"/>
              <a:t>24</a:t>
            </a:fld>
            <a:endParaRPr lang="en-US"/>
          </a:p>
        </p:txBody>
      </p:sp>
    </p:spTree>
    <p:extLst>
      <p:ext uri="{BB962C8B-B14F-4D97-AF65-F5344CB8AC3E}">
        <p14:creationId xmlns:p14="http://schemas.microsoft.com/office/powerpoint/2010/main" val="42156741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1223"/>
              </a:spcAft>
            </a:pPr>
            <a:r>
              <a:rPr lang="en-US" sz="1800" dirty="0">
                <a:latin typeface="Calibri" panose="020F0502020204030204" pitchFamily="34" charset="0"/>
                <a:ea typeface="Calibri" panose="020F0502020204030204" pitchFamily="34" charset="0"/>
                <a:cs typeface="Times New Roman" panose="02020603050405020304" pitchFamily="18" charset="0"/>
              </a:rPr>
              <a:t>To facilitate this, we encourage you to take advantage of the POV Community Network. This network is a complimentary digital film lending service designed for educators, nonprofits, librarians, media centers, and actively engaged community members. It allows for the hosting of free community screening events of POV films, either virtually via platforms like Zoom or in person. You can do this several ways. </a:t>
            </a:r>
          </a:p>
          <a:p>
            <a:pPr>
              <a:lnSpc>
                <a:spcPct val="107000"/>
              </a:lnSpc>
              <a:spcAft>
                <a:spcPts val="815"/>
              </a:spcAft>
            </a:pPr>
            <a:r>
              <a:rPr lang="en-US" sz="1800" dirty="0">
                <a:latin typeface="Calibri" panose="020F0502020204030204" pitchFamily="34" charset="0"/>
                <a:ea typeface="Calibri" panose="020F0502020204030204" pitchFamily="34" charset="0"/>
                <a:cs typeface="Times New Roman" panose="02020603050405020304" pitchFamily="18" charset="0"/>
              </a:rPr>
              <a:t>By joining the lending library, you can register to host a screening event, providing a fantastic opportunity for our community to view "Fire Through Dry Grass" in advance of the Voices Event. The process is simple:</a:t>
            </a:r>
          </a:p>
          <a:p>
            <a:pPr marL="349415" indent="-349415">
              <a:lnSpc>
                <a:spcPct val="107000"/>
              </a:lnSpc>
              <a:buFont typeface="+mj-lt"/>
              <a:buAutoNum type="arabicPeriod"/>
              <a:tabLst>
                <a:tab pos="465887" algn="l"/>
              </a:tabLst>
            </a:pPr>
            <a:r>
              <a:rPr lang="en-US" sz="1800" dirty="0">
                <a:latin typeface="Calibri" panose="020F0502020204030204" pitchFamily="34" charset="0"/>
                <a:ea typeface="Times New Roman" panose="02020603050405020304" pitchFamily="18" charset="0"/>
                <a:cs typeface="Times New Roman" panose="02020603050405020304" pitchFamily="18" charset="0"/>
              </a:rPr>
              <a:t>Visit </a:t>
            </a:r>
            <a:r>
              <a:rPr lang="en-US" sz="1800" u="sng" dirty="0">
                <a:solidFill>
                  <a:srgbClr val="0563C1"/>
                </a:solidFill>
                <a:latin typeface="Calibri" panose="020F0502020204030204" pitchFamily="34" charset="0"/>
                <a:ea typeface="Times New Roman" panose="02020603050405020304" pitchFamily="18" charset="0"/>
                <a:cs typeface="Times New Roman" panose="02020603050405020304" pitchFamily="18" charset="0"/>
                <a:hlinkClick r:id="rId3"/>
              </a:rPr>
              <a:t>communitynetwork.amdoc.org</a:t>
            </a:r>
            <a:r>
              <a:rPr lang="en-US" sz="1800" dirty="0">
                <a:latin typeface="Calibri" panose="020F0502020204030204" pitchFamily="34" charset="0"/>
                <a:ea typeface="Times New Roman" panose="02020603050405020304" pitchFamily="18" charset="0"/>
                <a:cs typeface="Times New Roman" panose="02020603050405020304" pitchFamily="18" charset="0"/>
              </a:rPr>
              <a:t> and sign up for a free account.</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marL="349415" indent="-349415">
              <a:lnSpc>
                <a:spcPct val="107000"/>
              </a:lnSpc>
              <a:buFont typeface="+mj-lt"/>
              <a:buAutoNum type="arabicPeriod"/>
              <a:tabLst>
                <a:tab pos="465887" algn="l"/>
              </a:tabLst>
            </a:pPr>
            <a:r>
              <a:rPr lang="en-US" sz="1800" dirty="0">
                <a:latin typeface="Calibri" panose="020F0502020204030204" pitchFamily="34" charset="0"/>
                <a:ea typeface="Times New Roman" panose="02020603050405020304" pitchFamily="18" charset="0"/>
                <a:cs typeface="Times New Roman" panose="02020603050405020304" pitchFamily="18" charset="0"/>
              </a:rPr>
              <a:t>Once approved by the POV team, navigate to 'Events' on the left sidebar, and click 'Request New Event' to submit your Event Request Form.</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marL="349415" indent="-349415">
              <a:lnSpc>
                <a:spcPct val="107000"/>
              </a:lnSpc>
              <a:buFont typeface="+mj-lt"/>
              <a:buAutoNum type="arabicPeriod"/>
              <a:tabLst>
                <a:tab pos="465887" algn="l"/>
              </a:tabLst>
            </a:pPr>
            <a:r>
              <a:rPr lang="en-US" sz="1800" dirty="0">
                <a:latin typeface="Calibri" panose="020F0502020204030204" pitchFamily="34" charset="0"/>
                <a:ea typeface="Times New Roman" panose="02020603050405020304" pitchFamily="18" charset="0"/>
                <a:cs typeface="Times New Roman" panose="02020603050405020304" pitchFamily="18" charset="0"/>
              </a:rPr>
              <a:t>Upon approval, the POV events team will provide a Dropbox streaming link for the film, alongside valuable resources including a Discussion Guide, a Virtual Screenings Training Manual, and an Audience Evaluation Form, 2-3 weeks before your event date.</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EE14E67-4C8C-43D1-9BDC-9DA347913DAA}" type="slidenum">
              <a:rPr lang="en-US" smtClean="0"/>
              <a:t>25</a:t>
            </a:fld>
            <a:endParaRPr lang="en-US"/>
          </a:p>
        </p:txBody>
      </p:sp>
    </p:spTree>
    <p:extLst>
      <p:ext uri="{BB962C8B-B14F-4D97-AF65-F5344CB8AC3E}">
        <p14:creationId xmlns:p14="http://schemas.microsoft.com/office/powerpoint/2010/main" val="39291889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E14E67-4C8C-43D1-9BDC-9DA347913DAA}" type="slidenum">
              <a:rPr lang="en-US" smtClean="0"/>
              <a:t>26</a:t>
            </a:fld>
            <a:endParaRPr lang="en-US"/>
          </a:p>
        </p:txBody>
      </p:sp>
    </p:spTree>
    <p:extLst>
      <p:ext uri="{BB962C8B-B14F-4D97-AF65-F5344CB8AC3E}">
        <p14:creationId xmlns:p14="http://schemas.microsoft.com/office/powerpoint/2010/main" val="11241092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EE14E67-4C8C-43D1-9BDC-9DA347913DAA}" type="slidenum">
              <a:rPr lang="en-US" smtClean="0"/>
              <a:t>27</a:t>
            </a:fld>
            <a:endParaRPr lang="en-US"/>
          </a:p>
        </p:txBody>
      </p:sp>
    </p:spTree>
    <p:extLst>
      <p:ext uri="{BB962C8B-B14F-4D97-AF65-F5344CB8AC3E}">
        <p14:creationId xmlns:p14="http://schemas.microsoft.com/office/powerpoint/2010/main" val="4637335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EE14E67-4C8C-43D1-9BDC-9DA347913DAA}" type="slidenum">
              <a:rPr lang="en-US" smtClean="0"/>
              <a:t>28</a:t>
            </a:fld>
            <a:endParaRPr lang="en-US"/>
          </a:p>
        </p:txBody>
      </p:sp>
    </p:spTree>
    <p:extLst>
      <p:ext uri="{BB962C8B-B14F-4D97-AF65-F5344CB8AC3E}">
        <p14:creationId xmlns:p14="http://schemas.microsoft.com/office/powerpoint/2010/main" val="14530697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EE14E67-4C8C-43D1-9BDC-9DA347913DAA}" type="slidenum">
              <a:rPr lang="en-US" smtClean="0"/>
              <a:t>29</a:t>
            </a:fld>
            <a:endParaRPr lang="en-US"/>
          </a:p>
        </p:txBody>
      </p:sp>
    </p:spTree>
    <p:extLst>
      <p:ext uri="{BB962C8B-B14F-4D97-AF65-F5344CB8AC3E}">
        <p14:creationId xmlns:p14="http://schemas.microsoft.com/office/powerpoint/2010/main" val="135935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EE14E67-4C8C-43D1-9BDC-9DA347913DAA}" type="slidenum">
              <a:rPr lang="en-US" smtClean="0"/>
              <a:t>3</a:t>
            </a:fld>
            <a:endParaRPr lang="en-US"/>
          </a:p>
        </p:txBody>
      </p:sp>
    </p:spTree>
    <p:extLst>
      <p:ext uri="{BB962C8B-B14F-4D97-AF65-F5344CB8AC3E}">
        <p14:creationId xmlns:p14="http://schemas.microsoft.com/office/powerpoint/2010/main" val="32681687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EE14E67-4C8C-43D1-9BDC-9DA347913DAA}" type="slidenum">
              <a:rPr lang="en-US" smtClean="0"/>
              <a:t>30</a:t>
            </a:fld>
            <a:endParaRPr lang="en-US"/>
          </a:p>
        </p:txBody>
      </p:sp>
    </p:spTree>
    <p:extLst>
      <p:ext uri="{BB962C8B-B14F-4D97-AF65-F5344CB8AC3E}">
        <p14:creationId xmlns:p14="http://schemas.microsoft.com/office/powerpoint/2010/main" val="33650902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15"/>
              </a:spcAft>
            </a:pPr>
            <a:r>
              <a:rPr lang="en-US" sz="1800" dirty="0">
                <a:latin typeface="Calibri" panose="020F0502020204030204" pitchFamily="34" charset="0"/>
                <a:ea typeface="Calibri" panose="020F0502020204030204" pitchFamily="34" charset="0"/>
                <a:cs typeface="Times New Roman" panose="02020603050405020304" pitchFamily="18" charset="0"/>
              </a:rPr>
              <a:t>Good morning, I’m Daniel Beem with the Long Term Care Ombudsman Program, and I’m delighted to present a brief overview of the Connecticut Legislative Update for the 2024 session. First, I’d like to extend my congratulations to the E-board members, resident council leaders, and all attendees for your dedicated advocacy in protecting resident rights and working to maximize the quality of life and care for nursing home and long-term care residents.</a:t>
            </a:r>
          </a:p>
          <a:p>
            <a:pPr>
              <a:lnSpc>
                <a:spcPct val="107000"/>
              </a:lnSpc>
              <a:spcAft>
                <a:spcPts val="815"/>
              </a:spcAft>
            </a:pPr>
            <a:r>
              <a:rPr lang="en-US" sz="1800" dirty="0">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15"/>
              </a:spcAft>
            </a:pPr>
            <a:r>
              <a:rPr lang="en-US" sz="1800" b="1" dirty="0">
                <a:latin typeface="Calibri" panose="020F0502020204030204" pitchFamily="34" charset="0"/>
                <a:ea typeface="Calibri" panose="020F0502020204030204" pitchFamily="34" charset="0"/>
                <a:cs typeface="Times New Roman" panose="02020603050405020304" pitchFamily="18" charset="0"/>
              </a:rPr>
              <a:t>A Brief Overview: The 2024 Connecticut Legislative Session</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15"/>
              </a:spcAft>
            </a:pPr>
            <a:r>
              <a:rPr lang="en-US" sz="1800" dirty="0">
                <a:latin typeface="Calibri" panose="020F0502020204030204" pitchFamily="34" charset="0"/>
                <a:ea typeface="Calibri" panose="020F0502020204030204" pitchFamily="34" charset="0"/>
                <a:cs typeface="Times New Roman" panose="02020603050405020304" pitchFamily="18" charset="0"/>
              </a:rPr>
              <a:t>The session, which ran from February 7 to May 8, marked a pivotal period for advancing significant policy changes.</a:t>
            </a:r>
          </a:p>
          <a:p>
            <a:pPr>
              <a:lnSpc>
                <a:spcPct val="107000"/>
              </a:lnSpc>
              <a:spcAft>
                <a:spcPts val="815"/>
              </a:spcAft>
            </a:pPr>
            <a:br>
              <a:rPr lang="en-US" sz="1800" dirty="0">
                <a:latin typeface="Calibri" panose="020F0502020204030204" pitchFamily="34" charset="0"/>
                <a:ea typeface="Calibri" panose="020F0502020204030204" pitchFamily="34" charset="0"/>
                <a:cs typeface="Times New Roman" panose="02020603050405020304" pitchFamily="18" charset="0"/>
              </a:rPr>
            </a:b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15"/>
              </a:spcAft>
            </a:pPr>
            <a:r>
              <a:rPr lang="en-US" sz="1800" dirty="0">
                <a:latin typeface="Calibri" panose="020F0502020204030204" pitchFamily="34" charset="0"/>
                <a:ea typeface="Calibri" panose="020F0502020204030204" pitchFamily="34" charset="0"/>
                <a:cs typeface="Times New Roman" panose="02020603050405020304" pitchFamily="18" charset="0"/>
              </a:rPr>
              <a:t>On February 29 and March 5, 2024, the Long Term Care Ombudsman Program (LTCOP), E-Board, Statewide Family Council, and various advocacy groups convened at the Legislative Office Building to participate in public hearings on several critical nursing home reform bills, including comprehensive measures such as HB 5001 and 5046. The objective was to highlight the persistent challenges faced by long-term care residents in Connecticut and to advocate for greater transparency, accountability, and quality of care.</a:t>
            </a:r>
          </a:p>
          <a:p>
            <a:pPr>
              <a:lnSpc>
                <a:spcPct val="107000"/>
              </a:lnSpc>
              <a:spcAft>
                <a:spcPts val="815"/>
              </a:spcAft>
            </a:pPr>
            <a:r>
              <a:rPr lang="en-US" sz="1800" dirty="0">
                <a:latin typeface="Calibri" panose="020F0502020204030204" pitchFamily="34" charset="0"/>
                <a:ea typeface="Calibri" panose="020F0502020204030204" pitchFamily="34" charset="0"/>
                <a:cs typeface="Times New Roman" panose="02020603050405020304" pitchFamily="18" charset="0"/>
              </a:rPr>
              <a:t>While not all proposed bills were passed, the session resulted in the enactment of several key reforms aimed at improving quality, choice, and transparency in care. These legislative successes exemplify strong bipartisan collaboration across multiple committees. The LTCOP and the Executive Board of the Statewide Coalition of Presidents of Resident Councils extend their sincere recognition and appreciation </a:t>
            </a:r>
            <a:r>
              <a:rPr lang="en-US" sz="1800" b="1" dirty="0">
                <a:highlight>
                  <a:srgbClr val="FFFF00"/>
                </a:highlight>
                <a:latin typeface="Calibri" panose="020F0502020204030204" pitchFamily="34" charset="0"/>
                <a:ea typeface="Calibri" panose="020F0502020204030204" pitchFamily="34" charset="0"/>
                <a:cs typeface="Times New Roman" panose="02020603050405020304" pitchFamily="18" charset="0"/>
              </a:rPr>
              <a:t>to the Speaker of the House and the Aging Committee</a:t>
            </a:r>
            <a:r>
              <a:rPr lang="en-US" sz="1800" dirty="0">
                <a:latin typeface="Calibri" panose="020F0502020204030204" pitchFamily="34" charset="0"/>
                <a:ea typeface="Calibri" panose="020F0502020204030204" pitchFamily="34" charset="0"/>
                <a:cs typeface="Times New Roman" panose="02020603050405020304" pitchFamily="18" charset="0"/>
              </a:rPr>
              <a:t>. Their efforts this session have further demonstrated an unwavering commitment to meeting the needs of older adults and those in long-term care across the state.</a:t>
            </a:r>
          </a:p>
          <a:p>
            <a:pPr>
              <a:lnSpc>
                <a:spcPct val="107000"/>
              </a:lnSpc>
              <a:spcAft>
                <a:spcPts val="815"/>
              </a:spcAft>
            </a:pPr>
            <a:r>
              <a:rPr lang="en-US" sz="1800" dirty="0">
                <a:latin typeface="Calibri" panose="020F0502020204030204" pitchFamily="34" charset="0"/>
                <a:ea typeface="Calibri" panose="020F0502020204030204" pitchFamily="34" charset="0"/>
                <a:cs typeface="Times New Roman" panose="02020603050405020304" pitchFamily="18" charset="0"/>
              </a:rPr>
              <a:t>The implementation of these measures is anticipated to not only generate cost savings but also significantly enhance the quality of life for seniors, promoting a more dignified and independent lifestyle within their chosen communities.</a:t>
            </a:r>
          </a:p>
          <a:p>
            <a:pPr>
              <a:lnSpc>
                <a:spcPct val="107000"/>
              </a:lnSpc>
              <a:spcAft>
                <a:spcPts val="815"/>
              </a:spcAft>
            </a:pPr>
            <a:r>
              <a:rPr lang="en-US" sz="1800" dirty="0">
                <a:latin typeface="Calibri" panose="020F0502020204030204" pitchFamily="34" charset="0"/>
                <a:ea typeface="Calibri" panose="020F0502020204030204" pitchFamily="34" charset="0"/>
                <a:cs typeface="Times New Roman" panose="02020603050405020304" pitchFamily="18" charset="0"/>
              </a:rPr>
              <a:t>Notably, the session saw the implementation of enhanced privacy measures</a:t>
            </a:r>
            <a:r>
              <a:rPr lang="en-US" sz="1800" dirty="0">
                <a:highlight>
                  <a:srgbClr val="FFFF00"/>
                </a:highlight>
                <a:latin typeface="Calibri" panose="020F0502020204030204" pitchFamily="34" charset="0"/>
                <a:ea typeface="Calibri" panose="020F0502020204030204" pitchFamily="34" charset="0"/>
                <a:cs typeface="Times New Roman" panose="02020603050405020304" pitchFamily="18" charset="0"/>
              </a:rPr>
              <a:t>, </a:t>
            </a:r>
            <a:r>
              <a:rPr lang="en-US" sz="1800" b="1" dirty="0">
                <a:highlight>
                  <a:srgbClr val="FFFF00"/>
                </a:highlight>
                <a:latin typeface="Calibri" panose="020F0502020204030204" pitchFamily="34" charset="0"/>
                <a:ea typeface="Calibri" panose="020F0502020204030204" pitchFamily="34" charset="0"/>
                <a:cs typeface="Times New Roman" panose="02020603050405020304" pitchFamily="18" charset="0"/>
              </a:rPr>
              <a:t>including limiting room occupancy to no more than two beds,</a:t>
            </a:r>
            <a:r>
              <a:rPr lang="en-US" sz="1800" dirty="0">
                <a:latin typeface="Calibri" panose="020F0502020204030204" pitchFamily="34" charset="0"/>
                <a:ea typeface="Calibri" panose="020F0502020204030204" pitchFamily="34" charset="0"/>
                <a:cs typeface="Times New Roman" panose="02020603050405020304" pitchFamily="18" charset="0"/>
              </a:rPr>
              <a:t> aimed at reducing overcrowding and increasing privacy for residents. The session also mandated the transition of nursing facility waiting lists to an electronic format, enhancing the accuracy and transparency of the admissions process.</a:t>
            </a:r>
          </a:p>
          <a:p>
            <a:pPr>
              <a:lnSpc>
                <a:spcPct val="107000"/>
              </a:lnSpc>
              <a:spcAft>
                <a:spcPts val="815"/>
              </a:spcAft>
            </a:pPr>
            <a:br>
              <a:rPr lang="en-US" sz="1800" dirty="0">
                <a:latin typeface="Calibri" panose="020F0502020204030204" pitchFamily="34" charset="0"/>
                <a:ea typeface="Calibri" panose="020F0502020204030204" pitchFamily="34" charset="0"/>
                <a:cs typeface="Times New Roman" panose="02020603050405020304" pitchFamily="18" charset="0"/>
              </a:rPr>
            </a:br>
            <a:r>
              <a:rPr lang="en-US" sz="1800" dirty="0">
                <a:latin typeface="Calibri" panose="020F0502020204030204" pitchFamily="34" charset="0"/>
                <a:ea typeface="Calibri" panose="020F0502020204030204" pitchFamily="34" charset="0"/>
                <a:cs typeface="Times New Roman" panose="02020603050405020304" pitchFamily="18" charset="0"/>
              </a:rPr>
              <a:t>In addition, the legislature focused on promoting best practices and improving public access to care </a:t>
            </a:r>
            <a:r>
              <a:rPr lang="en-US" sz="1800" b="1" dirty="0">
                <a:latin typeface="Calibri" panose="020F0502020204030204" pitchFamily="34" charset="0"/>
                <a:ea typeface="Calibri" panose="020F0502020204030204" pitchFamily="34" charset="0"/>
                <a:cs typeface="Times New Roman" panose="02020603050405020304" pitchFamily="18" charset="0"/>
              </a:rPr>
              <a:t>comparisons </a:t>
            </a:r>
            <a:r>
              <a:rPr lang="en-US" sz="1800" b="1" dirty="0">
                <a:highlight>
                  <a:srgbClr val="FFFF00"/>
                </a:highlight>
                <a:latin typeface="Calibri" panose="020F0502020204030204" pitchFamily="34" charset="0"/>
                <a:ea typeface="Calibri" panose="020F0502020204030204" pitchFamily="34" charset="0"/>
                <a:cs typeface="Times New Roman" panose="02020603050405020304" pitchFamily="18" charset="0"/>
              </a:rPr>
              <a:t>by requiring the display of links to the Medicare Nursing Home Care Compare</a:t>
            </a:r>
            <a:r>
              <a:rPr lang="en-US" sz="1800" dirty="0">
                <a:latin typeface="Calibri" panose="020F0502020204030204" pitchFamily="34" charset="0"/>
                <a:ea typeface="Calibri" panose="020F0502020204030204" pitchFamily="34" charset="0"/>
                <a:cs typeface="Times New Roman" panose="02020603050405020304" pitchFamily="18" charset="0"/>
              </a:rPr>
              <a:t> website on both the Department of Social Services and Department of Public Health’s website </a:t>
            </a:r>
            <a:r>
              <a:rPr lang="en-US" sz="1800" b="1" i="1" u="sng" dirty="0">
                <a:latin typeface="Calibri" panose="020F0502020204030204" pitchFamily="34" charset="0"/>
                <a:ea typeface="Calibri" panose="020F0502020204030204" pitchFamily="34" charset="0"/>
                <a:cs typeface="Times New Roman" panose="02020603050405020304" pitchFamily="18" charset="0"/>
              </a:rPr>
              <a:t>and</a:t>
            </a:r>
            <a:r>
              <a:rPr lang="en-US" sz="1800" dirty="0">
                <a:latin typeface="Calibri" panose="020F0502020204030204" pitchFamily="34" charset="0"/>
                <a:ea typeface="Calibri" panose="020F0502020204030204" pitchFamily="34" charset="0"/>
                <a:cs typeface="Times New Roman" panose="02020603050405020304" pitchFamily="18" charset="0"/>
              </a:rPr>
              <a:t> the establishment of </a:t>
            </a:r>
            <a:r>
              <a:rPr lang="en-US" sz="1800" dirty="0">
                <a:highlight>
                  <a:srgbClr val="FFFF00"/>
                </a:highlight>
                <a:latin typeface="Calibri" panose="020F0502020204030204" pitchFamily="34" charset="0"/>
                <a:ea typeface="Calibri" panose="020F0502020204030204" pitchFamily="34" charset="0"/>
                <a:cs typeface="Times New Roman" panose="02020603050405020304" pitchFamily="18" charset="0"/>
              </a:rPr>
              <a:t>a </a:t>
            </a:r>
            <a:r>
              <a:rPr lang="en-US" sz="1800" b="1" dirty="0">
                <a:highlight>
                  <a:srgbClr val="FFFF00"/>
                </a:highlight>
                <a:latin typeface="Calibri" panose="020F0502020204030204" pitchFamily="34" charset="0"/>
                <a:ea typeface="Calibri" panose="020F0502020204030204" pitchFamily="34" charset="0"/>
                <a:cs typeface="Times New Roman" panose="02020603050405020304" pitchFamily="18" charset="0"/>
              </a:rPr>
              <a:t>Connecticut-specific nursing home dashboard</a:t>
            </a:r>
            <a:r>
              <a:rPr lang="en-US" sz="1800" dirty="0">
                <a:highlight>
                  <a:srgbClr val="FFFF00"/>
                </a:highlight>
                <a:latin typeface="Calibri" panose="020F0502020204030204" pitchFamily="34" charset="0"/>
                <a:ea typeface="Calibri" panose="020F0502020204030204" pitchFamily="34" charset="0"/>
                <a:cs typeface="Times New Roman" panose="02020603050405020304" pitchFamily="18" charset="0"/>
              </a:rPr>
              <a:t>;</a:t>
            </a:r>
            <a:r>
              <a:rPr lang="en-US" sz="1800" dirty="0">
                <a:latin typeface="Calibri" panose="020F0502020204030204" pitchFamily="34" charset="0"/>
                <a:ea typeface="Calibri" panose="020F0502020204030204" pitchFamily="34" charset="0"/>
                <a:cs typeface="Times New Roman" panose="02020603050405020304" pitchFamily="18" charset="0"/>
              </a:rPr>
              <a:t> an initiative is designed to aid residents and their families in making informed choices about care facilities. It also saw for the development of a </a:t>
            </a:r>
            <a:r>
              <a:rPr lang="en-US" sz="1800" b="1" dirty="0">
                <a:highlight>
                  <a:srgbClr val="FFFF00"/>
                </a:highlight>
                <a:latin typeface="Calibri" panose="020F0502020204030204" pitchFamily="34" charset="0"/>
                <a:ea typeface="Calibri" panose="020F0502020204030204" pitchFamily="34" charset="0"/>
                <a:cs typeface="Times New Roman" panose="02020603050405020304" pitchFamily="18" charset="0"/>
              </a:rPr>
              <a:t>“Centers of Excellence program”</a:t>
            </a:r>
            <a:r>
              <a:rPr lang="en-US" sz="1800" dirty="0">
                <a:latin typeface="Calibri" panose="020F0502020204030204" pitchFamily="34" charset="0"/>
                <a:ea typeface="Calibri" panose="020F0502020204030204" pitchFamily="34" charset="0"/>
                <a:cs typeface="Times New Roman" panose="02020603050405020304" pitchFamily="18" charset="0"/>
              </a:rPr>
              <a:t>, which would provide incentives for nursing homes that meet specific evidence-based standards for high-quality and person centered care.</a:t>
            </a:r>
          </a:p>
          <a:p>
            <a:pPr>
              <a:lnSpc>
                <a:spcPct val="107000"/>
              </a:lnSpc>
              <a:spcAft>
                <a:spcPts val="815"/>
              </a:spcAft>
            </a:pPr>
            <a:br>
              <a:rPr lang="en-US" sz="1800" dirty="0">
                <a:latin typeface="Calibri" panose="020F0502020204030204" pitchFamily="34" charset="0"/>
                <a:ea typeface="Calibri" panose="020F0502020204030204" pitchFamily="34" charset="0"/>
                <a:cs typeface="Times New Roman" panose="02020603050405020304" pitchFamily="18" charset="0"/>
              </a:rPr>
            </a:br>
            <a:r>
              <a:rPr lang="en-US" sz="1800" dirty="0">
                <a:latin typeface="Calibri" panose="020F0502020204030204" pitchFamily="34" charset="0"/>
                <a:ea typeface="Calibri" panose="020F0502020204030204" pitchFamily="34" charset="0"/>
                <a:cs typeface="Times New Roman" panose="02020603050405020304" pitchFamily="18" charset="0"/>
              </a:rPr>
              <a:t>The session also addressed issues of fairness and safety: it </a:t>
            </a:r>
            <a:r>
              <a:rPr lang="en-US" sz="1800" b="1" dirty="0">
                <a:highlight>
                  <a:srgbClr val="FFFF00"/>
                </a:highlight>
                <a:latin typeface="Calibri" panose="020F0502020204030204" pitchFamily="34" charset="0"/>
                <a:ea typeface="Calibri" panose="020F0502020204030204" pitchFamily="34" charset="0"/>
                <a:cs typeface="Times New Roman" panose="02020603050405020304" pitchFamily="18" charset="0"/>
              </a:rPr>
              <a:t>prohibited discrimination in admissions based on a history of mental health treatment</a:t>
            </a:r>
            <a:r>
              <a:rPr lang="en-US" sz="1800" b="1" dirty="0">
                <a:latin typeface="Calibri" panose="020F0502020204030204" pitchFamily="34" charset="0"/>
                <a:ea typeface="Calibri" panose="020F0502020204030204" pitchFamily="34" charset="0"/>
                <a:cs typeface="Times New Roman" panose="02020603050405020304" pitchFamily="18" charset="0"/>
              </a:rPr>
              <a:t> </a:t>
            </a:r>
            <a:r>
              <a:rPr lang="en-US" sz="1800" dirty="0">
                <a:latin typeface="Calibri" panose="020F0502020204030204" pitchFamily="34" charset="0"/>
                <a:ea typeface="Calibri" panose="020F0502020204030204" pitchFamily="34" charset="0"/>
                <a:cs typeface="Times New Roman" panose="02020603050405020304" pitchFamily="18" charset="0"/>
              </a:rPr>
              <a:t>and introduced enhanced workplace violence prevention standards to safeguard both residents and staff. It also </a:t>
            </a:r>
            <a:r>
              <a:rPr lang="en-US" sz="1800" b="1" dirty="0">
                <a:highlight>
                  <a:srgbClr val="FFFF00"/>
                </a:highlight>
                <a:latin typeface="Calibri" panose="020F0502020204030204" pitchFamily="34" charset="0"/>
                <a:ea typeface="Calibri" panose="020F0502020204030204" pitchFamily="34" charset="0"/>
                <a:cs typeface="Times New Roman" panose="02020603050405020304" pitchFamily="18" charset="0"/>
              </a:rPr>
              <a:t>now generally requires nursing homes, without regard for the waiting list, to admit transferring residents from a nursing home that is closing</a:t>
            </a:r>
            <a:r>
              <a:rPr lang="en-US" sz="1800" dirty="0">
                <a:latin typeface="Calibri" panose="020F0502020204030204" pitchFamily="34" charset="0"/>
                <a:ea typeface="Calibri" panose="020F0502020204030204" pitchFamily="34" charset="0"/>
                <a:cs typeface="Times New Roman" panose="02020603050405020304" pitchFamily="18" charset="0"/>
              </a:rPr>
              <a:t>, in order to minimize the risk of transfer trauma and allow individuals to remain in their communities of origin.</a:t>
            </a:r>
          </a:p>
          <a:p>
            <a:pPr>
              <a:lnSpc>
                <a:spcPct val="107000"/>
              </a:lnSpc>
              <a:spcAft>
                <a:spcPts val="815"/>
              </a:spcAft>
            </a:pPr>
            <a:br>
              <a:rPr lang="en-US" sz="1800" dirty="0">
                <a:latin typeface="Calibri" panose="020F0502020204030204" pitchFamily="34" charset="0"/>
                <a:ea typeface="Calibri" panose="020F0502020204030204" pitchFamily="34" charset="0"/>
                <a:cs typeface="Times New Roman" panose="02020603050405020304" pitchFamily="18" charset="0"/>
              </a:rPr>
            </a:br>
            <a:r>
              <a:rPr lang="en-US" sz="1800" b="1" dirty="0">
                <a:highlight>
                  <a:srgbClr val="FFFF00"/>
                </a:highlight>
                <a:latin typeface="Calibri" panose="020F0502020204030204" pitchFamily="34" charset="0"/>
                <a:ea typeface="Calibri" panose="020F0502020204030204" pitchFamily="34" charset="0"/>
                <a:cs typeface="Times New Roman" panose="02020603050405020304" pitchFamily="18" charset="0"/>
              </a:rPr>
              <a:t>Regulatory authorities were given enhanced powers to discipline facilities that fall short in care and practices according to state and federal law</a:t>
            </a:r>
            <a:r>
              <a:rPr lang="en-US" sz="1800" dirty="0">
                <a:latin typeface="Calibri" panose="020F0502020204030204" pitchFamily="34" charset="0"/>
                <a:ea typeface="Calibri" panose="020F0502020204030204" pitchFamily="34" charset="0"/>
                <a:cs typeface="Times New Roman" panose="02020603050405020304" pitchFamily="18" charset="0"/>
              </a:rPr>
              <a:t>, ensuring accountability and maintaining high care standards. </a:t>
            </a:r>
          </a:p>
          <a:p>
            <a:pPr>
              <a:lnSpc>
                <a:spcPct val="107000"/>
              </a:lnSpc>
              <a:spcAft>
                <a:spcPts val="815"/>
              </a:spcAft>
            </a:pPr>
            <a:br>
              <a:rPr lang="en-US" sz="1800" dirty="0">
                <a:latin typeface="Calibri" panose="020F0502020204030204" pitchFamily="34" charset="0"/>
                <a:ea typeface="Calibri" panose="020F0502020204030204" pitchFamily="34" charset="0"/>
                <a:cs typeface="Times New Roman" panose="02020603050405020304" pitchFamily="18" charset="0"/>
              </a:rPr>
            </a:br>
            <a:r>
              <a:rPr lang="en-US" sz="1800" dirty="0">
                <a:latin typeface="Calibri" panose="020F0502020204030204" pitchFamily="34" charset="0"/>
                <a:ea typeface="Calibri" panose="020F0502020204030204" pitchFamily="34" charset="0"/>
                <a:cs typeface="Times New Roman" panose="02020603050405020304" pitchFamily="18" charset="0"/>
              </a:rPr>
              <a:t>Moreover, the recent legislative changes in Connecticut significantly enhance the </a:t>
            </a:r>
            <a:r>
              <a:rPr lang="en-US" sz="1800" b="1" dirty="0">
                <a:highlight>
                  <a:srgbClr val="FFFF00"/>
                </a:highlight>
                <a:latin typeface="Calibri" panose="020F0502020204030204" pitchFamily="34" charset="0"/>
                <a:ea typeface="Calibri" panose="020F0502020204030204" pitchFamily="34" charset="0"/>
                <a:cs typeface="Times New Roman" panose="02020603050405020304" pitchFamily="18" charset="0"/>
              </a:rPr>
              <a:t>flexibility and responsiveness of the ombudsman program</a:t>
            </a:r>
            <a:r>
              <a:rPr lang="en-US" sz="1800" dirty="0">
                <a:latin typeface="Calibri" panose="020F0502020204030204" pitchFamily="34" charset="0"/>
                <a:ea typeface="Calibri" panose="020F0502020204030204" pitchFamily="34" charset="0"/>
                <a:cs typeface="Times New Roman" panose="02020603050405020304" pitchFamily="18" charset="0"/>
              </a:rPr>
              <a:t>, ensuring that individuals receiving care can access critical and appropriate services more rapidly and in their preferred settings. </a:t>
            </a:r>
          </a:p>
          <a:p>
            <a:pPr>
              <a:lnSpc>
                <a:spcPct val="107000"/>
              </a:lnSpc>
              <a:spcAft>
                <a:spcPts val="815"/>
              </a:spcAft>
            </a:pPr>
            <a:r>
              <a:rPr lang="en-US" sz="1800" dirty="0">
                <a:latin typeface="Calibri" panose="020F0502020204030204" pitchFamily="34" charset="0"/>
                <a:ea typeface="Calibri" panose="020F0502020204030204" pitchFamily="34" charset="0"/>
                <a:cs typeface="Times New Roman" panose="02020603050405020304" pitchFamily="18" charset="0"/>
              </a:rPr>
              <a:t>Collectively, these measures significantly improve the operational transparency, safety, and care quality in Connecticut’s nursing, residential and community care settings, thereby enhancing the quality of life for older and vulnerable populations.</a:t>
            </a:r>
          </a:p>
          <a:p>
            <a:pPr>
              <a:lnSpc>
                <a:spcPct val="107000"/>
              </a:lnSpc>
              <a:spcAft>
                <a:spcPts val="815"/>
              </a:spcAft>
            </a:pP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15"/>
              </a:spcAft>
            </a:pPr>
            <a:r>
              <a:rPr lang="en-US" sz="1800" dirty="0">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15"/>
              </a:spcAft>
            </a:pPr>
            <a:r>
              <a:rPr lang="en-US" sz="1800" dirty="0">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15"/>
              </a:spcAft>
            </a:pPr>
            <a:r>
              <a:rPr lang="en-US" sz="1800" dirty="0">
                <a:latin typeface="Calibri" panose="020F0502020204030204" pitchFamily="34" charset="0"/>
                <a:ea typeface="Calibri" panose="020F0502020204030204" pitchFamily="34" charset="0"/>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0EE14E67-4C8C-43D1-9BDC-9DA347913DAA}" type="slidenum">
              <a:rPr lang="en-US" smtClean="0"/>
              <a:t>31</a:t>
            </a:fld>
            <a:endParaRPr lang="en-US"/>
          </a:p>
        </p:txBody>
      </p:sp>
    </p:spTree>
    <p:extLst>
      <p:ext uri="{BB962C8B-B14F-4D97-AF65-F5344CB8AC3E}">
        <p14:creationId xmlns:p14="http://schemas.microsoft.com/office/powerpoint/2010/main" val="58852849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15"/>
              </a:spcAft>
            </a:pPr>
            <a:r>
              <a:rPr lang="en-US" sz="1200" b="1" u="sng" dirty="0">
                <a:latin typeface="Calibri" panose="020F0502020204030204" pitchFamily="34" charset="0"/>
                <a:ea typeface="Calibri" panose="020F0502020204030204" pitchFamily="34" charset="0"/>
                <a:cs typeface="Times New Roman" panose="02020603050405020304" pitchFamily="18" charset="0"/>
              </a:rPr>
              <a:t>LOOKING FORWARD: CT LEGISLATION 2025 </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15"/>
              </a:spcAft>
            </a:pPr>
            <a:r>
              <a:rPr lang="en-US" sz="1200" dirty="0">
                <a:latin typeface="Calibri" panose="020F0502020204030204" pitchFamily="34" charset="0"/>
                <a:ea typeface="Calibri" panose="020F0502020204030204" pitchFamily="34" charset="0"/>
                <a:cs typeface="Times New Roman" panose="02020603050405020304" pitchFamily="18" charset="0"/>
              </a:rPr>
              <a:t>Looking forward In Connecticut for 2025, the legislative items may include </a:t>
            </a:r>
            <a:br>
              <a:rPr lang="en-US" sz="1200" dirty="0">
                <a:latin typeface="Calibri" panose="020F0502020204030204" pitchFamily="34" charset="0"/>
                <a:ea typeface="Calibri" panose="020F0502020204030204" pitchFamily="34" charset="0"/>
                <a:cs typeface="Times New Roman" panose="02020603050405020304" pitchFamily="18" charset="0"/>
              </a:rPr>
            </a:b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marL="349415" indent="-349415">
              <a:lnSpc>
                <a:spcPct val="105000"/>
              </a:lnSpc>
              <a:buFont typeface="+mj-lt"/>
              <a:buAutoNum type="arabicPeriod"/>
            </a:pPr>
            <a:r>
              <a:rPr lang="en-US" sz="1200" dirty="0">
                <a:latin typeface="Calibri" panose="020F0502020204030204" pitchFamily="34" charset="0"/>
                <a:ea typeface="Times New Roman" panose="02020603050405020304" pitchFamily="18" charset="0"/>
              </a:rPr>
              <a:t>Increase to Nursing Home Personal Needs Allowance to Include Cost of living increases.</a:t>
            </a:r>
            <a:br>
              <a:rPr lang="en-US" sz="1200" dirty="0">
                <a:latin typeface="Calibri" panose="020F0502020204030204" pitchFamily="34" charset="0"/>
                <a:ea typeface="Times New Roman" panose="02020603050405020304" pitchFamily="18" charset="0"/>
              </a:rPr>
            </a:br>
            <a:endParaRPr lang="en-US" sz="1200" dirty="0">
              <a:latin typeface="Calibri" panose="020F0502020204030204" pitchFamily="34" charset="0"/>
              <a:ea typeface="Calibri" panose="020F0502020204030204" pitchFamily="34" charset="0"/>
            </a:endParaRPr>
          </a:p>
          <a:p>
            <a:pPr marL="349415" indent="-349415">
              <a:lnSpc>
                <a:spcPct val="105000"/>
              </a:lnSpc>
              <a:buFont typeface="+mj-lt"/>
              <a:buAutoNum type="arabicPeriod"/>
            </a:pPr>
            <a:r>
              <a:rPr lang="en-US" sz="1200" dirty="0">
                <a:latin typeface="Calibri" panose="020F0502020204030204" pitchFamily="34" charset="0"/>
                <a:ea typeface="Times New Roman" panose="02020603050405020304" pitchFamily="18" charset="0"/>
              </a:rPr>
              <a:t>Continued expansion of the Ombudsman Program to address the continual increase in number and complexity of concerns raised to the program. </a:t>
            </a:r>
            <a:br>
              <a:rPr lang="en-US" sz="1200" dirty="0">
                <a:latin typeface="Calibri" panose="020F0502020204030204" pitchFamily="34" charset="0"/>
                <a:ea typeface="Times New Roman" panose="02020603050405020304" pitchFamily="18" charset="0"/>
              </a:rPr>
            </a:br>
            <a:endParaRPr lang="en-US" sz="1200" dirty="0">
              <a:latin typeface="Calibri" panose="020F0502020204030204" pitchFamily="34" charset="0"/>
              <a:ea typeface="Calibri" panose="020F0502020204030204" pitchFamily="34" charset="0"/>
            </a:endParaRPr>
          </a:p>
          <a:p>
            <a:pPr marL="349415" indent="-349415">
              <a:lnSpc>
                <a:spcPct val="105000"/>
              </a:lnSpc>
              <a:buFont typeface="+mj-lt"/>
              <a:buAutoNum type="arabicPeriod"/>
            </a:pPr>
            <a:r>
              <a:rPr lang="en-US" sz="1200" dirty="0">
                <a:latin typeface="Calibri" panose="020F0502020204030204" pitchFamily="34" charset="0"/>
                <a:ea typeface="Times New Roman" panose="02020603050405020304" pitchFamily="18" charset="0"/>
              </a:rPr>
              <a:t>Increased transparency in nursing home ownership and financial accountability.</a:t>
            </a:r>
            <a:br>
              <a:rPr lang="en-US" sz="1200" dirty="0">
                <a:latin typeface="Calibri" panose="020F0502020204030204" pitchFamily="34" charset="0"/>
                <a:ea typeface="Times New Roman" panose="02020603050405020304" pitchFamily="18" charset="0"/>
              </a:rPr>
            </a:br>
            <a:endParaRPr lang="en-US" sz="1200" dirty="0">
              <a:latin typeface="Calibri" panose="020F0502020204030204" pitchFamily="34" charset="0"/>
              <a:ea typeface="Calibri" panose="020F0502020204030204" pitchFamily="34" charset="0"/>
            </a:endParaRPr>
          </a:p>
          <a:p>
            <a:pPr marL="349415" indent="-349415">
              <a:lnSpc>
                <a:spcPct val="105000"/>
              </a:lnSpc>
              <a:buFont typeface="+mj-lt"/>
              <a:buAutoNum type="arabicPeriod"/>
            </a:pPr>
            <a:r>
              <a:rPr lang="en-US" sz="1200" dirty="0">
                <a:latin typeface="Calibri" panose="020F0502020204030204" pitchFamily="34" charset="0"/>
                <a:ea typeface="Times New Roman" panose="02020603050405020304" pitchFamily="18" charset="0"/>
              </a:rPr>
              <a:t>Incorporation of LGBTQ+ Specific Resident Rights into Connecticut State Statutes:  </a:t>
            </a:r>
            <a:br>
              <a:rPr lang="en-US" sz="1200" dirty="0">
                <a:latin typeface="Calibri" panose="020F0502020204030204" pitchFamily="34" charset="0"/>
                <a:ea typeface="Times New Roman" panose="02020603050405020304" pitchFamily="18" charset="0"/>
              </a:rPr>
            </a:br>
            <a:endParaRPr lang="en-US" sz="1200" dirty="0">
              <a:latin typeface="Calibri" panose="020F0502020204030204" pitchFamily="34" charset="0"/>
              <a:ea typeface="Calibri" panose="020F0502020204030204" pitchFamily="34" charset="0"/>
            </a:endParaRPr>
          </a:p>
          <a:p>
            <a:pPr marL="349415" indent="-349415">
              <a:lnSpc>
                <a:spcPct val="105000"/>
              </a:lnSpc>
              <a:buFont typeface="+mj-lt"/>
              <a:buAutoNum type="arabicPeriod"/>
            </a:pPr>
            <a:r>
              <a:rPr lang="en-US" sz="1200" dirty="0">
                <a:latin typeface="Calibri" panose="020F0502020204030204" pitchFamily="34" charset="0"/>
                <a:ea typeface="Times New Roman" panose="02020603050405020304" pitchFamily="18" charset="0"/>
              </a:rPr>
              <a:t>Strengthening Protections Against Involuntary Discharges in Residential Care Homes</a:t>
            </a:r>
            <a:br>
              <a:rPr lang="en-US" sz="1200" dirty="0">
                <a:latin typeface="Calibri" panose="020F0502020204030204" pitchFamily="34" charset="0"/>
                <a:ea typeface="Times New Roman" panose="02020603050405020304" pitchFamily="18" charset="0"/>
              </a:rPr>
            </a:br>
            <a:endParaRPr lang="en-US" sz="1200" dirty="0">
              <a:latin typeface="Calibri" panose="020F0502020204030204" pitchFamily="34" charset="0"/>
              <a:ea typeface="Calibri" panose="020F0502020204030204" pitchFamily="34" charset="0"/>
            </a:endParaRPr>
          </a:p>
          <a:p>
            <a:pPr marL="349415" indent="-349415">
              <a:lnSpc>
                <a:spcPct val="105000"/>
              </a:lnSpc>
              <a:buFont typeface="+mj-lt"/>
              <a:buAutoNum type="arabicPeriod"/>
            </a:pPr>
            <a:r>
              <a:rPr lang="en-US" sz="1200" dirty="0">
                <a:latin typeface="Calibri" panose="020F0502020204030204" pitchFamily="34" charset="0"/>
                <a:ea typeface="Times New Roman" panose="02020603050405020304" pitchFamily="18" charset="0"/>
              </a:rPr>
              <a:t>Issues Related to Closures/Evacuations for RCH’s and SNF’s</a:t>
            </a:r>
            <a:br>
              <a:rPr lang="en-US" sz="1200" dirty="0">
                <a:latin typeface="Calibri" panose="020F0502020204030204" pitchFamily="34" charset="0"/>
                <a:ea typeface="Times New Roman" panose="02020603050405020304" pitchFamily="18" charset="0"/>
              </a:rPr>
            </a:br>
            <a:endParaRPr lang="en-US" sz="1200" dirty="0">
              <a:latin typeface="Calibri" panose="020F0502020204030204" pitchFamily="34" charset="0"/>
              <a:ea typeface="Calibri" panose="020F0502020204030204" pitchFamily="34" charset="0"/>
            </a:endParaRPr>
          </a:p>
          <a:p>
            <a:pPr marL="349415" indent="-349415">
              <a:lnSpc>
                <a:spcPct val="105000"/>
              </a:lnSpc>
              <a:buFont typeface="+mj-lt"/>
              <a:buAutoNum type="arabicPeriod"/>
            </a:pPr>
            <a:r>
              <a:rPr lang="en-US" sz="1200" dirty="0">
                <a:latin typeface="Calibri" panose="020F0502020204030204" pitchFamily="34" charset="0"/>
                <a:ea typeface="Times New Roman" panose="02020603050405020304" pitchFamily="18" charset="0"/>
              </a:rPr>
              <a:t>Require further diversity of the DPH survey teams</a:t>
            </a:r>
            <a:br>
              <a:rPr lang="en-US" sz="1200" dirty="0">
                <a:latin typeface="Calibri" panose="020F0502020204030204" pitchFamily="34" charset="0"/>
                <a:ea typeface="Times New Roman" panose="02020603050405020304" pitchFamily="18" charset="0"/>
              </a:rPr>
            </a:br>
            <a:endParaRPr lang="en-US" sz="1200" dirty="0">
              <a:latin typeface="Calibri" panose="020F0502020204030204" pitchFamily="34" charset="0"/>
              <a:ea typeface="Calibri" panose="020F0502020204030204" pitchFamily="34" charset="0"/>
            </a:endParaRPr>
          </a:p>
          <a:p>
            <a:pPr marL="349415" indent="-349415">
              <a:lnSpc>
                <a:spcPct val="105000"/>
              </a:lnSpc>
              <a:buFont typeface="+mj-lt"/>
              <a:buAutoNum type="arabicPeriod"/>
            </a:pPr>
            <a:r>
              <a:rPr lang="en-US" sz="1200" dirty="0">
                <a:latin typeface="Calibri" panose="020F0502020204030204" pitchFamily="34" charset="0"/>
                <a:ea typeface="Times New Roman" panose="02020603050405020304" pitchFamily="18" charset="0"/>
              </a:rPr>
              <a:t>Strengthening Accountability through Increased Civil Monetary Penalties for Facility Abandonment </a:t>
            </a:r>
            <a:br>
              <a:rPr lang="en-US" sz="1200" dirty="0">
                <a:latin typeface="Calibri" panose="020F0502020204030204" pitchFamily="34" charset="0"/>
                <a:ea typeface="Times New Roman" panose="02020603050405020304" pitchFamily="18" charset="0"/>
              </a:rPr>
            </a:br>
            <a:endParaRPr lang="en-US" sz="1200" dirty="0">
              <a:latin typeface="Calibri" panose="020F0502020204030204" pitchFamily="34" charset="0"/>
              <a:ea typeface="Calibri" panose="020F0502020204030204" pitchFamily="34" charset="0"/>
            </a:endParaRPr>
          </a:p>
          <a:p>
            <a:pPr marL="349415" indent="-349415">
              <a:lnSpc>
                <a:spcPct val="105000"/>
              </a:lnSpc>
              <a:buFont typeface="+mj-lt"/>
              <a:buAutoNum type="arabicPeriod"/>
            </a:pPr>
            <a:r>
              <a:rPr lang="en-US" sz="1200" dirty="0">
                <a:latin typeface="Calibri" panose="020F0502020204030204" pitchFamily="34" charset="0"/>
                <a:ea typeface="Times New Roman" panose="02020603050405020304" pitchFamily="18" charset="0"/>
              </a:rPr>
              <a:t>Working to Prohibit the use of Pre-Dispute Arbitration Agreements in Nursing Homes and Residential Care Homes</a:t>
            </a:r>
            <a:br>
              <a:rPr lang="en-US" sz="1200" dirty="0">
                <a:latin typeface="Calibri" panose="020F0502020204030204" pitchFamily="34" charset="0"/>
                <a:ea typeface="Times New Roman" panose="02020603050405020304" pitchFamily="18" charset="0"/>
              </a:rPr>
            </a:br>
            <a:endParaRPr lang="en-US" sz="1200" dirty="0">
              <a:latin typeface="Calibri" panose="020F0502020204030204" pitchFamily="34" charset="0"/>
              <a:ea typeface="Calibri" panose="020F0502020204030204" pitchFamily="34" charset="0"/>
            </a:endParaRPr>
          </a:p>
          <a:p>
            <a:pPr marL="349415" indent="-349415">
              <a:lnSpc>
                <a:spcPct val="105000"/>
              </a:lnSpc>
              <a:buFont typeface="+mj-lt"/>
              <a:buAutoNum type="arabicPeriod"/>
            </a:pPr>
            <a:r>
              <a:rPr lang="en-US" sz="1200" dirty="0">
                <a:latin typeface="Calibri" panose="020F0502020204030204" pitchFamily="34" charset="0"/>
                <a:ea typeface="Times New Roman" panose="02020603050405020304" pitchFamily="18" charset="0"/>
              </a:rPr>
              <a:t>Strengthen mandatory reporting requirements for suspected abuse, neglect, exploitation, or abandonment of elderly persons in long-term care facilities by eliminating subjective interpretation in reporting decisions.</a:t>
            </a:r>
            <a:br>
              <a:rPr lang="en-US" sz="1200" dirty="0">
                <a:latin typeface="Calibri" panose="020F0502020204030204" pitchFamily="34" charset="0"/>
                <a:ea typeface="Times New Roman" panose="02020603050405020304" pitchFamily="18" charset="0"/>
              </a:rPr>
            </a:br>
            <a:endParaRPr lang="en-US" sz="1200" dirty="0">
              <a:latin typeface="Calibri" panose="020F0502020204030204" pitchFamily="34" charset="0"/>
              <a:ea typeface="Calibri" panose="020F0502020204030204" pitchFamily="34" charset="0"/>
            </a:endParaRPr>
          </a:p>
          <a:p>
            <a:pPr marL="349415" indent="-349415">
              <a:lnSpc>
                <a:spcPct val="105000"/>
              </a:lnSpc>
              <a:spcAft>
                <a:spcPts val="815"/>
              </a:spcAft>
              <a:buFont typeface="+mj-lt"/>
              <a:buAutoNum type="arabicPeriod"/>
            </a:pPr>
            <a:r>
              <a:rPr lang="en-US" sz="1200" dirty="0">
                <a:latin typeface="Calibri" panose="020F0502020204030204" pitchFamily="34" charset="0"/>
                <a:ea typeface="Times New Roman" panose="02020603050405020304" pitchFamily="18" charset="0"/>
              </a:rPr>
              <a:t>Increase access for veterans to VA-contracted homes by allowing veterans who meet eligibility criteria and are appropriately qualified through the VA to receive priority status on nursing home waitlists</a:t>
            </a:r>
            <a:endParaRPr lang="en-US" sz="1200" dirty="0">
              <a:latin typeface="Calibri" panose="020F0502020204030204" pitchFamily="34" charset="0"/>
              <a:ea typeface="Calibri" panose="020F0502020204030204" pitchFamily="34" charset="0"/>
            </a:endParaRPr>
          </a:p>
          <a:p>
            <a:pPr>
              <a:lnSpc>
                <a:spcPct val="107000"/>
              </a:lnSpc>
              <a:spcAft>
                <a:spcPts val="815"/>
              </a:spcAft>
            </a:pPr>
            <a:r>
              <a:rPr lang="en-US" sz="1200" dirty="0">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15"/>
              </a:spcAft>
            </a:pPr>
            <a:r>
              <a:rPr lang="en-US" sz="1200" b="1" u="sng" dirty="0">
                <a:latin typeface="Calibri" panose="020F0502020204030204" pitchFamily="34" charset="0"/>
                <a:ea typeface="Calibri" panose="020F0502020204030204" pitchFamily="34" charset="0"/>
                <a:cs typeface="Times New Roman" panose="02020603050405020304" pitchFamily="18" charset="0"/>
              </a:rPr>
              <a:t>Federal Advocacy</a:t>
            </a:r>
            <a:br>
              <a:rPr lang="en-US" sz="1200" b="1" u="sng" dirty="0">
                <a:latin typeface="Calibri" panose="020F0502020204030204" pitchFamily="34" charset="0"/>
                <a:ea typeface="Calibri" panose="020F0502020204030204" pitchFamily="34" charset="0"/>
                <a:cs typeface="Times New Roman" panose="02020603050405020304" pitchFamily="18" charset="0"/>
              </a:rPr>
            </a:b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15"/>
              </a:spcAft>
            </a:pPr>
            <a:r>
              <a:rPr lang="en-US" sz="1200" dirty="0">
                <a:latin typeface="Calibri" panose="020F0502020204030204" pitchFamily="34" charset="0"/>
                <a:ea typeface="Calibri" panose="020F0502020204030204" pitchFamily="34" charset="0"/>
                <a:cs typeface="Times New Roman" panose="02020603050405020304" pitchFamily="18" charset="0"/>
              </a:rPr>
              <a:t>As part of our ongoing commitment to advocating for the rights and well-being of all nursing home residents in the nation, we wanted to highlight two key issues: ensuring residents are protected from isolation and from unfair arbitration practices.</a:t>
            </a:r>
          </a:p>
          <a:p>
            <a:pPr>
              <a:lnSpc>
                <a:spcPct val="107000"/>
              </a:lnSpc>
              <a:spcAft>
                <a:spcPts val="815"/>
              </a:spcAft>
            </a:pPr>
            <a:r>
              <a:rPr lang="en-US" sz="1200" dirty="0">
                <a:latin typeface="Calibri" panose="020F0502020204030204" pitchFamily="34" charset="0"/>
                <a:ea typeface="Calibri" panose="020F0502020204030204" pitchFamily="34" charset="0"/>
                <a:cs typeface="Times New Roman" panose="02020603050405020304" pitchFamily="18" charset="0"/>
              </a:rPr>
              <a:t>As reviewed earlier today, a top federal priority remains the passage of the </a:t>
            </a:r>
            <a:r>
              <a:rPr lang="en-US" sz="1200" b="1" dirty="0">
                <a:latin typeface="Calibri" panose="020F0502020204030204" pitchFamily="34" charset="0"/>
                <a:ea typeface="Calibri" panose="020F0502020204030204" pitchFamily="34" charset="0"/>
                <a:cs typeface="Times New Roman" panose="02020603050405020304" pitchFamily="18" charset="0"/>
              </a:rPr>
              <a:t>Essential Caregivers Act of 2024 (H.R. 8331)</a:t>
            </a:r>
            <a:r>
              <a:rPr lang="en-US" sz="1200" dirty="0">
                <a:latin typeface="Calibri" panose="020F0502020204030204" pitchFamily="34" charset="0"/>
                <a:ea typeface="Calibri" panose="020F0502020204030204" pitchFamily="34" charset="0"/>
                <a:cs typeface="Times New Roman" panose="02020603050405020304" pitchFamily="18" charset="0"/>
              </a:rPr>
              <a:t>. This critical legislation would allow residents in long-term care facilities to designate an essential caregiver to maintain contact and support even during emergencies. </a:t>
            </a:r>
          </a:p>
          <a:p>
            <a:pPr>
              <a:lnSpc>
                <a:spcPct val="107000"/>
              </a:lnSpc>
              <a:spcAft>
                <a:spcPts val="815"/>
              </a:spcAft>
            </a:pPr>
            <a:r>
              <a:rPr lang="en-US" sz="1200" dirty="0">
                <a:latin typeface="Calibri" panose="020F0502020204030204" pitchFamily="34" charset="0"/>
                <a:ea typeface="Calibri" panose="020F0502020204030204" pitchFamily="34" charset="0"/>
                <a:cs typeface="Times New Roman" panose="02020603050405020304" pitchFamily="18" charset="0"/>
              </a:rPr>
              <a:t>We also stand in full support of Senator Blumenthal’s </a:t>
            </a:r>
            <a:r>
              <a:rPr lang="en-US" sz="1200" b="1" dirty="0">
                <a:latin typeface="Calibri" panose="020F0502020204030204" pitchFamily="34" charset="0"/>
                <a:ea typeface="Calibri" panose="020F0502020204030204" pitchFamily="34" charset="0"/>
                <a:cs typeface="Times New Roman" panose="02020603050405020304" pitchFamily="18" charset="0"/>
              </a:rPr>
              <a:t>Fairness in Nursing Home Arbitration Act 2024</a:t>
            </a:r>
            <a:r>
              <a:rPr lang="en-US" sz="1200" dirty="0">
                <a:latin typeface="Calibri" panose="020F0502020204030204" pitchFamily="34" charset="0"/>
                <a:ea typeface="Calibri" panose="020F0502020204030204" pitchFamily="34" charset="0"/>
                <a:cs typeface="Times New Roman" panose="02020603050405020304" pitchFamily="18" charset="0"/>
              </a:rPr>
              <a:t>, which aims to prohibit the use of pre-dispute arbitration agreements in long-term care facilities at the national level. This important legislation would ensure that residents and their families are not forced into unfair arbitration processes before a dispute even arises, preserving their right to seek justice in court. By eliminating mandatory pre-dispute arbitration, the bill strengthens protections for residents, ensuring greater accountability and transparency in care. </a:t>
            </a:r>
          </a:p>
          <a:p>
            <a:pPr>
              <a:lnSpc>
                <a:spcPct val="107000"/>
              </a:lnSpc>
              <a:spcAft>
                <a:spcPts val="815"/>
              </a:spcAft>
            </a:pPr>
            <a:r>
              <a:rPr lang="en-US" sz="1200" dirty="0">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15"/>
              </a:spcAft>
            </a:pPr>
            <a:r>
              <a:rPr lang="en-US" sz="1200" b="1" u="sng" dirty="0">
                <a:latin typeface="Calibri" panose="020F0502020204030204" pitchFamily="34" charset="0"/>
                <a:ea typeface="Calibri" panose="020F0502020204030204" pitchFamily="34" charset="0"/>
                <a:cs typeface="Times New Roman" panose="02020603050405020304" pitchFamily="18" charset="0"/>
              </a:rPr>
              <a:t>Conclusion</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15"/>
              </a:spcAft>
            </a:pPr>
            <a:r>
              <a:rPr lang="en-US" sz="1200" dirty="0">
                <a:latin typeface="Calibri" panose="020F0502020204030204" pitchFamily="34" charset="0"/>
                <a:ea typeface="Calibri" panose="020F0502020204030204" pitchFamily="34" charset="0"/>
                <a:cs typeface="Times New Roman" panose="02020603050405020304" pitchFamily="18" charset="0"/>
              </a:rPr>
              <a:t>We’ve provided a big picture overview, highlighted key state legislation passed this session impacting nursing homes and long-term care, and touched on federal initiatives aimed at improving care for our residents. Additionally, we’ve discussed potential 2025 legislative goals at the state level, celebrating the positive achievements of the 2024 session.</a:t>
            </a:r>
          </a:p>
          <a:p>
            <a:pPr>
              <a:lnSpc>
                <a:spcPct val="107000"/>
              </a:lnSpc>
              <a:spcAft>
                <a:spcPts val="815"/>
              </a:spcAft>
            </a:pPr>
            <a:r>
              <a:rPr lang="en-US" sz="1200" dirty="0">
                <a:latin typeface="Calibri" panose="020F0502020204030204" pitchFamily="34" charset="0"/>
                <a:ea typeface="Calibri" panose="020F0502020204030204" pitchFamily="34" charset="0"/>
                <a:cs typeface="Times New Roman" panose="02020603050405020304" pitchFamily="18" charset="0"/>
              </a:rPr>
              <a:t>For more details on our legislative initiatives and successes, please visit the Advocacy Page on our website at ct.gov/LTCOP.</a:t>
            </a:r>
          </a:p>
          <a:p>
            <a:pPr>
              <a:lnSpc>
                <a:spcPct val="107000"/>
              </a:lnSpc>
              <a:spcAft>
                <a:spcPts val="815"/>
              </a:spcAft>
            </a:pPr>
            <a:r>
              <a:rPr lang="en-US" sz="1200" dirty="0">
                <a:latin typeface="Calibri" panose="020F0502020204030204" pitchFamily="34" charset="0"/>
                <a:ea typeface="Calibri" panose="020F0502020204030204" pitchFamily="34" charset="0"/>
                <a:cs typeface="Times New Roman" panose="02020603050405020304" pitchFamily="18" charset="0"/>
              </a:rPr>
              <a:t>Wishing everyone continued success in advocacy efforts for 2025. Thank you.</a:t>
            </a:r>
          </a:p>
          <a:p>
            <a:endParaRPr lang="en-US" dirty="0"/>
          </a:p>
        </p:txBody>
      </p:sp>
      <p:sp>
        <p:nvSpPr>
          <p:cNvPr id="4" name="Slide Number Placeholder 3"/>
          <p:cNvSpPr>
            <a:spLocks noGrp="1"/>
          </p:cNvSpPr>
          <p:nvPr>
            <p:ph type="sldNum" sz="quarter" idx="5"/>
          </p:nvPr>
        </p:nvSpPr>
        <p:spPr/>
        <p:txBody>
          <a:bodyPr/>
          <a:lstStyle/>
          <a:p>
            <a:fld id="{0EE14E67-4C8C-43D1-9BDC-9DA347913DAA}" type="slidenum">
              <a:rPr lang="en-US" smtClean="0"/>
              <a:t>32</a:t>
            </a:fld>
            <a:endParaRPr lang="en-US"/>
          </a:p>
        </p:txBody>
      </p:sp>
    </p:spTree>
    <p:extLst>
      <p:ext uri="{BB962C8B-B14F-4D97-AF65-F5344CB8AC3E}">
        <p14:creationId xmlns:p14="http://schemas.microsoft.com/office/powerpoint/2010/main" val="23431571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EE14E67-4C8C-43D1-9BDC-9DA347913DAA}" type="slidenum">
              <a:rPr lang="en-US" smtClean="0"/>
              <a:t>33</a:t>
            </a:fld>
            <a:endParaRPr lang="en-US"/>
          </a:p>
        </p:txBody>
      </p:sp>
    </p:spTree>
    <p:extLst>
      <p:ext uri="{BB962C8B-B14F-4D97-AF65-F5344CB8AC3E}">
        <p14:creationId xmlns:p14="http://schemas.microsoft.com/office/powerpoint/2010/main" val="320370070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EE14E67-4C8C-43D1-9BDC-9DA347913DAA}" type="slidenum">
              <a:rPr lang="en-US" smtClean="0"/>
              <a:t>34</a:t>
            </a:fld>
            <a:endParaRPr lang="en-US"/>
          </a:p>
        </p:txBody>
      </p:sp>
    </p:spTree>
    <p:extLst>
      <p:ext uri="{BB962C8B-B14F-4D97-AF65-F5344CB8AC3E}">
        <p14:creationId xmlns:p14="http://schemas.microsoft.com/office/powerpoint/2010/main" val="364054217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EE14E67-4C8C-43D1-9BDC-9DA347913DAA}" type="slidenum">
              <a:rPr lang="en-US" smtClean="0"/>
              <a:t>35</a:t>
            </a:fld>
            <a:endParaRPr lang="en-US"/>
          </a:p>
        </p:txBody>
      </p:sp>
    </p:spTree>
    <p:extLst>
      <p:ext uri="{BB962C8B-B14F-4D97-AF65-F5344CB8AC3E}">
        <p14:creationId xmlns:p14="http://schemas.microsoft.com/office/powerpoint/2010/main" val="141624027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EE14E67-4C8C-43D1-9BDC-9DA347913DAA}" type="slidenum">
              <a:rPr lang="en-US" smtClean="0"/>
              <a:t>36</a:t>
            </a:fld>
            <a:endParaRPr lang="en-US"/>
          </a:p>
        </p:txBody>
      </p:sp>
    </p:spTree>
    <p:extLst>
      <p:ext uri="{BB962C8B-B14F-4D97-AF65-F5344CB8AC3E}">
        <p14:creationId xmlns:p14="http://schemas.microsoft.com/office/powerpoint/2010/main" val="156410992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31774">
              <a:defRPr/>
            </a:pPr>
            <a:fld id="{B79C2C19-9712-471D-9EB9-D1603E41CE02}" type="slidenum">
              <a:rPr lang="en-US">
                <a:solidFill>
                  <a:prstClr val="black"/>
                </a:solidFill>
                <a:latin typeface="Calibri" panose="020F0502020204030204"/>
              </a:rPr>
              <a:pPr defTabSz="931774">
                <a:defRPr/>
              </a:pPr>
              <a:t>37</a:t>
            </a:fld>
            <a:endParaRPr lang="en-US">
              <a:solidFill>
                <a:prstClr val="black"/>
              </a:solidFill>
              <a:latin typeface="Calibri" panose="020F0502020204030204"/>
            </a:endParaRPr>
          </a:p>
        </p:txBody>
      </p:sp>
    </p:spTree>
    <p:extLst>
      <p:ext uri="{BB962C8B-B14F-4D97-AF65-F5344CB8AC3E}">
        <p14:creationId xmlns:p14="http://schemas.microsoft.com/office/powerpoint/2010/main" val="366504716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31774">
              <a:defRPr/>
            </a:pPr>
            <a:fld id="{B79C2C19-9712-471D-9EB9-D1603E41CE02}" type="slidenum">
              <a:rPr lang="en-US">
                <a:solidFill>
                  <a:prstClr val="black"/>
                </a:solidFill>
                <a:latin typeface="Calibri" panose="020F0502020204030204"/>
              </a:rPr>
              <a:pPr defTabSz="931774">
                <a:defRPr/>
              </a:pPr>
              <a:t>38</a:t>
            </a:fld>
            <a:endParaRPr lang="en-US">
              <a:solidFill>
                <a:prstClr val="black"/>
              </a:solidFill>
              <a:latin typeface="Calibri" panose="020F0502020204030204"/>
            </a:endParaRPr>
          </a:p>
        </p:txBody>
      </p:sp>
    </p:spTree>
    <p:extLst>
      <p:ext uri="{BB962C8B-B14F-4D97-AF65-F5344CB8AC3E}">
        <p14:creationId xmlns:p14="http://schemas.microsoft.com/office/powerpoint/2010/main" val="214859690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31774">
              <a:defRPr/>
            </a:pPr>
            <a:fld id="{B79C2C19-9712-471D-9EB9-D1603E41CE02}" type="slidenum">
              <a:rPr lang="en-US">
                <a:solidFill>
                  <a:prstClr val="black"/>
                </a:solidFill>
                <a:latin typeface="Calibri" panose="020F0502020204030204"/>
              </a:rPr>
              <a:pPr defTabSz="931774">
                <a:defRPr/>
              </a:pPr>
              <a:t>39</a:t>
            </a:fld>
            <a:endParaRPr lang="en-US">
              <a:solidFill>
                <a:prstClr val="black"/>
              </a:solidFill>
              <a:latin typeface="Calibri" panose="020F0502020204030204"/>
            </a:endParaRPr>
          </a:p>
        </p:txBody>
      </p:sp>
    </p:spTree>
    <p:extLst>
      <p:ext uri="{BB962C8B-B14F-4D97-AF65-F5344CB8AC3E}">
        <p14:creationId xmlns:p14="http://schemas.microsoft.com/office/powerpoint/2010/main" val="36271999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EE14E67-4C8C-43D1-9BDC-9DA347913DAA}" type="slidenum">
              <a:rPr lang="en-US" smtClean="0"/>
              <a:t>4</a:t>
            </a:fld>
            <a:endParaRPr lang="en-US"/>
          </a:p>
        </p:txBody>
      </p:sp>
    </p:spTree>
    <p:extLst>
      <p:ext uri="{BB962C8B-B14F-4D97-AF65-F5344CB8AC3E}">
        <p14:creationId xmlns:p14="http://schemas.microsoft.com/office/powerpoint/2010/main" val="192338349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EE14E67-4C8C-43D1-9BDC-9DA347913DAA}" type="slidenum">
              <a:rPr lang="en-US" smtClean="0"/>
              <a:t>40</a:t>
            </a:fld>
            <a:endParaRPr lang="en-US"/>
          </a:p>
        </p:txBody>
      </p:sp>
    </p:spTree>
    <p:extLst>
      <p:ext uri="{BB962C8B-B14F-4D97-AF65-F5344CB8AC3E}">
        <p14:creationId xmlns:p14="http://schemas.microsoft.com/office/powerpoint/2010/main" val="113997959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EE14E67-4C8C-43D1-9BDC-9DA347913DAA}" type="slidenum">
              <a:rPr lang="en-US" smtClean="0"/>
              <a:t>41</a:t>
            </a:fld>
            <a:endParaRPr lang="en-US"/>
          </a:p>
        </p:txBody>
      </p:sp>
    </p:spTree>
    <p:extLst>
      <p:ext uri="{BB962C8B-B14F-4D97-AF65-F5344CB8AC3E}">
        <p14:creationId xmlns:p14="http://schemas.microsoft.com/office/powerpoint/2010/main" val="284253437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EE14E67-4C8C-43D1-9BDC-9DA347913DAA}" type="slidenum">
              <a:rPr lang="en-US" smtClean="0"/>
              <a:t>42</a:t>
            </a:fld>
            <a:endParaRPr lang="en-US"/>
          </a:p>
        </p:txBody>
      </p:sp>
    </p:spTree>
    <p:extLst>
      <p:ext uri="{BB962C8B-B14F-4D97-AF65-F5344CB8AC3E}">
        <p14:creationId xmlns:p14="http://schemas.microsoft.com/office/powerpoint/2010/main" val="181504212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E14E67-4C8C-43D1-9BDC-9DA347913DAA}" type="slidenum">
              <a:rPr lang="en-US" smtClean="0"/>
              <a:t>43</a:t>
            </a:fld>
            <a:endParaRPr lang="en-US"/>
          </a:p>
        </p:txBody>
      </p:sp>
    </p:spTree>
    <p:extLst>
      <p:ext uri="{BB962C8B-B14F-4D97-AF65-F5344CB8AC3E}">
        <p14:creationId xmlns:p14="http://schemas.microsoft.com/office/powerpoint/2010/main" val="3531661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EE14E67-4C8C-43D1-9BDC-9DA347913DAA}" type="slidenum">
              <a:rPr lang="en-US" smtClean="0"/>
              <a:t>5</a:t>
            </a:fld>
            <a:endParaRPr lang="en-US"/>
          </a:p>
        </p:txBody>
      </p:sp>
    </p:spTree>
    <p:extLst>
      <p:ext uri="{BB962C8B-B14F-4D97-AF65-F5344CB8AC3E}">
        <p14:creationId xmlns:p14="http://schemas.microsoft.com/office/powerpoint/2010/main" val="30313410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EE14E67-4C8C-43D1-9BDC-9DA347913DAA}" type="slidenum">
              <a:rPr lang="en-US" smtClean="0"/>
              <a:t>6</a:t>
            </a:fld>
            <a:endParaRPr lang="en-US"/>
          </a:p>
        </p:txBody>
      </p:sp>
    </p:spTree>
    <p:extLst>
      <p:ext uri="{BB962C8B-B14F-4D97-AF65-F5344CB8AC3E}">
        <p14:creationId xmlns:p14="http://schemas.microsoft.com/office/powerpoint/2010/main" val="16526851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EE14E67-4C8C-43D1-9BDC-9DA347913DAA}" type="slidenum">
              <a:rPr lang="en-US" smtClean="0"/>
              <a:t>7</a:t>
            </a:fld>
            <a:endParaRPr lang="en-US"/>
          </a:p>
        </p:txBody>
      </p:sp>
    </p:spTree>
    <p:extLst>
      <p:ext uri="{BB962C8B-B14F-4D97-AF65-F5344CB8AC3E}">
        <p14:creationId xmlns:p14="http://schemas.microsoft.com/office/powerpoint/2010/main" val="31871256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EE14E67-4C8C-43D1-9BDC-9DA347913DAA}" type="slidenum">
              <a:rPr lang="en-US" smtClean="0"/>
              <a:t>8</a:t>
            </a:fld>
            <a:endParaRPr lang="en-US"/>
          </a:p>
        </p:txBody>
      </p:sp>
    </p:spTree>
    <p:extLst>
      <p:ext uri="{BB962C8B-B14F-4D97-AF65-F5344CB8AC3E}">
        <p14:creationId xmlns:p14="http://schemas.microsoft.com/office/powerpoint/2010/main" val="8282772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EE14E67-4C8C-43D1-9BDC-9DA347913DAA}" type="slidenum">
              <a:rPr lang="en-US" smtClean="0"/>
              <a:t>9</a:t>
            </a:fld>
            <a:endParaRPr lang="en-US"/>
          </a:p>
        </p:txBody>
      </p:sp>
    </p:spTree>
    <p:extLst>
      <p:ext uri="{BB962C8B-B14F-4D97-AF65-F5344CB8AC3E}">
        <p14:creationId xmlns:p14="http://schemas.microsoft.com/office/powerpoint/2010/main" val="515094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3.xml"/><Relationship Id="rId4" Type="http://schemas.openxmlformats.org/officeDocument/2006/relationships/image" Target="../media/image3.emf"/></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365759" y="2166364"/>
            <a:ext cx="11471565" cy="1739347"/>
          </a:xfrm>
        </p:spPr>
        <p:txBody>
          <a:bodyPr tIns="45720" bIns="45720" anchor="ctr">
            <a:normAutofit/>
          </a:bodyPr>
          <a:lstStyle>
            <a:lvl1pPr algn="ctr">
              <a:lnSpc>
                <a:spcPct val="80000"/>
              </a:lnSpc>
              <a:defRPr sz="6000" spc="150" baseline="0"/>
            </a:lvl1pPr>
          </a:lstStyle>
          <a:p>
            <a:r>
              <a:rPr lang="en-US"/>
              <a:t>Click to edit Master title style</a:t>
            </a:r>
          </a:p>
        </p:txBody>
      </p:sp>
      <p:sp>
        <p:nvSpPr>
          <p:cNvPr id="3" name="Subtitle 2"/>
          <p:cNvSpPr>
            <a:spLocks noGrp="1"/>
          </p:cNvSpPr>
          <p:nvPr>
            <p:ph type="subTitle" idx="1"/>
          </p:nvPr>
        </p:nvSpPr>
        <p:spPr>
          <a:xfrm>
            <a:off x="1524000" y="3996250"/>
            <a:ext cx="9144000" cy="1309255"/>
          </a:xfrm>
        </p:spPr>
        <p:txBody>
          <a:bodyPr>
            <a:normAutofit/>
          </a:bodyPr>
          <a:lstStyle>
            <a:lvl1pPr marL="0" indent="0" algn="ctr">
              <a:buNone/>
              <a:defRPr sz="2000"/>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p>
            <a:fld id="{62F5D5F5-5596-4CC4-83C9-37FAD4E0EA34}" type="datetimeFigureOut">
              <a:rPr lang="en-US" smtClean="0"/>
              <a:t>10/8/2024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DC96D4-3082-443D-975A-9C3FAC0CB987}" type="slidenum">
              <a:rPr lang="en-US" smtClean="0"/>
              <a:t>‹#›</a:t>
            </a:fld>
            <a:endParaRPr lang="en-US"/>
          </a:p>
        </p:txBody>
      </p:sp>
    </p:spTree>
    <p:extLst>
      <p:ext uri="{BB962C8B-B14F-4D97-AF65-F5344CB8AC3E}">
        <p14:creationId xmlns:p14="http://schemas.microsoft.com/office/powerpoint/2010/main" val="1124381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2F5D5F5-5596-4CC4-83C9-37FAD4E0EA34}" type="datetimeFigureOut">
              <a:rPr lang="en-US" smtClean="0"/>
              <a:t>10/8/2024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DC96D4-3082-443D-975A-9C3FAC0CB987}" type="slidenum">
              <a:rPr lang="en-US" smtClean="0"/>
              <a:t>‹#›</a:t>
            </a:fld>
            <a:endParaRPr lang="en-US"/>
          </a:p>
        </p:txBody>
      </p:sp>
    </p:spTree>
    <p:extLst>
      <p:ext uri="{BB962C8B-B14F-4D97-AF65-F5344CB8AC3E}">
        <p14:creationId xmlns:p14="http://schemas.microsoft.com/office/powerpoint/2010/main" val="1274453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9019312" y="0"/>
            <a:ext cx="27432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9160624" y="274638"/>
            <a:ext cx="2402380" cy="58975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199" y="274638"/>
            <a:ext cx="7973291" cy="58975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422854"/>
            <a:ext cx="2743196" cy="365125"/>
          </a:xfrm>
        </p:spPr>
        <p:txBody>
          <a:bodyPr/>
          <a:lstStyle/>
          <a:p>
            <a:fld id="{62F5D5F5-5596-4CC4-83C9-37FAD4E0EA34}" type="datetimeFigureOut">
              <a:rPr lang="en-US" smtClean="0"/>
              <a:t>10/8/2024</a:t>
            </a:fld>
            <a:endParaRPr lang="en-US"/>
          </a:p>
        </p:txBody>
      </p:sp>
      <p:sp>
        <p:nvSpPr>
          <p:cNvPr id="5" name="Footer Placeholder 4"/>
          <p:cNvSpPr>
            <a:spLocks noGrp="1"/>
          </p:cNvSpPr>
          <p:nvPr>
            <p:ph type="ftr" sz="quarter" idx="11"/>
          </p:nvPr>
        </p:nvSpPr>
        <p:spPr>
          <a:xfrm>
            <a:off x="3776135" y="6422854"/>
            <a:ext cx="4279669" cy="365125"/>
          </a:xfrm>
        </p:spPr>
        <p:txBody>
          <a:bodyPr/>
          <a:lstStyle/>
          <a:p>
            <a:endParaRPr lang="en-US"/>
          </a:p>
        </p:txBody>
      </p:sp>
      <p:sp>
        <p:nvSpPr>
          <p:cNvPr id="6" name="Slide Number Placeholder 5"/>
          <p:cNvSpPr>
            <a:spLocks noGrp="1"/>
          </p:cNvSpPr>
          <p:nvPr>
            <p:ph type="sldNum" sz="quarter" idx="12"/>
          </p:nvPr>
        </p:nvSpPr>
        <p:spPr>
          <a:xfrm>
            <a:off x="8073048" y="6422854"/>
            <a:ext cx="879759" cy="365125"/>
          </a:xfrm>
        </p:spPr>
        <p:txBody>
          <a:bodyPr/>
          <a:lstStyle/>
          <a:p>
            <a:fld id="{C2DC96D4-3082-443D-975A-9C3FAC0CB987}" type="slidenum">
              <a:rPr lang="en-US" smtClean="0"/>
              <a:t>‹#›</a:t>
            </a:fld>
            <a:endParaRPr lang="en-US"/>
          </a:p>
        </p:txBody>
      </p:sp>
    </p:spTree>
    <p:extLst>
      <p:ext uri="{BB962C8B-B14F-4D97-AF65-F5344CB8AC3E}">
        <p14:creationId xmlns:p14="http://schemas.microsoft.com/office/powerpoint/2010/main" val="2221427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Rectangle 7"/>
          <p:cNvSpPr/>
          <p:nvPr userDrawn="1"/>
        </p:nvSpPr>
        <p:spPr bwMode="auto">
          <a:xfrm>
            <a:off x="1727200" y="314645"/>
            <a:ext cx="9042400" cy="1447800"/>
          </a:xfrm>
          <a:prstGeom prst="rect">
            <a:avLst/>
          </a:prstGeom>
          <a:no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9" name="Rectangle 3"/>
          <p:cNvSpPr>
            <a:spLocks noGrp="1" noChangeArrowheads="1"/>
          </p:cNvSpPr>
          <p:nvPr>
            <p:ph type="subTitle" idx="1"/>
          </p:nvPr>
        </p:nvSpPr>
        <p:spPr>
          <a:xfrm>
            <a:off x="716455" y="1762445"/>
            <a:ext cx="10668000" cy="4189894"/>
          </a:xfrm>
          <a:noFill/>
        </p:spPr>
        <p:txBody>
          <a:bodyPr/>
          <a:lstStyle>
            <a:lvl1pPr>
              <a:defRPr sz="3200">
                <a:solidFill>
                  <a:srgbClr val="000000"/>
                </a:solidFill>
              </a:defRPr>
            </a:lvl1pPr>
          </a:lstStyle>
          <a:p>
            <a:pPr eaLnBrk="1" hangingPunct="1">
              <a:lnSpc>
                <a:spcPct val="90000"/>
              </a:lnSpc>
              <a:buNone/>
            </a:pPr>
            <a:r>
              <a:rPr lang="en-US" sz="2400"/>
              <a:t>Click to edit Master subtitle style</a:t>
            </a:r>
          </a:p>
        </p:txBody>
      </p:sp>
      <p:sp>
        <p:nvSpPr>
          <p:cNvPr id="12" name="Rectangle 4"/>
          <p:cNvSpPr txBox="1">
            <a:spLocks noChangeArrowheads="1"/>
          </p:cNvSpPr>
          <p:nvPr userDrawn="1"/>
        </p:nvSpPr>
        <p:spPr bwMode="auto">
          <a:xfrm>
            <a:off x="10287000" y="6250112"/>
            <a:ext cx="1143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defPPr>
              <a:defRPr lang="en-US"/>
            </a:defPPr>
            <a:lvl1pPr algn="ctr" rtl="0" fontAlgn="base">
              <a:spcBef>
                <a:spcPct val="0"/>
              </a:spcBef>
              <a:spcAft>
                <a:spcPct val="0"/>
              </a:spcAft>
              <a:defRPr sz="1400" kern="1200">
                <a:solidFill>
                  <a:schemeClr val="tx1"/>
                </a:solidFill>
                <a:effectLst/>
                <a:latin typeface="Times New Roman" pitchFamily="18" charset="0"/>
                <a:ea typeface="+mn-ea"/>
                <a:cs typeface="+mn-cs"/>
              </a:defRPr>
            </a:lvl1pPr>
            <a:lvl2pPr marL="457200" algn="ctr" rtl="0" fontAlgn="base">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2pPr>
            <a:lvl3pPr marL="914400" algn="ctr" rtl="0" fontAlgn="base">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3pPr>
            <a:lvl4pPr marL="1371600" algn="ctr" rtl="0" fontAlgn="base">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4pPr>
            <a:lvl5pPr marL="1828800" algn="ctr" rtl="0" fontAlgn="base">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5pPr>
            <a:lvl6pPr marL="22860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6pPr>
            <a:lvl7pPr marL="27432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7pPr>
            <a:lvl8pPr marL="32004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8pPr>
            <a:lvl9pPr marL="36576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9pPr>
          </a:lstStyle>
          <a:p>
            <a:pPr lvl="1">
              <a:defRPr/>
            </a:pPr>
            <a:endParaRPr lang="en-US" sz="600"/>
          </a:p>
          <a:p>
            <a:pPr lvl="1">
              <a:defRPr/>
            </a:pPr>
            <a:fld id="{5B678750-0EC7-4D01-9C38-E5091D3FCFE9}" type="slidenum">
              <a:rPr lang="en-US" sz="1200" smtClean="0">
                <a:solidFill>
                  <a:srgbClr val="000000"/>
                </a:solidFill>
                <a:effectLst/>
              </a:rPr>
              <a:t>‹#›</a:t>
            </a:fld>
            <a:endParaRPr lang="en-US" sz="1200">
              <a:solidFill>
                <a:srgbClr val="000000"/>
              </a:solidFill>
              <a:effectLst/>
            </a:endParaRPr>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68291" y="39026"/>
            <a:ext cx="7820060" cy="1645920"/>
          </a:xfrm>
          <a:prstGeom prst="rect">
            <a:avLst/>
          </a:prstGeom>
        </p:spPr>
      </p:pic>
    </p:spTree>
    <p:extLst>
      <p:ext uri="{BB962C8B-B14F-4D97-AF65-F5344CB8AC3E}">
        <p14:creationId xmlns:p14="http://schemas.microsoft.com/office/powerpoint/2010/main" val="27835539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330518"/>
            <a:ext cx="10363200" cy="1422083"/>
          </a:xfrm>
        </p:spPr>
        <p:txBody>
          <a:bodyPr/>
          <a:lstStyle>
            <a:lvl1pPr>
              <a:defRPr sz="3600">
                <a:solidFill>
                  <a:srgbClr val="000000"/>
                </a:solidFill>
              </a:defRPr>
            </a:lvl1pPr>
          </a:lstStyle>
          <a:p>
            <a:r>
              <a:rPr lang="en-US"/>
              <a:t>Click to edit Master title style</a:t>
            </a:r>
          </a:p>
        </p:txBody>
      </p:sp>
      <p:sp>
        <p:nvSpPr>
          <p:cNvPr id="3" name="Content Placeholder 2"/>
          <p:cNvSpPr>
            <a:spLocks noGrp="1"/>
          </p:cNvSpPr>
          <p:nvPr>
            <p:ph idx="1"/>
          </p:nvPr>
        </p:nvSpPr>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sldNum" sz="quarter" idx="11"/>
          </p:nvPr>
        </p:nvSpPr>
        <p:spPr>
          <a:xfrm>
            <a:off x="10363200" y="6248400"/>
            <a:ext cx="1016000" cy="457200"/>
          </a:xfrm>
          <a:prstGeom prst="rect">
            <a:avLst/>
          </a:prstGeom>
          <a:ln/>
        </p:spPr>
        <p:txBody>
          <a:bodyPr/>
          <a:lstStyle>
            <a:lvl1pPr>
              <a:defRPr>
                <a:solidFill>
                  <a:srgbClr val="000000"/>
                </a:solidFill>
                <a:effectLst/>
              </a:defRPr>
            </a:lvl1pPr>
          </a:lstStyle>
          <a:p>
            <a:pPr>
              <a:defRPr/>
            </a:pPr>
            <a:fld id="{6414CFA4-8673-4251-AA94-B88DDAD2304E}" type="slidenum">
              <a:rPr lang="en-US" smtClean="0"/>
              <a:pPr>
                <a:defRPr/>
              </a:pPr>
              <a:t>‹#›</a:t>
            </a:fld>
            <a:endParaRPr lang="en-US"/>
          </a:p>
        </p:txBody>
      </p:sp>
    </p:spTree>
    <p:extLst>
      <p:ext uri="{BB962C8B-B14F-4D97-AF65-F5344CB8AC3E}">
        <p14:creationId xmlns:p14="http://schemas.microsoft.com/office/powerpoint/2010/main" val="40794966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1905000"/>
            <a:ext cx="10363200" cy="4267200"/>
          </a:xfrm>
        </p:spPr>
        <p:txBody>
          <a:bodyPr anchor="t"/>
          <a:lstStyle>
            <a:lvl1pPr algn="l">
              <a:defRPr sz="3600" b="1" cap="all">
                <a:solidFill>
                  <a:srgbClr val="000000"/>
                </a:solidFill>
              </a:defRPr>
            </a:lvl1pPr>
          </a:lstStyle>
          <a:p>
            <a:r>
              <a:rPr lang="en-US"/>
              <a:t>Click to edit Master title style</a:t>
            </a:r>
          </a:p>
        </p:txBody>
      </p:sp>
      <p:sp>
        <p:nvSpPr>
          <p:cNvPr id="5" name="Rectangle 6"/>
          <p:cNvSpPr>
            <a:spLocks noGrp="1" noChangeArrowheads="1"/>
          </p:cNvSpPr>
          <p:nvPr>
            <p:ph type="sldNum" sz="quarter" idx="11"/>
          </p:nvPr>
        </p:nvSpPr>
        <p:spPr>
          <a:xfrm>
            <a:off x="10363200" y="6248400"/>
            <a:ext cx="1016000" cy="457200"/>
          </a:xfrm>
          <a:prstGeom prst="rect">
            <a:avLst/>
          </a:prstGeom>
          <a:ln/>
        </p:spPr>
        <p:txBody>
          <a:bodyPr/>
          <a:lstStyle>
            <a:lvl1pPr>
              <a:defRPr>
                <a:solidFill>
                  <a:srgbClr val="000000"/>
                </a:solidFill>
                <a:effectLst/>
              </a:defRPr>
            </a:lvl1pPr>
          </a:lstStyle>
          <a:p>
            <a:pPr>
              <a:defRPr/>
            </a:pPr>
            <a:fld id="{DA34D19D-71F0-4D9E-8024-225199C1F841}" type="slidenum">
              <a:rPr lang="en-US" smtClean="0"/>
              <a:pPr>
                <a:defRPr/>
              </a:pPr>
              <a:t>‹#›</a:t>
            </a:fld>
            <a:endParaRPr lang="en-US"/>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68291" y="39026"/>
            <a:ext cx="7820060" cy="1645920"/>
          </a:xfrm>
          <a:prstGeom prst="rect">
            <a:avLst/>
          </a:prstGeom>
        </p:spPr>
      </p:pic>
    </p:spTree>
    <p:extLst>
      <p:ext uri="{BB962C8B-B14F-4D97-AF65-F5344CB8AC3E}">
        <p14:creationId xmlns:p14="http://schemas.microsoft.com/office/powerpoint/2010/main" val="986207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Slid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7CD217-CDED-F91E-BFC2-D08F2AE58EA9}"/>
              </a:ext>
            </a:extLst>
          </p:cNvPr>
          <p:cNvSpPr>
            <a:spLocks noGrp="1"/>
          </p:cNvSpPr>
          <p:nvPr>
            <p:ph type="ctrTitle"/>
          </p:nvPr>
        </p:nvSpPr>
        <p:spPr>
          <a:xfrm>
            <a:off x="818073" y="3527968"/>
            <a:ext cx="5522342" cy="1947591"/>
          </a:xfrm>
        </p:spPr>
        <p:txBody>
          <a:bodyPr anchor="t">
            <a:normAutofit/>
          </a:bodyPr>
          <a:lstStyle>
            <a:lvl1pPr algn="l">
              <a:defRPr sz="3600">
                <a:solidFill>
                  <a:schemeClr val="tx1"/>
                </a:solidFill>
              </a:defRPr>
            </a:lvl1pPr>
          </a:lstStyle>
          <a:p>
            <a:r>
              <a:rPr lang="en-US"/>
              <a:t>Click to edit Master title style</a:t>
            </a:r>
          </a:p>
        </p:txBody>
      </p:sp>
      <p:sp>
        <p:nvSpPr>
          <p:cNvPr id="4" name="Date Placeholder 3">
            <a:extLst>
              <a:ext uri="{FF2B5EF4-FFF2-40B4-BE49-F238E27FC236}">
                <a16:creationId xmlns:a16="http://schemas.microsoft.com/office/drawing/2014/main" id="{9895E422-1D0B-38B8-228A-69355F851289}"/>
              </a:ext>
            </a:extLst>
          </p:cNvPr>
          <p:cNvSpPr>
            <a:spLocks noGrp="1"/>
          </p:cNvSpPr>
          <p:nvPr>
            <p:ph type="dt" sz="half" idx="10"/>
          </p:nvPr>
        </p:nvSpPr>
        <p:spPr/>
        <p:txBody>
          <a:bodyPr/>
          <a:lstStyle/>
          <a:p>
            <a:fld id="{B61BEF0D-F0BB-DE4B-95CE-6DB70DBA9567}" type="datetimeFigureOut">
              <a:rPr lang="en-US" smtClean="0"/>
              <a:pPr/>
              <a:t>10/8/2024</a:t>
            </a:fld>
            <a:endParaRPr lang="en-US"/>
          </a:p>
        </p:txBody>
      </p:sp>
      <p:sp>
        <p:nvSpPr>
          <p:cNvPr id="5" name="Footer Placeholder 4">
            <a:extLst>
              <a:ext uri="{FF2B5EF4-FFF2-40B4-BE49-F238E27FC236}">
                <a16:creationId xmlns:a16="http://schemas.microsoft.com/office/drawing/2014/main" id="{4AFED9C0-91B8-DAB9-EA1B-D2519AD2F7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6554CA-8F1D-6345-D0FD-0B52243F2473}"/>
              </a:ext>
            </a:extLst>
          </p:cNvPr>
          <p:cNvSpPr>
            <a:spLocks noGrp="1"/>
          </p:cNvSpPr>
          <p:nvPr>
            <p:ph type="sldNum" sz="quarter" idx="12"/>
          </p:nvPr>
        </p:nvSpPr>
        <p:spPr/>
        <p:txBody>
          <a:bodyPr/>
          <a:lstStyle/>
          <a:p>
            <a:fld id="{D57F1E4F-1CFF-5643-939E-217C01CDF565}" type="slidenum">
              <a:rPr lang="en-US" smtClean="0"/>
              <a:pPr/>
              <a:t>‹#›</a:t>
            </a:fld>
            <a:endParaRPr lang="en-US"/>
          </a:p>
        </p:txBody>
      </p:sp>
      <p:pic>
        <p:nvPicPr>
          <p:cNvPr id="7" name="Picture 6">
            <a:extLst>
              <a:ext uri="{FF2B5EF4-FFF2-40B4-BE49-F238E27FC236}">
                <a16:creationId xmlns:a16="http://schemas.microsoft.com/office/drawing/2014/main" id="{21BF8C90-E476-5A21-34B2-51F69DA1EF0A}"/>
              </a:ext>
            </a:extLst>
          </p:cNvPr>
          <p:cNvPicPr>
            <a:picLocks noChangeAspect="1"/>
          </p:cNvPicPr>
          <p:nvPr/>
        </p:nvPicPr>
        <p:blipFill>
          <a:blip r:embed="rId2"/>
          <a:stretch>
            <a:fillRect/>
          </a:stretch>
        </p:blipFill>
        <p:spPr>
          <a:xfrm>
            <a:off x="914400" y="1738109"/>
            <a:ext cx="972469" cy="1512729"/>
          </a:xfrm>
          <a:prstGeom prst="rect">
            <a:avLst/>
          </a:prstGeom>
        </p:spPr>
      </p:pic>
      <p:pic>
        <p:nvPicPr>
          <p:cNvPr id="10" name="Picture 9" descr="A blue and yellow heart in a hand&#10;&#10;Description automatically generated">
            <a:extLst>
              <a:ext uri="{FF2B5EF4-FFF2-40B4-BE49-F238E27FC236}">
                <a16:creationId xmlns:a16="http://schemas.microsoft.com/office/drawing/2014/main" id="{8C6E38AE-3140-BE8E-1130-CFF529D64A52}"/>
              </a:ext>
            </a:extLst>
          </p:cNvPr>
          <p:cNvPicPr>
            <a:picLocks noChangeAspect="1"/>
          </p:cNvPicPr>
          <p:nvPr/>
        </p:nvPicPr>
        <p:blipFill>
          <a:blip r:embed="rId3"/>
          <a:stretch>
            <a:fillRect/>
          </a:stretch>
        </p:blipFill>
        <p:spPr>
          <a:xfrm>
            <a:off x="7458073" y="366622"/>
            <a:ext cx="4733927" cy="2143665"/>
          </a:xfrm>
          <a:prstGeom prst="rect">
            <a:avLst/>
          </a:prstGeom>
        </p:spPr>
      </p:pic>
    </p:spTree>
    <p:extLst>
      <p:ext uri="{BB962C8B-B14F-4D97-AF65-F5344CB8AC3E}">
        <p14:creationId xmlns:p14="http://schemas.microsoft.com/office/powerpoint/2010/main" val="270960324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256">
          <p15:clr>
            <a:srgbClr val="FBAE40"/>
          </p15:clr>
        </p15:guide>
        <p15:guide id="2" pos="576">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21DE0-BDD6-3071-F3E5-0B0FD7CEA731}"/>
              </a:ext>
            </a:extLst>
          </p:cNvPr>
          <p:cNvSpPr>
            <a:spLocks noGrp="1"/>
          </p:cNvSpPr>
          <p:nvPr>
            <p:ph type="title"/>
          </p:nvPr>
        </p:nvSpPr>
        <p:spPr>
          <a:xfrm>
            <a:off x="838200" y="291555"/>
            <a:ext cx="10515600" cy="1325563"/>
          </a:xfrm>
        </p:spPr>
        <p:txBody>
          <a:bodyPr/>
          <a:lstStyle>
            <a:lvl1pPr>
              <a:defRPr>
                <a:solidFill>
                  <a:schemeClr val="tx2"/>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DDB6B61D-7F22-DC16-F5C1-B9E073CCE6F6}"/>
              </a:ext>
            </a:extLst>
          </p:cNvPr>
          <p:cNvSpPr>
            <a:spLocks noGrp="1"/>
          </p:cNvSpPr>
          <p:nvPr>
            <p:ph idx="1"/>
          </p:nvPr>
        </p:nvSpPr>
        <p:spPr/>
        <p:txBody>
          <a:bodyPr/>
          <a:lstStyle>
            <a:lvl1pPr>
              <a:defRPr b="0" i="0">
                <a:latin typeface="Montserrat" pitchFamily="2" charset="77"/>
              </a:defRPr>
            </a:lvl1pPr>
            <a:lvl2pPr>
              <a:defRPr b="0" i="0">
                <a:latin typeface="Montserrat" pitchFamily="2" charset="77"/>
              </a:defRPr>
            </a:lvl2pPr>
            <a:lvl3pPr>
              <a:defRPr b="0" i="0">
                <a:latin typeface="Montserrat" pitchFamily="2" charset="77"/>
              </a:defRPr>
            </a:lvl3pPr>
            <a:lvl4pPr>
              <a:defRPr b="0" i="0">
                <a:latin typeface="Montserrat" pitchFamily="2" charset="77"/>
              </a:defRPr>
            </a:lvl4pPr>
            <a:lvl5pPr>
              <a:defRPr b="0" i="0">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2410D0-E2D6-DD2F-22B8-30180BC904B8}"/>
              </a:ext>
            </a:extLst>
          </p:cNvPr>
          <p:cNvSpPr>
            <a:spLocks noGrp="1"/>
          </p:cNvSpPr>
          <p:nvPr>
            <p:ph type="dt" sz="half" idx="10"/>
          </p:nvPr>
        </p:nvSpPr>
        <p:spPr/>
        <p:txBody>
          <a:bodyPr/>
          <a:lstStyle/>
          <a:p>
            <a:fld id="{42A54C80-263E-416B-A8E0-580EDEADCBDC}" type="datetimeFigureOut">
              <a:rPr lang="en-US" smtClean="0"/>
              <a:t>10/8/2024</a:t>
            </a:fld>
            <a:endParaRPr lang="en-US"/>
          </a:p>
        </p:txBody>
      </p:sp>
      <p:sp>
        <p:nvSpPr>
          <p:cNvPr id="5" name="Footer Placeholder 4">
            <a:extLst>
              <a:ext uri="{FF2B5EF4-FFF2-40B4-BE49-F238E27FC236}">
                <a16:creationId xmlns:a16="http://schemas.microsoft.com/office/drawing/2014/main" id="{A6A95C42-BE4D-A067-45F3-0768A38AF1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3A6878-49C6-4C99-B8C2-079D8279FED6}"/>
              </a:ext>
            </a:extLst>
          </p:cNvPr>
          <p:cNvSpPr>
            <a:spLocks noGrp="1"/>
          </p:cNvSpPr>
          <p:nvPr>
            <p:ph type="sldNum" sz="quarter" idx="12"/>
          </p:nvPr>
        </p:nvSpPr>
        <p:spPr/>
        <p:txBody>
          <a:bodyPr/>
          <a:lstStyle/>
          <a:p>
            <a:fld id="{519954A3-9DFD-4C44-94BA-B95130A3BA1C}" type="slidenum">
              <a:rPr lang="en-US" smtClean="0"/>
              <a:t>‹#›</a:t>
            </a:fld>
            <a:endParaRPr lang="en-US"/>
          </a:p>
        </p:txBody>
      </p:sp>
      <p:cxnSp>
        <p:nvCxnSpPr>
          <p:cNvPr id="7" name="Straight Connector 6">
            <a:extLst>
              <a:ext uri="{FF2B5EF4-FFF2-40B4-BE49-F238E27FC236}">
                <a16:creationId xmlns:a16="http://schemas.microsoft.com/office/drawing/2014/main" id="{CCCABA2D-EED1-27B3-5FF3-99901B3209F2}"/>
              </a:ext>
            </a:extLst>
          </p:cNvPr>
          <p:cNvCxnSpPr/>
          <p:nvPr/>
        </p:nvCxnSpPr>
        <p:spPr>
          <a:xfrm>
            <a:off x="831850" y="1266169"/>
            <a:ext cx="6053044"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59C83380-7DE2-8527-D5FE-C6ABABC438D2}"/>
              </a:ext>
            </a:extLst>
          </p:cNvPr>
          <p:cNvPicPr>
            <a:picLocks noChangeAspect="1"/>
          </p:cNvPicPr>
          <p:nvPr/>
        </p:nvPicPr>
        <p:blipFill>
          <a:blip r:embed="rId2"/>
          <a:stretch>
            <a:fillRect/>
          </a:stretch>
        </p:blipFill>
        <p:spPr>
          <a:xfrm>
            <a:off x="11226800" y="5548086"/>
            <a:ext cx="711200" cy="1117600"/>
          </a:xfrm>
          <a:prstGeom prst="rect">
            <a:avLst/>
          </a:prstGeom>
        </p:spPr>
      </p:pic>
    </p:spTree>
    <p:extLst>
      <p:ext uri="{BB962C8B-B14F-4D97-AF65-F5344CB8AC3E}">
        <p14:creationId xmlns:p14="http://schemas.microsoft.com/office/powerpoint/2010/main" val="1957249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576">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1_Section Header">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D156F-3B8A-D166-5099-DC5BADA70830}"/>
              </a:ext>
            </a:extLst>
          </p:cNvPr>
          <p:cNvSpPr>
            <a:spLocks noGrp="1"/>
          </p:cNvSpPr>
          <p:nvPr>
            <p:ph type="title"/>
          </p:nvPr>
        </p:nvSpPr>
        <p:spPr>
          <a:xfrm>
            <a:off x="831850" y="3944692"/>
            <a:ext cx="8438274" cy="1719262"/>
          </a:xfrm>
        </p:spPr>
        <p:txBody>
          <a:bodyPr anchor="t">
            <a:normAutofit/>
          </a:bodyPr>
          <a:lstStyle>
            <a:lvl1pPr>
              <a:defRPr sz="4000"/>
            </a:lvl1pPr>
          </a:lstStyle>
          <a:p>
            <a:r>
              <a:rPr lang="en-US"/>
              <a:t>Click to edit Master title style</a:t>
            </a:r>
          </a:p>
        </p:txBody>
      </p:sp>
      <p:sp>
        <p:nvSpPr>
          <p:cNvPr id="3" name="Text Placeholder 2">
            <a:extLst>
              <a:ext uri="{FF2B5EF4-FFF2-40B4-BE49-F238E27FC236}">
                <a16:creationId xmlns:a16="http://schemas.microsoft.com/office/drawing/2014/main" id="{57438EF9-CCBB-D02C-4DD8-A22AFB579489}"/>
              </a:ext>
            </a:extLst>
          </p:cNvPr>
          <p:cNvSpPr>
            <a:spLocks noGrp="1"/>
          </p:cNvSpPr>
          <p:nvPr>
            <p:ph type="body" idx="1" hasCustomPrompt="1"/>
          </p:nvPr>
        </p:nvSpPr>
        <p:spPr>
          <a:xfrm>
            <a:off x="831850" y="2064763"/>
            <a:ext cx="10515600" cy="1500187"/>
          </a:xfrm>
        </p:spPr>
        <p:txBody>
          <a:bodyPr anchor="b"/>
          <a:lstStyle>
            <a:lvl1pPr marL="0" indent="0">
              <a:buNone/>
              <a:defRPr sz="24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77E84A7-68FF-B529-D161-B5C5BC3DC71D}"/>
              </a:ext>
            </a:extLst>
          </p:cNvPr>
          <p:cNvSpPr>
            <a:spLocks noGrp="1"/>
          </p:cNvSpPr>
          <p:nvPr>
            <p:ph type="dt" sz="half" idx="10"/>
          </p:nvPr>
        </p:nvSpPr>
        <p:spPr/>
        <p:txBody>
          <a:bodyPr/>
          <a:lstStyle/>
          <a:p>
            <a:fld id="{B61BEF0D-F0BB-DE4B-95CE-6DB70DBA9567}" type="datetimeFigureOut">
              <a:rPr lang="en-US" smtClean="0"/>
              <a:pPr/>
              <a:t>10/8/2024</a:t>
            </a:fld>
            <a:endParaRPr lang="en-US"/>
          </a:p>
        </p:txBody>
      </p:sp>
      <p:sp>
        <p:nvSpPr>
          <p:cNvPr id="5" name="Footer Placeholder 4">
            <a:extLst>
              <a:ext uri="{FF2B5EF4-FFF2-40B4-BE49-F238E27FC236}">
                <a16:creationId xmlns:a16="http://schemas.microsoft.com/office/drawing/2014/main" id="{2D09C54E-E5D5-ACB3-D5AF-66547289D3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62C800-C4BE-A0FA-D0ED-B97C6249A465}"/>
              </a:ext>
            </a:extLst>
          </p:cNvPr>
          <p:cNvSpPr>
            <a:spLocks noGrp="1"/>
          </p:cNvSpPr>
          <p:nvPr>
            <p:ph type="sldNum" sz="quarter" idx="12"/>
          </p:nvPr>
        </p:nvSpPr>
        <p:spPr/>
        <p:txBody>
          <a:bodyPr/>
          <a:lstStyle/>
          <a:p>
            <a:fld id="{D57F1E4F-1CFF-5643-939E-217C01CDF565}" type="slidenum">
              <a:rPr lang="en-US" smtClean="0"/>
              <a:pPr/>
              <a:t>‹#›</a:t>
            </a:fld>
            <a:endParaRPr lang="en-US"/>
          </a:p>
        </p:txBody>
      </p:sp>
      <p:cxnSp>
        <p:nvCxnSpPr>
          <p:cNvPr id="7" name="Straight Connector 6">
            <a:extLst>
              <a:ext uri="{FF2B5EF4-FFF2-40B4-BE49-F238E27FC236}">
                <a16:creationId xmlns:a16="http://schemas.microsoft.com/office/drawing/2014/main" id="{7F46E0BD-0CB5-924B-FCDC-FAAF74B8E6FA}"/>
              </a:ext>
            </a:extLst>
          </p:cNvPr>
          <p:cNvCxnSpPr/>
          <p:nvPr/>
        </p:nvCxnSpPr>
        <p:spPr>
          <a:xfrm>
            <a:off x="831850" y="3754821"/>
            <a:ext cx="605304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FFA7B8D1-4D13-161A-604B-82EC4BE95775}"/>
              </a:ext>
            </a:extLst>
          </p:cNvPr>
          <p:cNvPicPr>
            <a:picLocks noChangeAspect="1"/>
          </p:cNvPicPr>
          <p:nvPr/>
        </p:nvPicPr>
        <p:blipFill>
          <a:blip r:embed="rId2"/>
          <a:stretch>
            <a:fillRect/>
          </a:stretch>
        </p:blipFill>
        <p:spPr>
          <a:xfrm>
            <a:off x="8343900" y="530288"/>
            <a:ext cx="3848100" cy="1739900"/>
          </a:xfrm>
          <a:prstGeom prst="rect">
            <a:avLst/>
          </a:prstGeom>
        </p:spPr>
      </p:pic>
      <p:pic>
        <p:nvPicPr>
          <p:cNvPr id="8" name="Picture 7">
            <a:extLst>
              <a:ext uri="{FF2B5EF4-FFF2-40B4-BE49-F238E27FC236}">
                <a16:creationId xmlns:a16="http://schemas.microsoft.com/office/drawing/2014/main" id="{9CAF4F09-40EA-A536-B735-B0EC0F1817F8}"/>
              </a:ext>
            </a:extLst>
          </p:cNvPr>
          <p:cNvPicPr>
            <a:picLocks noChangeAspect="1"/>
          </p:cNvPicPr>
          <p:nvPr/>
        </p:nvPicPr>
        <p:blipFill>
          <a:blip r:embed="rId3">
            <a:alphaModFix amt="9000"/>
          </a:blip>
          <a:stretch>
            <a:fillRect/>
          </a:stretch>
        </p:blipFill>
        <p:spPr>
          <a:xfrm>
            <a:off x="8343900" y="530288"/>
            <a:ext cx="3848100" cy="1739900"/>
          </a:xfrm>
          <a:prstGeom prst="rect">
            <a:avLst/>
          </a:prstGeom>
        </p:spPr>
      </p:pic>
      <p:pic>
        <p:nvPicPr>
          <p:cNvPr id="11" name="Picture 10">
            <a:extLst>
              <a:ext uri="{FF2B5EF4-FFF2-40B4-BE49-F238E27FC236}">
                <a16:creationId xmlns:a16="http://schemas.microsoft.com/office/drawing/2014/main" id="{46B01FE8-E3E1-FA0B-EEA6-768425AB319C}"/>
              </a:ext>
            </a:extLst>
          </p:cNvPr>
          <p:cNvPicPr>
            <a:picLocks noChangeAspect="1"/>
          </p:cNvPicPr>
          <p:nvPr/>
        </p:nvPicPr>
        <p:blipFill>
          <a:blip r:embed="rId4"/>
          <a:stretch>
            <a:fillRect/>
          </a:stretch>
        </p:blipFill>
        <p:spPr>
          <a:xfrm>
            <a:off x="11223149" y="5546725"/>
            <a:ext cx="717583" cy="1116240"/>
          </a:xfrm>
          <a:prstGeom prst="rect">
            <a:avLst/>
          </a:prstGeom>
        </p:spPr>
      </p:pic>
    </p:spTree>
    <p:extLst>
      <p:ext uri="{BB962C8B-B14F-4D97-AF65-F5344CB8AC3E}">
        <p14:creationId xmlns:p14="http://schemas.microsoft.com/office/powerpoint/2010/main" val="138560294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576">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2_Section Header">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D156F-3B8A-D166-5099-DC5BADA70830}"/>
              </a:ext>
            </a:extLst>
          </p:cNvPr>
          <p:cNvSpPr>
            <a:spLocks noGrp="1"/>
          </p:cNvSpPr>
          <p:nvPr>
            <p:ph type="title"/>
          </p:nvPr>
        </p:nvSpPr>
        <p:spPr>
          <a:xfrm>
            <a:off x="831850" y="3944692"/>
            <a:ext cx="8438274" cy="1719262"/>
          </a:xfrm>
        </p:spPr>
        <p:txBody>
          <a:bodyPr anchor="t">
            <a:normAutofit/>
          </a:bodyPr>
          <a:lstStyle>
            <a:lvl1pPr>
              <a:defRPr sz="4000">
                <a:solidFill>
                  <a:schemeClr val="bg2"/>
                </a:solidFill>
              </a:defRPr>
            </a:lvl1pPr>
          </a:lstStyle>
          <a:p>
            <a:r>
              <a:rPr lang="en-US"/>
              <a:t>Click to edit Master title style</a:t>
            </a:r>
          </a:p>
        </p:txBody>
      </p:sp>
      <p:sp>
        <p:nvSpPr>
          <p:cNvPr id="3" name="Text Placeholder 2">
            <a:extLst>
              <a:ext uri="{FF2B5EF4-FFF2-40B4-BE49-F238E27FC236}">
                <a16:creationId xmlns:a16="http://schemas.microsoft.com/office/drawing/2014/main" id="{57438EF9-CCBB-D02C-4DD8-A22AFB579489}"/>
              </a:ext>
            </a:extLst>
          </p:cNvPr>
          <p:cNvSpPr>
            <a:spLocks noGrp="1"/>
          </p:cNvSpPr>
          <p:nvPr>
            <p:ph type="body" idx="1" hasCustomPrompt="1"/>
          </p:nvPr>
        </p:nvSpPr>
        <p:spPr>
          <a:xfrm>
            <a:off x="831850" y="2064763"/>
            <a:ext cx="10515600" cy="1500187"/>
          </a:xfrm>
        </p:spPr>
        <p:txBody>
          <a:bodyPr anchor="b"/>
          <a:lstStyle>
            <a:lvl1pPr marL="0" indent="0">
              <a:buNone/>
              <a:defRPr sz="240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77E84A7-68FF-B529-D161-B5C5BC3DC71D}"/>
              </a:ext>
            </a:extLst>
          </p:cNvPr>
          <p:cNvSpPr>
            <a:spLocks noGrp="1"/>
          </p:cNvSpPr>
          <p:nvPr>
            <p:ph type="dt" sz="half" idx="10"/>
          </p:nvPr>
        </p:nvSpPr>
        <p:spPr/>
        <p:txBody>
          <a:bodyPr/>
          <a:lstStyle/>
          <a:p>
            <a:fld id="{B61BEF0D-F0BB-DE4B-95CE-6DB70DBA9567}" type="datetimeFigureOut">
              <a:rPr lang="en-US" smtClean="0"/>
              <a:pPr/>
              <a:t>10/8/2024</a:t>
            </a:fld>
            <a:endParaRPr lang="en-US"/>
          </a:p>
        </p:txBody>
      </p:sp>
      <p:sp>
        <p:nvSpPr>
          <p:cNvPr id="5" name="Footer Placeholder 4">
            <a:extLst>
              <a:ext uri="{FF2B5EF4-FFF2-40B4-BE49-F238E27FC236}">
                <a16:creationId xmlns:a16="http://schemas.microsoft.com/office/drawing/2014/main" id="{2D09C54E-E5D5-ACB3-D5AF-66547289D3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62C800-C4BE-A0FA-D0ED-B97C6249A465}"/>
              </a:ext>
            </a:extLst>
          </p:cNvPr>
          <p:cNvSpPr>
            <a:spLocks noGrp="1"/>
          </p:cNvSpPr>
          <p:nvPr>
            <p:ph type="sldNum" sz="quarter" idx="12"/>
          </p:nvPr>
        </p:nvSpPr>
        <p:spPr/>
        <p:txBody>
          <a:bodyPr/>
          <a:lstStyle/>
          <a:p>
            <a:fld id="{D57F1E4F-1CFF-5643-939E-217C01CDF565}" type="slidenum">
              <a:rPr lang="en-US" smtClean="0"/>
              <a:pPr/>
              <a:t>‹#›</a:t>
            </a:fld>
            <a:endParaRPr lang="en-US"/>
          </a:p>
        </p:txBody>
      </p:sp>
      <p:cxnSp>
        <p:nvCxnSpPr>
          <p:cNvPr id="7" name="Straight Connector 6">
            <a:extLst>
              <a:ext uri="{FF2B5EF4-FFF2-40B4-BE49-F238E27FC236}">
                <a16:creationId xmlns:a16="http://schemas.microsoft.com/office/drawing/2014/main" id="{7F46E0BD-0CB5-924B-FCDC-FAAF74B8E6FA}"/>
              </a:ext>
            </a:extLst>
          </p:cNvPr>
          <p:cNvCxnSpPr/>
          <p:nvPr/>
        </p:nvCxnSpPr>
        <p:spPr>
          <a:xfrm>
            <a:off x="831850" y="3754821"/>
            <a:ext cx="6053044"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CDCC0F12-7C4F-B2CB-AA35-2CA0419D7A5A}"/>
              </a:ext>
            </a:extLst>
          </p:cNvPr>
          <p:cNvPicPr>
            <a:picLocks noChangeAspect="1"/>
          </p:cNvPicPr>
          <p:nvPr/>
        </p:nvPicPr>
        <p:blipFill>
          <a:blip r:embed="rId2"/>
          <a:stretch>
            <a:fillRect/>
          </a:stretch>
        </p:blipFill>
        <p:spPr>
          <a:xfrm>
            <a:off x="8343900" y="530288"/>
            <a:ext cx="3848100" cy="1739900"/>
          </a:xfrm>
          <a:prstGeom prst="rect">
            <a:avLst/>
          </a:prstGeom>
        </p:spPr>
      </p:pic>
      <p:pic>
        <p:nvPicPr>
          <p:cNvPr id="10" name="Picture 9">
            <a:extLst>
              <a:ext uri="{FF2B5EF4-FFF2-40B4-BE49-F238E27FC236}">
                <a16:creationId xmlns:a16="http://schemas.microsoft.com/office/drawing/2014/main" id="{59038321-E258-ED47-8884-202C83EB9A44}"/>
              </a:ext>
            </a:extLst>
          </p:cNvPr>
          <p:cNvPicPr>
            <a:picLocks noChangeAspect="1"/>
          </p:cNvPicPr>
          <p:nvPr/>
        </p:nvPicPr>
        <p:blipFill>
          <a:blip r:embed="rId3"/>
          <a:stretch>
            <a:fillRect/>
          </a:stretch>
        </p:blipFill>
        <p:spPr>
          <a:xfrm>
            <a:off x="11226800" y="5548086"/>
            <a:ext cx="711200" cy="1117600"/>
          </a:xfrm>
          <a:prstGeom prst="rect">
            <a:avLst/>
          </a:prstGeom>
        </p:spPr>
      </p:pic>
    </p:spTree>
    <p:extLst>
      <p:ext uri="{BB962C8B-B14F-4D97-AF65-F5344CB8AC3E}">
        <p14:creationId xmlns:p14="http://schemas.microsoft.com/office/powerpoint/2010/main" val="347090259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576">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C952924-46B6-0EB2-4A05-7B21F9964A7A}"/>
              </a:ext>
            </a:extLst>
          </p:cNvPr>
          <p:cNvSpPr>
            <a:spLocks noGrp="1"/>
          </p:cNvSpPr>
          <p:nvPr>
            <p:ph sz="half" idx="1"/>
          </p:nvPr>
        </p:nvSpPr>
        <p:spPr>
          <a:xfrm>
            <a:off x="838200" y="1825625"/>
            <a:ext cx="5181600" cy="4351338"/>
          </a:xfrm>
        </p:spPr>
        <p:txBody>
          <a:bodyPr/>
          <a:lstStyle>
            <a:lvl1pPr>
              <a:defRPr b="0" i="0">
                <a:latin typeface="Montserrat" pitchFamily="2" charset="77"/>
              </a:defRPr>
            </a:lvl1pPr>
            <a:lvl2pPr>
              <a:defRPr b="0" i="0">
                <a:latin typeface="Montserrat" pitchFamily="2" charset="77"/>
              </a:defRPr>
            </a:lvl2pPr>
            <a:lvl3pPr>
              <a:defRPr b="0" i="0">
                <a:latin typeface="Montserrat" pitchFamily="2" charset="77"/>
              </a:defRPr>
            </a:lvl3pPr>
            <a:lvl4pPr>
              <a:defRPr b="0" i="0">
                <a:latin typeface="Montserrat" pitchFamily="2" charset="77"/>
              </a:defRPr>
            </a:lvl4pPr>
            <a:lvl5pPr>
              <a:defRPr b="0" i="0">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BA1BFDC-B529-D96D-C00E-7A92A53D8A70}"/>
              </a:ext>
            </a:extLst>
          </p:cNvPr>
          <p:cNvSpPr>
            <a:spLocks noGrp="1"/>
          </p:cNvSpPr>
          <p:nvPr>
            <p:ph sz="half" idx="2"/>
          </p:nvPr>
        </p:nvSpPr>
        <p:spPr>
          <a:xfrm>
            <a:off x="6172200" y="1825625"/>
            <a:ext cx="5181600" cy="4351338"/>
          </a:xfrm>
        </p:spPr>
        <p:txBody>
          <a:bodyPr/>
          <a:lstStyle>
            <a:lvl1pPr>
              <a:defRPr b="0" i="0">
                <a:latin typeface="Montserrat" pitchFamily="2" charset="77"/>
              </a:defRPr>
            </a:lvl1pPr>
            <a:lvl2pPr>
              <a:defRPr b="0" i="0">
                <a:latin typeface="Montserrat" pitchFamily="2" charset="77"/>
              </a:defRPr>
            </a:lvl2pPr>
            <a:lvl3pPr>
              <a:defRPr b="0" i="0">
                <a:latin typeface="Montserrat" pitchFamily="2" charset="77"/>
              </a:defRPr>
            </a:lvl3pPr>
            <a:lvl4pPr>
              <a:defRPr b="0" i="0">
                <a:latin typeface="Montserrat" pitchFamily="2" charset="77"/>
              </a:defRPr>
            </a:lvl4pPr>
            <a:lvl5pPr>
              <a:defRPr b="0" i="0">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50AA452-4430-2469-55A2-905CC311A0B1}"/>
              </a:ext>
            </a:extLst>
          </p:cNvPr>
          <p:cNvSpPr>
            <a:spLocks noGrp="1"/>
          </p:cNvSpPr>
          <p:nvPr>
            <p:ph type="dt" sz="half" idx="10"/>
          </p:nvPr>
        </p:nvSpPr>
        <p:spPr/>
        <p:txBody>
          <a:bodyPr/>
          <a:lstStyle/>
          <a:p>
            <a:fld id="{42A54C80-263E-416B-A8E0-580EDEADCBDC}" type="datetimeFigureOut">
              <a:rPr lang="en-US" smtClean="0"/>
              <a:t>10/8/2024</a:t>
            </a:fld>
            <a:endParaRPr lang="en-US"/>
          </a:p>
        </p:txBody>
      </p:sp>
      <p:sp>
        <p:nvSpPr>
          <p:cNvPr id="6" name="Footer Placeholder 5">
            <a:extLst>
              <a:ext uri="{FF2B5EF4-FFF2-40B4-BE49-F238E27FC236}">
                <a16:creationId xmlns:a16="http://schemas.microsoft.com/office/drawing/2014/main" id="{C4BE71A2-D4C6-BB3F-F1F1-74A9FC0AE05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F468654-7048-A675-1874-6CF5EBB4AA7C}"/>
              </a:ext>
            </a:extLst>
          </p:cNvPr>
          <p:cNvSpPr>
            <a:spLocks noGrp="1"/>
          </p:cNvSpPr>
          <p:nvPr>
            <p:ph type="sldNum" sz="quarter" idx="12"/>
          </p:nvPr>
        </p:nvSpPr>
        <p:spPr/>
        <p:txBody>
          <a:bodyPr/>
          <a:lstStyle/>
          <a:p>
            <a:fld id="{519954A3-9DFD-4C44-94BA-B95130A3BA1C}" type="slidenum">
              <a:rPr lang="en-US" smtClean="0"/>
              <a:t>‹#›</a:t>
            </a:fld>
            <a:endParaRPr lang="en-US"/>
          </a:p>
        </p:txBody>
      </p:sp>
      <p:cxnSp>
        <p:nvCxnSpPr>
          <p:cNvPr id="8" name="Straight Connector 7">
            <a:extLst>
              <a:ext uri="{FF2B5EF4-FFF2-40B4-BE49-F238E27FC236}">
                <a16:creationId xmlns:a16="http://schemas.microsoft.com/office/drawing/2014/main" id="{8A1AC176-F43F-CA93-0E9C-61E5D2C971C9}"/>
              </a:ext>
            </a:extLst>
          </p:cNvPr>
          <p:cNvCxnSpPr/>
          <p:nvPr/>
        </p:nvCxnSpPr>
        <p:spPr>
          <a:xfrm>
            <a:off x="831850" y="1266169"/>
            <a:ext cx="6053044"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655D920F-44C6-6A88-EA1C-F6F56DD66CC1}"/>
              </a:ext>
            </a:extLst>
          </p:cNvPr>
          <p:cNvPicPr>
            <a:picLocks noChangeAspect="1"/>
          </p:cNvPicPr>
          <p:nvPr/>
        </p:nvPicPr>
        <p:blipFill>
          <a:blip r:embed="rId2"/>
          <a:stretch>
            <a:fillRect/>
          </a:stretch>
        </p:blipFill>
        <p:spPr>
          <a:xfrm>
            <a:off x="11226800" y="5548086"/>
            <a:ext cx="711200" cy="1117600"/>
          </a:xfrm>
          <a:prstGeom prst="rect">
            <a:avLst/>
          </a:prstGeom>
        </p:spPr>
      </p:pic>
      <p:sp>
        <p:nvSpPr>
          <p:cNvPr id="15" name="Title 14">
            <a:extLst>
              <a:ext uri="{FF2B5EF4-FFF2-40B4-BE49-F238E27FC236}">
                <a16:creationId xmlns:a16="http://schemas.microsoft.com/office/drawing/2014/main" id="{185E3600-E4F5-68E6-CA67-07DAA75DE97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5753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2F5D5F5-5596-4CC4-83C9-37FAD4E0EA34}" type="datetimeFigureOut">
              <a:rPr lang="en-US" smtClean="0"/>
              <a:t>10/8/2024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DC96D4-3082-443D-975A-9C3FAC0CB987}" type="slidenum">
              <a:rPr lang="en-US" smtClean="0"/>
              <a:t>‹#›</a:t>
            </a:fld>
            <a:endParaRPr lang="en-US"/>
          </a:p>
        </p:txBody>
      </p:sp>
    </p:spTree>
    <p:extLst>
      <p:ext uri="{BB962C8B-B14F-4D97-AF65-F5344CB8AC3E}">
        <p14:creationId xmlns:p14="http://schemas.microsoft.com/office/powerpoint/2010/main" val="3246631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A6B0CB4-E02D-8D93-3537-6B109020DF34}"/>
              </a:ext>
            </a:extLst>
          </p:cNvPr>
          <p:cNvSpPr>
            <a:spLocks noGrp="1"/>
          </p:cNvSpPr>
          <p:nvPr>
            <p:ph type="body" idx="1"/>
          </p:nvPr>
        </p:nvSpPr>
        <p:spPr>
          <a:xfrm>
            <a:off x="839788" y="1681163"/>
            <a:ext cx="5157787" cy="823912"/>
          </a:xfrm>
        </p:spPr>
        <p:txBody>
          <a:bodyPr anchor="b"/>
          <a:lstStyle>
            <a:lvl1pPr marL="0" indent="0">
              <a:buNone/>
              <a:defRPr sz="2400" b="0" i="0">
                <a:latin typeface="Montserrat Medium"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4760D45-A014-7221-F219-0AD23742144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533DDA7-7A8A-4B71-625B-87A6210A46F2}"/>
              </a:ext>
            </a:extLst>
          </p:cNvPr>
          <p:cNvSpPr>
            <a:spLocks noGrp="1"/>
          </p:cNvSpPr>
          <p:nvPr>
            <p:ph type="body" sz="quarter" idx="3"/>
          </p:nvPr>
        </p:nvSpPr>
        <p:spPr>
          <a:xfrm>
            <a:off x="6172200" y="1681163"/>
            <a:ext cx="5183188" cy="823912"/>
          </a:xfrm>
        </p:spPr>
        <p:txBody>
          <a:bodyPr anchor="b"/>
          <a:lstStyle>
            <a:lvl1pPr marL="0" indent="0">
              <a:buNone/>
              <a:defRPr sz="2400" b="0" i="0">
                <a:latin typeface="Montserrat Medium"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9B56643-5604-DFC8-A4EA-1B06CA78FDD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DEACE82-E9AF-52C5-12A9-47E54678EA4B}"/>
              </a:ext>
            </a:extLst>
          </p:cNvPr>
          <p:cNvSpPr>
            <a:spLocks noGrp="1"/>
          </p:cNvSpPr>
          <p:nvPr>
            <p:ph type="dt" sz="half" idx="10"/>
          </p:nvPr>
        </p:nvSpPr>
        <p:spPr/>
        <p:txBody>
          <a:bodyPr/>
          <a:lstStyle/>
          <a:p>
            <a:fld id="{B61BEF0D-F0BB-DE4B-95CE-6DB70DBA9567}" type="datetimeFigureOut">
              <a:rPr lang="en-US" smtClean="0"/>
              <a:pPr/>
              <a:t>10/8/2024</a:t>
            </a:fld>
            <a:endParaRPr lang="en-US"/>
          </a:p>
        </p:txBody>
      </p:sp>
      <p:sp>
        <p:nvSpPr>
          <p:cNvPr id="8" name="Footer Placeholder 7">
            <a:extLst>
              <a:ext uri="{FF2B5EF4-FFF2-40B4-BE49-F238E27FC236}">
                <a16:creationId xmlns:a16="http://schemas.microsoft.com/office/drawing/2014/main" id="{C998A894-7014-4881-826A-9EE1952B7BB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597A4AD-B33D-E2A5-E1DB-50EAB714B842}"/>
              </a:ext>
            </a:extLst>
          </p:cNvPr>
          <p:cNvSpPr>
            <a:spLocks noGrp="1"/>
          </p:cNvSpPr>
          <p:nvPr>
            <p:ph type="sldNum" sz="quarter" idx="12"/>
          </p:nvPr>
        </p:nvSpPr>
        <p:spPr/>
        <p:txBody>
          <a:bodyPr/>
          <a:lstStyle/>
          <a:p>
            <a:fld id="{D57F1E4F-1CFF-5643-939E-217C01CDF565}" type="slidenum">
              <a:rPr lang="en-US" smtClean="0"/>
              <a:pPr/>
              <a:t>‹#›</a:t>
            </a:fld>
            <a:endParaRPr lang="en-US"/>
          </a:p>
        </p:txBody>
      </p:sp>
      <p:cxnSp>
        <p:nvCxnSpPr>
          <p:cNvPr id="10" name="Straight Connector 9">
            <a:extLst>
              <a:ext uri="{FF2B5EF4-FFF2-40B4-BE49-F238E27FC236}">
                <a16:creationId xmlns:a16="http://schemas.microsoft.com/office/drawing/2014/main" id="{6C32D162-380E-CAA1-54F4-47B379C6CCAF}"/>
              </a:ext>
            </a:extLst>
          </p:cNvPr>
          <p:cNvCxnSpPr/>
          <p:nvPr/>
        </p:nvCxnSpPr>
        <p:spPr>
          <a:xfrm>
            <a:off x="831850" y="1266169"/>
            <a:ext cx="6053044"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29D4E8A3-D445-2D32-227E-8C680F9F9B3D}"/>
              </a:ext>
            </a:extLst>
          </p:cNvPr>
          <p:cNvPicPr>
            <a:picLocks noChangeAspect="1"/>
          </p:cNvPicPr>
          <p:nvPr/>
        </p:nvPicPr>
        <p:blipFill>
          <a:blip r:embed="rId2"/>
          <a:stretch>
            <a:fillRect/>
          </a:stretch>
        </p:blipFill>
        <p:spPr>
          <a:xfrm>
            <a:off x="11226800" y="5548086"/>
            <a:ext cx="711200" cy="1117600"/>
          </a:xfrm>
          <a:prstGeom prst="rect">
            <a:avLst/>
          </a:prstGeom>
        </p:spPr>
      </p:pic>
      <p:sp>
        <p:nvSpPr>
          <p:cNvPr id="13" name="Title 12">
            <a:extLst>
              <a:ext uri="{FF2B5EF4-FFF2-40B4-BE49-F238E27FC236}">
                <a16:creationId xmlns:a16="http://schemas.microsoft.com/office/drawing/2014/main" id="{4F0B2F56-873E-1AA8-7CA9-90741867B728}"/>
              </a:ext>
            </a:extLst>
          </p:cNvPr>
          <p:cNvSpPr>
            <a:spLocks noGrp="1"/>
          </p:cNvSpPr>
          <p:nvPr>
            <p:ph type="title"/>
          </p:nvPr>
        </p:nvSpPr>
        <p:spPr/>
        <p:txBody>
          <a:bodyPr/>
          <a:lstStyle>
            <a:lvl1pPr>
              <a:defRPr>
                <a:solidFill>
                  <a:schemeClr val="accent2"/>
                </a:solidFill>
              </a:defRPr>
            </a:lvl1pPr>
          </a:lstStyle>
          <a:p>
            <a:r>
              <a:rPr lang="en-US"/>
              <a:t>Click to edit Master title style</a:t>
            </a:r>
          </a:p>
        </p:txBody>
      </p:sp>
    </p:spTree>
    <p:extLst>
      <p:ext uri="{BB962C8B-B14F-4D97-AF65-F5344CB8AC3E}">
        <p14:creationId xmlns:p14="http://schemas.microsoft.com/office/powerpoint/2010/main" val="4075745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8AA789BC-5DC0-4678-85A9-67472B9CE33B}"/>
              </a:ext>
            </a:extLst>
          </p:cNvPr>
          <p:cNvSpPr>
            <a:spLocks noGrp="1"/>
          </p:cNvSpPr>
          <p:nvPr>
            <p:ph type="dt" sz="half" idx="10"/>
          </p:nvPr>
        </p:nvSpPr>
        <p:spPr/>
        <p:txBody>
          <a:bodyPr/>
          <a:lstStyle/>
          <a:p>
            <a:fld id="{B61BEF0D-F0BB-DE4B-95CE-6DB70DBA9567}" type="datetimeFigureOut">
              <a:rPr lang="en-US" smtClean="0"/>
              <a:pPr/>
              <a:t>10/8/2024</a:t>
            </a:fld>
            <a:endParaRPr lang="en-US"/>
          </a:p>
        </p:txBody>
      </p:sp>
      <p:sp>
        <p:nvSpPr>
          <p:cNvPr id="4" name="Footer Placeholder 3">
            <a:extLst>
              <a:ext uri="{FF2B5EF4-FFF2-40B4-BE49-F238E27FC236}">
                <a16:creationId xmlns:a16="http://schemas.microsoft.com/office/drawing/2014/main" id="{81C5ECC0-797A-7E65-6E05-AE035C0FDD4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C3508FB-6A3F-7230-15AA-7F60E7912BDC}"/>
              </a:ext>
            </a:extLst>
          </p:cNvPr>
          <p:cNvSpPr>
            <a:spLocks noGrp="1"/>
          </p:cNvSpPr>
          <p:nvPr>
            <p:ph type="sldNum" sz="quarter" idx="12"/>
          </p:nvPr>
        </p:nvSpPr>
        <p:spPr/>
        <p:txBody>
          <a:bodyPr/>
          <a:lstStyle/>
          <a:p>
            <a:fld id="{D57F1E4F-1CFF-5643-939E-217C01CDF565}" type="slidenum">
              <a:rPr lang="en-US" smtClean="0"/>
              <a:pPr/>
              <a:t>‹#›</a:t>
            </a:fld>
            <a:endParaRPr lang="en-US"/>
          </a:p>
        </p:txBody>
      </p:sp>
      <p:cxnSp>
        <p:nvCxnSpPr>
          <p:cNvPr id="6" name="Straight Connector 5">
            <a:extLst>
              <a:ext uri="{FF2B5EF4-FFF2-40B4-BE49-F238E27FC236}">
                <a16:creationId xmlns:a16="http://schemas.microsoft.com/office/drawing/2014/main" id="{67545695-4350-CD8F-E9D9-A717F83A1355}"/>
              </a:ext>
            </a:extLst>
          </p:cNvPr>
          <p:cNvCxnSpPr/>
          <p:nvPr/>
        </p:nvCxnSpPr>
        <p:spPr>
          <a:xfrm>
            <a:off x="831850" y="1266169"/>
            <a:ext cx="6053044"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EFC24C1C-EB5C-D533-4259-B601538DDD2F}"/>
              </a:ext>
            </a:extLst>
          </p:cNvPr>
          <p:cNvPicPr>
            <a:picLocks noChangeAspect="1"/>
          </p:cNvPicPr>
          <p:nvPr/>
        </p:nvPicPr>
        <p:blipFill>
          <a:blip r:embed="rId2"/>
          <a:stretch>
            <a:fillRect/>
          </a:stretch>
        </p:blipFill>
        <p:spPr>
          <a:xfrm>
            <a:off x="11226800" y="5548086"/>
            <a:ext cx="711200" cy="1117600"/>
          </a:xfrm>
          <a:prstGeom prst="rect">
            <a:avLst/>
          </a:prstGeom>
        </p:spPr>
      </p:pic>
      <p:sp>
        <p:nvSpPr>
          <p:cNvPr id="9" name="Title 8">
            <a:extLst>
              <a:ext uri="{FF2B5EF4-FFF2-40B4-BE49-F238E27FC236}">
                <a16:creationId xmlns:a16="http://schemas.microsoft.com/office/drawing/2014/main" id="{3D74C3EE-809B-729E-DEF3-AAEB6C95183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70836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94EF305-B72C-E075-5841-52ADDD6B6973}"/>
              </a:ext>
            </a:extLst>
          </p:cNvPr>
          <p:cNvSpPr>
            <a:spLocks noGrp="1"/>
          </p:cNvSpPr>
          <p:nvPr>
            <p:ph type="dt" sz="half" idx="10"/>
          </p:nvPr>
        </p:nvSpPr>
        <p:spPr/>
        <p:txBody>
          <a:bodyPr/>
          <a:lstStyle/>
          <a:p>
            <a:fld id="{B61BEF0D-F0BB-DE4B-95CE-6DB70DBA9567}" type="datetimeFigureOut">
              <a:rPr lang="en-US" smtClean="0"/>
              <a:pPr/>
              <a:t>10/8/2024</a:t>
            </a:fld>
            <a:endParaRPr lang="en-US"/>
          </a:p>
        </p:txBody>
      </p:sp>
      <p:sp>
        <p:nvSpPr>
          <p:cNvPr id="3" name="Footer Placeholder 2">
            <a:extLst>
              <a:ext uri="{FF2B5EF4-FFF2-40B4-BE49-F238E27FC236}">
                <a16:creationId xmlns:a16="http://schemas.microsoft.com/office/drawing/2014/main" id="{9A03EADF-38DD-5B74-41D3-FE4DB37E64B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6416056-6311-6D0E-6B8E-3729303F364E}"/>
              </a:ext>
            </a:extLst>
          </p:cNvPr>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1350094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C354D2-BAB2-09EE-43B1-03666C215AB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BF620B0-4180-B83B-4DC7-05A8915E117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752969E-F7DC-EC51-61FB-79E034062D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B1A632-63FC-AE18-40EB-978F9470F43D}"/>
              </a:ext>
            </a:extLst>
          </p:cNvPr>
          <p:cNvSpPr>
            <a:spLocks noGrp="1"/>
          </p:cNvSpPr>
          <p:nvPr>
            <p:ph type="dt" sz="half" idx="10"/>
          </p:nvPr>
        </p:nvSpPr>
        <p:spPr/>
        <p:txBody>
          <a:bodyPr/>
          <a:lstStyle/>
          <a:p>
            <a:fld id="{42A54C80-263E-416B-A8E0-580EDEADCBDC}" type="datetimeFigureOut">
              <a:rPr lang="en-US" smtClean="0"/>
              <a:t>10/8/2024</a:t>
            </a:fld>
            <a:endParaRPr lang="en-US"/>
          </a:p>
        </p:txBody>
      </p:sp>
      <p:sp>
        <p:nvSpPr>
          <p:cNvPr id="6" name="Footer Placeholder 5">
            <a:extLst>
              <a:ext uri="{FF2B5EF4-FFF2-40B4-BE49-F238E27FC236}">
                <a16:creationId xmlns:a16="http://schemas.microsoft.com/office/drawing/2014/main" id="{C5A15E2B-1ACC-3EA9-E118-5BCB4FB74ED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3BFBDC-C86A-394D-BA1C-149033A972DE}"/>
              </a:ext>
            </a:extLst>
          </p:cNvPr>
          <p:cNvSpPr>
            <a:spLocks noGrp="1"/>
          </p:cNvSpPr>
          <p:nvPr>
            <p:ph type="sldNum" sz="quarter" idx="12"/>
          </p:nvPr>
        </p:nvSpPr>
        <p:spPr/>
        <p:txBody>
          <a:bodyPr/>
          <a:lstStyle/>
          <a:p>
            <a:fld id="{519954A3-9DFD-4C44-94BA-B95130A3BA1C}" type="slidenum">
              <a:rPr lang="en-US" smtClean="0"/>
              <a:t>‹#›</a:t>
            </a:fld>
            <a:endParaRPr lang="en-US"/>
          </a:p>
        </p:txBody>
      </p:sp>
    </p:spTree>
    <p:extLst>
      <p:ext uri="{BB962C8B-B14F-4D97-AF65-F5344CB8AC3E}">
        <p14:creationId xmlns:p14="http://schemas.microsoft.com/office/powerpoint/2010/main" val="3676445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76E99-DEA8-239F-C232-087BAAAAE34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2F33C01-01A9-D9A4-FABF-89ED919C42B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0570E368-BCF1-50A5-EAA1-9FFF1DD24E2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3B51FD-8CFA-1E21-12BD-8AF2BCDD517B}"/>
              </a:ext>
            </a:extLst>
          </p:cNvPr>
          <p:cNvSpPr>
            <a:spLocks noGrp="1"/>
          </p:cNvSpPr>
          <p:nvPr>
            <p:ph type="dt" sz="half" idx="10"/>
          </p:nvPr>
        </p:nvSpPr>
        <p:spPr/>
        <p:txBody>
          <a:bodyPr/>
          <a:lstStyle/>
          <a:p>
            <a:fld id="{B61BEF0D-F0BB-DE4B-95CE-6DB70DBA9567}" type="datetimeFigureOut">
              <a:rPr lang="en-US" smtClean="0"/>
              <a:pPr/>
              <a:t>10/8/2024</a:t>
            </a:fld>
            <a:endParaRPr lang="en-US"/>
          </a:p>
        </p:txBody>
      </p:sp>
      <p:sp>
        <p:nvSpPr>
          <p:cNvPr id="6" name="Footer Placeholder 5">
            <a:extLst>
              <a:ext uri="{FF2B5EF4-FFF2-40B4-BE49-F238E27FC236}">
                <a16:creationId xmlns:a16="http://schemas.microsoft.com/office/drawing/2014/main" id="{9F6CD54D-B51C-98C7-C1B2-7314D27B3E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25B4365-DE49-DF5C-CB9A-449DD9BDBAC1}"/>
              </a:ext>
            </a:extLst>
          </p:cNvPr>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2078563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61BEF0D-F0BB-DE4B-95CE-6DB70DBA9567}" type="datetimeFigureOut">
              <a:rPr lang="en-US" dirty="0"/>
              <a:pPr/>
              <a:t>10/8/2024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2439400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F1372-C212-4AA8-9E52-BB50C8653A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35B324A-5E42-422D-B2F0-8B5F225AF71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D18A8FA-ADBC-4EE6-B930-F7711CEB8513}"/>
              </a:ext>
            </a:extLst>
          </p:cNvPr>
          <p:cNvSpPr>
            <a:spLocks noGrp="1"/>
          </p:cNvSpPr>
          <p:nvPr>
            <p:ph type="dt" sz="half" idx="10"/>
          </p:nvPr>
        </p:nvSpPr>
        <p:spPr/>
        <p:txBody>
          <a:bodyPr/>
          <a:lstStyle/>
          <a:p>
            <a:fld id="{F77F768F-2913-45B3-A3D6-DD9A6E746036}" type="datetimeFigureOut">
              <a:rPr lang="en-US" smtClean="0"/>
              <a:t>10/8/2024</a:t>
            </a:fld>
            <a:endParaRPr lang="en-US"/>
          </a:p>
        </p:txBody>
      </p:sp>
      <p:sp>
        <p:nvSpPr>
          <p:cNvPr id="5" name="Footer Placeholder 4">
            <a:extLst>
              <a:ext uri="{FF2B5EF4-FFF2-40B4-BE49-F238E27FC236}">
                <a16:creationId xmlns:a16="http://schemas.microsoft.com/office/drawing/2014/main" id="{9357B650-B91C-4182-A1FF-BFAC60B5DC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AD6208-4645-44F0-9B50-5AFD2F43C959}"/>
              </a:ext>
            </a:extLst>
          </p:cNvPr>
          <p:cNvSpPr>
            <a:spLocks noGrp="1"/>
          </p:cNvSpPr>
          <p:nvPr>
            <p:ph type="sldNum" sz="quarter" idx="12"/>
          </p:nvPr>
        </p:nvSpPr>
        <p:spPr/>
        <p:txBody>
          <a:bodyPr/>
          <a:lstStyle/>
          <a:p>
            <a:fld id="{749B9B7C-4F01-454C-B522-151389636838}" type="slidenum">
              <a:rPr lang="en-US" smtClean="0"/>
              <a:t>‹#›</a:t>
            </a:fld>
            <a:endParaRPr lang="en-US"/>
          </a:p>
        </p:txBody>
      </p:sp>
    </p:spTree>
    <p:extLst>
      <p:ext uri="{BB962C8B-B14F-4D97-AF65-F5344CB8AC3E}">
        <p14:creationId xmlns:p14="http://schemas.microsoft.com/office/powerpoint/2010/main" val="35898827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B2D3E-59F3-4FF2-A5E8-14C3AC73A06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2A99379-31CA-4F59-8633-7361851D5E2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90072F-4935-4DB1-8A72-B23C2A754E75}"/>
              </a:ext>
            </a:extLst>
          </p:cNvPr>
          <p:cNvSpPr>
            <a:spLocks noGrp="1"/>
          </p:cNvSpPr>
          <p:nvPr>
            <p:ph type="dt" sz="half" idx="10"/>
          </p:nvPr>
        </p:nvSpPr>
        <p:spPr/>
        <p:txBody>
          <a:bodyPr/>
          <a:lstStyle/>
          <a:p>
            <a:fld id="{F77F768F-2913-45B3-A3D6-DD9A6E746036}" type="datetimeFigureOut">
              <a:rPr lang="en-US" smtClean="0"/>
              <a:t>10/8/2024</a:t>
            </a:fld>
            <a:endParaRPr lang="en-US"/>
          </a:p>
        </p:txBody>
      </p:sp>
      <p:sp>
        <p:nvSpPr>
          <p:cNvPr id="5" name="Footer Placeholder 4">
            <a:extLst>
              <a:ext uri="{FF2B5EF4-FFF2-40B4-BE49-F238E27FC236}">
                <a16:creationId xmlns:a16="http://schemas.microsoft.com/office/drawing/2014/main" id="{77B5262C-C24E-4A4C-9475-DBB1F52EA0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B1A036-72C1-48A8-8CF7-CEE70739980B}"/>
              </a:ext>
            </a:extLst>
          </p:cNvPr>
          <p:cNvSpPr>
            <a:spLocks noGrp="1"/>
          </p:cNvSpPr>
          <p:nvPr>
            <p:ph type="sldNum" sz="quarter" idx="12"/>
          </p:nvPr>
        </p:nvSpPr>
        <p:spPr/>
        <p:txBody>
          <a:bodyPr/>
          <a:lstStyle/>
          <a:p>
            <a:fld id="{749B9B7C-4F01-454C-B522-151389636838}" type="slidenum">
              <a:rPr lang="en-US" smtClean="0"/>
              <a:t>‹#›</a:t>
            </a:fld>
            <a:endParaRPr lang="en-US"/>
          </a:p>
        </p:txBody>
      </p:sp>
    </p:spTree>
    <p:extLst>
      <p:ext uri="{BB962C8B-B14F-4D97-AF65-F5344CB8AC3E}">
        <p14:creationId xmlns:p14="http://schemas.microsoft.com/office/powerpoint/2010/main" val="41679098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44C73-BC2B-4FE8-8A26-C7C3632AC84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F0E226F-A2AE-4CC3-863F-4F33EAE750F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C50C5B3-FB82-421F-9E44-48DE6095E52E}"/>
              </a:ext>
            </a:extLst>
          </p:cNvPr>
          <p:cNvSpPr>
            <a:spLocks noGrp="1"/>
          </p:cNvSpPr>
          <p:nvPr>
            <p:ph type="dt" sz="half" idx="10"/>
          </p:nvPr>
        </p:nvSpPr>
        <p:spPr/>
        <p:txBody>
          <a:bodyPr/>
          <a:lstStyle/>
          <a:p>
            <a:fld id="{F77F768F-2913-45B3-A3D6-DD9A6E746036}" type="datetimeFigureOut">
              <a:rPr lang="en-US" smtClean="0"/>
              <a:t>10/8/2024</a:t>
            </a:fld>
            <a:endParaRPr lang="en-US"/>
          </a:p>
        </p:txBody>
      </p:sp>
      <p:sp>
        <p:nvSpPr>
          <p:cNvPr id="5" name="Footer Placeholder 4">
            <a:extLst>
              <a:ext uri="{FF2B5EF4-FFF2-40B4-BE49-F238E27FC236}">
                <a16:creationId xmlns:a16="http://schemas.microsoft.com/office/drawing/2014/main" id="{4F2224D5-A688-4EF5-88C4-B1D8F4ADB6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7622B6-A5D0-46B9-BE04-8975779A125E}"/>
              </a:ext>
            </a:extLst>
          </p:cNvPr>
          <p:cNvSpPr>
            <a:spLocks noGrp="1"/>
          </p:cNvSpPr>
          <p:nvPr>
            <p:ph type="sldNum" sz="quarter" idx="12"/>
          </p:nvPr>
        </p:nvSpPr>
        <p:spPr/>
        <p:txBody>
          <a:bodyPr/>
          <a:lstStyle/>
          <a:p>
            <a:fld id="{749B9B7C-4F01-454C-B522-151389636838}" type="slidenum">
              <a:rPr lang="en-US" smtClean="0"/>
              <a:t>‹#›</a:t>
            </a:fld>
            <a:endParaRPr lang="en-US"/>
          </a:p>
        </p:txBody>
      </p:sp>
    </p:spTree>
    <p:extLst>
      <p:ext uri="{BB962C8B-B14F-4D97-AF65-F5344CB8AC3E}">
        <p14:creationId xmlns:p14="http://schemas.microsoft.com/office/powerpoint/2010/main" val="208075341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C238E4-8668-4775-86D8-C6E20629458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865BB70-A755-43F1-8E86-4741019DF55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376DFA6-3255-48D1-A2C7-E27E139F9A5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43ADC7E-53CD-4F52-88DB-8F45D934F053}"/>
              </a:ext>
            </a:extLst>
          </p:cNvPr>
          <p:cNvSpPr>
            <a:spLocks noGrp="1"/>
          </p:cNvSpPr>
          <p:nvPr>
            <p:ph type="dt" sz="half" idx="10"/>
          </p:nvPr>
        </p:nvSpPr>
        <p:spPr/>
        <p:txBody>
          <a:bodyPr/>
          <a:lstStyle/>
          <a:p>
            <a:fld id="{F77F768F-2913-45B3-A3D6-DD9A6E746036}" type="datetimeFigureOut">
              <a:rPr lang="en-US" smtClean="0"/>
              <a:t>10/8/2024</a:t>
            </a:fld>
            <a:endParaRPr lang="en-US"/>
          </a:p>
        </p:txBody>
      </p:sp>
      <p:sp>
        <p:nvSpPr>
          <p:cNvPr id="6" name="Footer Placeholder 5">
            <a:extLst>
              <a:ext uri="{FF2B5EF4-FFF2-40B4-BE49-F238E27FC236}">
                <a16:creationId xmlns:a16="http://schemas.microsoft.com/office/drawing/2014/main" id="{38C6DB46-D000-407F-979D-EE9EA430EB8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CE9D3E4-A38A-4049-9E46-E7EE0A364A62}"/>
              </a:ext>
            </a:extLst>
          </p:cNvPr>
          <p:cNvSpPr>
            <a:spLocks noGrp="1"/>
          </p:cNvSpPr>
          <p:nvPr>
            <p:ph type="sldNum" sz="quarter" idx="12"/>
          </p:nvPr>
        </p:nvSpPr>
        <p:spPr/>
        <p:txBody>
          <a:bodyPr/>
          <a:lstStyle/>
          <a:p>
            <a:fld id="{749B9B7C-4F01-454C-B522-151389636838}" type="slidenum">
              <a:rPr lang="en-US" smtClean="0"/>
              <a:t>‹#›</a:t>
            </a:fld>
            <a:endParaRPr lang="en-US"/>
          </a:p>
        </p:txBody>
      </p:sp>
    </p:spTree>
    <p:extLst>
      <p:ext uri="{BB962C8B-B14F-4D97-AF65-F5344CB8AC3E}">
        <p14:creationId xmlns:p14="http://schemas.microsoft.com/office/powerpoint/2010/main" val="974131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191" y="2208879"/>
            <a:ext cx="10515600" cy="1676400"/>
          </a:xfrm>
        </p:spPr>
        <p:txBody>
          <a:bodyPr anchor="ctr">
            <a:noAutofit/>
          </a:bodyPr>
          <a:lstStyle>
            <a:lvl1pPr algn="ctr">
              <a:lnSpc>
                <a:spcPct val="80000"/>
              </a:lnSpc>
              <a:defRPr sz="6000" b="0" spc="150" baseline="0">
                <a:solidFill>
                  <a:schemeClr val="bg1"/>
                </a:solidFill>
              </a:defRPr>
            </a:lvl1pPr>
          </a:lstStyle>
          <a:p>
            <a:r>
              <a:rPr lang="en-US"/>
              <a:t>Click to edit Master title style</a:t>
            </a:r>
          </a:p>
        </p:txBody>
      </p:sp>
      <p:sp>
        <p:nvSpPr>
          <p:cNvPr id="3" name="Text Placeholder 2"/>
          <p:cNvSpPr>
            <a:spLocks noGrp="1"/>
          </p:cNvSpPr>
          <p:nvPr>
            <p:ph type="body" idx="1"/>
          </p:nvPr>
        </p:nvSpPr>
        <p:spPr>
          <a:xfrm>
            <a:off x="833191" y="4010334"/>
            <a:ext cx="10515600" cy="1174639"/>
          </a:xfrm>
        </p:spPr>
        <p:txBody>
          <a:bodyPr anchor="t">
            <a:normAutofit/>
          </a:bodyPr>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tx2"/>
                </a:solidFill>
              </a:defRPr>
            </a:lvl1pPr>
          </a:lstStyle>
          <a:p>
            <a:fld id="{62F5D5F5-5596-4CC4-83C9-37FAD4E0EA34}" type="datetimeFigureOut">
              <a:rPr lang="en-US" smtClean="0"/>
              <a:t>10/8/2024</a:t>
            </a:fld>
            <a:endParaRPr lang="en-US"/>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C2DC96D4-3082-443D-975A-9C3FAC0CB987}" type="slidenum">
              <a:rPr lang="en-US" smtClean="0"/>
              <a:t>‹#›</a:t>
            </a:fld>
            <a:endParaRPr lang="en-US"/>
          </a:p>
        </p:txBody>
      </p:sp>
    </p:spTree>
    <p:extLst>
      <p:ext uri="{BB962C8B-B14F-4D97-AF65-F5344CB8AC3E}">
        <p14:creationId xmlns:p14="http://schemas.microsoft.com/office/powerpoint/2010/main" val="114893647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8F403D-182B-430D-80FA-2D172801B82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148794B-557E-4228-AA87-66A7663A2A1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F393C72-223F-458A-B8BA-05A270C9ECE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E74CD86-64AD-4732-A96A-7EDBE654D69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CFF7030-2B93-4E04-B727-BF751C54652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93FC1A9-C24D-4613-9460-F69E28F41B9D}"/>
              </a:ext>
            </a:extLst>
          </p:cNvPr>
          <p:cNvSpPr>
            <a:spLocks noGrp="1"/>
          </p:cNvSpPr>
          <p:nvPr>
            <p:ph type="dt" sz="half" idx="10"/>
          </p:nvPr>
        </p:nvSpPr>
        <p:spPr/>
        <p:txBody>
          <a:bodyPr/>
          <a:lstStyle/>
          <a:p>
            <a:fld id="{F77F768F-2913-45B3-A3D6-DD9A6E746036}" type="datetimeFigureOut">
              <a:rPr lang="en-US" smtClean="0"/>
              <a:t>10/8/2024</a:t>
            </a:fld>
            <a:endParaRPr lang="en-US"/>
          </a:p>
        </p:txBody>
      </p:sp>
      <p:sp>
        <p:nvSpPr>
          <p:cNvPr id="8" name="Footer Placeholder 7">
            <a:extLst>
              <a:ext uri="{FF2B5EF4-FFF2-40B4-BE49-F238E27FC236}">
                <a16:creationId xmlns:a16="http://schemas.microsoft.com/office/drawing/2014/main" id="{44DB3C5C-2952-47BE-9231-9F3BE94F886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689CA04-F213-44A4-AE0F-A0641FFC6295}"/>
              </a:ext>
            </a:extLst>
          </p:cNvPr>
          <p:cNvSpPr>
            <a:spLocks noGrp="1"/>
          </p:cNvSpPr>
          <p:nvPr>
            <p:ph type="sldNum" sz="quarter" idx="12"/>
          </p:nvPr>
        </p:nvSpPr>
        <p:spPr/>
        <p:txBody>
          <a:bodyPr/>
          <a:lstStyle/>
          <a:p>
            <a:fld id="{749B9B7C-4F01-454C-B522-151389636838}" type="slidenum">
              <a:rPr lang="en-US" smtClean="0"/>
              <a:t>‹#›</a:t>
            </a:fld>
            <a:endParaRPr lang="en-US"/>
          </a:p>
        </p:txBody>
      </p:sp>
    </p:spTree>
    <p:extLst>
      <p:ext uri="{BB962C8B-B14F-4D97-AF65-F5344CB8AC3E}">
        <p14:creationId xmlns:p14="http://schemas.microsoft.com/office/powerpoint/2010/main" val="365247009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75E49-F9ED-4443-9382-100F7C41EAA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A2FE9C1-B9BD-4AA8-8257-F37518DCF1DC}"/>
              </a:ext>
            </a:extLst>
          </p:cNvPr>
          <p:cNvSpPr>
            <a:spLocks noGrp="1"/>
          </p:cNvSpPr>
          <p:nvPr>
            <p:ph type="dt" sz="half" idx="10"/>
          </p:nvPr>
        </p:nvSpPr>
        <p:spPr/>
        <p:txBody>
          <a:bodyPr/>
          <a:lstStyle/>
          <a:p>
            <a:fld id="{F77F768F-2913-45B3-A3D6-DD9A6E746036}" type="datetimeFigureOut">
              <a:rPr lang="en-US" smtClean="0"/>
              <a:t>10/8/2024</a:t>
            </a:fld>
            <a:endParaRPr lang="en-US"/>
          </a:p>
        </p:txBody>
      </p:sp>
      <p:sp>
        <p:nvSpPr>
          <p:cNvPr id="4" name="Footer Placeholder 3">
            <a:extLst>
              <a:ext uri="{FF2B5EF4-FFF2-40B4-BE49-F238E27FC236}">
                <a16:creationId xmlns:a16="http://schemas.microsoft.com/office/drawing/2014/main" id="{60A2B951-4215-486C-844F-F3F194A07E8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F78AD9A-BECF-47A5-B0E7-B7800696E2B7}"/>
              </a:ext>
            </a:extLst>
          </p:cNvPr>
          <p:cNvSpPr>
            <a:spLocks noGrp="1"/>
          </p:cNvSpPr>
          <p:nvPr>
            <p:ph type="sldNum" sz="quarter" idx="12"/>
          </p:nvPr>
        </p:nvSpPr>
        <p:spPr/>
        <p:txBody>
          <a:bodyPr/>
          <a:lstStyle/>
          <a:p>
            <a:fld id="{749B9B7C-4F01-454C-B522-151389636838}" type="slidenum">
              <a:rPr lang="en-US" smtClean="0"/>
              <a:t>‹#›</a:t>
            </a:fld>
            <a:endParaRPr lang="en-US"/>
          </a:p>
        </p:txBody>
      </p:sp>
    </p:spTree>
    <p:extLst>
      <p:ext uri="{BB962C8B-B14F-4D97-AF65-F5344CB8AC3E}">
        <p14:creationId xmlns:p14="http://schemas.microsoft.com/office/powerpoint/2010/main" val="109718934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7A8B65C-6384-42F3-8773-49F283E93D13}"/>
              </a:ext>
            </a:extLst>
          </p:cNvPr>
          <p:cNvSpPr>
            <a:spLocks noGrp="1"/>
          </p:cNvSpPr>
          <p:nvPr>
            <p:ph type="dt" sz="half" idx="10"/>
          </p:nvPr>
        </p:nvSpPr>
        <p:spPr/>
        <p:txBody>
          <a:bodyPr/>
          <a:lstStyle/>
          <a:p>
            <a:fld id="{F77F768F-2913-45B3-A3D6-DD9A6E746036}" type="datetimeFigureOut">
              <a:rPr lang="en-US" smtClean="0"/>
              <a:t>10/8/2024</a:t>
            </a:fld>
            <a:endParaRPr lang="en-US"/>
          </a:p>
        </p:txBody>
      </p:sp>
      <p:sp>
        <p:nvSpPr>
          <p:cNvPr id="3" name="Footer Placeholder 2">
            <a:extLst>
              <a:ext uri="{FF2B5EF4-FFF2-40B4-BE49-F238E27FC236}">
                <a16:creationId xmlns:a16="http://schemas.microsoft.com/office/drawing/2014/main" id="{89471C9C-F505-491B-B037-9F6A4C5012D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326C533-6AFF-4A5F-885A-A257FE1F6930}"/>
              </a:ext>
            </a:extLst>
          </p:cNvPr>
          <p:cNvSpPr>
            <a:spLocks noGrp="1"/>
          </p:cNvSpPr>
          <p:nvPr>
            <p:ph type="sldNum" sz="quarter" idx="12"/>
          </p:nvPr>
        </p:nvSpPr>
        <p:spPr/>
        <p:txBody>
          <a:bodyPr/>
          <a:lstStyle/>
          <a:p>
            <a:fld id="{749B9B7C-4F01-454C-B522-151389636838}" type="slidenum">
              <a:rPr lang="en-US" smtClean="0"/>
              <a:t>‹#›</a:t>
            </a:fld>
            <a:endParaRPr lang="en-US"/>
          </a:p>
        </p:txBody>
      </p:sp>
    </p:spTree>
    <p:extLst>
      <p:ext uri="{BB962C8B-B14F-4D97-AF65-F5344CB8AC3E}">
        <p14:creationId xmlns:p14="http://schemas.microsoft.com/office/powerpoint/2010/main" val="16886815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773768-610A-4301-96F3-08C6C830B24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5F9F482-CC55-4D34-8A0F-3C6CFE7F4F3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F7A6B1-4751-41FD-93F3-C184ED1BCB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7E19ED-7A2F-49B5-ACEE-92D662C4D84F}"/>
              </a:ext>
            </a:extLst>
          </p:cNvPr>
          <p:cNvSpPr>
            <a:spLocks noGrp="1"/>
          </p:cNvSpPr>
          <p:nvPr>
            <p:ph type="dt" sz="half" idx="10"/>
          </p:nvPr>
        </p:nvSpPr>
        <p:spPr/>
        <p:txBody>
          <a:bodyPr/>
          <a:lstStyle/>
          <a:p>
            <a:fld id="{F77F768F-2913-45B3-A3D6-DD9A6E746036}" type="datetimeFigureOut">
              <a:rPr lang="en-US" smtClean="0"/>
              <a:t>10/8/2024</a:t>
            </a:fld>
            <a:endParaRPr lang="en-US"/>
          </a:p>
        </p:txBody>
      </p:sp>
      <p:sp>
        <p:nvSpPr>
          <p:cNvPr id="6" name="Footer Placeholder 5">
            <a:extLst>
              <a:ext uri="{FF2B5EF4-FFF2-40B4-BE49-F238E27FC236}">
                <a16:creationId xmlns:a16="http://schemas.microsoft.com/office/drawing/2014/main" id="{DD547E80-AA03-4D30-836C-E8233EAED0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20B3071-FC1C-418D-8A38-053CA136F51F}"/>
              </a:ext>
            </a:extLst>
          </p:cNvPr>
          <p:cNvSpPr>
            <a:spLocks noGrp="1"/>
          </p:cNvSpPr>
          <p:nvPr>
            <p:ph type="sldNum" sz="quarter" idx="12"/>
          </p:nvPr>
        </p:nvSpPr>
        <p:spPr/>
        <p:txBody>
          <a:bodyPr/>
          <a:lstStyle/>
          <a:p>
            <a:fld id="{749B9B7C-4F01-454C-B522-151389636838}" type="slidenum">
              <a:rPr lang="en-US" smtClean="0"/>
              <a:t>‹#›</a:t>
            </a:fld>
            <a:endParaRPr lang="en-US"/>
          </a:p>
        </p:txBody>
      </p:sp>
    </p:spTree>
    <p:extLst>
      <p:ext uri="{BB962C8B-B14F-4D97-AF65-F5344CB8AC3E}">
        <p14:creationId xmlns:p14="http://schemas.microsoft.com/office/powerpoint/2010/main" val="35579573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F15642-CC95-4E23-83FF-C4795335098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DF29A44-B408-4FF5-9D8F-4E816FAFE31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DE2AF0E3-CA73-47C1-8B3E-FB2A1B4EC17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8253650-4AB8-457E-954C-844E6083691A}"/>
              </a:ext>
            </a:extLst>
          </p:cNvPr>
          <p:cNvSpPr>
            <a:spLocks noGrp="1"/>
          </p:cNvSpPr>
          <p:nvPr>
            <p:ph type="dt" sz="half" idx="10"/>
          </p:nvPr>
        </p:nvSpPr>
        <p:spPr/>
        <p:txBody>
          <a:bodyPr/>
          <a:lstStyle/>
          <a:p>
            <a:fld id="{F77F768F-2913-45B3-A3D6-DD9A6E746036}" type="datetimeFigureOut">
              <a:rPr lang="en-US" smtClean="0"/>
              <a:t>10/8/2024</a:t>
            </a:fld>
            <a:endParaRPr lang="en-US"/>
          </a:p>
        </p:txBody>
      </p:sp>
      <p:sp>
        <p:nvSpPr>
          <p:cNvPr id="6" name="Footer Placeholder 5">
            <a:extLst>
              <a:ext uri="{FF2B5EF4-FFF2-40B4-BE49-F238E27FC236}">
                <a16:creationId xmlns:a16="http://schemas.microsoft.com/office/drawing/2014/main" id="{A54E8C12-BCD9-4EAB-A709-3CBBE06E78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9560B65-AE98-4A7D-B1A3-7A7BC5840374}"/>
              </a:ext>
            </a:extLst>
          </p:cNvPr>
          <p:cNvSpPr>
            <a:spLocks noGrp="1"/>
          </p:cNvSpPr>
          <p:nvPr>
            <p:ph type="sldNum" sz="quarter" idx="12"/>
          </p:nvPr>
        </p:nvSpPr>
        <p:spPr/>
        <p:txBody>
          <a:bodyPr/>
          <a:lstStyle/>
          <a:p>
            <a:fld id="{749B9B7C-4F01-454C-B522-151389636838}" type="slidenum">
              <a:rPr lang="en-US" smtClean="0"/>
              <a:t>‹#›</a:t>
            </a:fld>
            <a:endParaRPr lang="en-US"/>
          </a:p>
        </p:txBody>
      </p:sp>
    </p:spTree>
    <p:extLst>
      <p:ext uri="{BB962C8B-B14F-4D97-AF65-F5344CB8AC3E}">
        <p14:creationId xmlns:p14="http://schemas.microsoft.com/office/powerpoint/2010/main" val="17000968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70E28D-3DD2-4718-9D2C-F29D952F41F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4C81F1B-A1C3-409F-B5FF-82B36B05575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2CF578-1DB7-4ACF-BA11-E80BB8C52987}"/>
              </a:ext>
            </a:extLst>
          </p:cNvPr>
          <p:cNvSpPr>
            <a:spLocks noGrp="1"/>
          </p:cNvSpPr>
          <p:nvPr>
            <p:ph type="dt" sz="half" idx="10"/>
          </p:nvPr>
        </p:nvSpPr>
        <p:spPr/>
        <p:txBody>
          <a:bodyPr/>
          <a:lstStyle/>
          <a:p>
            <a:fld id="{F77F768F-2913-45B3-A3D6-DD9A6E746036}" type="datetimeFigureOut">
              <a:rPr lang="en-US" smtClean="0"/>
              <a:t>10/8/2024</a:t>
            </a:fld>
            <a:endParaRPr lang="en-US"/>
          </a:p>
        </p:txBody>
      </p:sp>
      <p:sp>
        <p:nvSpPr>
          <p:cNvPr id="5" name="Footer Placeholder 4">
            <a:extLst>
              <a:ext uri="{FF2B5EF4-FFF2-40B4-BE49-F238E27FC236}">
                <a16:creationId xmlns:a16="http://schemas.microsoft.com/office/drawing/2014/main" id="{9E4370E7-4341-4E79-9ABC-82F694C1B9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35AB4A-E5E1-485A-B2D0-42701B4798E5}"/>
              </a:ext>
            </a:extLst>
          </p:cNvPr>
          <p:cNvSpPr>
            <a:spLocks noGrp="1"/>
          </p:cNvSpPr>
          <p:nvPr>
            <p:ph type="sldNum" sz="quarter" idx="12"/>
          </p:nvPr>
        </p:nvSpPr>
        <p:spPr/>
        <p:txBody>
          <a:bodyPr/>
          <a:lstStyle/>
          <a:p>
            <a:fld id="{749B9B7C-4F01-454C-B522-151389636838}" type="slidenum">
              <a:rPr lang="en-US" smtClean="0"/>
              <a:t>‹#›</a:t>
            </a:fld>
            <a:endParaRPr lang="en-US"/>
          </a:p>
        </p:txBody>
      </p:sp>
    </p:spTree>
    <p:extLst>
      <p:ext uri="{BB962C8B-B14F-4D97-AF65-F5344CB8AC3E}">
        <p14:creationId xmlns:p14="http://schemas.microsoft.com/office/powerpoint/2010/main" val="317044190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D1B09E5-EEED-42A8-8DBD-1914EF8A886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9E1A1AB-B46E-463D-9E2B-7A4F0FE6C4C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77A957-59A7-4723-92BF-1FA8CA18A2FD}"/>
              </a:ext>
            </a:extLst>
          </p:cNvPr>
          <p:cNvSpPr>
            <a:spLocks noGrp="1"/>
          </p:cNvSpPr>
          <p:nvPr>
            <p:ph type="dt" sz="half" idx="10"/>
          </p:nvPr>
        </p:nvSpPr>
        <p:spPr/>
        <p:txBody>
          <a:bodyPr/>
          <a:lstStyle/>
          <a:p>
            <a:fld id="{F77F768F-2913-45B3-A3D6-DD9A6E746036}" type="datetimeFigureOut">
              <a:rPr lang="en-US" smtClean="0"/>
              <a:t>10/8/2024</a:t>
            </a:fld>
            <a:endParaRPr lang="en-US"/>
          </a:p>
        </p:txBody>
      </p:sp>
      <p:sp>
        <p:nvSpPr>
          <p:cNvPr id="5" name="Footer Placeholder 4">
            <a:extLst>
              <a:ext uri="{FF2B5EF4-FFF2-40B4-BE49-F238E27FC236}">
                <a16:creationId xmlns:a16="http://schemas.microsoft.com/office/drawing/2014/main" id="{0A6213C9-B930-48B6-8911-A14350C8D1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C03E5C-DC48-4503-87F6-5E55C1CE427E}"/>
              </a:ext>
            </a:extLst>
          </p:cNvPr>
          <p:cNvSpPr>
            <a:spLocks noGrp="1"/>
          </p:cNvSpPr>
          <p:nvPr>
            <p:ph type="sldNum" sz="quarter" idx="12"/>
          </p:nvPr>
        </p:nvSpPr>
        <p:spPr/>
        <p:txBody>
          <a:bodyPr/>
          <a:lstStyle/>
          <a:p>
            <a:fld id="{749B9B7C-4F01-454C-B522-151389636838}" type="slidenum">
              <a:rPr lang="en-US" smtClean="0"/>
              <a:t>‹#›</a:t>
            </a:fld>
            <a:endParaRPr lang="en-US"/>
          </a:p>
        </p:txBody>
      </p:sp>
    </p:spTree>
    <p:extLst>
      <p:ext uri="{BB962C8B-B14F-4D97-AF65-F5344CB8AC3E}">
        <p14:creationId xmlns:p14="http://schemas.microsoft.com/office/powerpoint/2010/main" val="32723897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05344"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30391"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2F5D5F5-5596-4CC4-83C9-37FAD4E0EA34}" type="datetimeFigureOut">
              <a:rPr lang="en-US" smtClean="0"/>
              <a:t>10/8/2024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DC96D4-3082-443D-975A-9C3FAC0CB987}" type="slidenum">
              <a:rPr lang="en-US" smtClean="0"/>
              <a:t>‹#›</a:t>
            </a:fld>
            <a:endParaRPr lang="en-US"/>
          </a:p>
        </p:txBody>
      </p:sp>
    </p:spTree>
    <p:extLst>
      <p:ext uri="{BB962C8B-B14F-4D97-AF65-F5344CB8AC3E}">
        <p14:creationId xmlns:p14="http://schemas.microsoft.com/office/powerpoint/2010/main" val="3456679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1207008"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07008" y="2656566"/>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31230"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31230" y="2656564"/>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2F5D5F5-5596-4CC4-83C9-37FAD4E0EA34}" type="datetimeFigureOut">
              <a:rPr lang="en-US" smtClean="0"/>
              <a:t>10/8/2024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2DC96D4-3082-443D-975A-9C3FAC0CB987}" type="slidenum">
              <a:rPr lang="en-US" smtClean="0"/>
              <a:t>‹#›</a:t>
            </a:fld>
            <a:endParaRPr lang="en-US"/>
          </a:p>
        </p:txBody>
      </p:sp>
    </p:spTree>
    <p:extLst>
      <p:ext uri="{BB962C8B-B14F-4D97-AF65-F5344CB8AC3E}">
        <p14:creationId xmlns:p14="http://schemas.microsoft.com/office/powerpoint/2010/main" val="3516716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2F5D5F5-5596-4CC4-83C9-37FAD4E0EA34}" type="datetimeFigureOut">
              <a:rPr lang="en-US" smtClean="0"/>
              <a:t>10/8/2024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2DC96D4-3082-443D-975A-9C3FAC0CB987}" type="slidenum">
              <a:rPr lang="en-US" smtClean="0"/>
              <a:t>‹#›</a:t>
            </a:fld>
            <a:endParaRPr lang="en-US"/>
          </a:p>
        </p:txBody>
      </p:sp>
    </p:spTree>
    <p:extLst>
      <p:ext uri="{BB962C8B-B14F-4D97-AF65-F5344CB8AC3E}">
        <p14:creationId xmlns:p14="http://schemas.microsoft.com/office/powerpoint/2010/main" val="2176183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F5D5F5-5596-4CC4-83C9-37FAD4E0EA34}" type="datetimeFigureOut">
              <a:rPr lang="en-US" smtClean="0"/>
              <a:t>10/8/2024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2DC96D4-3082-443D-975A-9C3FAC0CB987}" type="slidenum">
              <a:rPr lang="en-US" smtClean="0"/>
              <a:t>‹#›</a:t>
            </a:fld>
            <a:endParaRPr lang="en-US"/>
          </a:p>
        </p:txBody>
      </p:sp>
    </p:spTree>
    <p:extLst>
      <p:ext uri="{BB962C8B-B14F-4D97-AF65-F5344CB8AC3E}">
        <p14:creationId xmlns:p14="http://schemas.microsoft.com/office/powerpoint/2010/main" val="3512516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1207008" y="2120054"/>
            <a:ext cx="6126480" cy="4114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7789023" y="2147486"/>
            <a:ext cx="3200400" cy="3432319"/>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2F5D5F5-5596-4CC4-83C9-37FAD4E0EA34}" type="datetimeFigureOut">
              <a:rPr lang="en-US" smtClean="0"/>
              <a:t>10/8/2024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DC96D4-3082-443D-975A-9C3FAC0CB987}" type="slidenum">
              <a:rPr lang="en-US" smtClean="0"/>
              <a:t>‹#›</a:t>
            </a:fld>
            <a:endParaRPr lang="en-US"/>
          </a:p>
        </p:txBody>
      </p:sp>
    </p:spTree>
    <p:extLst>
      <p:ext uri="{BB962C8B-B14F-4D97-AF65-F5344CB8AC3E}">
        <p14:creationId xmlns:p14="http://schemas.microsoft.com/office/powerpoint/2010/main" val="91691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Picture Placeholder 2"/>
          <p:cNvSpPr>
            <a:spLocks noGrp="1" noChangeAspect="1"/>
          </p:cNvSpPr>
          <p:nvPr>
            <p:ph type="pic" idx="1"/>
          </p:nvPr>
        </p:nvSpPr>
        <p:spPr>
          <a:xfrm>
            <a:off x="1280160" y="2211494"/>
            <a:ext cx="6126480" cy="3931920"/>
          </a:xfrm>
          <a:solidFill>
            <a:schemeClr val="tx2">
              <a:lumMod val="60000"/>
              <a:lumOff val="40000"/>
            </a:schemeClr>
          </a:solidFill>
        </p:spPr>
        <p:txBody>
          <a:bodyPr tIns="365760" anchor="t"/>
          <a:lstStyle>
            <a:lvl1pPr marL="0" indent="0" algn="ctr">
              <a:buNone/>
              <a:defRPr sz="3200">
                <a:solidFill>
                  <a:schemeClr val="tx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7790688" y="2150621"/>
            <a:ext cx="3200400" cy="3429000"/>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2F5D5F5-5596-4CC4-83C9-37FAD4E0EA34}" type="datetimeFigureOut">
              <a:rPr lang="en-US" smtClean="0"/>
              <a:t>10/8/2024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DC96D4-3082-443D-975A-9C3FAC0CB987}" type="slidenum">
              <a:rPr lang="en-US" smtClean="0"/>
              <a:t>‹#›</a:t>
            </a:fld>
            <a:endParaRPr lang="en-US"/>
          </a:p>
        </p:txBody>
      </p:sp>
    </p:spTree>
    <p:extLst>
      <p:ext uri="{BB962C8B-B14F-4D97-AF65-F5344CB8AC3E}">
        <p14:creationId xmlns:p14="http://schemas.microsoft.com/office/powerpoint/2010/main" val="542071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4.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02919" y="284176"/>
            <a:ext cx="9784080" cy="150876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202919" y="2011680"/>
            <a:ext cx="9784080" cy="420624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02266" y="6422854"/>
            <a:ext cx="3000894" cy="365125"/>
          </a:xfrm>
          <a:prstGeom prst="rect">
            <a:avLst/>
          </a:prstGeom>
        </p:spPr>
        <p:txBody>
          <a:bodyPr vert="horz" lIns="91440" tIns="45720" rIns="45720" bIns="45720" rtlCol="0" anchor="ctr"/>
          <a:lstStyle>
            <a:lvl1pPr algn="l">
              <a:defRPr sz="1050">
                <a:solidFill>
                  <a:schemeClr val="tx1"/>
                </a:solidFill>
              </a:defRPr>
            </a:lvl1pPr>
          </a:lstStyle>
          <a:p>
            <a:fld id="{62F5D5F5-5596-4CC4-83C9-37FAD4E0EA34}" type="datetimeFigureOut">
              <a:rPr lang="en-US" smtClean="0"/>
              <a:t>10/8/2024</a:t>
            </a:fld>
            <a:endParaRPr lang="en-US"/>
          </a:p>
        </p:txBody>
      </p:sp>
      <p:sp>
        <p:nvSpPr>
          <p:cNvPr id="5" name="Footer Placeholder 4"/>
          <p:cNvSpPr>
            <a:spLocks noGrp="1"/>
          </p:cNvSpPr>
          <p:nvPr>
            <p:ph type="ftr" sz="quarter" idx="3"/>
          </p:nvPr>
        </p:nvSpPr>
        <p:spPr>
          <a:xfrm>
            <a:off x="5596471" y="6422854"/>
            <a:ext cx="5044440" cy="365125"/>
          </a:xfrm>
          <a:prstGeom prst="rect">
            <a:avLst/>
          </a:prstGeom>
        </p:spPr>
        <p:txBody>
          <a:bodyPr vert="horz" lIns="91440" tIns="45720" rIns="91440" bIns="45720" rtlCol="0" anchor="ctr"/>
          <a:lstStyle>
            <a:lvl1pPr algn="r">
              <a:defRPr sz="1050">
                <a:solidFill>
                  <a:schemeClr val="tx1"/>
                </a:solidFill>
              </a:defRPr>
            </a:lvl1pPr>
          </a:lstStyle>
          <a:p>
            <a:endParaRPr lang="en-US"/>
          </a:p>
        </p:txBody>
      </p:sp>
      <p:sp>
        <p:nvSpPr>
          <p:cNvPr id="6" name="Slide Number Placeholder 5"/>
          <p:cNvSpPr>
            <a:spLocks noGrp="1"/>
          </p:cNvSpPr>
          <p:nvPr>
            <p:ph type="sldNum" sz="quarter" idx="4"/>
          </p:nvPr>
        </p:nvSpPr>
        <p:spPr>
          <a:xfrm>
            <a:off x="10658927" y="6422854"/>
            <a:ext cx="946264" cy="365125"/>
          </a:xfrm>
          <a:prstGeom prst="rect">
            <a:avLst/>
          </a:prstGeom>
        </p:spPr>
        <p:txBody>
          <a:bodyPr vert="horz" lIns="45720" tIns="45720" rIns="91440" bIns="45720" rtlCol="0" anchor="ctr"/>
          <a:lstStyle>
            <a:lvl1pPr algn="l">
              <a:defRPr sz="1200" b="0">
                <a:solidFill>
                  <a:schemeClr val="tx1"/>
                </a:solidFill>
              </a:defRPr>
            </a:lvl1pPr>
          </a:lstStyle>
          <a:p>
            <a:fld id="{C2DC96D4-3082-443D-975A-9C3FAC0CB987}" type="slidenum">
              <a:rPr lang="en-US" smtClean="0"/>
              <a:t>‹#›</a:t>
            </a:fld>
            <a:endParaRPr lang="en-US"/>
          </a:p>
        </p:txBody>
      </p:sp>
    </p:spTree>
    <p:extLst>
      <p:ext uri="{BB962C8B-B14F-4D97-AF65-F5344CB8AC3E}">
        <p14:creationId xmlns:p14="http://schemas.microsoft.com/office/powerpoint/2010/main" val="1114348340"/>
      </p:ext>
    </p:extLst>
  </p:cSld>
  <p:clrMap bg1="dk1" tx1="lt1" bg2="dk2" tx2="lt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p:titleStyle>
    <p:body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1"/>
            <a:ext cx="10363200" cy="40703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fld id="{B8D269C3-3C49-47C9-A6D3-5CD048248298}" type="slidenum">
              <a:rPr lang="en-US" smtClean="0"/>
              <a:pPr lvl="2"/>
              <a:t>‹#›</a:t>
            </a:fld>
            <a:endParaRPr lang="en-US"/>
          </a:p>
          <a:p>
            <a:pPr lvl="3"/>
            <a:r>
              <a:rPr lang="en-US"/>
              <a:t>Fourth level</a:t>
            </a:r>
          </a:p>
        </p:txBody>
      </p:sp>
      <p:sp>
        <p:nvSpPr>
          <p:cNvPr id="1029" name="Line 5"/>
          <p:cNvSpPr>
            <a:spLocks noChangeShapeType="1"/>
          </p:cNvSpPr>
          <p:nvPr/>
        </p:nvSpPr>
        <p:spPr bwMode="auto">
          <a:xfrm>
            <a:off x="2032000" y="1828800"/>
            <a:ext cx="8534400" cy="0"/>
          </a:xfrm>
          <a:prstGeom prst="line">
            <a:avLst/>
          </a:prstGeom>
          <a:noFill/>
          <a:ln w="25400">
            <a:solidFill>
              <a:schemeClr val="accent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800"/>
          </a:p>
        </p:txBody>
      </p:sp>
      <p:sp>
        <p:nvSpPr>
          <p:cNvPr id="9" name="Rectangle 4"/>
          <p:cNvSpPr txBox="1">
            <a:spLocks noChangeArrowheads="1"/>
          </p:cNvSpPr>
          <p:nvPr userDrawn="1"/>
        </p:nvSpPr>
        <p:spPr bwMode="auto">
          <a:xfrm>
            <a:off x="2540000" y="6188075"/>
            <a:ext cx="7112000" cy="533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defPPr>
              <a:defRPr lang="en-US"/>
            </a:defPPr>
            <a:lvl1pPr algn="ctr" rtl="0" fontAlgn="base">
              <a:spcBef>
                <a:spcPct val="0"/>
              </a:spcBef>
              <a:spcAft>
                <a:spcPct val="0"/>
              </a:spcAft>
              <a:defRPr sz="1400" kern="1200">
                <a:solidFill>
                  <a:schemeClr val="tx1"/>
                </a:solidFill>
                <a:effectLst/>
                <a:latin typeface="Times New Roman" pitchFamily="18" charset="0"/>
                <a:ea typeface="+mn-ea"/>
                <a:cs typeface="+mn-cs"/>
              </a:defRPr>
            </a:lvl1pPr>
            <a:lvl2pPr marL="457200" algn="ctr" rtl="0" fontAlgn="base">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2pPr>
            <a:lvl3pPr marL="914400" algn="ctr" rtl="0" fontAlgn="base">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3pPr>
            <a:lvl4pPr marL="1371600" algn="ctr" rtl="0" fontAlgn="base">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4pPr>
            <a:lvl5pPr marL="1828800" algn="ctr" rtl="0" fontAlgn="base">
              <a:spcBef>
                <a:spcPct val="0"/>
              </a:spcBef>
              <a:spcAft>
                <a:spcPct val="0"/>
              </a:spcAft>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5pPr>
            <a:lvl6pPr marL="22860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6pPr>
            <a:lvl7pPr marL="27432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7pPr>
            <a:lvl8pPr marL="32004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8pPr>
            <a:lvl9pPr marL="3657600" algn="l" defTabSz="914400" rtl="0" eaLnBrk="1" latinLnBrk="0" hangingPunct="1">
              <a:defRPr sz="2400" kern="1200">
                <a:solidFill>
                  <a:schemeClr val="tx1"/>
                </a:solidFill>
                <a:effectLst>
                  <a:outerShdw blurRad="38100" dist="38100" dir="2700000" algn="tl">
                    <a:srgbClr val="000000">
                      <a:alpha val="43137"/>
                    </a:srgbClr>
                  </a:outerShdw>
                </a:effectLst>
                <a:latin typeface="Times New Roman" pitchFamily="18" charset="0"/>
                <a:ea typeface="+mn-ea"/>
                <a:cs typeface="+mn-cs"/>
              </a:defRPr>
            </a:lvl9pPr>
          </a:lstStyle>
          <a:p>
            <a:pPr>
              <a:defRPr/>
            </a:pPr>
            <a:r>
              <a:rPr lang="en-US" sz="1400">
                <a:solidFill>
                  <a:srgbClr val="000000"/>
                </a:solidFill>
              </a:rPr>
              <a:t>MedicareAdvocacy.org</a:t>
            </a:r>
          </a:p>
          <a:p>
            <a:pPr>
              <a:defRPr/>
            </a:pPr>
            <a:r>
              <a:rPr lang="en-US" sz="1400">
                <a:solidFill>
                  <a:srgbClr val="000000"/>
                </a:solidFill>
              </a:rPr>
              <a:t>Copyright © Center for Medicare Advocacy</a:t>
            </a:r>
          </a:p>
        </p:txBody>
      </p:sp>
      <p:sp>
        <p:nvSpPr>
          <p:cNvPr id="3" name="Slide Number Placeholder 2"/>
          <p:cNvSpPr>
            <a:spLocks noGrp="1"/>
          </p:cNvSpPr>
          <p:nvPr>
            <p:ph type="sldNum" sz="quarter" idx="4"/>
          </p:nvPr>
        </p:nvSpPr>
        <p:spPr>
          <a:xfrm>
            <a:off x="10363200" y="6356351"/>
            <a:ext cx="990600" cy="365125"/>
          </a:xfrm>
          <a:prstGeom prst="rect">
            <a:avLst/>
          </a:prstGeom>
        </p:spPr>
        <p:txBody>
          <a:bodyPr vert="horz" lIns="91440" tIns="45720" rIns="91440" bIns="45720" rtlCol="0" anchor="ctr"/>
          <a:lstStyle>
            <a:lvl1pPr algn="r">
              <a:defRPr sz="1200">
                <a:solidFill>
                  <a:srgbClr val="000000"/>
                </a:solidFill>
                <a:effectLst/>
              </a:defRPr>
            </a:lvl1pPr>
          </a:lstStyle>
          <a:p>
            <a:fld id="{2B1CF7D1-9693-4C37-A70A-E0F081EFFC0F}" type="slidenum">
              <a:rPr lang="en-US" smtClean="0"/>
              <a:pPr/>
              <a:t>‹#›</a:t>
            </a:fld>
            <a:endParaRPr lang="en-US"/>
          </a:p>
        </p:txBody>
      </p:sp>
    </p:spTree>
    <p:extLst>
      <p:ext uri="{BB962C8B-B14F-4D97-AF65-F5344CB8AC3E}">
        <p14:creationId xmlns:p14="http://schemas.microsoft.com/office/powerpoint/2010/main" val="745199332"/>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Lst>
  <p:hf hdr="0" dt="0"/>
  <p:txStyles>
    <p:titleStyle>
      <a:lvl1pPr algn="ctr" rtl="0" eaLnBrk="1" fontAlgn="base" hangingPunct="1">
        <a:spcBef>
          <a:spcPct val="0"/>
        </a:spcBef>
        <a:spcAft>
          <a:spcPct val="0"/>
        </a:spcAft>
        <a:defRPr sz="3600" b="1" i="0" cap="all" baseline="0">
          <a:solidFill>
            <a:srgbClr val="000000"/>
          </a:solidFill>
          <a:latin typeface="+mj-lt"/>
          <a:ea typeface="+mj-ea"/>
          <a:cs typeface="+mj-cs"/>
        </a:defRPr>
      </a:lvl1pPr>
      <a:lvl2pPr algn="ctr" rtl="0" eaLnBrk="1" fontAlgn="base" hangingPunct="1">
        <a:spcBef>
          <a:spcPct val="0"/>
        </a:spcBef>
        <a:spcAft>
          <a:spcPct val="0"/>
        </a:spcAft>
        <a:defRPr sz="4400">
          <a:solidFill>
            <a:schemeClr val="tx2"/>
          </a:solidFill>
          <a:latin typeface="Times New Roman" pitchFamily="18" charset="0"/>
        </a:defRPr>
      </a:lvl2pPr>
      <a:lvl3pPr algn="ctr" rtl="0" eaLnBrk="1" fontAlgn="base" hangingPunct="1">
        <a:spcBef>
          <a:spcPct val="0"/>
        </a:spcBef>
        <a:spcAft>
          <a:spcPct val="0"/>
        </a:spcAft>
        <a:defRPr sz="4400">
          <a:solidFill>
            <a:schemeClr val="tx2"/>
          </a:solidFill>
          <a:latin typeface="Times New Roman" pitchFamily="18" charset="0"/>
        </a:defRPr>
      </a:lvl3pPr>
      <a:lvl4pPr algn="ctr" rtl="0" eaLnBrk="1" fontAlgn="base" hangingPunct="1">
        <a:spcBef>
          <a:spcPct val="0"/>
        </a:spcBef>
        <a:spcAft>
          <a:spcPct val="0"/>
        </a:spcAft>
        <a:defRPr sz="4400">
          <a:solidFill>
            <a:schemeClr val="tx2"/>
          </a:solidFill>
          <a:latin typeface="Times New Roman" pitchFamily="18" charset="0"/>
        </a:defRPr>
      </a:lvl4pPr>
      <a:lvl5pPr algn="ctr" rtl="0" eaLnBrk="1" fontAlgn="base" hangingPunct="1">
        <a:spcBef>
          <a:spcPct val="0"/>
        </a:spcBef>
        <a:spcAft>
          <a:spcPct val="0"/>
        </a:spcAft>
        <a:defRPr sz="4400">
          <a:solidFill>
            <a:schemeClr val="tx2"/>
          </a:solidFill>
          <a:latin typeface="Times New Roman" pitchFamily="18" charset="0"/>
        </a:defRPr>
      </a:lvl5pPr>
      <a:lvl6pPr marL="457200" algn="ctr" rtl="0" eaLnBrk="1" fontAlgn="base" hangingPunct="1">
        <a:spcBef>
          <a:spcPct val="0"/>
        </a:spcBef>
        <a:spcAft>
          <a:spcPct val="0"/>
        </a:spcAft>
        <a:defRPr sz="4400">
          <a:solidFill>
            <a:schemeClr val="tx2"/>
          </a:solidFill>
          <a:latin typeface="Times New Roman" pitchFamily="18" charset="0"/>
        </a:defRPr>
      </a:lvl6pPr>
      <a:lvl7pPr marL="914400" algn="ctr" rtl="0" eaLnBrk="1" fontAlgn="base" hangingPunct="1">
        <a:spcBef>
          <a:spcPct val="0"/>
        </a:spcBef>
        <a:spcAft>
          <a:spcPct val="0"/>
        </a:spcAft>
        <a:defRPr sz="4400">
          <a:solidFill>
            <a:schemeClr val="tx2"/>
          </a:solidFill>
          <a:latin typeface="Times New Roman" pitchFamily="18" charset="0"/>
        </a:defRPr>
      </a:lvl7pPr>
      <a:lvl8pPr marL="1371600" algn="ctr" rtl="0" eaLnBrk="1" fontAlgn="base" hangingPunct="1">
        <a:spcBef>
          <a:spcPct val="0"/>
        </a:spcBef>
        <a:spcAft>
          <a:spcPct val="0"/>
        </a:spcAft>
        <a:defRPr sz="4400">
          <a:solidFill>
            <a:schemeClr val="tx2"/>
          </a:solidFill>
          <a:latin typeface="Times New Roman" pitchFamily="18" charset="0"/>
        </a:defRPr>
      </a:lvl8pPr>
      <a:lvl9pPr marL="1828800" algn="ctr" rtl="0" eaLnBrk="1" fontAlgn="base" hangingPunct="1">
        <a:spcBef>
          <a:spcPct val="0"/>
        </a:spcBef>
        <a:spcAft>
          <a:spcPct val="0"/>
        </a:spcAft>
        <a:defRPr sz="4400">
          <a:solidFill>
            <a:schemeClr val="tx2"/>
          </a:solidFill>
          <a:latin typeface="Times New Roman" pitchFamily="18" charset="0"/>
        </a:defRPr>
      </a:lvl9pPr>
    </p:titleStyle>
    <p:bodyStyle>
      <a:lvl1pPr marL="342900" indent="-342900" algn="l" rtl="0" eaLnBrk="1" fontAlgn="base" hangingPunct="1">
        <a:spcBef>
          <a:spcPct val="20000"/>
        </a:spcBef>
        <a:spcAft>
          <a:spcPct val="0"/>
        </a:spcAft>
        <a:buFont typeface="Wingdings" pitchFamily="2" charset="2"/>
        <a:buChar char="§"/>
        <a:defRPr sz="3200">
          <a:solidFill>
            <a:srgbClr val="000000"/>
          </a:solidFill>
          <a:latin typeface="+mn-lt"/>
          <a:ea typeface="+mn-ea"/>
          <a:cs typeface="+mn-cs"/>
        </a:defRPr>
      </a:lvl1pPr>
      <a:lvl2pPr marL="742950" indent="-285750" algn="l" rtl="0" eaLnBrk="1" fontAlgn="base" hangingPunct="1">
        <a:spcBef>
          <a:spcPct val="20000"/>
        </a:spcBef>
        <a:spcAft>
          <a:spcPct val="0"/>
        </a:spcAft>
        <a:buSzPct val="125000"/>
        <a:buChar char="•"/>
        <a:defRPr sz="2800">
          <a:solidFill>
            <a:srgbClr val="000000"/>
          </a:solidFill>
          <a:latin typeface="+mn-lt"/>
        </a:defRPr>
      </a:lvl2pPr>
      <a:lvl3pPr marL="1143000" indent="-228600" algn="l" rtl="0" eaLnBrk="1" fontAlgn="base" hangingPunct="1">
        <a:spcBef>
          <a:spcPct val="20000"/>
        </a:spcBef>
        <a:spcAft>
          <a:spcPct val="0"/>
        </a:spcAft>
        <a:buChar char="•"/>
        <a:defRPr sz="2400">
          <a:solidFill>
            <a:srgbClr val="000000"/>
          </a:solidFill>
          <a:latin typeface="+mn-lt"/>
        </a:defRPr>
      </a:lvl3pPr>
      <a:lvl4pPr marL="1600200" indent="-228600" algn="l" rtl="0" eaLnBrk="1" fontAlgn="base" hangingPunct="1">
        <a:spcBef>
          <a:spcPct val="20000"/>
        </a:spcBef>
        <a:spcAft>
          <a:spcPct val="0"/>
        </a:spcAft>
        <a:buChar char="•"/>
        <a:defRPr sz="2000">
          <a:solidFill>
            <a:srgbClr val="000000"/>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E0FB911-5528-3CB8-2EF9-D4A13FCDD0BF}"/>
              </a:ext>
            </a:extLst>
          </p:cNvPr>
          <p:cNvSpPr>
            <a:spLocks noGrp="1"/>
          </p:cNvSpPr>
          <p:nvPr>
            <p:ph type="title"/>
          </p:nvPr>
        </p:nvSpPr>
        <p:spPr>
          <a:xfrm>
            <a:off x="838200" y="288923"/>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11AD9CE-8818-4021-F1C5-89AA43051BE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15577A-9EE7-C7B3-603E-065A356C64E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1" i="0">
                <a:solidFill>
                  <a:schemeClr val="tx1">
                    <a:tint val="75000"/>
                  </a:schemeClr>
                </a:solidFill>
                <a:latin typeface="Galano Grotesque Alt" pitchFamily="2" charset="77"/>
              </a:defRPr>
            </a:lvl1pPr>
          </a:lstStyle>
          <a:p>
            <a:fld id="{B61BEF0D-F0BB-DE4B-95CE-6DB70DBA9567}" type="datetimeFigureOut">
              <a:rPr lang="en-US" smtClean="0"/>
              <a:pPr/>
              <a:t>10/8/2024</a:t>
            </a:fld>
            <a:endParaRPr lang="en-US"/>
          </a:p>
        </p:txBody>
      </p:sp>
      <p:sp>
        <p:nvSpPr>
          <p:cNvPr id="5" name="Footer Placeholder 4">
            <a:extLst>
              <a:ext uri="{FF2B5EF4-FFF2-40B4-BE49-F238E27FC236}">
                <a16:creationId xmlns:a16="http://schemas.microsoft.com/office/drawing/2014/main" id="{5B38817A-D4FE-8641-45E6-FBB4CAB8C0D9}"/>
              </a:ext>
            </a:extLst>
          </p:cNvPr>
          <p:cNvSpPr>
            <a:spLocks noGrp="1"/>
          </p:cNvSpPr>
          <p:nvPr>
            <p:ph type="ftr" sz="quarter" idx="3"/>
          </p:nvPr>
        </p:nvSpPr>
        <p:spPr>
          <a:xfrm>
            <a:off x="3831772" y="6356350"/>
            <a:ext cx="4114800" cy="365125"/>
          </a:xfrm>
          <a:prstGeom prst="rect">
            <a:avLst/>
          </a:prstGeom>
        </p:spPr>
        <p:txBody>
          <a:bodyPr vert="horz" lIns="91440" tIns="45720" rIns="91440" bIns="45720" rtlCol="0" anchor="ctr"/>
          <a:lstStyle>
            <a:lvl1pPr algn="ctr">
              <a:defRPr sz="1200" b="1" i="0">
                <a:solidFill>
                  <a:schemeClr val="tx1">
                    <a:tint val="75000"/>
                  </a:schemeClr>
                </a:solidFill>
                <a:latin typeface="Galano Grotesque Alt" pitchFamily="2" charset="77"/>
              </a:defRPr>
            </a:lvl1pPr>
          </a:lstStyle>
          <a:p>
            <a:endParaRPr lang="en-US"/>
          </a:p>
        </p:txBody>
      </p:sp>
      <p:sp>
        <p:nvSpPr>
          <p:cNvPr id="6" name="Slide Number Placeholder 5">
            <a:extLst>
              <a:ext uri="{FF2B5EF4-FFF2-40B4-BE49-F238E27FC236}">
                <a16:creationId xmlns:a16="http://schemas.microsoft.com/office/drawing/2014/main" id="{ACC8E9D9-347C-DFD3-7038-8742954F7164}"/>
              </a:ext>
            </a:extLst>
          </p:cNvPr>
          <p:cNvSpPr>
            <a:spLocks noGrp="1"/>
          </p:cNvSpPr>
          <p:nvPr>
            <p:ph type="sldNum" sz="quarter" idx="4"/>
          </p:nvPr>
        </p:nvSpPr>
        <p:spPr>
          <a:xfrm>
            <a:off x="8229600" y="6356350"/>
            <a:ext cx="2743200" cy="365125"/>
          </a:xfrm>
          <a:prstGeom prst="rect">
            <a:avLst/>
          </a:prstGeom>
        </p:spPr>
        <p:txBody>
          <a:bodyPr vert="horz" lIns="91440" tIns="45720" rIns="91440" bIns="45720" rtlCol="0" anchor="ctr"/>
          <a:lstStyle>
            <a:lvl1pPr algn="r">
              <a:defRPr sz="1200" b="1" i="0">
                <a:solidFill>
                  <a:schemeClr val="tx1">
                    <a:tint val="75000"/>
                  </a:schemeClr>
                </a:solidFill>
                <a:latin typeface="Galano Grotesque Alt" pitchFamily="2" charset="77"/>
              </a:defRPr>
            </a:lvl1pPr>
          </a:lstStyle>
          <a:p>
            <a:fld id="{D57F1E4F-1CFF-5643-939E-217C01CDF565}" type="slidenum">
              <a:rPr lang="en-US" smtClean="0"/>
              <a:pPr/>
              <a:t>‹#›</a:t>
            </a:fld>
            <a:endParaRPr lang="en-US"/>
          </a:p>
        </p:txBody>
      </p:sp>
    </p:spTree>
    <p:extLst>
      <p:ext uri="{BB962C8B-B14F-4D97-AF65-F5344CB8AC3E}">
        <p14:creationId xmlns:p14="http://schemas.microsoft.com/office/powerpoint/2010/main" val="1402503747"/>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600" b="1" i="0" kern="1200">
          <a:solidFill>
            <a:schemeClr val="tx2"/>
          </a:solidFill>
          <a:latin typeface="Galano Grotesque Alt"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b="0" i="0" kern="1200">
          <a:solidFill>
            <a:schemeClr val="tx1"/>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01E912D-4127-432D-9CF6-AD0AF3DBD43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9F820DF-6434-4983-8ED4-986CDC0620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3F035D-20F9-4289-BA90-C61D0F30201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77F768F-2913-45B3-A3D6-DD9A6E746036}" type="datetimeFigureOut">
              <a:rPr lang="en-US" smtClean="0"/>
              <a:t>10/8/2024</a:t>
            </a:fld>
            <a:endParaRPr lang="en-US"/>
          </a:p>
        </p:txBody>
      </p:sp>
      <p:sp>
        <p:nvSpPr>
          <p:cNvPr id="5" name="Footer Placeholder 4">
            <a:extLst>
              <a:ext uri="{FF2B5EF4-FFF2-40B4-BE49-F238E27FC236}">
                <a16:creationId xmlns:a16="http://schemas.microsoft.com/office/drawing/2014/main" id="{01ABD7E8-30D2-40A9-8F8C-647734549DB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79C8D54-7530-4508-86BD-B96CE23405E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9B9B7C-4F01-454C-B522-151389636838}" type="slidenum">
              <a:rPr lang="en-US" smtClean="0"/>
              <a:t>‹#›</a:t>
            </a:fld>
            <a:endParaRPr lang="en-US"/>
          </a:p>
        </p:txBody>
      </p:sp>
    </p:spTree>
    <p:extLst>
      <p:ext uri="{BB962C8B-B14F-4D97-AF65-F5344CB8AC3E}">
        <p14:creationId xmlns:p14="http://schemas.microsoft.com/office/powerpoint/2010/main" val="4029378550"/>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5.xml"/><Relationship Id="rId1" Type="http://schemas.openxmlformats.org/officeDocument/2006/relationships/tags" Target="../tags/tag2.xml"/><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3.xml"/><Relationship Id="rId1" Type="http://schemas.openxmlformats.org/officeDocument/2006/relationships/slideLayout" Target="../slideLayouts/slideLayout2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4.xml"/><Relationship Id="rId1" Type="http://schemas.openxmlformats.org/officeDocument/2006/relationships/slideLayout" Target="../slideLayouts/slideLayout2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5.xml"/><Relationship Id="rId1" Type="http://schemas.openxmlformats.org/officeDocument/2006/relationships/slideLayout" Target="../slideLayouts/slideLayout28.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28.xml"/><Relationship Id="rId4" Type="http://schemas.openxmlformats.org/officeDocument/2006/relationships/image" Target="../media/image19.sv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hyperlink" Target="https://gcc02.safelinks.protection.outlook.com/?url=https%3A%2F%2Fmovingforwardcoalition.org%2F&amp;data=05%7C02%7CDaniel.Beem%40ct.gov%7Cab42bbf603a64a63cacc08dcd3fd6f05%7C118b7cfaa3dd48b9b02631ff69bb738b%7C0%7C0%7C638618336038748896%7CUnknown%7CTWFpbGZsb3d8eyJWIjoiMC4wLjAwMDAiLCJQIjoiV2luMzIiLCJBTiI6Ik1haWwiLCJXVCI6Mn0%3D%7C0%7C%7C%7C&amp;sdata=g0fnp6mROwGGCEXG8U8XZT76H8HTeSQI08OoxY3bZQM%3D&amp;reserved=0" TargetMode="External"/><Relationship Id="rId2" Type="http://schemas.openxmlformats.org/officeDocument/2006/relationships/notesSlide" Target="../notesSlides/notesSlide19.xml"/><Relationship Id="rId1" Type="http://schemas.openxmlformats.org/officeDocument/2006/relationships/slideLayout" Target="../slideLayouts/slideLayout19.xml"/><Relationship Id="rId5" Type="http://schemas.openxmlformats.org/officeDocument/2006/relationships/image" Target="../media/image22.png"/><Relationship Id="rId4" Type="http://schemas.openxmlformats.org/officeDocument/2006/relationships/hyperlink" Target="https://gcc02.safelinks.protection.outlook.com/?url=https%3A%2F%2Fnursinghomeactionguides.org%2Fwp-content%2Fuploads%2F2024%2F05%2FResident-Council-Guide_Digital.pdf&amp;data=05%7C02%7CDaniel.Beem%40ct.gov%7Cab42bbf603a64a63cacc08dcd3fd6f05%7C118b7cfaa3dd48b9b02631ff69bb738b%7C0%7C0%7C638618336038760022%7CUnknown%7CTWFpbGZsb3d8eyJWIjoiMC4wLjAwMDAiLCJQIjoiV2luMzIiLCJBTiI6Ik1haWwiLCJXVCI6Mn0%3D%7C0%7C%7C%7C&amp;sdata=%2BL7H%2BWXjGEJ4mLAe0spVcbH%2FT8iStuQEOhpVK7YpJHY%3D&amp;reserved=0"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2.xml"/><Relationship Id="rId1" Type="http://schemas.openxmlformats.org/officeDocument/2006/relationships/video" Target="https://www.youtube.com/embed/AwJSA-4Z9YA?feature=oembed" TargetMode="External"/><Relationship Id="rId4" Type="http://schemas.openxmlformats.org/officeDocument/2006/relationships/image" Target="../media/image25.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2.xml"/><Relationship Id="rId1" Type="http://schemas.openxmlformats.org/officeDocument/2006/relationships/video" Target="https://www.youtube.com/embed/FU_yIFTWD3A?feature=oembed" TargetMode="External"/><Relationship Id="rId4" Type="http://schemas.openxmlformats.org/officeDocument/2006/relationships/image" Target="../media/image26.jpeg"/></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16.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jpg"/></Relationships>
</file>

<file path=ppt/slides/_rels/slide25.xml.rels><?xml version="1.0" encoding="UTF-8" standalone="yes"?>
<Relationships xmlns="http://schemas.openxmlformats.org/package/2006/relationships"><Relationship Id="rId3" Type="http://schemas.openxmlformats.org/officeDocument/2006/relationships/hyperlink" Target="communitynetwork.amdoc.org" TargetMode="External"/><Relationship Id="rId2" Type="http://schemas.openxmlformats.org/officeDocument/2006/relationships/notesSlide" Target="../notesSlides/notesSlide25.xml"/><Relationship Id="rId1" Type="http://schemas.openxmlformats.org/officeDocument/2006/relationships/slideLayout" Target="../slideLayouts/slideLayout16.xml"/><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openxmlformats.org/officeDocument/2006/relationships/hyperlink" Target="https://www.opendoorsnyc.org/nhlm" TargetMode="External"/><Relationship Id="rId2" Type="http://schemas.openxmlformats.org/officeDocument/2006/relationships/notesSlide" Target="../notesSlides/notesSlide26.xml"/><Relationship Id="rId1" Type="http://schemas.openxmlformats.org/officeDocument/2006/relationships/slideLayout" Target="../slideLayouts/slideLayout16.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hyperlink" Target="https://static1.squarespace.com/static/5ef6394e91612c2d9bbcc714/t/636ec49c9ef9a90a5c7f52d7/1668203679645/bill_of_rights_4.jpg" TargetMode="Externa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8.xml"/><Relationship Id="rId1" Type="http://schemas.openxmlformats.org/officeDocument/2006/relationships/slideLayout" Target="../slideLayouts/slideLayout16.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jpg"/></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9.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1.xml"/><Relationship Id="rId1" Type="http://schemas.openxmlformats.org/officeDocument/2006/relationships/slideLayout" Target="../slideLayouts/slideLayout16.xml"/><Relationship Id="rId4" Type="http://schemas.openxmlformats.org/officeDocument/2006/relationships/hyperlink" Target="https://www.cga.ct.gov/2024/rpt/pdf/2024-R-0108.pdf" TargetMode="Externa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3.xml"/><Relationship Id="rId1" Type="http://schemas.openxmlformats.org/officeDocument/2006/relationships/slideLayout" Target="../slideLayouts/slideLayout21.xml"/></Relationships>
</file>

<file path=ppt/slides/_rels/slide34.xml.rels><?xml version="1.0" encoding="UTF-8" standalone="yes"?>
<Relationships xmlns="http://schemas.openxmlformats.org/package/2006/relationships"><Relationship Id="rId3" Type="http://schemas.openxmlformats.org/officeDocument/2006/relationships/hyperlink" Target="https://www.google.com/url?sa=i&amp;rct=j&amp;q=&amp;esrc=s&amp;source=images&amp;cd=&amp;cad=rja&amp;uact=8&amp;ved=2ahUKEwjNtI-Q-vndAhVJn-AKHVjpAU0QjRx6BAgBEAU&amp;url=https://en.wikipedia.org/wiki/Microphone&amp;psig=AOvVaw3iy76qTWhrGeK8Lp0bSAJP&amp;ust=1539194942456119" TargetMode="External"/><Relationship Id="rId2" Type="http://schemas.openxmlformats.org/officeDocument/2006/relationships/notesSlide" Target="../notesSlides/notesSlide34.xml"/><Relationship Id="rId1" Type="http://schemas.openxmlformats.org/officeDocument/2006/relationships/slideLayout" Target="../slideLayouts/slideLayout22.xml"/><Relationship Id="rId4" Type="http://schemas.openxmlformats.org/officeDocument/2006/relationships/image" Target="../media/image37.jpeg"/></Relationships>
</file>

<file path=ppt/slides/_rels/slide3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5.xml"/><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6.xml"/><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3" Type="http://schemas.openxmlformats.org/officeDocument/2006/relationships/hyperlink" Target="https://portal.ct.gov/LTCOP/Content/Executive-Board-RCP/Executive-Board-RCP"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1.xml"/><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42.xml"/><Relationship Id="rId1" Type="http://schemas.openxmlformats.org/officeDocument/2006/relationships/slideLayout" Target="../slideLayouts/slideLayout16.xml"/><Relationship Id="rId5" Type="http://schemas.openxmlformats.org/officeDocument/2006/relationships/hyperlink" Target="mailto:LTCOP@ct.gov" TargetMode="External"/><Relationship Id="rId4" Type="http://schemas.openxmlformats.org/officeDocument/2006/relationships/hyperlink" Target="tel:18663881888"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3.xml"/><Relationship Id="rId1" Type="http://schemas.openxmlformats.org/officeDocument/2006/relationships/slideLayout" Target="../slideLayouts/slideLayout22.xml"/><Relationship Id="rId5" Type="http://schemas.openxmlformats.org/officeDocument/2006/relationships/image" Target="../media/image41.png"/><Relationship Id="rId4" Type="http://schemas.openxmlformats.org/officeDocument/2006/relationships/image" Target="../media/image45.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2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9.xml"/><Relationship Id="rId1" Type="http://schemas.openxmlformats.org/officeDocument/2006/relationships/slideLayout" Target="../slideLayouts/slideLayout2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8164" y="4005305"/>
            <a:ext cx="7752271" cy="1947591"/>
          </a:xfrm>
        </p:spPr>
        <p:txBody>
          <a:bodyPr>
            <a:normAutofit fontScale="90000"/>
          </a:bodyPr>
          <a:lstStyle/>
          <a:p>
            <a:pPr marL="0" marR="0" algn="ctr">
              <a:spcBef>
                <a:spcPts val="0"/>
              </a:spcBef>
              <a:spcAft>
                <a:spcPts val="1000"/>
              </a:spcAft>
            </a:pPr>
            <a:r>
              <a:rPr lang="en-US" sz="6000" dirty="0">
                <a:ln>
                  <a:noFill/>
                </a:ln>
                <a:effectLst>
                  <a:outerShdw blurRad="38100" dist="25400" dir="5400000" algn="ctr">
                    <a:srgbClr val="6E747A">
                      <a:alpha val="43000"/>
                    </a:srgbClr>
                  </a:outerShdw>
                </a:effectLst>
                <a:latin typeface="Times New Roman" panose="02020603050405020304" pitchFamily="18" charset="0"/>
                <a:ea typeface="Times New Roman" panose="02020603050405020304" pitchFamily="18" charset="0"/>
              </a:rPr>
              <a:t>Voices United, Empowering Choices: Strength in Advocacy</a:t>
            </a:r>
            <a:endParaRPr lang="en-US" sz="2400" dirty="0">
              <a:effectLst/>
              <a:latin typeface="Times New Roman" panose="02020603050405020304" pitchFamily="18" charset="0"/>
              <a:ea typeface="Times New Roman" panose="02020603050405020304" pitchFamily="18" charset="0"/>
            </a:endParaRPr>
          </a:p>
        </p:txBody>
      </p:sp>
      <p:sp>
        <p:nvSpPr>
          <p:cNvPr id="14" name="Rectangle: Rounded Corners 13">
            <a:extLst>
              <a:ext uri="{FF2B5EF4-FFF2-40B4-BE49-F238E27FC236}">
                <a16:creationId xmlns:a16="http://schemas.microsoft.com/office/drawing/2014/main" id="{3020CD92-7DB1-49F4-8D90-32C2B9ED3A73}"/>
              </a:ext>
            </a:extLst>
          </p:cNvPr>
          <p:cNvSpPr/>
          <p:nvPr/>
        </p:nvSpPr>
        <p:spPr>
          <a:xfrm>
            <a:off x="542925" y="1538103"/>
            <a:ext cx="6696075" cy="1947591"/>
          </a:xfrm>
          <a:custGeom>
            <a:avLst/>
            <a:gdLst>
              <a:gd name="connsiteX0" fmla="*/ 0 w 6696075"/>
              <a:gd name="connsiteY0" fmla="*/ 324605 h 1947591"/>
              <a:gd name="connsiteX1" fmla="*/ 324605 w 6696075"/>
              <a:gd name="connsiteY1" fmla="*/ 0 h 1947591"/>
              <a:gd name="connsiteX2" fmla="*/ 813851 w 6696075"/>
              <a:gd name="connsiteY2" fmla="*/ 0 h 1947591"/>
              <a:gd name="connsiteX3" fmla="*/ 1484504 w 6696075"/>
              <a:gd name="connsiteY3" fmla="*/ 0 h 1947591"/>
              <a:gd name="connsiteX4" fmla="*/ 1852813 w 6696075"/>
              <a:gd name="connsiteY4" fmla="*/ 0 h 1947591"/>
              <a:gd name="connsiteX5" fmla="*/ 2281590 w 6696075"/>
              <a:gd name="connsiteY5" fmla="*/ 0 h 1947591"/>
              <a:gd name="connsiteX6" fmla="*/ 2831305 w 6696075"/>
              <a:gd name="connsiteY6" fmla="*/ 0 h 1947591"/>
              <a:gd name="connsiteX7" fmla="*/ 3320552 w 6696075"/>
              <a:gd name="connsiteY7" fmla="*/ 0 h 1947591"/>
              <a:gd name="connsiteX8" fmla="*/ 3688861 w 6696075"/>
              <a:gd name="connsiteY8" fmla="*/ 0 h 1947591"/>
              <a:gd name="connsiteX9" fmla="*/ 4238576 w 6696075"/>
              <a:gd name="connsiteY9" fmla="*/ 0 h 1947591"/>
              <a:gd name="connsiteX10" fmla="*/ 4667354 w 6696075"/>
              <a:gd name="connsiteY10" fmla="*/ 0 h 1947591"/>
              <a:gd name="connsiteX11" fmla="*/ 5217069 w 6696075"/>
              <a:gd name="connsiteY11" fmla="*/ 0 h 1947591"/>
              <a:gd name="connsiteX12" fmla="*/ 5766784 w 6696075"/>
              <a:gd name="connsiteY12" fmla="*/ 0 h 1947591"/>
              <a:gd name="connsiteX13" fmla="*/ 6371470 w 6696075"/>
              <a:gd name="connsiteY13" fmla="*/ 0 h 1947591"/>
              <a:gd name="connsiteX14" fmla="*/ 6696075 w 6696075"/>
              <a:gd name="connsiteY14" fmla="*/ 324605 h 1947591"/>
              <a:gd name="connsiteX15" fmla="*/ 6696075 w 6696075"/>
              <a:gd name="connsiteY15" fmla="*/ 731431 h 1947591"/>
              <a:gd name="connsiteX16" fmla="*/ 6696075 w 6696075"/>
              <a:gd name="connsiteY16" fmla="*/ 1125273 h 1947591"/>
              <a:gd name="connsiteX17" fmla="*/ 6696075 w 6696075"/>
              <a:gd name="connsiteY17" fmla="*/ 1622986 h 1947591"/>
              <a:gd name="connsiteX18" fmla="*/ 6371470 w 6696075"/>
              <a:gd name="connsiteY18" fmla="*/ 1947591 h 1947591"/>
              <a:gd name="connsiteX19" fmla="*/ 5942692 w 6696075"/>
              <a:gd name="connsiteY19" fmla="*/ 1947591 h 1947591"/>
              <a:gd name="connsiteX20" fmla="*/ 5513915 w 6696075"/>
              <a:gd name="connsiteY20" fmla="*/ 1947591 h 1947591"/>
              <a:gd name="connsiteX21" fmla="*/ 4964200 w 6696075"/>
              <a:gd name="connsiteY21" fmla="*/ 1947591 h 1947591"/>
              <a:gd name="connsiteX22" fmla="*/ 4293547 w 6696075"/>
              <a:gd name="connsiteY22" fmla="*/ 1947591 h 1947591"/>
              <a:gd name="connsiteX23" fmla="*/ 3622895 w 6696075"/>
              <a:gd name="connsiteY23" fmla="*/ 1947591 h 1947591"/>
              <a:gd name="connsiteX24" fmla="*/ 3073180 w 6696075"/>
              <a:gd name="connsiteY24" fmla="*/ 1947591 h 1947591"/>
              <a:gd name="connsiteX25" fmla="*/ 2523465 w 6696075"/>
              <a:gd name="connsiteY25" fmla="*/ 1947591 h 1947591"/>
              <a:gd name="connsiteX26" fmla="*/ 1973750 w 6696075"/>
              <a:gd name="connsiteY26" fmla="*/ 1947591 h 1947591"/>
              <a:gd name="connsiteX27" fmla="*/ 1303098 w 6696075"/>
              <a:gd name="connsiteY27" fmla="*/ 1947591 h 1947591"/>
              <a:gd name="connsiteX28" fmla="*/ 874320 w 6696075"/>
              <a:gd name="connsiteY28" fmla="*/ 1947591 h 1947591"/>
              <a:gd name="connsiteX29" fmla="*/ 324605 w 6696075"/>
              <a:gd name="connsiteY29" fmla="*/ 1947591 h 1947591"/>
              <a:gd name="connsiteX30" fmla="*/ 0 w 6696075"/>
              <a:gd name="connsiteY30" fmla="*/ 1622986 h 1947591"/>
              <a:gd name="connsiteX31" fmla="*/ 0 w 6696075"/>
              <a:gd name="connsiteY31" fmla="*/ 1229144 h 1947591"/>
              <a:gd name="connsiteX32" fmla="*/ 0 w 6696075"/>
              <a:gd name="connsiteY32" fmla="*/ 822318 h 1947591"/>
              <a:gd name="connsiteX33" fmla="*/ 0 w 6696075"/>
              <a:gd name="connsiteY33" fmla="*/ 324605 h 1947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696075" h="1947591" fill="none" extrusionOk="0">
                <a:moveTo>
                  <a:pt x="0" y="324605"/>
                </a:moveTo>
                <a:cubicBezTo>
                  <a:pt x="9432" y="136361"/>
                  <a:pt x="136899" y="410"/>
                  <a:pt x="324605" y="0"/>
                </a:cubicBezTo>
                <a:cubicBezTo>
                  <a:pt x="516973" y="-57400"/>
                  <a:pt x="685396" y="4521"/>
                  <a:pt x="813851" y="0"/>
                </a:cubicBezTo>
                <a:cubicBezTo>
                  <a:pt x="942306" y="-4521"/>
                  <a:pt x="1267780" y="9184"/>
                  <a:pt x="1484504" y="0"/>
                </a:cubicBezTo>
                <a:cubicBezTo>
                  <a:pt x="1701228" y="-9184"/>
                  <a:pt x="1756757" y="2889"/>
                  <a:pt x="1852813" y="0"/>
                </a:cubicBezTo>
                <a:cubicBezTo>
                  <a:pt x="1948869" y="-2889"/>
                  <a:pt x="2170208" y="26904"/>
                  <a:pt x="2281590" y="0"/>
                </a:cubicBezTo>
                <a:cubicBezTo>
                  <a:pt x="2392972" y="-26904"/>
                  <a:pt x="2568580" y="56324"/>
                  <a:pt x="2831305" y="0"/>
                </a:cubicBezTo>
                <a:cubicBezTo>
                  <a:pt x="3094031" y="-56324"/>
                  <a:pt x="3115911" y="32486"/>
                  <a:pt x="3320552" y="0"/>
                </a:cubicBezTo>
                <a:cubicBezTo>
                  <a:pt x="3525193" y="-32486"/>
                  <a:pt x="3566905" y="38662"/>
                  <a:pt x="3688861" y="0"/>
                </a:cubicBezTo>
                <a:cubicBezTo>
                  <a:pt x="3810817" y="-38662"/>
                  <a:pt x="4090622" y="47458"/>
                  <a:pt x="4238576" y="0"/>
                </a:cubicBezTo>
                <a:cubicBezTo>
                  <a:pt x="4386530" y="-47458"/>
                  <a:pt x="4480617" y="11964"/>
                  <a:pt x="4667354" y="0"/>
                </a:cubicBezTo>
                <a:cubicBezTo>
                  <a:pt x="4854091" y="-11964"/>
                  <a:pt x="5052762" y="53647"/>
                  <a:pt x="5217069" y="0"/>
                </a:cubicBezTo>
                <a:cubicBezTo>
                  <a:pt x="5381377" y="-53647"/>
                  <a:pt x="5556540" y="47188"/>
                  <a:pt x="5766784" y="0"/>
                </a:cubicBezTo>
                <a:cubicBezTo>
                  <a:pt x="5977029" y="-47188"/>
                  <a:pt x="6116995" y="50812"/>
                  <a:pt x="6371470" y="0"/>
                </a:cubicBezTo>
                <a:cubicBezTo>
                  <a:pt x="6510738" y="-6289"/>
                  <a:pt x="6689908" y="142932"/>
                  <a:pt x="6696075" y="324605"/>
                </a:cubicBezTo>
                <a:cubicBezTo>
                  <a:pt x="6737703" y="499467"/>
                  <a:pt x="6694237" y="613257"/>
                  <a:pt x="6696075" y="731431"/>
                </a:cubicBezTo>
                <a:cubicBezTo>
                  <a:pt x="6697913" y="849605"/>
                  <a:pt x="6666226" y="1003376"/>
                  <a:pt x="6696075" y="1125273"/>
                </a:cubicBezTo>
                <a:cubicBezTo>
                  <a:pt x="6725924" y="1247170"/>
                  <a:pt x="6688575" y="1396019"/>
                  <a:pt x="6696075" y="1622986"/>
                </a:cubicBezTo>
                <a:cubicBezTo>
                  <a:pt x="6739565" y="1819230"/>
                  <a:pt x="6565311" y="1945793"/>
                  <a:pt x="6371470" y="1947591"/>
                </a:cubicBezTo>
                <a:cubicBezTo>
                  <a:pt x="6243738" y="1963811"/>
                  <a:pt x="6096544" y="1916943"/>
                  <a:pt x="5942692" y="1947591"/>
                </a:cubicBezTo>
                <a:cubicBezTo>
                  <a:pt x="5788840" y="1978239"/>
                  <a:pt x="5713963" y="1908386"/>
                  <a:pt x="5513915" y="1947591"/>
                </a:cubicBezTo>
                <a:cubicBezTo>
                  <a:pt x="5313867" y="1986796"/>
                  <a:pt x="5220195" y="1908116"/>
                  <a:pt x="4964200" y="1947591"/>
                </a:cubicBezTo>
                <a:cubicBezTo>
                  <a:pt x="4708206" y="1987066"/>
                  <a:pt x="4575035" y="1878669"/>
                  <a:pt x="4293547" y="1947591"/>
                </a:cubicBezTo>
                <a:cubicBezTo>
                  <a:pt x="4012059" y="2016513"/>
                  <a:pt x="3875331" y="1920781"/>
                  <a:pt x="3622895" y="1947591"/>
                </a:cubicBezTo>
                <a:cubicBezTo>
                  <a:pt x="3370459" y="1974401"/>
                  <a:pt x="3342500" y="1893994"/>
                  <a:pt x="3073180" y="1947591"/>
                </a:cubicBezTo>
                <a:cubicBezTo>
                  <a:pt x="2803860" y="2001188"/>
                  <a:pt x="2679628" y="1901406"/>
                  <a:pt x="2523465" y="1947591"/>
                </a:cubicBezTo>
                <a:cubicBezTo>
                  <a:pt x="2367302" y="1993776"/>
                  <a:pt x="2149180" y="1892435"/>
                  <a:pt x="1973750" y="1947591"/>
                </a:cubicBezTo>
                <a:cubicBezTo>
                  <a:pt x="1798321" y="2002747"/>
                  <a:pt x="1600752" y="1947279"/>
                  <a:pt x="1303098" y="1947591"/>
                </a:cubicBezTo>
                <a:cubicBezTo>
                  <a:pt x="1005444" y="1947903"/>
                  <a:pt x="970794" y="1946508"/>
                  <a:pt x="874320" y="1947591"/>
                </a:cubicBezTo>
                <a:cubicBezTo>
                  <a:pt x="777846" y="1948674"/>
                  <a:pt x="477067" y="1908324"/>
                  <a:pt x="324605" y="1947591"/>
                </a:cubicBezTo>
                <a:cubicBezTo>
                  <a:pt x="145403" y="1925544"/>
                  <a:pt x="-1038" y="1753501"/>
                  <a:pt x="0" y="1622986"/>
                </a:cubicBezTo>
                <a:cubicBezTo>
                  <a:pt x="-37868" y="1505977"/>
                  <a:pt x="20459" y="1403544"/>
                  <a:pt x="0" y="1229144"/>
                </a:cubicBezTo>
                <a:cubicBezTo>
                  <a:pt x="-20459" y="1054744"/>
                  <a:pt x="29227" y="1011872"/>
                  <a:pt x="0" y="822318"/>
                </a:cubicBezTo>
                <a:cubicBezTo>
                  <a:pt x="-29227" y="632764"/>
                  <a:pt x="27056" y="549619"/>
                  <a:pt x="0" y="324605"/>
                </a:cubicBezTo>
                <a:close/>
              </a:path>
              <a:path w="6696075" h="1947591" stroke="0" extrusionOk="0">
                <a:moveTo>
                  <a:pt x="0" y="324605"/>
                </a:moveTo>
                <a:cubicBezTo>
                  <a:pt x="24111" y="160083"/>
                  <a:pt x="176991" y="-5714"/>
                  <a:pt x="324605" y="0"/>
                </a:cubicBezTo>
                <a:cubicBezTo>
                  <a:pt x="497659" y="-23708"/>
                  <a:pt x="598356" y="8385"/>
                  <a:pt x="692914" y="0"/>
                </a:cubicBezTo>
                <a:cubicBezTo>
                  <a:pt x="787472" y="-8385"/>
                  <a:pt x="993851" y="2154"/>
                  <a:pt x="1121692" y="0"/>
                </a:cubicBezTo>
                <a:cubicBezTo>
                  <a:pt x="1249533" y="-2154"/>
                  <a:pt x="1560800" y="4677"/>
                  <a:pt x="1792344" y="0"/>
                </a:cubicBezTo>
                <a:cubicBezTo>
                  <a:pt x="2023888" y="-4677"/>
                  <a:pt x="2143030" y="26116"/>
                  <a:pt x="2402528" y="0"/>
                </a:cubicBezTo>
                <a:cubicBezTo>
                  <a:pt x="2662026" y="-26116"/>
                  <a:pt x="2936530" y="215"/>
                  <a:pt x="3073180" y="0"/>
                </a:cubicBezTo>
                <a:cubicBezTo>
                  <a:pt x="3209830" y="-215"/>
                  <a:pt x="3441079" y="41645"/>
                  <a:pt x="3743832" y="0"/>
                </a:cubicBezTo>
                <a:cubicBezTo>
                  <a:pt x="4046585" y="-41645"/>
                  <a:pt x="4061131" y="3555"/>
                  <a:pt x="4233079" y="0"/>
                </a:cubicBezTo>
                <a:cubicBezTo>
                  <a:pt x="4405027" y="-3555"/>
                  <a:pt x="4500524" y="33676"/>
                  <a:pt x="4601388" y="0"/>
                </a:cubicBezTo>
                <a:cubicBezTo>
                  <a:pt x="4702252" y="-33676"/>
                  <a:pt x="4901391" y="1502"/>
                  <a:pt x="5151103" y="0"/>
                </a:cubicBezTo>
                <a:cubicBezTo>
                  <a:pt x="5400816" y="-1502"/>
                  <a:pt x="5389238" y="28267"/>
                  <a:pt x="5579880" y="0"/>
                </a:cubicBezTo>
                <a:cubicBezTo>
                  <a:pt x="5770522" y="-28267"/>
                  <a:pt x="6110552" y="46778"/>
                  <a:pt x="6371470" y="0"/>
                </a:cubicBezTo>
                <a:cubicBezTo>
                  <a:pt x="6504167" y="-14255"/>
                  <a:pt x="6676291" y="169917"/>
                  <a:pt x="6696075" y="324605"/>
                </a:cubicBezTo>
                <a:cubicBezTo>
                  <a:pt x="6711237" y="492162"/>
                  <a:pt x="6691135" y="632426"/>
                  <a:pt x="6696075" y="731431"/>
                </a:cubicBezTo>
                <a:cubicBezTo>
                  <a:pt x="6701015" y="830436"/>
                  <a:pt x="6695912" y="1019195"/>
                  <a:pt x="6696075" y="1125273"/>
                </a:cubicBezTo>
                <a:cubicBezTo>
                  <a:pt x="6696238" y="1231351"/>
                  <a:pt x="6682232" y="1520999"/>
                  <a:pt x="6696075" y="1622986"/>
                </a:cubicBezTo>
                <a:cubicBezTo>
                  <a:pt x="6736029" y="1780305"/>
                  <a:pt x="6525817" y="1991912"/>
                  <a:pt x="6371470" y="1947591"/>
                </a:cubicBezTo>
                <a:cubicBezTo>
                  <a:pt x="6098388" y="1952700"/>
                  <a:pt x="5883606" y="1894222"/>
                  <a:pt x="5700818" y="1947591"/>
                </a:cubicBezTo>
                <a:cubicBezTo>
                  <a:pt x="5518030" y="2000960"/>
                  <a:pt x="5243193" y="1896967"/>
                  <a:pt x="5090634" y="1947591"/>
                </a:cubicBezTo>
                <a:cubicBezTo>
                  <a:pt x="4938075" y="1998215"/>
                  <a:pt x="4822317" y="1899322"/>
                  <a:pt x="4601388" y="1947591"/>
                </a:cubicBezTo>
                <a:cubicBezTo>
                  <a:pt x="4380459" y="1995860"/>
                  <a:pt x="4250484" y="1929266"/>
                  <a:pt x="3991204" y="1947591"/>
                </a:cubicBezTo>
                <a:cubicBezTo>
                  <a:pt x="3731924" y="1965916"/>
                  <a:pt x="3568952" y="1924046"/>
                  <a:pt x="3381020" y="1947591"/>
                </a:cubicBezTo>
                <a:cubicBezTo>
                  <a:pt x="3193088" y="1971136"/>
                  <a:pt x="3003310" y="1890625"/>
                  <a:pt x="2891774" y="1947591"/>
                </a:cubicBezTo>
                <a:cubicBezTo>
                  <a:pt x="2780238" y="2004557"/>
                  <a:pt x="2507195" y="1875360"/>
                  <a:pt x="2281590" y="1947591"/>
                </a:cubicBezTo>
                <a:cubicBezTo>
                  <a:pt x="2055985" y="2019822"/>
                  <a:pt x="1892628" y="1920952"/>
                  <a:pt x="1731875" y="1947591"/>
                </a:cubicBezTo>
                <a:cubicBezTo>
                  <a:pt x="1571122" y="1974230"/>
                  <a:pt x="1254540" y="1888817"/>
                  <a:pt x="1121692" y="1947591"/>
                </a:cubicBezTo>
                <a:cubicBezTo>
                  <a:pt x="988844" y="2006365"/>
                  <a:pt x="693014" y="1936926"/>
                  <a:pt x="324605" y="1947591"/>
                </a:cubicBezTo>
                <a:cubicBezTo>
                  <a:pt x="152092" y="1944919"/>
                  <a:pt x="-4142" y="1764879"/>
                  <a:pt x="0" y="1622986"/>
                </a:cubicBezTo>
                <a:cubicBezTo>
                  <a:pt x="-10090" y="1436752"/>
                  <a:pt x="25500" y="1266019"/>
                  <a:pt x="0" y="1164225"/>
                </a:cubicBezTo>
                <a:cubicBezTo>
                  <a:pt x="-25500" y="1062431"/>
                  <a:pt x="11181" y="948132"/>
                  <a:pt x="0" y="744415"/>
                </a:cubicBezTo>
                <a:cubicBezTo>
                  <a:pt x="-11181" y="540698"/>
                  <a:pt x="38141" y="498379"/>
                  <a:pt x="0" y="324605"/>
                </a:cubicBezTo>
                <a:close/>
              </a:path>
            </a:pathLst>
          </a:custGeom>
          <a:solidFill>
            <a:schemeClr val="bg2"/>
          </a:solidFill>
          <a:ln w="38100">
            <a:solidFill>
              <a:schemeClr val="accent6"/>
            </a:solidFill>
            <a:extLst>
              <a:ext uri="{C807C97D-BFC1-408E-A445-0C87EB9F89A2}">
                <ask:lineSketchStyleProps xmlns:ask="http://schemas.microsoft.com/office/drawing/2018/sketchyshapes" sd="2840917701">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Text&#10;&#10;Description automatically generated">
            <a:extLst>
              <a:ext uri="{FF2B5EF4-FFF2-40B4-BE49-F238E27FC236}">
                <a16:creationId xmlns:a16="http://schemas.microsoft.com/office/drawing/2014/main" id="{2C16CDF5-D47D-4AB5-B917-CCE2D5E296C2}"/>
              </a:ext>
            </a:extLst>
          </p:cNvPr>
          <p:cNvPicPr>
            <a:picLocks noChangeAspect="1"/>
          </p:cNvPicPr>
          <p:nvPr/>
        </p:nvPicPr>
        <p:blipFill>
          <a:blip r:embed="rId4"/>
          <a:stretch>
            <a:fillRect/>
          </a:stretch>
        </p:blipFill>
        <p:spPr>
          <a:xfrm>
            <a:off x="647700" y="1658164"/>
            <a:ext cx="6553200" cy="1638300"/>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9AD02AF5-BCEF-4225-9032-2447566D88F9}"/>
              </a:ext>
            </a:extLst>
          </p:cNvPr>
          <p:cNvPicPr>
            <a:picLocks noChangeAspect="1"/>
          </p:cNvPicPr>
          <p:nvPr/>
        </p:nvPicPr>
        <p:blipFill rotWithShape="1">
          <a:blip r:embed="rId5"/>
          <a:srcRect t="25926" b="22428"/>
          <a:stretch/>
        </p:blipFill>
        <p:spPr>
          <a:xfrm>
            <a:off x="7480299" y="3485694"/>
            <a:ext cx="4472159" cy="230970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1" name="TextBox 10">
            <a:extLst>
              <a:ext uri="{FF2B5EF4-FFF2-40B4-BE49-F238E27FC236}">
                <a16:creationId xmlns:a16="http://schemas.microsoft.com/office/drawing/2014/main" id="{7D389575-7469-4FF8-9875-F5E36667C7C2}"/>
              </a:ext>
            </a:extLst>
          </p:cNvPr>
          <p:cNvSpPr txBox="1"/>
          <p:nvPr/>
        </p:nvSpPr>
        <p:spPr>
          <a:xfrm>
            <a:off x="8764835" y="5842791"/>
            <a:ext cx="1903085" cy="1107996"/>
          </a:xfrm>
          <a:prstGeom prst="rect">
            <a:avLst/>
          </a:prstGeom>
          <a:noFill/>
        </p:spPr>
        <p:txBody>
          <a:bodyPr wrap="none" rtlCol="0">
            <a:spAutoFit/>
          </a:bodyPr>
          <a:lstStyle/>
          <a:p>
            <a:r>
              <a:rPr lang="en-US" sz="6600" dirty="0"/>
              <a:t>2024</a:t>
            </a:r>
          </a:p>
        </p:txBody>
      </p:sp>
    </p:spTree>
    <p:custDataLst>
      <p:tags r:id="rId1"/>
    </p:custDataLst>
    <p:extLst>
      <p:ext uri="{BB962C8B-B14F-4D97-AF65-F5344CB8AC3E}">
        <p14:creationId xmlns:p14="http://schemas.microsoft.com/office/powerpoint/2010/main" val="3964029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392" name="Rectangle 16391">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6394" name="Rectangle 16393">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396" name="Rectangle 16395">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398" name="Rectangle 16397">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400" name="Rectangle 16399">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402" name="Freeform: Shape 16401">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404" name="Rectangle 16403">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386" name="Rectangle 2">
            <a:extLst>
              <a:ext uri="{FF2B5EF4-FFF2-40B4-BE49-F238E27FC236}">
                <a16:creationId xmlns:a16="http://schemas.microsoft.com/office/drawing/2014/main" id="{EA22CDF9-5B6B-4FEE-9B09-D7B025879D54}"/>
              </a:ext>
            </a:extLst>
          </p:cNvPr>
          <p:cNvSpPr>
            <a:spLocks noGrp="1" noChangeArrowheads="1"/>
          </p:cNvSpPr>
          <p:nvPr>
            <p:ph type="title"/>
          </p:nvPr>
        </p:nvSpPr>
        <p:spPr>
          <a:xfrm>
            <a:off x="466722" y="586855"/>
            <a:ext cx="3201366" cy="3387497"/>
          </a:xfrm>
        </p:spPr>
        <p:txBody>
          <a:bodyPr anchor="b">
            <a:normAutofit/>
          </a:bodyPr>
          <a:lstStyle/>
          <a:p>
            <a:pPr algn="r"/>
            <a:r>
              <a:rPr lang="en-US" sz="4000">
                <a:solidFill>
                  <a:srgbClr val="FFFFFF"/>
                </a:solidFill>
              </a:rPr>
              <a:t>Individuals Not Eligible for MFP Transition (Non-Demo)</a:t>
            </a:r>
          </a:p>
        </p:txBody>
      </p:sp>
      <p:sp>
        <p:nvSpPr>
          <p:cNvPr id="2" name="Footer Placeholder 1">
            <a:extLst>
              <a:ext uri="{FF2B5EF4-FFF2-40B4-BE49-F238E27FC236}">
                <a16:creationId xmlns:a16="http://schemas.microsoft.com/office/drawing/2014/main" id="{56940D1A-1061-407E-BC1E-13D20D000C7D}"/>
              </a:ext>
            </a:extLst>
          </p:cNvPr>
          <p:cNvSpPr>
            <a:spLocks noGrp="1"/>
          </p:cNvSpPr>
          <p:nvPr>
            <p:ph type="ftr" sz="quarter" idx="11"/>
          </p:nvPr>
        </p:nvSpPr>
        <p:spPr>
          <a:xfrm>
            <a:off x="-10274" y="6503542"/>
            <a:ext cx="4086582" cy="344320"/>
          </a:xfrm>
        </p:spPr>
        <p:txBody>
          <a:bodyP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100" b="0" i="0" u="none" strike="noStrike" kern="1200" cap="none" spc="0" normalizeH="0" baseline="0" noProof="0">
                <a:ln>
                  <a:noFill/>
                </a:ln>
                <a:solidFill>
                  <a:srgbClr val="FFFFFF"/>
                </a:solidFill>
                <a:effectLst/>
                <a:uLnTx/>
                <a:uFillTx/>
                <a:latin typeface="Calibri" panose="020F0502020204030204"/>
                <a:ea typeface="+mn-ea"/>
                <a:cs typeface="+mn-cs"/>
              </a:rPr>
              <a:t>Ford, Paul MFP Overview 5.17.22</a:t>
            </a:r>
          </a:p>
        </p:txBody>
      </p:sp>
      <p:sp>
        <p:nvSpPr>
          <p:cNvPr id="16387" name="Rectangle 3">
            <a:extLst>
              <a:ext uri="{FF2B5EF4-FFF2-40B4-BE49-F238E27FC236}">
                <a16:creationId xmlns:a16="http://schemas.microsoft.com/office/drawing/2014/main" id="{2DA159F0-6040-4F4E-B692-E0B09E73EBB7}"/>
              </a:ext>
            </a:extLst>
          </p:cNvPr>
          <p:cNvSpPr>
            <a:spLocks noGrp="1" noChangeArrowheads="1"/>
          </p:cNvSpPr>
          <p:nvPr>
            <p:ph idx="1"/>
          </p:nvPr>
        </p:nvSpPr>
        <p:spPr>
          <a:xfrm>
            <a:off x="4810259" y="649480"/>
            <a:ext cx="6555347" cy="5546047"/>
          </a:xfrm>
        </p:spPr>
        <p:txBody>
          <a:bodyPr anchor="ctr">
            <a:normAutofit/>
          </a:bodyPr>
          <a:lstStyle/>
          <a:p>
            <a:r>
              <a:rPr lang="en-US" sz="2000"/>
              <a:t>If the eligibility for MFP Transition is not-met, the individual may still be transitioned as a State Funded *(Non-Demo) Transition.</a:t>
            </a:r>
          </a:p>
          <a:p>
            <a:r>
              <a:rPr lang="en-US" sz="2000"/>
              <a:t>Some reasons include: </a:t>
            </a:r>
          </a:p>
          <a:p>
            <a:pPr lvl="1"/>
            <a:r>
              <a:rPr lang="en-US" sz="2000"/>
              <a:t>Going to a residential care home (more than 4 unrelated individuals).</a:t>
            </a:r>
          </a:p>
          <a:p>
            <a:pPr lvl="1"/>
            <a:r>
              <a:rPr lang="en-US" sz="2000"/>
              <a:t>Less than a 60-day institutional stay</a:t>
            </a:r>
          </a:p>
          <a:p>
            <a:pPr lvl="1"/>
            <a:r>
              <a:rPr lang="en-US" sz="2000"/>
              <a:t>Medicaid not paying the facility.</a:t>
            </a:r>
          </a:p>
          <a:p>
            <a:pPr marL="457200" lvl="1" indent="0">
              <a:buNone/>
            </a:pPr>
            <a:r>
              <a:rPr lang="en-US" altLang="en-US" sz="2000"/>
              <a:t>* Transition services are funded under State Funds, not the demonstration.</a:t>
            </a:r>
          </a:p>
          <a:p>
            <a:pPr marL="457200" lvl="1" indent="0">
              <a:buNone/>
            </a:pPr>
            <a:endParaRPr lang="en-US" sz="2000"/>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608" name="Rectangle 25607">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610"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612"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614"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616"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618" name="Rectangle 25617">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602" name="Rectangle 2">
            <a:extLst>
              <a:ext uri="{FF2B5EF4-FFF2-40B4-BE49-F238E27FC236}">
                <a16:creationId xmlns:a16="http://schemas.microsoft.com/office/drawing/2014/main" id="{3B74A904-07AB-4AD0-A42E-2AC3C729DC54}"/>
              </a:ext>
            </a:extLst>
          </p:cNvPr>
          <p:cNvSpPr>
            <a:spLocks noGrp="1" noChangeArrowheads="1"/>
          </p:cNvSpPr>
          <p:nvPr>
            <p:ph type="title"/>
          </p:nvPr>
        </p:nvSpPr>
        <p:spPr>
          <a:xfrm>
            <a:off x="958506" y="800392"/>
            <a:ext cx="10264697" cy="1212102"/>
          </a:xfrm>
        </p:spPr>
        <p:txBody>
          <a:bodyPr>
            <a:normAutofit/>
          </a:bodyPr>
          <a:lstStyle/>
          <a:p>
            <a:r>
              <a:rPr lang="en-US" sz="4000">
                <a:solidFill>
                  <a:srgbClr val="FFFFFF"/>
                </a:solidFill>
              </a:rPr>
              <a:t>Non-Demo Transitions</a:t>
            </a:r>
          </a:p>
        </p:txBody>
      </p:sp>
      <p:sp>
        <p:nvSpPr>
          <p:cNvPr id="25603" name="Rectangle 3">
            <a:extLst>
              <a:ext uri="{FF2B5EF4-FFF2-40B4-BE49-F238E27FC236}">
                <a16:creationId xmlns:a16="http://schemas.microsoft.com/office/drawing/2014/main" id="{20E115D8-0ADA-48E7-8F2E-790FEE09FAF7}"/>
              </a:ext>
            </a:extLst>
          </p:cNvPr>
          <p:cNvSpPr>
            <a:spLocks noGrp="1" noChangeArrowheads="1"/>
          </p:cNvSpPr>
          <p:nvPr>
            <p:ph idx="1"/>
          </p:nvPr>
        </p:nvSpPr>
        <p:spPr>
          <a:xfrm>
            <a:off x="1367624" y="2490436"/>
            <a:ext cx="9708995" cy="3567173"/>
          </a:xfrm>
        </p:spPr>
        <p:txBody>
          <a:bodyPr anchor="ctr">
            <a:normAutofit/>
          </a:bodyPr>
          <a:lstStyle/>
          <a:p>
            <a:r>
              <a:rPr lang="en-US" sz="2400" b="1"/>
              <a:t>Non-demo</a:t>
            </a:r>
            <a:r>
              <a:rPr lang="en-US" sz="2400"/>
              <a:t> </a:t>
            </a:r>
            <a:r>
              <a:rPr lang="en-US" sz="2400" b="1"/>
              <a:t>Transitions</a:t>
            </a:r>
            <a:r>
              <a:rPr lang="en-US" sz="2400"/>
              <a:t> can receive: </a:t>
            </a:r>
          </a:p>
          <a:p>
            <a:pPr lvl="1"/>
            <a:r>
              <a:rPr lang="en-US"/>
              <a:t>Transition Assistance </a:t>
            </a:r>
          </a:p>
          <a:p>
            <a:pPr lvl="1"/>
            <a:r>
              <a:rPr lang="en-US" sz="2400"/>
              <a:t>Transition Coordinator – Coordinates Transition and follows for six months in community.</a:t>
            </a:r>
          </a:p>
          <a:p>
            <a:pPr lvl="1"/>
            <a:r>
              <a:rPr lang="en-US"/>
              <a:t>Transitional Budget – to assist with purchasing basic furnishings, start-up groceries, etc.</a:t>
            </a:r>
          </a:p>
          <a:p>
            <a:pPr lvl="1"/>
            <a:endParaRPr lang="en-US"/>
          </a:p>
          <a:p>
            <a:endParaRPr lang="en-US" sz="2400"/>
          </a:p>
          <a:p>
            <a:pPr lvl="1"/>
            <a:endParaRPr lang="en-US"/>
          </a:p>
        </p:txBody>
      </p:sp>
      <p:sp>
        <p:nvSpPr>
          <p:cNvPr id="2" name="Footer Placeholder 1">
            <a:extLst>
              <a:ext uri="{FF2B5EF4-FFF2-40B4-BE49-F238E27FC236}">
                <a16:creationId xmlns:a16="http://schemas.microsoft.com/office/drawing/2014/main" id="{68A8B734-CC8F-4138-A4FA-28C207AD92EF}"/>
              </a:ext>
            </a:extLst>
          </p:cNvPr>
          <p:cNvSpPr>
            <a:spLocks noGrp="1"/>
          </p:cNvSpPr>
          <p:nvPr>
            <p:ph type="ftr" sz="quarter" idx="11"/>
          </p:nvPr>
        </p:nvSpPr>
        <p:spPr>
          <a:xfrm>
            <a:off x="795528" y="6382512"/>
            <a:ext cx="6757416" cy="320040"/>
          </a:xfrm>
        </p:spPr>
        <p:txBody>
          <a:bodyP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Ford, Paul MFP Overview 5.17.22</a:t>
            </a:r>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416" name="Rectangle 17415">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418"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420"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422"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424"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426" name="Rectangle 17425">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410" name="Rectangle 2">
            <a:extLst>
              <a:ext uri="{FF2B5EF4-FFF2-40B4-BE49-F238E27FC236}">
                <a16:creationId xmlns:a16="http://schemas.microsoft.com/office/drawing/2014/main" id="{DA8E0356-ED1D-4E79-BD94-A7D2BD84BD46}"/>
              </a:ext>
            </a:extLst>
          </p:cNvPr>
          <p:cNvSpPr>
            <a:spLocks noGrp="1" noChangeArrowheads="1"/>
          </p:cNvSpPr>
          <p:nvPr>
            <p:ph type="title"/>
          </p:nvPr>
        </p:nvSpPr>
        <p:spPr>
          <a:xfrm>
            <a:off x="958506" y="800392"/>
            <a:ext cx="10264697" cy="1212102"/>
          </a:xfrm>
        </p:spPr>
        <p:txBody>
          <a:bodyPr>
            <a:normAutofit/>
          </a:bodyPr>
          <a:lstStyle/>
          <a:p>
            <a:r>
              <a:rPr lang="en-US" sz="4000">
                <a:solidFill>
                  <a:srgbClr val="FFFFFF"/>
                </a:solidFill>
              </a:rPr>
              <a:t>MFP Demo Transitions</a:t>
            </a:r>
          </a:p>
        </p:txBody>
      </p:sp>
      <p:sp>
        <p:nvSpPr>
          <p:cNvPr id="17411" name="Rectangle 3">
            <a:extLst>
              <a:ext uri="{FF2B5EF4-FFF2-40B4-BE49-F238E27FC236}">
                <a16:creationId xmlns:a16="http://schemas.microsoft.com/office/drawing/2014/main" id="{D9E10EC3-8F40-4AD5-BE01-BE5B26ACAD6B}"/>
              </a:ext>
            </a:extLst>
          </p:cNvPr>
          <p:cNvSpPr>
            <a:spLocks noGrp="1" noChangeArrowheads="1"/>
          </p:cNvSpPr>
          <p:nvPr>
            <p:ph idx="1"/>
          </p:nvPr>
        </p:nvSpPr>
        <p:spPr>
          <a:xfrm>
            <a:off x="1367624" y="2341848"/>
            <a:ext cx="9708995" cy="4274709"/>
          </a:xfrm>
        </p:spPr>
        <p:txBody>
          <a:bodyPr anchor="ctr">
            <a:normAutofit/>
          </a:bodyPr>
          <a:lstStyle/>
          <a:p>
            <a:r>
              <a:rPr lang="en-US" sz="2000" b="1"/>
              <a:t>MFP Transitions </a:t>
            </a:r>
            <a:r>
              <a:rPr lang="en-US" sz="2000"/>
              <a:t>can receive: </a:t>
            </a:r>
          </a:p>
          <a:p>
            <a:pPr lvl="1"/>
            <a:r>
              <a:rPr lang="en-US" sz="2000"/>
              <a:t>Transition Assistance </a:t>
            </a:r>
          </a:p>
          <a:p>
            <a:pPr lvl="2"/>
            <a:r>
              <a:rPr lang="en-US"/>
              <a:t>Transition Coordinator – Coordinates Transition and follows for a year.</a:t>
            </a:r>
          </a:p>
          <a:p>
            <a:pPr lvl="1"/>
            <a:r>
              <a:rPr lang="en-US" sz="2000"/>
              <a:t>Housing Assistance </a:t>
            </a:r>
          </a:p>
          <a:p>
            <a:pPr lvl="2"/>
            <a:r>
              <a:rPr lang="en-US"/>
              <a:t>Housing Coordinator</a:t>
            </a:r>
          </a:p>
          <a:p>
            <a:pPr lvl="2"/>
            <a:r>
              <a:rPr lang="en-US"/>
              <a:t>Rental Assistance</a:t>
            </a:r>
          </a:p>
          <a:p>
            <a:pPr lvl="2"/>
            <a:r>
              <a:rPr lang="en-US"/>
              <a:t>Access to the State Security Deposit Guarantee Program</a:t>
            </a:r>
          </a:p>
          <a:p>
            <a:pPr lvl="2"/>
            <a:r>
              <a:rPr lang="en-US"/>
              <a:t>Home Modifications for Accessibility</a:t>
            </a:r>
          </a:p>
          <a:p>
            <a:pPr lvl="3"/>
            <a:r>
              <a:rPr lang="en-US" sz="2000"/>
              <a:t>Possible Funds available through CIL for higher cost mods. </a:t>
            </a:r>
          </a:p>
          <a:p>
            <a:pPr lvl="3"/>
            <a:r>
              <a:rPr lang="en-US" sz="2000"/>
              <a:t>Transitional Budget – to assist with purchasing basic furnishings, start-up groceries, etc. (Max. $2,000 /2 years</a:t>
            </a:r>
          </a:p>
        </p:txBody>
      </p:sp>
      <p:sp>
        <p:nvSpPr>
          <p:cNvPr id="2" name="Footer Placeholder 1">
            <a:extLst>
              <a:ext uri="{FF2B5EF4-FFF2-40B4-BE49-F238E27FC236}">
                <a16:creationId xmlns:a16="http://schemas.microsoft.com/office/drawing/2014/main" id="{C41F8CB8-D0E1-45C8-8A39-027E5A0A4146}"/>
              </a:ext>
            </a:extLst>
          </p:cNvPr>
          <p:cNvSpPr>
            <a:spLocks noGrp="1"/>
          </p:cNvSpPr>
          <p:nvPr>
            <p:ph type="ftr" sz="quarter" idx="11"/>
          </p:nvPr>
        </p:nvSpPr>
        <p:spPr>
          <a:xfrm>
            <a:off x="795528" y="6382512"/>
            <a:ext cx="6757416" cy="320040"/>
          </a:xfrm>
        </p:spPr>
        <p:txBody>
          <a:bodyP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Ford, Paul MFP Overview 5.17.22</a:t>
            </a:r>
          </a:p>
        </p:txBody>
      </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27" name="Rectangle 2048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528" name="Rectangle 20490">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529" name="Rectangle 20492">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495" name="Rectangle 20494">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497" name="Freeform: Shape 2049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530" name="Rectangle 2049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482" name="Rectangle 2">
            <a:extLst>
              <a:ext uri="{FF2B5EF4-FFF2-40B4-BE49-F238E27FC236}">
                <a16:creationId xmlns:a16="http://schemas.microsoft.com/office/drawing/2014/main" id="{377F6500-9E69-46F2-BCCE-CE9EE2538061}"/>
              </a:ext>
            </a:extLst>
          </p:cNvPr>
          <p:cNvSpPr>
            <a:spLocks noGrp="1" noChangeArrowheads="1"/>
          </p:cNvSpPr>
          <p:nvPr>
            <p:ph type="title"/>
          </p:nvPr>
        </p:nvSpPr>
        <p:spPr>
          <a:xfrm>
            <a:off x="586478" y="1683756"/>
            <a:ext cx="3115265" cy="2396359"/>
          </a:xfrm>
        </p:spPr>
        <p:txBody>
          <a:bodyPr anchor="b">
            <a:normAutofit/>
          </a:bodyPr>
          <a:lstStyle/>
          <a:p>
            <a:pPr algn="r"/>
            <a:r>
              <a:rPr lang="en-US" sz="3100">
                <a:solidFill>
                  <a:srgbClr val="FFFFFF"/>
                </a:solidFill>
              </a:rPr>
              <a:t>What happens if the person is institutionalized during their MFP year?</a:t>
            </a:r>
          </a:p>
        </p:txBody>
      </p:sp>
      <p:sp>
        <p:nvSpPr>
          <p:cNvPr id="2" name="Footer Placeholder 1">
            <a:extLst>
              <a:ext uri="{FF2B5EF4-FFF2-40B4-BE49-F238E27FC236}">
                <a16:creationId xmlns:a16="http://schemas.microsoft.com/office/drawing/2014/main" id="{F2F70CFD-4973-44EE-B494-BF0687E9BBCB}"/>
              </a:ext>
            </a:extLst>
          </p:cNvPr>
          <p:cNvSpPr>
            <a:spLocks noGrp="1"/>
          </p:cNvSpPr>
          <p:nvPr>
            <p:ph type="ftr" sz="quarter" idx="11"/>
          </p:nvPr>
        </p:nvSpPr>
        <p:spPr>
          <a:xfrm>
            <a:off x="86710" y="6458401"/>
            <a:ext cx="4114800" cy="365125"/>
          </a:xfrm>
        </p:spPr>
        <p:txBody>
          <a:bodyP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100" b="0" i="0" u="none" strike="noStrike" kern="1200" cap="none" spc="0" normalizeH="0" baseline="0" noProof="0">
                <a:ln>
                  <a:noFill/>
                </a:ln>
                <a:solidFill>
                  <a:srgbClr val="FFFFFF"/>
                </a:solidFill>
                <a:effectLst/>
                <a:uLnTx/>
                <a:uFillTx/>
                <a:latin typeface="Calibri" panose="020F0502020204030204"/>
                <a:ea typeface="+mn-ea"/>
                <a:cs typeface="+mn-cs"/>
              </a:rPr>
              <a:t>Ford, Paul MFP Overview 5.17.22</a:t>
            </a:r>
          </a:p>
        </p:txBody>
      </p:sp>
      <p:graphicFrame>
        <p:nvGraphicFramePr>
          <p:cNvPr id="20531" name="Rectangle 3">
            <a:extLst>
              <a:ext uri="{FF2B5EF4-FFF2-40B4-BE49-F238E27FC236}">
                <a16:creationId xmlns:a16="http://schemas.microsoft.com/office/drawing/2014/main" id="{D486C489-EB50-CA7B-66E4-7A72F6A7AE90}"/>
              </a:ext>
            </a:extLst>
          </p:cNvPr>
          <p:cNvGraphicFramePr>
            <a:graphicFrameLocks noGrp="1"/>
          </p:cNvGraphicFramePr>
          <p:nvPr>
            <p:ph idx="1"/>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2F3856E9-4239-4EE7-A372-FDCF4882FD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CCC9CDCF-90F8-42B0-BD0A-794C526880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30095"/>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9" name="Group 38">
            <a:extLst>
              <a:ext uri="{FF2B5EF4-FFF2-40B4-BE49-F238E27FC236}">
                <a16:creationId xmlns:a16="http://schemas.microsoft.com/office/drawing/2014/main" id="{C07D05FE-3FB8-4314-A050-9AB40814D71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5" y="-11219"/>
            <a:ext cx="5646974" cy="6483075"/>
            <a:chOff x="-19221" y="0"/>
            <a:chExt cx="5646974" cy="6483075"/>
          </a:xfrm>
        </p:grpSpPr>
        <p:sp>
          <p:nvSpPr>
            <p:cNvPr id="40" name="Freeform: Shape 39">
              <a:extLst>
                <a:ext uri="{FF2B5EF4-FFF2-40B4-BE49-F238E27FC236}">
                  <a16:creationId xmlns:a16="http://schemas.microsoft.com/office/drawing/2014/main" id="{BDDC6C42-DDD5-4105-85F2-9C052563AE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116610"/>
              <a:ext cx="5535001" cy="6250127"/>
            </a:xfrm>
            <a:custGeom>
              <a:avLst/>
              <a:gdLst>
                <a:gd name="connsiteX0" fmla="*/ 2510242 w 5535001"/>
                <a:gd name="connsiteY0" fmla="*/ 174 h 6250127"/>
                <a:gd name="connsiteX1" fmla="*/ 2550551 w 5535001"/>
                <a:gd name="connsiteY1" fmla="*/ 510 h 6250127"/>
                <a:gd name="connsiteX2" fmla="*/ 2629490 w 5535001"/>
                <a:gd name="connsiteY2" fmla="*/ 3757 h 6250127"/>
                <a:gd name="connsiteX3" fmla="*/ 2708317 w 5535001"/>
                <a:gd name="connsiteY3" fmla="*/ 7229 h 6250127"/>
                <a:gd name="connsiteX4" fmla="*/ 2787256 w 5535001"/>
                <a:gd name="connsiteY4" fmla="*/ 14619 h 6250127"/>
                <a:gd name="connsiteX5" fmla="*/ 3408467 w 5535001"/>
                <a:gd name="connsiteY5" fmla="*/ 145064 h 6250127"/>
                <a:gd name="connsiteX6" fmla="*/ 3557723 w 5535001"/>
                <a:gd name="connsiteY6" fmla="*/ 199593 h 6250127"/>
                <a:gd name="connsiteX7" fmla="*/ 3594337 w 5535001"/>
                <a:gd name="connsiteY7" fmla="*/ 214597 h 6250127"/>
                <a:gd name="connsiteX8" fmla="*/ 3630616 w 5535001"/>
                <a:gd name="connsiteY8" fmla="*/ 230385 h 6250127"/>
                <a:gd name="connsiteX9" fmla="*/ 3703172 w 5535001"/>
                <a:gd name="connsiteY9" fmla="*/ 262073 h 6250127"/>
                <a:gd name="connsiteX10" fmla="*/ 3739003 w 5535001"/>
                <a:gd name="connsiteY10" fmla="*/ 278756 h 6250127"/>
                <a:gd name="connsiteX11" fmla="*/ 3756806 w 5535001"/>
                <a:gd name="connsiteY11" fmla="*/ 287266 h 6250127"/>
                <a:gd name="connsiteX12" fmla="*/ 3773714 w 5535001"/>
                <a:gd name="connsiteY12" fmla="*/ 297567 h 6250127"/>
                <a:gd name="connsiteX13" fmla="*/ 3840784 w 5535001"/>
                <a:gd name="connsiteY13" fmla="*/ 339332 h 6250127"/>
                <a:gd name="connsiteX14" fmla="*/ 3873927 w 5535001"/>
                <a:gd name="connsiteY14" fmla="*/ 360495 h 6250127"/>
                <a:gd name="connsiteX15" fmla="*/ 3906062 w 5535001"/>
                <a:gd name="connsiteY15" fmla="*/ 383001 h 6250127"/>
                <a:gd name="connsiteX16" fmla="*/ 3969662 w 5535001"/>
                <a:gd name="connsiteY16" fmla="*/ 428572 h 6250127"/>
                <a:gd name="connsiteX17" fmla="*/ 4423029 w 5535001"/>
                <a:gd name="connsiteY17" fmla="*/ 837600 h 6250127"/>
                <a:gd name="connsiteX18" fmla="*/ 4474647 w 5535001"/>
                <a:gd name="connsiteY18" fmla="*/ 891569 h 6250127"/>
                <a:gd name="connsiteX19" fmla="*/ 4524250 w 5535001"/>
                <a:gd name="connsiteY19" fmla="*/ 946883 h 6250127"/>
                <a:gd name="connsiteX20" fmla="*/ 4573965 w 5535001"/>
                <a:gd name="connsiteY20" fmla="*/ 1001748 h 6250127"/>
                <a:gd name="connsiteX21" fmla="*/ 4622224 w 5535001"/>
                <a:gd name="connsiteY21" fmla="*/ 1057509 h 6250127"/>
                <a:gd name="connsiteX22" fmla="*/ 4717510 w 5535001"/>
                <a:gd name="connsiteY22" fmla="*/ 1169143 h 6250127"/>
                <a:gd name="connsiteX23" fmla="*/ 4764986 w 5535001"/>
                <a:gd name="connsiteY23" fmla="*/ 1224681 h 6250127"/>
                <a:gd name="connsiteX24" fmla="*/ 4813021 w 5535001"/>
                <a:gd name="connsiteY24" fmla="*/ 1279994 h 6250127"/>
                <a:gd name="connsiteX25" fmla="*/ 5001915 w 5535001"/>
                <a:gd name="connsiteY25" fmla="*/ 1506846 h 6250127"/>
                <a:gd name="connsiteX26" fmla="*/ 5170542 w 5535001"/>
                <a:gd name="connsiteY26" fmla="*/ 1751165 h 6250127"/>
                <a:gd name="connsiteX27" fmla="*/ 5428969 w 5535001"/>
                <a:gd name="connsiteY27" fmla="*/ 2293660 h 6250127"/>
                <a:gd name="connsiteX28" fmla="*/ 5534893 w 5535001"/>
                <a:gd name="connsiteY28" fmla="*/ 2899307 h 6250127"/>
                <a:gd name="connsiteX29" fmla="*/ 5508804 w 5535001"/>
                <a:gd name="connsiteY29" fmla="*/ 3211144 h 6250127"/>
                <a:gd name="connsiteX30" fmla="*/ 5426282 w 5535001"/>
                <a:gd name="connsiteY30" fmla="*/ 3513352 h 6250127"/>
                <a:gd name="connsiteX31" fmla="*/ 5248250 w 5535001"/>
                <a:gd name="connsiteY31" fmla="*/ 4030542 h 6250127"/>
                <a:gd name="connsiteX32" fmla="*/ 5208612 w 5535001"/>
                <a:gd name="connsiteY32" fmla="*/ 4161771 h 6250127"/>
                <a:gd name="connsiteX33" fmla="*/ 5170318 w 5535001"/>
                <a:gd name="connsiteY33" fmla="*/ 4294680 h 6250127"/>
                <a:gd name="connsiteX34" fmla="*/ 5132248 w 5535001"/>
                <a:gd name="connsiteY34" fmla="*/ 4430164 h 6250127"/>
                <a:gd name="connsiteX35" fmla="*/ 5112765 w 5535001"/>
                <a:gd name="connsiteY35" fmla="*/ 4498914 h 6250127"/>
                <a:gd name="connsiteX36" fmla="*/ 5091715 w 5535001"/>
                <a:gd name="connsiteY36" fmla="*/ 4569119 h 6250127"/>
                <a:gd name="connsiteX37" fmla="*/ 5068985 w 5535001"/>
                <a:gd name="connsiteY37" fmla="*/ 4640220 h 6250127"/>
                <a:gd name="connsiteX38" fmla="*/ 5043904 w 5535001"/>
                <a:gd name="connsiteY38" fmla="*/ 4712105 h 6250127"/>
                <a:gd name="connsiteX39" fmla="*/ 5015799 w 5535001"/>
                <a:gd name="connsiteY39" fmla="*/ 4784438 h 6250127"/>
                <a:gd name="connsiteX40" fmla="*/ 4982880 w 5535001"/>
                <a:gd name="connsiteY40" fmla="*/ 4856435 h 6250127"/>
                <a:gd name="connsiteX41" fmla="*/ 4817276 w 5535001"/>
                <a:gd name="connsiteY41" fmla="*/ 5125275 h 6250127"/>
                <a:gd name="connsiteX42" fmla="*/ 4618753 w 5535001"/>
                <a:gd name="connsiteY42" fmla="*/ 5355374 h 6250127"/>
                <a:gd name="connsiteX43" fmla="*/ 4566575 w 5535001"/>
                <a:gd name="connsiteY43" fmla="*/ 5408560 h 6250127"/>
                <a:gd name="connsiteX44" fmla="*/ 4513837 w 5535001"/>
                <a:gd name="connsiteY44" fmla="*/ 5461186 h 6250127"/>
                <a:gd name="connsiteX45" fmla="*/ 4459531 w 5535001"/>
                <a:gd name="connsiteY45" fmla="*/ 5512580 h 6250127"/>
                <a:gd name="connsiteX46" fmla="*/ 4404554 w 5535001"/>
                <a:gd name="connsiteY46" fmla="*/ 5563526 h 6250127"/>
                <a:gd name="connsiteX47" fmla="*/ 4348009 w 5535001"/>
                <a:gd name="connsiteY47" fmla="*/ 5613017 h 6250127"/>
                <a:gd name="connsiteX48" fmla="*/ 4290568 w 5535001"/>
                <a:gd name="connsiteY48" fmla="*/ 5661948 h 6250127"/>
                <a:gd name="connsiteX49" fmla="*/ 4276124 w 5535001"/>
                <a:gd name="connsiteY49" fmla="*/ 5674153 h 6250127"/>
                <a:gd name="connsiteX50" fmla="*/ 4261120 w 5535001"/>
                <a:gd name="connsiteY50" fmla="*/ 5685798 h 6250127"/>
                <a:gd name="connsiteX51" fmla="*/ 4231112 w 5535001"/>
                <a:gd name="connsiteY51" fmla="*/ 5708976 h 6250127"/>
                <a:gd name="connsiteX52" fmla="*/ 4170984 w 5535001"/>
                <a:gd name="connsiteY52" fmla="*/ 5755443 h 6250127"/>
                <a:gd name="connsiteX53" fmla="*/ 4046025 w 5535001"/>
                <a:gd name="connsiteY53" fmla="*/ 5843228 h 6250127"/>
                <a:gd name="connsiteX54" fmla="*/ 3915356 w 5535001"/>
                <a:gd name="connsiteY54" fmla="*/ 5923735 h 6250127"/>
                <a:gd name="connsiteX55" fmla="*/ 3346323 w 5535001"/>
                <a:gd name="connsiteY55" fmla="*/ 6158872 h 6250127"/>
                <a:gd name="connsiteX56" fmla="*/ 2743476 w 5535001"/>
                <a:gd name="connsiteY56" fmla="*/ 6247328 h 6250127"/>
                <a:gd name="connsiteX57" fmla="*/ 2668120 w 5535001"/>
                <a:gd name="connsiteY57" fmla="*/ 6249344 h 6250127"/>
                <a:gd name="connsiteX58" fmla="*/ 2630498 w 5535001"/>
                <a:gd name="connsiteY58" fmla="*/ 6250127 h 6250127"/>
                <a:gd name="connsiteX59" fmla="*/ 2592988 w 5535001"/>
                <a:gd name="connsiteY59" fmla="*/ 6249568 h 6250127"/>
                <a:gd name="connsiteX60" fmla="*/ 2518080 w 5535001"/>
                <a:gd name="connsiteY60" fmla="*/ 6247777 h 6250127"/>
                <a:gd name="connsiteX61" fmla="*/ 2442948 w 5535001"/>
                <a:gd name="connsiteY61" fmla="*/ 6244529 h 6250127"/>
                <a:gd name="connsiteX62" fmla="*/ 2291676 w 5535001"/>
                <a:gd name="connsiteY62" fmla="*/ 6232213 h 6250127"/>
                <a:gd name="connsiteX63" fmla="*/ 2141412 w 5535001"/>
                <a:gd name="connsiteY63" fmla="*/ 6212394 h 6250127"/>
                <a:gd name="connsiteX64" fmla="*/ 1992715 w 5535001"/>
                <a:gd name="connsiteY64" fmla="*/ 6184961 h 6250127"/>
                <a:gd name="connsiteX65" fmla="*/ 1845811 w 5535001"/>
                <a:gd name="connsiteY65" fmla="*/ 6151034 h 6250127"/>
                <a:gd name="connsiteX66" fmla="*/ 1701033 w 5535001"/>
                <a:gd name="connsiteY66" fmla="*/ 6110724 h 6250127"/>
                <a:gd name="connsiteX67" fmla="*/ 1629484 w 5535001"/>
                <a:gd name="connsiteY67" fmla="*/ 6088219 h 6250127"/>
                <a:gd name="connsiteX68" fmla="*/ 1558383 w 5535001"/>
                <a:gd name="connsiteY68" fmla="*/ 6064929 h 6250127"/>
                <a:gd name="connsiteX69" fmla="*/ 1011968 w 5535001"/>
                <a:gd name="connsiteY69" fmla="*/ 5828896 h 6250127"/>
                <a:gd name="connsiteX70" fmla="*/ 511237 w 5535001"/>
                <a:gd name="connsiteY70" fmla="*/ 5512356 h 6250127"/>
                <a:gd name="connsiteX71" fmla="*/ 395572 w 5535001"/>
                <a:gd name="connsiteY71" fmla="*/ 5419757 h 6250127"/>
                <a:gd name="connsiteX72" fmla="*/ 284722 w 5535001"/>
                <a:gd name="connsiteY72" fmla="*/ 5321559 h 6250127"/>
                <a:gd name="connsiteX73" fmla="*/ 257513 w 5535001"/>
                <a:gd name="connsiteY73" fmla="*/ 5296477 h 6250127"/>
                <a:gd name="connsiteX74" fmla="*/ 243853 w 5535001"/>
                <a:gd name="connsiteY74" fmla="*/ 5283937 h 6250127"/>
                <a:gd name="connsiteX75" fmla="*/ 230752 w 5535001"/>
                <a:gd name="connsiteY75" fmla="*/ 5270836 h 6250127"/>
                <a:gd name="connsiteX76" fmla="*/ 178574 w 5535001"/>
                <a:gd name="connsiteY76" fmla="*/ 5218322 h 6250127"/>
                <a:gd name="connsiteX77" fmla="*/ 126508 w 5535001"/>
                <a:gd name="connsiteY77" fmla="*/ 5165584 h 6250127"/>
                <a:gd name="connsiteX78" fmla="*/ 76345 w 5535001"/>
                <a:gd name="connsiteY78" fmla="*/ 5111167 h 6250127"/>
                <a:gd name="connsiteX79" fmla="*/ 26407 w 5535001"/>
                <a:gd name="connsiteY79" fmla="*/ 5056413 h 6250127"/>
                <a:gd name="connsiteX80" fmla="*/ 0 w 5535001"/>
                <a:gd name="connsiteY80" fmla="*/ 5024776 h 6250127"/>
                <a:gd name="connsiteX81" fmla="*/ 0 w 5535001"/>
                <a:gd name="connsiteY81" fmla="*/ 4492798 h 6250127"/>
                <a:gd name="connsiteX82" fmla="*/ 28534 w 5535001"/>
                <a:gd name="connsiteY82" fmla="*/ 4537879 h 6250127"/>
                <a:gd name="connsiteX83" fmla="*/ 66604 w 5535001"/>
                <a:gd name="connsiteY83" fmla="*/ 4592745 h 6250127"/>
                <a:gd name="connsiteX84" fmla="*/ 104114 w 5535001"/>
                <a:gd name="connsiteY84" fmla="*/ 4647834 h 6250127"/>
                <a:gd name="connsiteX85" fmla="*/ 143751 w 5535001"/>
                <a:gd name="connsiteY85" fmla="*/ 4701580 h 6250127"/>
                <a:gd name="connsiteX86" fmla="*/ 182717 w 5535001"/>
                <a:gd name="connsiteY86" fmla="*/ 4755773 h 6250127"/>
                <a:gd name="connsiteX87" fmla="*/ 223810 w 5535001"/>
                <a:gd name="connsiteY87" fmla="*/ 4808399 h 6250127"/>
                <a:gd name="connsiteX88" fmla="*/ 264679 w 5535001"/>
                <a:gd name="connsiteY88" fmla="*/ 4861249 h 6250127"/>
                <a:gd name="connsiteX89" fmla="*/ 307788 w 5535001"/>
                <a:gd name="connsiteY89" fmla="*/ 4912420 h 6250127"/>
                <a:gd name="connsiteX90" fmla="*/ 351232 w 5535001"/>
                <a:gd name="connsiteY90" fmla="*/ 4963254 h 6250127"/>
                <a:gd name="connsiteX91" fmla="*/ 397028 w 5535001"/>
                <a:gd name="connsiteY91" fmla="*/ 5012185 h 6250127"/>
                <a:gd name="connsiteX92" fmla="*/ 443496 w 5535001"/>
                <a:gd name="connsiteY92" fmla="*/ 5060444 h 6250127"/>
                <a:gd name="connsiteX93" fmla="*/ 455140 w 5535001"/>
                <a:gd name="connsiteY93" fmla="*/ 5072537 h 6250127"/>
                <a:gd name="connsiteX94" fmla="*/ 467345 w 5535001"/>
                <a:gd name="connsiteY94" fmla="*/ 5083958 h 6250127"/>
                <a:gd name="connsiteX95" fmla="*/ 491755 w 5535001"/>
                <a:gd name="connsiteY95" fmla="*/ 5106912 h 6250127"/>
                <a:gd name="connsiteX96" fmla="*/ 540686 w 5535001"/>
                <a:gd name="connsiteY96" fmla="*/ 5152819 h 6250127"/>
                <a:gd name="connsiteX97" fmla="*/ 552890 w 5535001"/>
                <a:gd name="connsiteY97" fmla="*/ 5164353 h 6250127"/>
                <a:gd name="connsiteX98" fmla="*/ 565655 w 5535001"/>
                <a:gd name="connsiteY98" fmla="*/ 5175214 h 6250127"/>
                <a:gd name="connsiteX99" fmla="*/ 591072 w 5535001"/>
                <a:gd name="connsiteY99" fmla="*/ 5197048 h 6250127"/>
                <a:gd name="connsiteX100" fmla="*/ 694197 w 5535001"/>
                <a:gd name="connsiteY100" fmla="*/ 5283041 h 6250127"/>
                <a:gd name="connsiteX101" fmla="*/ 1146221 w 5535001"/>
                <a:gd name="connsiteY101" fmla="*/ 5573716 h 6250127"/>
                <a:gd name="connsiteX102" fmla="*/ 1650982 w 5535001"/>
                <a:gd name="connsiteY102" fmla="*/ 5758130 h 6250127"/>
                <a:gd name="connsiteX103" fmla="*/ 1716485 w 5535001"/>
                <a:gd name="connsiteY103" fmla="*/ 5772798 h 6250127"/>
                <a:gd name="connsiteX104" fmla="*/ 1782211 w 5535001"/>
                <a:gd name="connsiteY104" fmla="*/ 5786235 h 6250127"/>
                <a:gd name="connsiteX105" fmla="*/ 1848386 w 5535001"/>
                <a:gd name="connsiteY105" fmla="*/ 5796984 h 6250127"/>
                <a:gd name="connsiteX106" fmla="*/ 1881417 w 5535001"/>
                <a:gd name="connsiteY106" fmla="*/ 5802359 h 6250127"/>
                <a:gd name="connsiteX107" fmla="*/ 1914560 w 5535001"/>
                <a:gd name="connsiteY107" fmla="*/ 5807061 h 6250127"/>
                <a:gd name="connsiteX108" fmla="*/ 2047469 w 5535001"/>
                <a:gd name="connsiteY108" fmla="*/ 5821282 h 6250127"/>
                <a:gd name="connsiteX109" fmla="*/ 2180601 w 5535001"/>
                <a:gd name="connsiteY109" fmla="*/ 5828896 h 6250127"/>
                <a:gd name="connsiteX110" fmla="*/ 2313622 w 5535001"/>
                <a:gd name="connsiteY110" fmla="*/ 5830463 h 6250127"/>
                <a:gd name="connsiteX111" fmla="*/ 2380021 w 5535001"/>
                <a:gd name="connsiteY111" fmla="*/ 5828448 h 6250127"/>
                <a:gd name="connsiteX112" fmla="*/ 2446195 w 5535001"/>
                <a:gd name="connsiteY112" fmla="*/ 5826433 h 6250127"/>
                <a:gd name="connsiteX113" fmla="*/ 2513041 w 5535001"/>
                <a:gd name="connsiteY113" fmla="*/ 5822737 h 6250127"/>
                <a:gd name="connsiteX114" fmla="*/ 2580111 w 5535001"/>
                <a:gd name="connsiteY114" fmla="*/ 5818258 h 6250127"/>
                <a:gd name="connsiteX115" fmla="*/ 2613590 w 5535001"/>
                <a:gd name="connsiteY115" fmla="*/ 5816355 h 6250127"/>
                <a:gd name="connsiteX116" fmla="*/ 2646845 w 5535001"/>
                <a:gd name="connsiteY116" fmla="*/ 5813108 h 6250127"/>
                <a:gd name="connsiteX117" fmla="*/ 2713244 w 5535001"/>
                <a:gd name="connsiteY117" fmla="*/ 5806838 h 6250127"/>
                <a:gd name="connsiteX118" fmla="*/ 3230882 w 5535001"/>
                <a:gd name="connsiteY118" fmla="*/ 5721292 h 6250127"/>
                <a:gd name="connsiteX119" fmla="*/ 3720416 w 5535001"/>
                <a:gd name="connsiteY119" fmla="*/ 5556472 h 6250127"/>
                <a:gd name="connsiteX120" fmla="*/ 3837425 w 5535001"/>
                <a:gd name="connsiteY120" fmla="*/ 5499927 h 6250127"/>
                <a:gd name="connsiteX121" fmla="*/ 3951634 w 5535001"/>
                <a:gd name="connsiteY121" fmla="*/ 5436552 h 6250127"/>
                <a:gd name="connsiteX122" fmla="*/ 4007284 w 5535001"/>
                <a:gd name="connsiteY122" fmla="*/ 5401841 h 6250127"/>
                <a:gd name="connsiteX123" fmla="*/ 4035164 w 5535001"/>
                <a:gd name="connsiteY123" fmla="*/ 5384374 h 6250127"/>
                <a:gd name="connsiteX124" fmla="*/ 4049049 w 5535001"/>
                <a:gd name="connsiteY124" fmla="*/ 5375640 h 6250127"/>
                <a:gd name="connsiteX125" fmla="*/ 4062485 w 5535001"/>
                <a:gd name="connsiteY125" fmla="*/ 5366123 h 6250127"/>
                <a:gd name="connsiteX126" fmla="*/ 4116567 w 5535001"/>
                <a:gd name="connsiteY126" fmla="*/ 5328277 h 6250127"/>
                <a:gd name="connsiteX127" fmla="*/ 4169976 w 5535001"/>
                <a:gd name="connsiteY127" fmla="*/ 5289199 h 6250127"/>
                <a:gd name="connsiteX128" fmla="*/ 4222042 w 5535001"/>
                <a:gd name="connsiteY128" fmla="*/ 5247994 h 6250127"/>
                <a:gd name="connsiteX129" fmla="*/ 4273213 w 5535001"/>
                <a:gd name="connsiteY129" fmla="*/ 5205558 h 6250127"/>
                <a:gd name="connsiteX130" fmla="*/ 4323151 w 5535001"/>
                <a:gd name="connsiteY130" fmla="*/ 5161329 h 6250127"/>
                <a:gd name="connsiteX131" fmla="*/ 4371971 w 5535001"/>
                <a:gd name="connsiteY131" fmla="*/ 5116093 h 6250127"/>
                <a:gd name="connsiteX132" fmla="*/ 4546868 w 5535001"/>
                <a:gd name="connsiteY132" fmla="*/ 4924400 h 6250127"/>
                <a:gd name="connsiteX133" fmla="*/ 4675634 w 5535001"/>
                <a:gd name="connsiteY133" fmla="*/ 4715352 h 6250127"/>
                <a:gd name="connsiteX134" fmla="*/ 4700155 w 5535001"/>
                <a:gd name="connsiteY134" fmla="*/ 4659255 h 6250127"/>
                <a:gd name="connsiteX135" fmla="*/ 4721206 w 5535001"/>
                <a:gd name="connsiteY135" fmla="*/ 4600135 h 6250127"/>
                <a:gd name="connsiteX136" fmla="*/ 4740465 w 5535001"/>
                <a:gd name="connsiteY136" fmla="*/ 4538887 h 6250127"/>
                <a:gd name="connsiteX137" fmla="*/ 4758492 w 5535001"/>
                <a:gd name="connsiteY137" fmla="*/ 4475848 h 6250127"/>
                <a:gd name="connsiteX138" fmla="*/ 4891288 w 5535001"/>
                <a:gd name="connsiteY138" fmla="*/ 3930329 h 6250127"/>
                <a:gd name="connsiteX139" fmla="*/ 5066298 w 5535001"/>
                <a:gd name="connsiteY139" fmla="*/ 3382235 h 6250127"/>
                <a:gd name="connsiteX140" fmla="*/ 5156994 w 5535001"/>
                <a:gd name="connsiteY140" fmla="*/ 2898635 h 6250127"/>
                <a:gd name="connsiteX141" fmla="*/ 5083317 w 5535001"/>
                <a:gd name="connsiteY141" fmla="*/ 2402047 h 6250127"/>
                <a:gd name="connsiteX142" fmla="*/ 4871022 w 5535001"/>
                <a:gd name="connsiteY142" fmla="*/ 1926958 h 6250127"/>
                <a:gd name="connsiteX143" fmla="*/ 4727028 w 5535001"/>
                <a:gd name="connsiteY143" fmla="*/ 1703577 h 6250127"/>
                <a:gd name="connsiteX144" fmla="*/ 4563776 w 5535001"/>
                <a:gd name="connsiteY144" fmla="*/ 1490834 h 6250127"/>
                <a:gd name="connsiteX145" fmla="*/ 4370291 w 5535001"/>
                <a:gd name="connsiteY145" fmla="*/ 1300596 h 6250127"/>
                <a:gd name="connsiteX146" fmla="*/ 4266046 w 5535001"/>
                <a:gd name="connsiteY146" fmla="*/ 1214491 h 6250127"/>
                <a:gd name="connsiteX147" fmla="*/ 4212973 w 5535001"/>
                <a:gd name="connsiteY147" fmla="*/ 1173062 h 6250127"/>
                <a:gd name="connsiteX148" fmla="*/ 4157995 w 5535001"/>
                <a:gd name="connsiteY148" fmla="*/ 1134545 h 6250127"/>
                <a:gd name="connsiteX149" fmla="*/ 3697126 w 5535001"/>
                <a:gd name="connsiteY149" fmla="*/ 881044 h 6250127"/>
                <a:gd name="connsiteX150" fmla="*/ 3637670 w 5535001"/>
                <a:gd name="connsiteY150" fmla="*/ 856747 h 6250127"/>
                <a:gd name="connsiteX151" fmla="*/ 3608222 w 5535001"/>
                <a:gd name="connsiteY151" fmla="*/ 844318 h 6250127"/>
                <a:gd name="connsiteX152" fmla="*/ 3578214 w 5535001"/>
                <a:gd name="connsiteY152" fmla="*/ 833457 h 6250127"/>
                <a:gd name="connsiteX153" fmla="*/ 3518309 w 5535001"/>
                <a:gd name="connsiteY153" fmla="*/ 812294 h 6250127"/>
                <a:gd name="connsiteX154" fmla="*/ 3503417 w 5535001"/>
                <a:gd name="connsiteY154" fmla="*/ 806920 h 6250127"/>
                <a:gd name="connsiteX155" fmla="*/ 3489533 w 5535001"/>
                <a:gd name="connsiteY155" fmla="*/ 799642 h 6250127"/>
                <a:gd name="connsiteX156" fmla="*/ 3460869 w 5535001"/>
                <a:gd name="connsiteY156" fmla="*/ 787101 h 6250127"/>
                <a:gd name="connsiteX157" fmla="*/ 3402980 w 5535001"/>
                <a:gd name="connsiteY157" fmla="*/ 763475 h 6250127"/>
                <a:gd name="connsiteX158" fmla="*/ 3374092 w 5535001"/>
                <a:gd name="connsiteY158" fmla="*/ 751606 h 6250127"/>
                <a:gd name="connsiteX159" fmla="*/ 3344980 w 5535001"/>
                <a:gd name="connsiteY159" fmla="*/ 740409 h 6250127"/>
                <a:gd name="connsiteX160" fmla="*/ 3226627 w 5535001"/>
                <a:gd name="connsiteY160" fmla="*/ 700772 h 6250127"/>
                <a:gd name="connsiteX161" fmla="*/ 2735750 w 5535001"/>
                <a:gd name="connsiteY161" fmla="*/ 614667 h 6250127"/>
                <a:gd name="connsiteX162" fmla="*/ 2673158 w 5535001"/>
                <a:gd name="connsiteY162" fmla="*/ 610412 h 6250127"/>
                <a:gd name="connsiteX163" fmla="*/ 2610119 w 5535001"/>
                <a:gd name="connsiteY163" fmla="*/ 609628 h 6250127"/>
                <a:gd name="connsiteX164" fmla="*/ 2547080 w 5535001"/>
                <a:gd name="connsiteY164" fmla="*/ 608620 h 6250127"/>
                <a:gd name="connsiteX165" fmla="*/ 2516400 w 5535001"/>
                <a:gd name="connsiteY165" fmla="*/ 608844 h 6250127"/>
                <a:gd name="connsiteX166" fmla="*/ 2486280 w 5535001"/>
                <a:gd name="connsiteY166" fmla="*/ 609740 h 6250127"/>
                <a:gd name="connsiteX167" fmla="*/ 2426376 w 5535001"/>
                <a:gd name="connsiteY167" fmla="*/ 613099 h 6250127"/>
                <a:gd name="connsiteX168" fmla="*/ 2366920 w 5535001"/>
                <a:gd name="connsiteY168" fmla="*/ 618474 h 6250127"/>
                <a:gd name="connsiteX169" fmla="*/ 2337248 w 5535001"/>
                <a:gd name="connsiteY169" fmla="*/ 621497 h 6250127"/>
                <a:gd name="connsiteX170" fmla="*/ 2307800 w 5535001"/>
                <a:gd name="connsiteY170" fmla="*/ 625528 h 6250127"/>
                <a:gd name="connsiteX171" fmla="*/ 2278351 w 5535001"/>
                <a:gd name="connsiteY171" fmla="*/ 629559 h 6250127"/>
                <a:gd name="connsiteX172" fmla="*/ 2249127 w 5535001"/>
                <a:gd name="connsiteY172" fmla="*/ 634710 h 6250127"/>
                <a:gd name="connsiteX173" fmla="*/ 1796096 w 5535001"/>
                <a:gd name="connsiteY173" fmla="*/ 781726 h 6250127"/>
                <a:gd name="connsiteX174" fmla="*/ 1370833 w 5535001"/>
                <a:gd name="connsiteY174" fmla="*/ 1048663 h 6250127"/>
                <a:gd name="connsiteX175" fmla="*/ 959790 w 5535001"/>
                <a:gd name="connsiteY175" fmla="*/ 1390844 h 6250127"/>
                <a:gd name="connsiteX176" fmla="*/ 749062 w 5535001"/>
                <a:gd name="connsiteY176" fmla="*/ 1577611 h 6250127"/>
                <a:gd name="connsiteX177" fmla="*/ 524786 w 5535001"/>
                <a:gd name="connsiteY177" fmla="*/ 1763145 h 6250127"/>
                <a:gd name="connsiteX178" fmla="*/ 84071 w 5535001"/>
                <a:gd name="connsiteY178" fmla="*/ 2098496 h 6250127"/>
                <a:gd name="connsiteX179" fmla="*/ 0 w 5535001"/>
                <a:gd name="connsiteY179" fmla="*/ 2168094 h 6250127"/>
                <a:gd name="connsiteX180" fmla="*/ 0 w 5535001"/>
                <a:gd name="connsiteY180" fmla="*/ 1576676 h 6250127"/>
                <a:gd name="connsiteX181" fmla="*/ 174655 w 5535001"/>
                <a:gd name="connsiteY181" fmla="*/ 1387597 h 6250127"/>
                <a:gd name="connsiteX182" fmla="*/ 363661 w 5535001"/>
                <a:gd name="connsiteY182" fmla="*/ 1188626 h 6250127"/>
                <a:gd name="connsiteX183" fmla="*/ 458052 w 5535001"/>
                <a:gd name="connsiteY183" fmla="*/ 1086397 h 6250127"/>
                <a:gd name="connsiteX184" fmla="*/ 557257 w 5535001"/>
                <a:gd name="connsiteY184" fmla="*/ 981593 h 6250127"/>
                <a:gd name="connsiteX185" fmla="*/ 994165 w 5535001"/>
                <a:gd name="connsiteY185" fmla="*/ 578389 h 6250127"/>
                <a:gd name="connsiteX186" fmla="*/ 1520873 w 5535001"/>
                <a:gd name="connsiteY186" fmla="*/ 237215 h 6250127"/>
                <a:gd name="connsiteX187" fmla="*/ 2141748 w 5535001"/>
                <a:gd name="connsiteY187" fmla="*/ 31190 h 6250127"/>
                <a:gd name="connsiteX188" fmla="*/ 2182505 w 5535001"/>
                <a:gd name="connsiteY188" fmla="*/ 24360 h 6250127"/>
                <a:gd name="connsiteX189" fmla="*/ 2223374 w 5535001"/>
                <a:gd name="connsiteY189" fmla="*/ 18873 h 6250127"/>
                <a:gd name="connsiteX190" fmla="*/ 2264355 w 5535001"/>
                <a:gd name="connsiteY190" fmla="*/ 13611 h 6250127"/>
                <a:gd name="connsiteX191" fmla="*/ 2305336 w 5535001"/>
                <a:gd name="connsiteY191" fmla="*/ 9580 h 6250127"/>
                <a:gd name="connsiteX192" fmla="*/ 2387410 w 5535001"/>
                <a:gd name="connsiteY192" fmla="*/ 3645 h 6250127"/>
                <a:gd name="connsiteX193" fmla="*/ 2469373 w 5535001"/>
                <a:gd name="connsiteY193" fmla="*/ 622 h 6250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5535001" h="6250127">
                  <a:moveTo>
                    <a:pt x="2510242" y="174"/>
                  </a:moveTo>
                  <a:cubicBezTo>
                    <a:pt x="2523902" y="-50"/>
                    <a:pt x="2537562" y="-162"/>
                    <a:pt x="2550551" y="510"/>
                  </a:cubicBezTo>
                  <a:lnTo>
                    <a:pt x="2629490" y="3757"/>
                  </a:lnTo>
                  <a:lnTo>
                    <a:pt x="2708317" y="7229"/>
                  </a:lnTo>
                  <a:cubicBezTo>
                    <a:pt x="2734630" y="8572"/>
                    <a:pt x="2760943" y="12155"/>
                    <a:pt x="2787256" y="14619"/>
                  </a:cubicBezTo>
                  <a:cubicBezTo>
                    <a:pt x="2997536" y="34885"/>
                    <a:pt x="3207144" y="77994"/>
                    <a:pt x="3408467" y="145064"/>
                  </a:cubicBezTo>
                  <a:lnTo>
                    <a:pt x="3557723" y="199593"/>
                  </a:lnTo>
                  <a:cubicBezTo>
                    <a:pt x="3570264" y="203848"/>
                    <a:pt x="3582245" y="209447"/>
                    <a:pt x="3594337" y="214597"/>
                  </a:cubicBezTo>
                  <a:lnTo>
                    <a:pt x="3630616" y="230385"/>
                  </a:lnTo>
                  <a:lnTo>
                    <a:pt x="3703172" y="262073"/>
                  </a:lnTo>
                  <a:cubicBezTo>
                    <a:pt x="3715265" y="267335"/>
                    <a:pt x="3727358" y="272598"/>
                    <a:pt x="3739003" y="278756"/>
                  </a:cubicBezTo>
                  <a:cubicBezTo>
                    <a:pt x="3744937" y="281667"/>
                    <a:pt x="3750984" y="284131"/>
                    <a:pt x="3756806" y="287266"/>
                  </a:cubicBezTo>
                  <a:cubicBezTo>
                    <a:pt x="3762517" y="290513"/>
                    <a:pt x="3768115" y="294208"/>
                    <a:pt x="3773714" y="297567"/>
                  </a:cubicBezTo>
                  <a:lnTo>
                    <a:pt x="3840784" y="339332"/>
                  </a:lnTo>
                  <a:cubicBezTo>
                    <a:pt x="3851869" y="346386"/>
                    <a:pt x="3863290" y="352881"/>
                    <a:pt x="3873927" y="360495"/>
                  </a:cubicBezTo>
                  <a:lnTo>
                    <a:pt x="3906062" y="383001"/>
                  </a:lnTo>
                  <a:lnTo>
                    <a:pt x="3969662" y="428572"/>
                  </a:lnTo>
                  <a:cubicBezTo>
                    <a:pt x="4137281" y="552188"/>
                    <a:pt x="4285417" y="693270"/>
                    <a:pt x="4423029" y="837600"/>
                  </a:cubicBezTo>
                  <a:cubicBezTo>
                    <a:pt x="4440160" y="855739"/>
                    <a:pt x="4457404" y="873766"/>
                    <a:pt x="4474647" y="891569"/>
                  </a:cubicBezTo>
                  <a:lnTo>
                    <a:pt x="4524250" y="946883"/>
                  </a:lnTo>
                  <a:lnTo>
                    <a:pt x="4573965" y="1001748"/>
                  </a:lnTo>
                  <a:cubicBezTo>
                    <a:pt x="4590760" y="1019887"/>
                    <a:pt x="4605988" y="1039146"/>
                    <a:pt x="4622224" y="1057509"/>
                  </a:cubicBezTo>
                  <a:cubicBezTo>
                    <a:pt x="4653911" y="1094907"/>
                    <a:pt x="4686831" y="1131409"/>
                    <a:pt x="4717510" y="1169143"/>
                  </a:cubicBezTo>
                  <a:cubicBezTo>
                    <a:pt x="4733186" y="1187730"/>
                    <a:pt x="4748862" y="1206430"/>
                    <a:pt x="4764986" y="1224681"/>
                  </a:cubicBezTo>
                  <a:cubicBezTo>
                    <a:pt x="4780886" y="1243044"/>
                    <a:pt x="4797233" y="1261071"/>
                    <a:pt x="4813021" y="1279994"/>
                  </a:cubicBezTo>
                  <a:cubicBezTo>
                    <a:pt x="4877292" y="1354230"/>
                    <a:pt x="4941339" y="1428914"/>
                    <a:pt x="5001915" y="1506846"/>
                  </a:cubicBezTo>
                  <a:cubicBezTo>
                    <a:pt x="5062603" y="1584665"/>
                    <a:pt x="5118252" y="1666739"/>
                    <a:pt x="5170542" y="1751165"/>
                  </a:cubicBezTo>
                  <a:cubicBezTo>
                    <a:pt x="5274898" y="1920240"/>
                    <a:pt x="5363579" y="2101295"/>
                    <a:pt x="5428969" y="2293660"/>
                  </a:cubicBezTo>
                  <a:cubicBezTo>
                    <a:pt x="5494136" y="2485801"/>
                    <a:pt x="5533102" y="2690819"/>
                    <a:pt x="5534893" y="2899307"/>
                  </a:cubicBezTo>
                  <a:cubicBezTo>
                    <a:pt x="5536124" y="3003439"/>
                    <a:pt x="5526831" y="3108132"/>
                    <a:pt x="5508804" y="3211144"/>
                  </a:cubicBezTo>
                  <a:cubicBezTo>
                    <a:pt x="5490441" y="3314157"/>
                    <a:pt x="5462336" y="3415490"/>
                    <a:pt x="5426282" y="3513352"/>
                  </a:cubicBezTo>
                  <a:cubicBezTo>
                    <a:pt x="5363355" y="3684890"/>
                    <a:pt x="5302219" y="3856428"/>
                    <a:pt x="5248250" y="4030542"/>
                  </a:cubicBezTo>
                  <a:lnTo>
                    <a:pt x="5208612" y="4161771"/>
                  </a:lnTo>
                  <a:lnTo>
                    <a:pt x="5170318" y="4294680"/>
                  </a:lnTo>
                  <a:lnTo>
                    <a:pt x="5132248" y="4430164"/>
                  </a:lnTo>
                  <a:lnTo>
                    <a:pt x="5112765" y="4498914"/>
                  </a:lnTo>
                  <a:lnTo>
                    <a:pt x="5091715" y="4569119"/>
                  </a:lnTo>
                  <a:cubicBezTo>
                    <a:pt x="5085221" y="4592297"/>
                    <a:pt x="5076823" y="4616482"/>
                    <a:pt x="5068985" y="4640220"/>
                  </a:cubicBezTo>
                  <a:cubicBezTo>
                    <a:pt x="5060699" y="4664182"/>
                    <a:pt x="5053981" y="4687807"/>
                    <a:pt x="5043904" y="4712105"/>
                  </a:cubicBezTo>
                  <a:lnTo>
                    <a:pt x="5015799" y="4784438"/>
                  </a:lnTo>
                  <a:cubicBezTo>
                    <a:pt x="5005274" y="4808511"/>
                    <a:pt x="4993965" y="4832473"/>
                    <a:pt x="4982880" y="4856435"/>
                  </a:cubicBezTo>
                  <a:cubicBezTo>
                    <a:pt x="4936524" y="4951273"/>
                    <a:pt x="4881099" y="5044096"/>
                    <a:pt x="4817276" y="5125275"/>
                  </a:cubicBezTo>
                  <a:cubicBezTo>
                    <a:pt x="4755244" y="5208805"/>
                    <a:pt x="4686943" y="5282817"/>
                    <a:pt x="4618753" y="5355374"/>
                  </a:cubicBezTo>
                  <a:cubicBezTo>
                    <a:pt x="4602069" y="5374073"/>
                    <a:pt x="4584154" y="5391092"/>
                    <a:pt x="4566575" y="5408560"/>
                  </a:cubicBezTo>
                  <a:lnTo>
                    <a:pt x="4513837" y="5461186"/>
                  </a:lnTo>
                  <a:cubicBezTo>
                    <a:pt x="4496593" y="5479101"/>
                    <a:pt x="4477894" y="5495560"/>
                    <a:pt x="4459531" y="5512580"/>
                  </a:cubicBezTo>
                  <a:lnTo>
                    <a:pt x="4404554" y="5563526"/>
                  </a:lnTo>
                  <a:cubicBezTo>
                    <a:pt x="4386527" y="5580770"/>
                    <a:pt x="4366932" y="5596670"/>
                    <a:pt x="4348009" y="5613017"/>
                  </a:cubicBezTo>
                  <a:lnTo>
                    <a:pt x="4290568" y="5661948"/>
                  </a:lnTo>
                  <a:lnTo>
                    <a:pt x="4276124" y="5674153"/>
                  </a:lnTo>
                  <a:lnTo>
                    <a:pt x="4261120" y="5685798"/>
                  </a:lnTo>
                  <a:lnTo>
                    <a:pt x="4231112" y="5708976"/>
                  </a:lnTo>
                  <a:lnTo>
                    <a:pt x="4170984" y="5755443"/>
                  </a:lnTo>
                  <a:cubicBezTo>
                    <a:pt x="4130227" y="5785563"/>
                    <a:pt x="4087790" y="5813892"/>
                    <a:pt x="4046025" y="5843228"/>
                  </a:cubicBezTo>
                  <a:cubicBezTo>
                    <a:pt x="4002917" y="5870437"/>
                    <a:pt x="3959248" y="5897309"/>
                    <a:pt x="3915356" y="5923735"/>
                  </a:cubicBezTo>
                  <a:cubicBezTo>
                    <a:pt x="3737659" y="6026299"/>
                    <a:pt x="3544847" y="6106022"/>
                    <a:pt x="3346323" y="6158872"/>
                  </a:cubicBezTo>
                  <a:cubicBezTo>
                    <a:pt x="3147800" y="6211946"/>
                    <a:pt x="2944462" y="6239714"/>
                    <a:pt x="2743476" y="6247328"/>
                  </a:cubicBezTo>
                  <a:lnTo>
                    <a:pt x="2668120" y="6249344"/>
                  </a:lnTo>
                  <a:lnTo>
                    <a:pt x="2630498" y="6250127"/>
                  </a:lnTo>
                  <a:lnTo>
                    <a:pt x="2592988" y="6249568"/>
                  </a:lnTo>
                  <a:lnTo>
                    <a:pt x="2518080" y="6247777"/>
                  </a:lnTo>
                  <a:cubicBezTo>
                    <a:pt x="2493110" y="6247105"/>
                    <a:pt x="2468365" y="6246881"/>
                    <a:pt x="2442948" y="6244529"/>
                  </a:cubicBezTo>
                  <a:cubicBezTo>
                    <a:pt x="2392337" y="6240722"/>
                    <a:pt x="2341950" y="6237699"/>
                    <a:pt x="2291676" y="6232213"/>
                  </a:cubicBezTo>
                  <a:lnTo>
                    <a:pt x="2141412" y="6212394"/>
                  </a:lnTo>
                  <a:lnTo>
                    <a:pt x="1992715" y="6184961"/>
                  </a:lnTo>
                  <a:cubicBezTo>
                    <a:pt x="1943561" y="6173988"/>
                    <a:pt x="1894630" y="6162231"/>
                    <a:pt x="1845811" y="6151034"/>
                  </a:cubicBezTo>
                  <a:cubicBezTo>
                    <a:pt x="1797215" y="6138829"/>
                    <a:pt x="1749180" y="6123938"/>
                    <a:pt x="1701033" y="6110724"/>
                  </a:cubicBezTo>
                  <a:cubicBezTo>
                    <a:pt x="1676847" y="6104566"/>
                    <a:pt x="1653334" y="6095833"/>
                    <a:pt x="1629484" y="6088219"/>
                  </a:cubicBezTo>
                  <a:lnTo>
                    <a:pt x="1558383" y="6064929"/>
                  </a:lnTo>
                  <a:cubicBezTo>
                    <a:pt x="1369713" y="6000210"/>
                    <a:pt x="1186978" y="5921271"/>
                    <a:pt x="1011968" y="5828896"/>
                  </a:cubicBezTo>
                  <a:cubicBezTo>
                    <a:pt x="837071" y="5736408"/>
                    <a:pt x="668556" y="5631940"/>
                    <a:pt x="511237" y="5512356"/>
                  </a:cubicBezTo>
                  <a:cubicBezTo>
                    <a:pt x="471152" y="5483468"/>
                    <a:pt x="433642" y="5451220"/>
                    <a:pt x="395572" y="5419757"/>
                  </a:cubicBezTo>
                  <a:cubicBezTo>
                    <a:pt x="356831" y="5388965"/>
                    <a:pt x="321112" y="5354926"/>
                    <a:pt x="284722" y="5321559"/>
                  </a:cubicBezTo>
                  <a:lnTo>
                    <a:pt x="257513" y="5296477"/>
                  </a:lnTo>
                  <a:lnTo>
                    <a:pt x="243853" y="5283937"/>
                  </a:lnTo>
                  <a:lnTo>
                    <a:pt x="230752" y="5270836"/>
                  </a:lnTo>
                  <a:lnTo>
                    <a:pt x="178574" y="5218322"/>
                  </a:lnTo>
                  <a:cubicBezTo>
                    <a:pt x="161331" y="5200631"/>
                    <a:pt x="143191" y="5183948"/>
                    <a:pt x="126508" y="5165584"/>
                  </a:cubicBezTo>
                  <a:lnTo>
                    <a:pt x="76345" y="5111167"/>
                  </a:lnTo>
                  <a:cubicBezTo>
                    <a:pt x="59774" y="5092916"/>
                    <a:pt x="42530" y="5075112"/>
                    <a:pt x="26407" y="5056413"/>
                  </a:cubicBezTo>
                  <a:lnTo>
                    <a:pt x="0" y="5024776"/>
                  </a:lnTo>
                  <a:lnTo>
                    <a:pt x="0" y="4492798"/>
                  </a:lnTo>
                  <a:lnTo>
                    <a:pt x="28534" y="4537879"/>
                  </a:lnTo>
                  <a:cubicBezTo>
                    <a:pt x="41299" y="4556130"/>
                    <a:pt x="54175" y="4574382"/>
                    <a:pt x="66604" y="4592745"/>
                  </a:cubicBezTo>
                  <a:lnTo>
                    <a:pt x="104114" y="4647834"/>
                  </a:lnTo>
                  <a:lnTo>
                    <a:pt x="143751" y="4701580"/>
                  </a:lnTo>
                  <a:cubicBezTo>
                    <a:pt x="156964" y="4719495"/>
                    <a:pt x="169728" y="4737746"/>
                    <a:pt x="182717" y="4755773"/>
                  </a:cubicBezTo>
                  <a:lnTo>
                    <a:pt x="223810" y="4808399"/>
                  </a:lnTo>
                  <a:lnTo>
                    <a:pt x="264679" y="4861249"/>
                  </a:lnTo>
                  <a:cubicBezTo>
                    <a:pt x="278563" y="4878717"/>
                    <a:pt x="293455" y="4895288"/>
                    <a:pt x="307788" y="4912420"/>
                  </a:cubicBezTo>
                  <a:lnTo>
                    <a:pt x="351232" y="4963254"/>
                  </a:lnTo>
                  <a:cubicBezTo>
                    <a:pt x="365788" y="4980162"/>
                    <a:pt x="381688" y="4995837"/>
                    <a:pt x="397028" y="5012185"/>
                  </a:cubicBezTo>
                  <a:lnTo>
                    <a:pt x="443496" y="5060444"/>
                  </a:lnTo>
                  <a:lnTo>
                    <a:pt x="455140" y="5072537"/>
                  </a:lnTo>
                  <a:lnTo>
                    <a:pt x="467345" y="5083958"/>
                  </a:lnTo>
                  <a:lnTo>
                    <a:pt x="491755" y="5106912"/>
                  </a:lnTo>
                  <a:lnTo>
                    <a:pt x="540686" y="5152819"/>
                  </a:lnTo>
                  <a:lnTo>
                    <a:pt x="552890" y="5164353"/>
                  </a:lnTo>
                  <a:lnTo>
                    <a:pt x="565655" y="5175214"/>
                  </a:lnTo>
                  <a:lnTo>
                    <a:pt x="591072" y="5197048"/>
                  </a:lnTo>
                  <a:cubicBezTo>
                    <a:pt x="624999" y="5226160"/>
                    <a:pt x="658366" y="5256056"/>
                    <a:pt x="694197" y="5283041"/>
                  </a:cubicBezTo>
                  <a:cubicBezTo>
                    <a:pt x="834272" y="5394675"/>
                    <a:pt x="985207" y="5493881"/>
                    <a:pt x="1146221" y="5573716"/>
                  </a:cubicBezTo>
                  <a:cubicBezTo>
                    <a:pt x="1307122" y="5653774"/>
                    <a:pt x="1476869" y="5715918"/>
                    <a:pt x="1650982" y="5758130"/>
                  </a:cubicBezTo>
                  <a:lnTo>
                    <a:pt x="1716485" y="5772798"/>
                  </a:lnTo>
                  <a:cubicBezTo>
                    <a:pt x="1738431" y="5777390"/>
                    <a:pt x="1759929" y="5783100"/>
                    <a:pt x="1782211" y="5786235"/>
                  </a:cubicBezTo>
                  <a:lnTo>
                    <a:pt x="1848386" y="5796984"/>
                  </a:lnTo>
                  <a:lnTo>
                    <a:pt x="1881417" y="5802359"/>
                  </a:lnTo>
                  <a:cubicBezTo>
                    <a:pt x="1892390" y="5804151"/>
                    <a:pt x="1903363" y="5806054"/>
                    <a:pt x="1914560" y="5807061"/>
                  </a:cubicBezTo>
                  <a:cubicBezTo>
                    <a:pt x="1959012" y="5811765"/>
                    <a:pt x="2003241" y="5817251"/>
                    <a:pt x="2047469" y="5821282"/>
                  </a:cubicBezTo>
                  <a:lnTo>
                    <a:pt x="2180601" y="5828896"/>
                  </a:lnTo>
                  <a:lnTo>
                    <a:pt x="2313622" y="5830463"/>
                  </a:lnTo>
                  <a:cubicBezTo>
                    <a:pt x="2335680" y="5830799"/>
                    <a:pt x="2357962" y="5829008"/>
                    <a:pt x="2380021" y="5828448"/>
                  </a:cubicBezTo>
                  <a:lnTo>
                    <a:pt x="2446195" y="5826433"/>
                  </a:lnTo>
                  <a:cubicBezTo>
                    <a:pt x="2468029" y="5826208"/>
                    <a:pt x="2490647" y="5824193"/>
                    <a:pt x="2513041" y="5822737"/>
                  </a:cubicBezTo>
                  <a:lnTo>
                    <a:pt x="2580111" y="5818258"/>
                  </a:lnTo>
                  <a:lnTo>
                    <a:pt x="2613590" y="5816355"/>
                  </a:lnTo>
                  <a:lnTo>
                    <a:pt x="2646845" y="5813108"/>
                  </a:lnTo>
                  <a:cubicBezTo>
                    <a:pt x="2669016" y="5810869"/>
                    <a:pt x="2691074" y="5808741"/>
                    <a:pt x="2713244" y="5806838"/>
                  </a:cubicBezTo>
                  <a:cubicBezTo>
                    <a:pt x="2889933" y="5789371"/>
                    <a:pt x="3062815" y="5762050"/>
                    <a:pt x="3230882" y="5721292"/>
                  </a:cubicBezTo>
                  <a:cubicBezTo>
                    <a:pt x="3398837" y="5680423"/>
                    <a:pt x="3562426" y="5626902"/>
                    <a:pt x="3720416" y="5556472"/>
                  </a:cubicBezTo>
                  <a:cubicBezTo>
                    <a:pt x="3759381" y="5537997"/>
                    <a:pt x="3798347" y="5518962"/>
                    <a:pt x="3837425" y="5499927"/>
                  </a:cubicBezTo>
                  <a:cubicBezTo>
                    <a:pt x="3875271" y="5478765"/>
                    <a:pt x="3913900" y="5458610"/>
                    <a:pt x="3951634" y="5436552"/>
                  </a:cubicBezTo>
                  <a:lnTo>
                    <a:pt x="4007284" y="5401841"/>
                  </a:lnTo>
                  <a:lnTo>
                    <a:pt x="4035164" y="5384374"/>
                  </a:lnTo>
                  <a:lnTo>
                    <a:pt x="4049049" y="5375640"/>
                  </a:lnTo>
                  <a:lnTo>
                    <a:pt x="4062485" y="5366123"/>
                  </a:lnTo>
                  <a:lnTo>
                    <a:pt x="4116567" y="5328277"/>
                  </a:lnTo>
                  <a:cubicBezTo>
                    <a:pt x="4134594" y="5315624"/>
                    <a:pt x="4152957" y="5303420"/>
                    <a:pt x="4169976" y="5289199"/>
                  </a:cubicBezTo>
                  <a:lnTo>
                    <a:pt x="4222042" y="5247994"/>
                  </a:lnTo>
                  <a:cubicBezTo>
                    <a:pt x="4239398" y="5234222"/>
                    <a:pt x="4256865" y="5220562"/>
                    <a:pt x="4273213" y="5205558"/>
                  </a:cubicBezTo>
                  <a:lnTo>
                    <a:pt x="4323151" y="5161329"/>
                  </a:lnTo>
                  <a:cubicBezTo>
                    <a:pt x="4339611" y="5146437"/>
                    <a:pt x="4356631" y="5131881"/>
                    <a:pt x="4371971" y="5116093"/>
                  </a:cubicBezTo>
                  <a:cubicBezTo>
                    <a:pt x="4435457" y="5054398"/>
                    <a:pt x="4496258" y="4991135"/>
                    <a:pt x="4546868" y="4924400"/>
                  </a:cubicBezTo>
                  <a:cubicBezTo>
                    <a:pt x="4600054" y="4858450"/>
                    <a:pt x="4640699" y="4788916"/>
                    <a:pt x="4675634" y="4715352"/>
                  </a:cubicBezTo>
                  <a:lnTo>
                    <a:pt x="4700155" y="4659255"/>
                  </a:lnTo>
                  <a:lnTo>
                    <a:pt x="4721206" y="4600135"/>
                  </a:lnTo>
                  <a:cubicBezTo>
                    <a:pt x="4728707" y="4580988"/>
                    <a:pt x="4733970" y="4559266"/>
                    <a:pt x="4740465" y="4538887"/>
                  </a:cubicBezTo>
                  <a:cubicBezTo>
                    <a:pt x="4746623" y="4518061"/>
                    <a:pt x="4753005" y="4497906"/>
                    <a:pt x="4758492" y="4475848"/>
                  </a:cubicBezTo>
                  <a:cubicBezTo>
                    <a:pt x="4803168" y="4303637"/>
                    <a:pt x="4840902" y="4115080"/>
                    <a:pt x="4891288" y="3930329"/>
                  </a:cubicBezTo>
                  <a:cubicBezTo>
                    <a:pt x="4940891" y="3744906"/>
                    <a:pt x="5000235" y="3562059"/>
                    <a:pt x="5066298" y="3382235"/>
                  </a:cubicBezTo>
                  <a:cubicBezTo>
                    <a:pt x="5124186" y="3226932"/>
                    <a:pt x="5154530" y="3064015"/>
                    <a:pt x="5156994" y="2898635"/>
                  </a:cubicBezTo>
                  <a:cubicBezTo>
                    <a:pt x="5159681" y="2733255"/>
                    <a:pt x="5132920" y="2565636"/>
                    <a:pt x="5083317" y="2402047"/>
                  </a:cubicBezTo>
                  <a:cubicBezTo>
                    <a:pt x="5033938" y="2238123"/>
                    <a:pt x="4960150" y="2079013"/>
                    <a:pt x="4871022" y="1926958"/>
                  </a:cubicBezTo>
                  <a:cubicBezTo>
                    <a:pt x="4826570" y="1850818"/>
                    <a:pt x="4777415" y="1776918"/>
                    <a:pt x="4727028" y="1703577"/>
                  </a:cubicBezTo>
                  <a:cubicBezTo>
                    <a:pt x="4676418" y="1630349"/>
                    <a:pt x="4622784" y="1558464"/>
                    <a:pt x="4563776" y="1490834"/>
                  </a:cubicBezTo>
                  <a:cubicBezTo>
                    <a:pt x="4503647" y="1423764"/>
                    <a:pt x="4439041" y="1359157"/>
                    <a:pt x="4370291" y="1300596"/>
                  </a:cubicBezTo>
                  <a:cubicBezTo>
                    <a:pt x="4336812" y="1270141"/>
                    <a:pt x="4301541" y="1242148"/>
                    <a:pt x="4266046" y="1214491"/>
                  </a:cubicBezTo>
                  <a:cubicBezTo>
                    <a:pt x="4248355" y="1200607"/>
                    <a:pt x="4230776" y="1186611"/>
                    <a:pt x="4212973" y="1173062"/>
                  </a:cubicBezTo>
                  <a:cubicBezTo>
                    <a:pt x="4194722" y="1160074"/>
                    <a:pt x="4176359" y="1147197"/>
                    <a:pt x="4157995" y="1134545"/>
                  </a:cubicBezTo>
                  <a:cubicBezTo>
                    <a:pt x="4011426" y="1031980"/>
                    <a:pt x="3855004" y="948562"/>
                    <a:pt x="3697126" y="881044"/>
                  </a:cubicBezTo>
                  <a:lnTo>
                    <a:pt x="3637670" y="856747"/>
                  </a:lnTo>
                  <a:lnTo>
                    <a:pt x="3608222" y="844318"/>
                  </a:lnTo>
                  <a:cubicBezTo>
                    <a:pt x="3598480" y="840063"/>
                    <a:pt x="3588179" y="837040"/>
                    <a:pt x="3578214" y="833457"/>
                  </a:cubicBezTo>
                  <a:lnTo>
                    <a:pt x="3518309" y="812294"/>
                  </a:lnTo>
                  <a:cubicBezTo>
                    <a:pt x="3513383" y="810503"/>
                    <a:pt x="3508344" y="808823"/>
                    <a:pt x="3503417" y="806920"/>
                  </a:cubicBezTo>
                  <a:cubicBezTo>
                    <a:pt x="3498603" y="804792"/>
                    <a:pt x="3494236" y="801993"/>
                    <a:pt x="3489533" y="799642"/>
                  </a:cubicBezTo>
                  <a:cubicBezTo>
                    <a:pt x="3480240" y="794827"/>
                    <a:pt x="3470498" y="791020"/>
                    <a:pt x="3460869" y="787101"/>
                  </a:cubicBezTo>
                  <a:lnTo>
                    <a:pt x="3402980" y="763475"/>
                  </a:lnTo>
                  <a:lnTo>
                    <a:pt x="3374092" y="751606"/>
                  </a:lnTo>
                  <a:cubicBezTo>
                    <a:pt x="3364462" y="747688"/>
                    <a:pt x="3354945" y="743433"/>
                    <a:pt x="3344980" y="740409"/>
                  </a:cubicBezTo>
                  <a:lnTo>
                    <a:pt x="3226627" y="700772"/>
                  </a:lnTo>
                  <a:cubicBezTo>
                    <a:pt x="3067405" y="652849"/>
                    <a:pt x="2902697" y="625192"/>
                    <a:pt x="2735750" y="614667"/>
                  </a:cubicBezTo>
                  <a:cubicBezTo>
                    <a:pt x="2714811" y="613435"/>
                    <a:pt x="2694209" y="610860"/>
                    <a:pt x="2673158" y="610412"/>
                  </a:cubicBezTo>
                  <a:lnTo>
                    <a:pt x="2610119" y="609628"/>
                  </a:lnTo>
                  <a:lnTo>
                    <a:pt x="2547080" y="608620"/>
                  </a:lnTo>
                  <a:cubicBezTo>
                    <a:pt x="2536443" y="608173"/>
                    <a:pt x="2526365" y="608397"/>
                    <a:pt x="2516400" y="608844"/>
                  </a:cubicBezTo>
                  <a:lnTo>
                    <a:pt x="2486280" y="609740"/>
                  </a:lnTo>
                  <a:cubicBezTo>
                    <a:pt x="2466125" y="609852"/>
                    <a:pt x="2446307" y="611868"/>
                    <a:pt x="2426376" y="613099"/>
                  </a:cubicBezTo>
                  <a:cubicBezTo>
                    <a:pt x="2406333" y="613995"/>
                    <a:pt x="2386627" y="616458"/>
                    <a:pt x="2366920" y="618474"/>
                  </a:cubicBezTo>
                  <a:cubicBezTo>
                    <a:pt x="2357066" y="619482"/>
                    <a:pt x="2347101" y="620153"/>
                    <a:pt x="2337248" y="621497"/>
                  </a:cubicBezTo>
                  <a:lnTo>
                    <a:pt x="2307800" y="625528"/>
                  </a:lnTo>
                  <a:lnTo>
                    <a:pt x="2278351" y="629559"/>
                  </a:lnTo>
                  <a:lnTo>
                    <a:pt x="2249127" y="634710"/>
                  </a:lnTo>
                  <a:cubicBezTo>
                    <a:pt x="2093377" y="661918"/>
                    <a:pt x="1942329" y="710849"/>
                    <a:pt x="1796096" y="781726"/>
                  </a:cubicBezTo>
                  <a:cubicBezTo>
                    <a:pt x="1649751" y="852268"/>
                    <a:pt x="1508892" y="944307"/>
                    <a:pt x="1370833" y="1048663"/>
                  </a:cubicBezTo>
                  <a:cubicBezTo>
                    <a:pt x="1232774" y="1153244"/>
                    <a:pt x="1097290" y="1269917"/>
                    <a:pt x="959790" y="1390844"/>
                  </a:cubicBezTo>
                  <a:lnTo>
                    <a:pt x="749062" y="1577611"/>
                  </a:lnTo>
                  <a:cubicBezTo>
                    <a:pt x="674602" y="1642329"/>
                    <a:pt x="599806" y="1704137"/>
                    <a:pt x="524786" y="1763145"/>
                  </a:cubicBezTo>
                  <a:cubicBezTo>
                    <a:pt x="374858" y="1881498"/>
                    <a:pt x="223810" y="1987422"/>
                    <a:pt x="84071" y="2098496"/>
                  </a:cubicBezTo>
                  <a:lnTo>
                    <a:pt x="0" y="2168094"/>
                  </a:lnTo>
                  <a:lnTo>
                    <a:pt x="0" y="1576676"/>
                  </a:lnTo>
                  <a:lnTo>
                    <a:pt x="174655" y="1387597"/>
                  </a:lnTo>
                  <a:cubicBezTo>
                    <a:pt x="238926" y="1320079"/>
                    <a:pt x="302749" y="1254577"/>
                    <a:pt x="363661" y="1188626"/>
                  </a:cubicBezTo>
                  <a:lnTo>
                    <a:pt x="458052" y="1086397"/>
                  </a:lnTo>
                  <a:cubicBezTo>
                    <a:pt x="490635" y="1051351"/>
                    <a:pt x="523666" y="1016416"/>
                    <a:pt x="557257" y="981593"/>
                  </a:cubicBezTo>
                  <a:cubicBezTo>
                    <a:pt x="691510" y="842414"/>
                    <a:pt x="835055" y="705699"/>
                    <a:pt x="994165" y="578389"/>
                  </a:cubicBezTo>
                  <a:cubicBezTo>
                    <a:pt x="1152939" y="451190"/>
                    <a:pt x="1328060" y="333398"/>
                    <a:pt x="1520873" y="237215"/>
                  </a:cubicBezTo>
                  <a:cubicBezTo>
                    <a:pt x="1713238" y="141033"/>
                    <a:pt x="1924302" y="68028"/>
                    <a:pt x="2141748" y="31190"/>
                  </a:cubicBezTo>
                  <a:lnTo>
                    <a:pt x="2182505" y="24360"/>
                  </a:lnTo>
                  <a:cubicBezTo>
                    <a:pt x="2196165" y="22344"/>
                    <a:pt x="2209826" y="20665"/>
                    <a:pt x="2223374" y="18873"/>
                  </a:cubicBezTo>
                  <a:lnTo>
                    <a:pt x="2264355" y="13611"/>
                  </a:lnTo>
                  <a:cubicBezTo>
                    <a:pt x="2278015" y="11931"/>
                    <a:pt x="2291676" y="10924"/>
                    <a:pt x="2305336" y="9580"/>
                  </a:cubicBezTo>
                  <a:cubicBezTo>
                    <a:pt x="2332657" y="7229"/>
                    <a:pt x="2360090" y="4653"/>
                    <a:pt x="2387410" y="3645"/>
                  </a:cubicBezTo>
                  <a:cubicBezTo>
                    <a:pt x="2414731" y="2414"/>
                    <a:pt x="2442164" y="510"/>
                    <a:pt x="2469373" y="62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DFB95E12-4EF0-42F7-BCF9-AD31B4C8EB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176241"/>
              <a:ext cx="5646908" cy="6130481"/>
            </a:xfrm>
            <a:custGeom>
              <a:avLst/>
              <a:gdLst>
                <a:gd name="connsiteX0" fmla="*/ 2616837 w 5646908"/>
                <a:gd name="connsiteY0" fmla="*/ 0 h 6130481"/>
                <a:gd name="connsiteX1" fmla="*/ 4918721 w 5646908"/>
                <a:gd name="connsiteY1" fmla="*/ 1134258 h 6130481"/>
                <a:gd name="connsiteX2" fmla="*/ 5539036 w 5646908"/>
                <a:gd name="connsiteY2" fmla="*/ 3362353 h 6130481"/>
                <a:gd name="connsiteX3" fmla="*/ 4712024 w 5646908"/>
                <a:gd name="connsiteY3" fmla="*/ 5293280 h 6130481"/>
                <a:gd name="connsiteX4" fmla="*/ 2547864 w 5646908"/>
                <a:gd name="connsiteY4" fmla="*/ 6130481 h 6130481"/>
                <a:gd name="connsiteX5" fmla="*/ 263223 w 5646908"/>
                <a:gd name="connsiteY5" fmla="*/ 5212325 h 6130481"/>
                <a:gd name="connsiteX6" fmla="*/ 49974 w 5646908"/>
                <a:gd name="connsiteY6" fmla="*/ 4985345 h 6130481"/>
                <a:gd name="connsiteX7" fmla="*/ 0 w 5646908"/>
                <a:gd name="connsiteY7" fmla="*/ 4920618 h 6130481"/>
                <a:gd name="connsiteX8" fmla="*/ 0 w 5646908"/>
                <a:gd name="connsiteY8" fmla="*/ 3760303 h 6130481"/>
                <a:gd name="connsiteX9" fmla="*/ 80488 w 5646908"/>
                <a:gd name="connsiteY9" fmla="*/ 3974159 h 6130481"/>
                <a:gd name="connsiteX10" fmla="*/ 664748 w 5646908"/>
                <a:gd name="connsiteY10" fmla="*/ 4813600 h 6130481"/>
                <a:gd name="connsiteX11" fmla="*/ 2548087 w 5646908"/>
                <a:gd name="connsiteY11" fmla="*/ 5570406 h 6130481"/>
                <a:gd name="connsiteX12" fmla="*/ 3536561 w 5646908"/>
                <a:gd name="connsiteY12" fmla="*/ 5407153 h 6130481"/>
                <a:gd name="connsiteX13" fmla="*/ 4308035 w 5646908"/>
                <a:gd name="connsiteY13" fmla="*/ 4897241 h 6130481"/>
                <a:gd name="connsiteX14" fmla="*/ 4569038 w 5646908"/>
                <a:gd name="connsiteY14" fmla="*/ 4564802 h 6130481"/>
                <a:gd name="connsiteX15" fmla="*/ 4699147 w 5646908"/>
                <a:gd name="connsiteY15" fmla="*/ 4149952 h 6130481"/>
                <a:gd name="connsiteX16" fmla="*/ 5003034 w 5646908"/>
                <a:gd name="connsiteY16" fmla="*/ 3168421 h 6130481"/>
                <a:gd name="connsiteX17" fmla="*/ 4994189 w 5646908"/>
                <a:gd name="connsiteY17" fmla="*/ 2321590 h 6130481"/>
                <a:gd name="connsiteX18" fmla="*/ 4487860 w 5646908"/>
                <a:gd name="connsiteY18" fmla="*/ 1501856 h 6130481"/>
                <a:gd name="connsiteX19" fmla="*/ 3640469 w 5646908"/>
                <a:gd name="connsiteY19" fmla="*/ 808425 h 6130481"/>
                <a:gd name="connsiteX20" fmla="*/ 2616837 w 5646908"/>
                <a:gd name="connsiteY20" fmla="*/ 559851 h 6130481"/>
                <a:gd name="connsiteX21" fmla="*/ 1762952 w 5646908"/>
                <a:gd name="connsiteY21" fmla="*/ 812008 h 6130481"/>
                <a:gd name="connsiteX22" fmla="*/ 939635 w 5646908"/>
                <a:gd name="connsiteY22" fmla="*/ 1502976 h 6130481"/>
                <a:gd name="connsiteX23" fmla="*/ 585250 w 5646908"/>
                <a:gd name="connsiteY23" fmla="*/ 1831049 h 6130481"/>
                <a:gd name="connsiteX24" fmla="*/ 40403 w 5646908"/>
                <a:gd name="connsiteY24" fmla="*/ 2389556 h 6130481"/>
                <a:gd name="connsiteX25" fmla="*/ 0 w 5646908"/>
                <a:gd name="connsiteY25" fmla="*/ 2456747 h 6130481"/>
                <a:gd name="connsiteX26" fmla="*/ 0 w 5646908"/>
                <a:gd name="connsiteY26" fmla="*/ 1601114 h 6130481"/>
                <a:gd name="connsiteX27" fmla="*/ 93200 w 5646908"/>
                <a:gd name="connsiteY27" fmla="*/ 1513741 h 6130481"/>
                <a:gd name="connsiteX28" fmla="*/ 535423 w 5646908"/>
                <a:gd name="connsiteY28" fmla="*/ 1107273 h 6130481"/>
                <a:gd name="connsiteX29" fmla="*/ 2616837 w 5646908"/>
                <a:gd name="connsiteY29" fmla="*/ 0 h 613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646908" h="6130481">
                  <a:moveTo>
                    <a:pt x="2616837" y="0"/>
                  </a:moveTo>
                  <a:cubicBezTo>
                    <a:pt x="3596241" y="0"/>
                    <a:pt x="4322479" y="463445"/>
                    <a:pt x="4918721" y="1134258"/>
                  </a:cubicBezTo>
                  <a:cubicBezTo>
                    <a:pt x="5416317" y="1694109"/>
                    <a:pt x="5857703" y="2516643"/>
                    <a:pt x="5539036" y="3362353"/>
                  </a:cubicBezTo>
                  <a:cubicBezTo>
                    <a:pt x="5111758" y="4496612"/>
                    <a:pt x="5300763" y="4716633"/>
                    <a:pt x="4712024" y="5293280"/>
                  </a:cubicBezTo>
                  <a:cubicBezTo>
                    <a:pt x="4123284" y="5869926"/>
                    <a:pt x="3446201" y="6130481"/>
                    <a:pt x="2547864" y="6130481"/>
                  </a:cubicBezTo>
                  <a:cubicBezTo>
                    <a:pt x="1657476" y="6130481"/>
                    <a:pt x="850619" y="5780127"/>
                    <a:pt x="263223" y="5212325"/>
                  </a:cubicBezTo>
                  <a:cubicBezTo>
                    <a:pt x="188497" y="5140091"/>
                    <a:pt x="117321" y="5064339"/>
                    <a:pt x="49974" y="4985345"/>
                  </a:cubicBezTo>
                  <a:lnTo>
                    <a:pt x="0" y="4920618"/>
                  </a:lnTo>
                  <a:lnTo>
                    <a:pt x="0" y="3760303"/>
                  </a:lnTo>
                  <a:lnTo>
                    <a:pt x="80488" y="3974159"/>
                  </a:lnTo>
                  <a:cubicBezTo>
                    <a:pt x="217875" y="4289243"/>
                    <a:pt x="414383" y="4571632"/>
                    <a:pt x="664748" y="4813600"/>
                  </a:cubicBezTo>
                  <a:cubicBezTo>
                    <a:pt x="1169734" y="5301566"/>
                    <a:pt x="1838644" y="5570406"/>
                    <a:pt x="2548087" y="5570406"/>
                  </a:cubicBezTo>
                  <a:cubicBezTo>
                    <a:pt x="2928786" y="5570406"/>
                    <a:pt x="3252156" y="5516996"/>
                    <a:pt x="3536561" y="5407153"/>
                  </a:cubicBezTo>
                  <a:cubicBezTo>
                    <a:pt x="3815366" y="5299438"/>
                    <a:pt x="4067747" y="5132603"/>
                    <a:pt x="4308035" y="4897241"/>
                  </a:cubicBezTo>
                  <a:cubicBezTo>
                    <a:pt x="4475095" y="4733653"/>
                    <a:pt x="4533767" y="4637358"/>
                    <a:pt x="4569038" y="4564802"/>
                  </a:cubicBezTo>
                  <a:cubicBezTo>
                    <a:pt x="4619313" y="4461453"/>
                    <a:pt x="4652792" y="4330784"/>
                    <a:pt x="4699147" y="4149952"/>
                  </a:cubicBezTo>
                  <a:cubicBezTo>
                    <a:pt x="4758491" y="3918846"/>
                    <a:pt x="4839558" y="3602194"/>
                    <a:pt x="5003034" y="3168421"/>
                  </a:cubicBezTo>
                  <a:cubicBezTo>
                    <a:pt x="5103024" y="2902940"/>
                    <a:pt x="5100112" y="2626037"/>
                    <a:pt x="4994189" y="2321590"/>
                  </a:cubicBezTo>
                  <a:cubicBezTo>
                    <a:pt x="4900470" y="2052526"/>
                    <a:pt x="4725460" y="1769129"/>
                    <a:pt x="4487860" y="1501856"/>
                  </a:cubicBezTo>
                  <a:cubicBezTo>
                    <a:pt x="4210285" y="1189683"/>
                    <a:pt x="3933047" y="962832"/>
                    <a:pt x="3640469" y="808425"/>
                  </a:cubicBezTo>
                  <a:cubicBezTo>
                    <a:pt x="3323369" y="641141"/>
                    <a:pt x="2988578" y="559851"/>
                    <a:pt x="2616837" y="559851"/>
                  </a:cubicBezTo>
                  <a:cubicBezTo>
                    <a:pt x="2315413" y="559851"/>
                    <a:pt x="2044110" y="640134"/>
                    <a:pt x="1762952" y="812008"/>
                  </a:cubicBezTo>
                  <a:cubicBezTo>
                    <a:pt x="1472838" y="989593"/>
                    <a:pt x="1197167" y="1250707"/>
                    <a:pt x="939635" y="1502976"/>
                  </a:cubicBezTo>
                  <a:cubicBezTo>
                    <a:pt x="819379" y="1620769"/>
                    <a:pt x="700355" y="1727700"/>
                    <a:pt x="585250" y="1831049"/>
                  </a:cubicBezTo>
                  <a:cubicBezTo>
                    <a:pt x="362317" y="2031140"/>
                    <a:pt x="169840" y="2204022"/>
                    <a:pt x="40403" y="2389556"/>
                  </a:cubicBezTo>
                  <a:lnTo>
                    <a:pt x="0" y="2456747"/>
                  </a:lnTo>
                  <a:lnTo>
                    <a:pt x="0" y="1601114"/>
                  </a:lnTo>
                  <a:lnTo>
                    <a:pt x="93200" y="1513741"/>
                  </a:lnTo>
                  <a:cubicBezTo>
                    <a:pt x="237107" y="1383294"/>
                    <a:pt x="388238" y="1251435"/>
                    <a:pt x="535423" y="1107273"/>
                  </a:cubicBezTo>
                  <a:cubicBezTo>
                    <a:pt x="1124050" y="530627"/>
                    <a:pt x="1718500" y="0"/>
                    <a:pt x="2616837"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2338F8B2-67A9-4086-9341-7705CAB6F1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176241"/>
              <a:ext cx="5517522" cy="6130481"/>
            </a:xfrm>
            <a:custGeom>
              <a:avLst/>
              <a:gdLst>
                <a:gd name="connsiteX0" fmla="*/ 2549095 w 5517522"/>
                <a:gd name="connsiteY0" fmla="*/ 0 h 6130481"/>
                <a:gd name="connsiteX1" fmla="*/ 4804175 w 5517522"/>
                <a:gd name="connsiteY1" fmla="*/ 1134258 h 6130481"/>
                <a:gd name="connsiteX2" fmla="*/ 5411838 w 5517522"/>
                <a:gd name="connsiteY2" fmla="*/ 3362353 h 6130481"/>
                <a:gd name="connsiteX3" fmla="*/ 4601621 w 5517522"/>
                <a:gd name="connsiteY3" fmla="*/ 5293280 h 6130481"/>
                <a:gd name="connsiteX4" fmla="*/ 2481577 w 5517522"/>
                <a:gd name="connsiteY4" fmla="*/ 6130481 h 6130481"/>
                <a:gd name="connsiteX5" fmla="*/ 243517 w 5517522"/>
                <a:gd name="connsiteY5" fmla="*/ 5212325 h 6130481"/>
                <a:gd name="connsiteX6" fmla="*/ 34587 w 5517522"/>
                <a:gd name="connsiteY6" fmla="*/ 4985345 h 6130481"/>
                <a:gd name="connsiteX7" fmla="*/ 0 w 5517522"/>
                <a:gd name="connsiteY7" fmla="*/ 4939620 h 6130481"/>
                <a:gd name="connsiteX8" fmla="*/ 0 w 5517522"/>
                <a:gd name="connsiteY8" fmla="*/ 3335329 h 6130481"/>
                <a:gd name="connsiteX9" fmla="*/ 17141 w 5517522"/>
                <a:gd name="connsiteY9" fmla="*/ 3448738 h 6130481"/>
                <a:gd name="connsiteX10" fmla="*/ 167489 w 5517522"/>
                <a:gd name="connsiteY10" fmla="*/ 3930490 h 6130481"/>
                <a:gd name="connsiteX11" fmla="*/ 715471 w 5517522"/>
                <a:gd name="connsiteY11" fmla="*/ 4734212 h 6130481"/>
                <a:gd name="connsiteX12" fmla="*/ 2481689 w 5517522"/>
                <a:gd name="connsiteY12" fmla="*/ 5458772 h 6130481"/>
                <a:gd name="connsiteX13" fmla="*/ 4126644 w 5517522"/>
                <a:gd name="connsiteY13" fmla="*/ 4818302 h 6130481"/>
                <a:gd name="connsiteX14" fmla="*/ 4360437 w 5517522"/>
                <a:gd name="connsiteY14" fmla="*/ 4516766 h 6130481"/>
                <a:gd name="connsiteX15" fmla="*/ 4480357 w 5517522"/>
                <a:gd name="connsiteY15" fmla="*/ 4122855 h 6130481"/>
                <a:gd name="connsiteX16" fmla="*/ 4781557 w 5517522"/>
                <a:gd name="connsiteY16" fmla="*/ 3129791 h 6130481"/>
                <a:gd name="connsiteX17" fmla="*/ 4771928 w 5517522"/>
                <a:gd name="connsiteY17" fmla="*/ 2357869 h 6130481"/>
                <a:gd name="connsiteX18" fmla="*/ 4297510 w 5517522"/>
                <a:gd name="connsiteY18" fmla="*/ 1575533 h 6130481"/>
                <a:gd name="connsiteX19" fmla="*/ 3498715 w 5517522"/>
                <a:gd name="connsiteY19" fmla="*/ 907071 h 6130481"/>
                <a:gd name="connsiteX20" fmla="*/ 2549095 w 5517522"/>
                <a:gd name="connsiteY20" fmla="*/ 671821 h 6130481"/>
                <a:gd name="connsiteX21" fmla="*/ 985319 w 5517522"/>
                <a:gd name="connsiteY21" fmla="*/ 1582475 h 6130481"/>
                <a:gd name="connsiteX22" fmla="*/ 634628 w 5517522"/>
                <a:gd name="connsiteY22" fmla="*/ 1913907 h 6130481"/>
                <a:gd name="connsiteX23" fmla="*/ 117662 w 5517522"/>
                <a:gd name="connsiteY23" fmla="*/ 2453044 h 6130481"/>
                <a:gd name="connsiteX24" fmla="*/ 2515 w 5517522"/>
                <a:gd name="connsiteY24" fmla="*/ 2685494 h 6130481"/>
                <a:gd name="connsiteX25" fmla="*/ 0 w 5517522"/>
                <a:gd name="connsiteY25" fmla="*/ 2696965 h 6130481"/>
                <a:gd name="connsiteX26" fmla="*/ 0 w 5517522"/>
                <a:gd name="connsiteY26" fmla="*/ 1587383 h 6130481"/>
                <a:gd name="connsiteX27" fmla="*/ 76951 w 5517522"/>
                <a:gd name="connsiteY27" fmla="*/ 1513741 h 6130481"/>
                <a:gd name="connsiteX28" fmla="*/ 510118 w 5517522"/>
                <a:gd name="connsiteY28" fmla="*/ 1107273 h 6130481"/>
                <a:gd name="connsiteX29" fmla="*/ 2549095 w 5517522"/>
                <a:gd name="connsiteY29" fmla="*/ 0 h 613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517522" h="6130481">
                  <a:moveTo>
                    <a:pt x="2549095" y="0"/>
                  </a:moveTo>
                  <a:cubicBezTo>
                    <a:pt x="3508568" y="0"/>
                    <a:pt x="4219915" y="463445"/>
                    <a:pt x="4804175" y="1134258"/>
                  </a:cubicBezTo>
                  <a:cubicBezTo>
                    <a:pt x="5291694" y="1694109"/>
                    <a:pt x="5724011" y="2516643"/>
                    <a:pt x="5411838" y="3362353"/>
                  </a:cubicBezTo>
                  <a:cubicBezTo>
                    <a:pt x="4993181" y="4496612"/>
                    <a:pt x="5178268" y="4716633"/>
                    <a:pt x="4601621" y="5293280"/>
                  </a:cubicBezTo>
                  <a:cubicBezTo>
                    <a:pt x="4024863" y="5869926"/>
                    <a:pt x="3361551" y="6130481"/>
                    <a:pt x="2481577" y="6130481"/>
                  </a:cubicBezTo>
                  <a:cubicBezTo>
                    <a:pt x="1609329" y="6130481"/>
                    <a:pt x="818932" y="5780127"/>
                    <a:pt x="243517" y="5212325"/>
                  </a:cubicBezTo>
                  <a:cubicBezTo>
                    <a:pt x="170302" y="5140091"/>
                    <a:pt x="100568" y="5064339"/>
                    <a:pt x="34587" y="4985345"/>
                  </a:cubicBezTo>
                  <a:lnTo>
                    <a:pt x="0" y="4939620"/>
                  </a:lnTo>
                  <a:lnTo>
                    <a:pt x="0" y="3335329"/>
                  </a:lnTo>
                  <a:lnTo>
                    <a:pt x="17141" y="3448738"/>
                  </a:lnTo>
                  <a:cubicBezTo>
                    <a:pt x="50676" y="3613558"/>
                    <a:pt x="100867" y="3774516"/>
                    <a:pt x="167489" y="3930490"/>
                  </a:cubicBezTo>
                  <a:cubicBezTo>
                    <a:pt x="296255" y="4232138"/>
                    <a:pt x="480670" y="4502546"/>
                    <a:pt x="715471" y="4734212"/>
                  </a:cubicBezTo>
                  <a:cubicBezTo>
                    <a:pt x="1188993" y="5201464"/>
                    <a:pt x="1816250" y="5458772"/>
                    <a:pt x="2481689" y="5458772"/>
                  </a:cubicBezTo>
                  <a:cubicBezTo>
                    <a:pt x="3185758" y="5458772"/>
                    <a:pt x="3677755" y="5267191"/>
                    <a:pt x="4126644" y="4818302"/>
                  </a:cubicBezTo>
                  <a:cubicBezTo>
                    <a:pt x="4278363" y="4666583"/>
                    <a:pt x="4329982" y="4580701"/>
                    <a:pt x="4360437" y="4516766"/>
                  </a:cubicBezTo>
                  <a:cubicBezTo>
                    <a:pt x="4404890" y="4423495"/>
                    <a:pt x="4436577" y="4297417"/>
                    <a:pt x="4480357" y="4122855"/>
                  </a:cubicBezTo>
                  <a:cubicBezTo>
                    <a:pt x="4539030" y="3889285"/>
                    <a:pt x="4619425" y="3569275"/>
                    <a:pt x="4781557" y="3129791"/>
                  </a:cubicBezTo>
                  <a:cubicBezTo>
                    <a:pt x="4870238" y="2889503"/>
                    <a:pt x="4867103" y="2637010"/>
                    <a:pt x="4771928" y="2357869"/>
                  </a:cubicBezTo>
                  <a:cubicBezTo>
                    <a:pt x="4684815" y="2102465"/>
                    <a:pt x="4520779" y="1831945"/>
                    <a:pt x="4297510" y="1575533"/>
                  </a:cubicBezTo>
                  <a:cubicBezTo>
                    <a:pt x="4034492" y="1273549"/>
                    <a:pt x="3773266" y="1054983"/>
                    <a:pt x="3498715" y="907071"/>
                  </a:cubicBezTo>
                  <a:cubicBezTo>
                    <a:pt x="3204905" y="748745"/>
                    <a:pt x="2894187" y="671821"/>
                    <a:pt x="2549095" y="671821"/>
                  </a:cubicBezTo>
                  <a:cubicBezTo>
                    <a:pt x="1942553" y="671821"/>
                    <a:pt x="1518298" y="1049273"/>
                    <a:pt x="985319" y="1582475"/>
                  </a:cubicBezTo>
                  <a:cubicBezTo>
                    <a:pt x="865735" y="1702059"/>
                    <a:pt x="748278" y="1809774"/>
                    <a:pt x="634628" y="1913907"/>
                  </a:cubicBezTo>
                  <a:cubicBezTo>
                    <a:pt x="421325" y="2109407"/>
                    <a:pt x="237134" y="2278146"/>
                    <a:pt x="117662" y="2453044"/>
                  </a:cubicBezTo>
                  <a:cubicBezTo>
                    <a:pt x="64756" y="2530415"/>
                    <a:pt x="27022" y="2605799"/>
                    <a:pt x="2515" y="2685494"/>
                  </a:cubicBezTo>
                  <a:lnTo>
                    <a:pt x="0" y="2696965"/>
                  </a:lnTo>
                  <a:lnTo>
                    <a:pt x="0" y="1587383"/>
                  </a:lnTo>
                  <a:lnTo>
                    <a:pt x="76951" y="1513741"/>
                  </a:lnTo>
                  <a:cubicBezTo>
                    <a:pt x="217918" y="1383294"/>
                    <a:pt x="365956" y="1251435"/>
                    <a:pt x="510118" y="1107273"/>
                  </a:cubicBezTo>
                  <a:cubicBezTo>
                    <a:pt x="1086764" y="530627"/>
                    <a:pt x="1669121" y="0"/>
                    <a:pt x="25490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E653AAAF-CCEF-494B-9366-16BB3815A6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176241"/>
              <a:ext cx="5517475" cy="6130481"/>
            </a:xfrm>
            <a:custGeom>
              <a:avLst/>
              <a:gdLst>
                <a:gd name="connsiteX0" fmla="*/ 2549095 w 5517475"/>
                <a:gd name="connsiteY0" fmla="*/ 0 h 6130481"/>
                <a:gd name="connsiteX1" fmla="*/ 4804175 w 5517475"/>
                <a:gd name="connsiteY1" fmla="*/ 1134258 h 6130481"/>
                <a:gd name="connsiteX2" fmla="*/ 5411838 w 5517475"/>
                <a:gd name="connsiteY2" fmla="*/ 3362353 h 6130481"/>
                <a:gd name="connsiteX3" fmla="*/ 4601621 w 5517475"/>
                <a:gd name="connsiteY3" fmla="*/ 5293280 h 6130481"/>
                <a:gd name="connsiteX4" fmla="*/ 2481577 w 5517475"/>
                <a:gd name="connsiteY4" fmla="*/ 6130481 h 6130481"/>
                <a:gd name="connsiteX5" fmla="*/ 243517 w 5517475"/>
                <a:gd name="connsiteY5" fmla="*/ 5212325 h 6130481"/>
                <a:gd name="connsiteX6" fmla="*/ 34587 w 5517475"/>
                <a:gd name="connsiteY6" fmla="*/ 4985345 h 6130481"/>
                <a:gd name="connsiteX7" fmla="*/ 0 w 5517475"/>
                <a:gd name="connsiteY7" fmla="*/ 4939620 h 6130481"/>
                <a:gd name="connsiteX8" fmla="*/ 0 w 5517475"/>
                <a:gd name="connsiteY8" fmla="*/ 3799573 h 6130481"/>
                <a:gd name="connsiteX9" fmla="*/ 64364 w 5517475"/>
                <a:gd name="connsiteY9" fmla="*/ 3974159 h 6130481"/>
                <a:gd name="connsiteX10" fmla="*/ 636644 w 5517475"/>
                <a:gd name="connsiteY10" fmla="*/ 4813600 h 6130481"/>
                <a:gd name="connsiteX11" fmla="*/ 2481577 w 5517475"/>
                <a:gd name="connsiteY11" fmla="*/ 5570406 h 6130481"/>
                <a:gd name="connsiteX12" fmla="*/ 3449896 w 5517475"/>
                <a:gd name="connsiteY12" fmla="*/ 5407153 h 6130481"/>
                <a:gd name="connsiteX13" fmla="*/ 4205695 w 5517475"/>
                <a:gd name="connsiteY13" fmla="*/ 4897241 h 6130481"/>
                <a:gd name="connsiteX14" fmla="*/ 4461434 w 5517475"/>
                <a:gd name="connsiteY14" fmla="*/ 4564802 h 6130481"/>
                <a:gd name="connsiteX15" fmla="*/ 4588969 w 5517475"/>
                <a:gd name="connsiteY15" fmla="*/ 4149952 h 6130481"/>
                <a:gd name="connsiteX16" fmla="*/ 4886585 w 5517475"/>
                <a:gd name="connsiteY16" fmla="*/ 3168421 h 6130481"/>
                <a:gd name="connsiteX17" fmla="*/ 4877964 w 5517475"/>
                <a:gd name="connsiteY17" fmla="*/ 2321590 h 6130481"/>
                <a:gd name="connsiteX18" fmla="*/ 4382048 w 5517475"/>
                <a:gd name="connsiteY18" fmla="*/ 1501856 h 6130481"/>
                <a:gd name="connsiteX19" fmla="*/ 3551900 w 5517475"/>
                <a:gd name="connsiteY19" fmla="*/ 808425 h 6130481"/>
                <a:gd name="connsiteX20" fmla="*/ 2549095 w 5517475"/>
                <a:gd name="connsiteY20" fmla="*/ 559851 h 6130481"/>
                <a:gd name="connsiteX21" fmla="*/ 1712566 w 5517475"/>
                <a:gd name="connsiteY21" fmla="*/ 812008 h 6130481"/>
                <a:gd name="connsiteX22" fmla="*/ 906044 w 5517475"/>
                <a:gd name="connsiteY22" fmla="*/ 1502976 h 6130481"/>
                <a:gd name="connsiteX23" fmla="*/ 558825 w 5517475"/>
                <a:gd name="connsiteY23" fmla="*/ 1831049 h 6130481"/>
                <a:gd name="connsiteX24" fmla="*/ 25063 w 5517475"/>
                <a:gd name="connsiteY24" fmla="*/ 2389556 h 6130481"/>
                <a:gd name="connsiteX25" fmla="*/ 0 w 5517475"/>
                <a:gd name="connsiteY25" fmla="*/ 2432109 h 6130481"/>
                <a:gd name="connsiteX26" fmla="*/ 0 w 5517475"/>
                <a:gd name="connsiteY26" fmla="*/ 1587383 h 6130481"/>
                <a:gd name="connsiteX27" fmla="*/ 76951 w 5517475"/>
                <a:gd name="connsiteY27" fmla="*/ 1513741 h 6130481"/>
                <a:gd name="connsiteX28" fmla="*/ 510118 w 5517475"/>
                <a:gd name="connsiteY28" fmla="*/ 1107273 h 6130481"/>
                <a:gd name="connsiteX29" fmla="*/ 2549095 w 5517475"/>
                <a:gd name="connsiteY29" fmla="*/ 0 h 613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517475" h="6130481">
                  <a:moveTo>
                    <a:pt x="2549095" y="0"/>
                  </a:moveTo>
                  <a:cubicBezTo>
                    <a:pt x="3508568" y="0"/>
                    <a:pt x="4219915" y="463445"/>
                    <a:pt x="4804175" y="1134258"/>
                  </a:cubicBezTo>
                  <a:cubicBezTo>
                    <a:pt x="5291694" y="1694109"/>
                    <a:pt x="5723899" y="2516643"/>
                    <a:pt x="5411838" y="3362353"/>
                  </a:cubicBezTo>
                  <a:cubicBezTo>
                    <a:pt x="4993181" y="4496612"/>
                    <a:pt x="5178268" y="4716633"/>
                    <a:pt x="4601621" y="5293280"/>
                  </a:cubicBezTo>
                  <a:cubicBezTo>
                    <a:pt x="4024863" y="5869926"/>
                    <a:pt x="3361551" y="6130481"/>
                    <a:pt x="2481577" y="6130481"/>
                  </a:cubicBezTo>
                  <a:cubicBezTo>
                    <a:pt x="1609329" y="6130481"/>
                    <a:pt x="818932" y="5780127"/>
                    <a:pt x="243517" y="5212325"/>
                  </a:cubicBezTo>
                  <a:cubicBezTo>
                    <a:pt x="170302" y="5140091"/>
                    <a:pt x="100568" y="5064339"/>
                    <a:pt x="34587" y="4985345"/>
                  </a:cubicBezTo>
                  <a:lnTo>
                    <a:pt x="0" y="4939620"/>
                  </a:lnTo>
                  <a:lnTo>
                    <a:pt x="0" y="3799573"/>
                  </a:lnTo>
                  <a:lnTo>
                    <a:pt x="64364" y="3974159"/>
                  </a:lnTo>
                  <a:cubicBezTo>
                    <a:pt x="198841" y="4289243"/>
                    <a:pt x="391429" y="4571632"/>
                    <a:pt x="636644" y="4813600"/>
                  </a:cubicBezTo>
                  <a:cubicBezTo>
                    <a:pt x="1131328" y="5301566"/>
                    <a:pt x="1786578" y="5570406"/>
                    <a:pt x="2481577" y="5570406"/>
                  </a:cubicBezTo>
                  <a:cubicBezTo>
                    <a:pt x="2854550" y="5570406"/>
                    <a:pt x="3171314" y="5516996"/>
                    <a:pt x="3449896" y="5407153"/>
                  </a:cubicBezTo>
                  <a:cubicBezTo>
                    <a:pt x="3723103" y="5299438"/>
                    <a:pt x="3970333" y="5132603"/>
                    <a:pt x="4205695" y="4897241"/>
                  </a:cubicBezTo>
                  <a:cubicBezTo>
                    <a:pt x="4369395" y="4733653"/>
                    <a:pt x="4426836" y="4637358"/>
                    <a:pt x="4461434" y="4564802"/>
                  </a:cubicBezTo>
                  <a:cubicBezTo>
                    <a:pt x="4510701" y="4461453"/>
                    <a:pt x="4543509" y="4330784"/>
                    <a:pt x="4588969" y="4149952"/>
                  </a:cubicBezTo>
                  <a:cubicBezTo>
                    <a:pt x="4646969" y="3918846"/>
                    <a:pt x="4726468" y="3602194"/>
                    <a:pt x="4886585" y="3168421"/>
                  </a:cubicBezTo>
                  <a:cubicBezTo>
                    <a:pt x="4984560" y="2902940"/>
                    <a:pt x="4981760" y="2626037"/>
                    <a:pt x="4877964" y="2321590"/>
                  </a:cubicBezTo>
                  <a:cubicBezTo>
                    <a:pt x="4786260" y="2052526"/>
                    <a:pt x="4614834" y="1769129"/>
                    <a:pt x="4382048" y="1501856"/>
                  </a:cubicBezTo>
                  <a:cubicBezTo>
                    <a:pt x="4110072" y="1189683"/>
                    <a:pt x="3838544" y="962832"/>
                    <a:pt x="3551900" y="808425"/>
                  </a:cubicBezTo>
                  <a:cubicBezTo>
                    <a:pt x="3241183" y="641141"/>
                    <a:pt x="2913222" y="559851"/>
                    <a:pt x="2549095" y="559851"/>
                  </a:cubicBezTo>
                  <a:cubicBezTo>
                    <a:pt x="2253830" y="559851"/>
                    <a:pt x="1988013" y="640134"/>
                    <a:pt x="1712566" y="812008"/>
                  </a:cubicBezTo>
                  <a:cubicBezTo>
                    <a:pt x="1428385" y="989593"/>
                    <a:pt x="1158313" y="1250707"/>
                    <a:pt x="906044" y="1502976"/>
                  </a:cubicBezTo>
                  <a:cubicBezTo>
                    <a:pt x="788140" y="1620769"/>
                    <a:pt x="671579" y="1727700"/>
                    <a:pt x="558825" y="1831049"/>
                  </a:cubicBezTo>
                  <a:cubicBezTo>
                    <a:pt x="340371" y="2031140"/>
                    <a:pt x="151813" y="2204022"/>
                    <a:pt x="25063" y="2389556"/>
                  </a:cubicBezTo>
                  <a:lnTo>
                    <a:pt x="0" y="2432109"/>
                  </a:lnTo>
                  <a:lnTo>
                    <a:pt x="0" y="1587383"/>
                  </a:lnTo>
                  <a:lnTo>
                    <a:pt x="76951" y="1513741"/>
                  </a:lnTo>
                  <a:cubicBezTo>
                    <a:pt x="217918" y="1383294"/>
                    <a:pt x="365956" y="1251435"/>
                    <a:pt x="510118" y="1107273"/>
                  </a:cubicBezTo>
                  <a:cubicBezTo>
                    <a:pt x="1086764" y="530627"/>
                    <a:pt x="1669121" y="0"/>
                    <a:pt x="25490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id="{34B356D9-49C3-412F-8E03-AC9AE83716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0"/>
              <a:ext cx="5646974" cy="6483075"/>
            </a:xfrm>
            <a:custGeom>
              <a:avLst/>
              <a:gdLst>
                <a:gd name="connsiteX0" fmla="*/ 2405773 w 5646974"/>
                <a:gd name="connsiteY0" fmla="*/ 0 h 6483075"/>
                <a:gd name="connsiteX1" fmla="*/ 5646974 w 5646974"/>
                <a:gd name="connsiteY1" fmla="*/ 3241538 h 6483075"/>
                <a:gd name="connsiteX2" fmla="*/ 2405773 w 5646974"/>
                <a:gd name="connsiteY2" fmla="*/ 6483075 h 6483075"/>
                <a:gd name="connsiteX3" fmla="*/ 113897 w 5646974"/>
                <a:gd name="connsiteY3" fmla="*/ 5533666 h 6483075"/>
                <a:gd name="connsiteX4" fmla="*/ 0 w 5646974"/>
                <a:gd name="connsiteY4" fmla="*/ 5408336 h 6483075"/>
                <a:gd name="connsiteX5" fmla="*/ 0 w 5646974"/>
                <a:gd name="connsiteY5" fmla="*/ 4983659 h 6483075"/>
                <a:gd name="connsiteX6" fmla="*/ 155731 w 5646974"/>
                <a:gd name="connsiteY6" fmla="*/ 5176047 h 6483075"/>
                <a:gd name="connsiteX7" fmla="*/ 1093706 w 5646974"/>
                <a:gd name="connsiteY7" fmla="*/ 5866903 h 6483075"/>
                <a:gd name="connsiteX8" fmla="*/ 1639673 w 5646974"/>
                <a:gd name="connsiteY8" fmla="*/ 6059940 h 6483075"/>
                <a:gd name="connsiteX9" fmla="*/ 1709990 w 5646974"/>
                <a:gd name="connsiteY9" fmla="*/ 6076287 h 6483075"/>
                <a:gd name="connsiteX10" fmla="*/ 1780307 w 5646974"/>
                <a:gd name="connsiteY10" fmla="*/ 6091963 h 6483075"/>
                <a:gd name="connsiteX11" fmla="*/ 1851072 w 5646974"/>
                <a:gd name="connsiteY11" fmla="*/ 6105176 h 6483075"/>
                <a:gd name="connsiteX12" fmla="*/ 1886455 w 5646974"/>
                <a:gd name="connsiteY12" fmla="*/ 6111782 h 6483075"/>
                <a:gd name="connsiteX13" fmla="*/ 1921949 w 5646974"/>
                <a:gd name="connsiteY13" fmla="*/ 6117716 h 6483075"/>
                <a:gd name="connsiteX14" fmla="*/ 2064152 w 5646974"/>
                <a:gd name="connsiteY14" fmla="*/ 6137647 h 6483075"/>
                <a:gd name="connsiteX15" fmla="*/ 2206914 w 5646974"/>
                <a:gd name="connsiteY15" fmla="*/ 6151195 h 6483075"/>
                <a:gd name="connsiteX16" fmla="*/ 2350011 w 5646974"/>
                <a:gd name="connsiteY16" fmla="*/ 6158250 h 6483075"/>
                <a:gd name="connsiteX17" fmla="*/ 2493109 w 5646974"/>
                <a:gd name="connsiteY17" fmla="*/ 6159705 h 6483075"/>
                <a:gd name="connsiteX18" fmla="*/ 2781321 w 5646974"/>
                <a:gd name="connsiteY18" fmla="*/ 6147277 h 6483075"/>
                <a:gd name="connsiteX19" fmla="*/ 3345091 w 5646974"/>
                <a:gd name="connsiteY19" fmla="*/ 6060276 h 6483075"/>
                <a:gd name="connsiteX20" fmla="*/ 3878853 w 5646974"/>
                <a:gd name="connsiteY20" fmla="*/ 5871718 h 6483075"/>
                <a:gd name="connsiteX21" fmla="*/ 4367267 w 5646974"/>
                <a:gd name="connsiteY21" fmla="*/ 5573093 h 6483075"/>
                <a:gd name="connsiteX22" fmla="*/ 4424484 w 5646974"/>
                <a:gd name="connsiteY22" fmla="*/ 5528529 h 6483075"/>
                <a:gd name="connsiteX23" fmla="*/ 4481252 w 5646974"/>
                <a:gd name="connsiteY23" fmla="*/ 5483069 h 6483075"/>
                <a:gd name="connsiteX24" fmla="*/ 4536790 w 5646974"/>
                <a:gd name="connsiteY24" fmla="*/ 5435818 h 6483075"/>
                <a:gd name="connsiteX25" fmla="*/ 4591543 w 5646974"/>
                <a:gd name="connsiteY25" fmla="*/ 5387671 h 6483075"/>
                <a:gd name="connsiteX26" fmla="*/ 4794209 w 5646974"/>
                <a:gd name="connsiteY26" fmla="*/ 5181198 h 6483075"/>
                <a:gd name="connsiteX27" fmla="*/ 4956678 w 5646974"/>
                <a:gd name="connsiteY27" fmla="*/ 4945836 h 6483075"/>
                <a:gd name="connsiteX28" fmla="*/ 4989262 w 5646974"/>
                <a:gd name="connsiteY28" fmla="*/ 4881453 h 6483075"/>
                <a:gd name="connsiteX29" fmla="*/ 5017814 w 5646974"/>
                <a:gd name="connsiteY29" fmla="*/ 4814607 h 6483075"/>
                <a:gd name="connsiteX30" fmla="*/ 5044127 w 5646974"/>
                <a:gd name="connsiteY30" fmla="*/ 4746193 h 6483075"/>
                <a:gd name="connsiteX31" fmla="*/ 5068425 w 5646974"/>
                <a:gd name="connsiteY31" fmla="*/ 4676436 h 6483075"/>
                <a:gd name="connsiteX32" fmla="*/ 5154641 w 5646974"/>
                <a:gd name="connsiteY32" fmla="*/ 4390352 h 6483075"/>
                <a:gd name="connsiteX33" fmla="*/ 5196854 w 5646974"/>
                <a:gd name="connsiteY33" fmla="*/ 4246134 h 6483075"/>
                <a:gd name="connsiteX34" fmla="*/ 5240299 w 5646974"/>
                <a:gd name="connsiteY34" fmla="*/ 4102140 h 6483075"/>
                <a:gd name="connsiteX35" fmla="*/ 5432440 w 5646974"/>
                <a:gd name="connsiteY35" fmla="*/ 3532884 h 6483075"/>
                <a:gd name="connsiteX36" fmla="*/ 5528846 w 5646974"/>
                <a:gd name="connsiteY36" fmla="*/ 2951647 h 6483075"/>
                <a:gd name="connsiteX37" fmla="*/ 5495927 w 5646974"/>
                <a:gd name="connsiteY37" fmla="*/ 2658733 h 6483075"/>
                <a:gd name="connsiteX38" fmla="*/ 5480027 w 5646974"/>
                <a:gd name="connsiteY38" fmla="*/ 2586848 h 6483075"/>
                <a:gd name="connsiteX39" fmla="*/ 5461328 w 5646974"/>
                <a:gd name="connsiteY39" fmla="*/ 2515635 h 6483075"/>
                <a:gd name="connsiteX40" fmla="*/ 5439605 w 5646974"/>
                <a:gd name="connsiteY40" fmla="*/ 2445317 h 6483075"/>
                <a:gd name="connsiteX41" fmla="*/ 5415532 w 5646974"/>
                <a:gd name="connsiteY41" fmla="*/ 2375896 h 6483075"/>
                <a:gd name="connsiteX42" fmla="*/ 5144564 w 5646974"/>
                <a:gd name="connsiteY42" fmla="*/ 1857138 h 6483075"/>
                <a:gd name="connsiteX43" fmla="*/ 4774838 w 5646974"/>
                <a:gd name="connsiteY43" fmla="*/ 1405450 h 6483075"/>
                <a:gd name="connsiteX44" fmla="*/ 4345769 w 5646974"/>
                <a:gd name="connsiteY44" fmla="*/ 1012323 h 6483075"/>
                <a:gd name="connsiteX45" fmla="*/ 4115334 w 5646974"/>
                <a:gd name="connsiteY45" fmla="*/ 841344 h 6483075"/>
                <a:gd name="connsiteX46" fmla="*/ 3874038 w 5646974"/>
                <a:gd name="connsiteY46" fmla="*/ 691528 h 6483075"/>
                <a:gd name="connsiteX47" fmla="*/ 3359535 w 5646974"/>
                <a:gd name="connsiteY47" fmla="*/ 468819 h 6483075"/>
                <a:gd name="connsiteX48" fmla="*/ 2811105 w 5646974"/>
                <a:gd name="connsiteY48" fmla="*/ 366031 h 6483075"/>
                <a:gd name="connsiteX49" fmla="*/ 2741124 w 5646974"/>
                <a:gd name="connsiteY49" fmla="*/ 361440 h 6483075"/>
                <a:gd name="connsiteX50" fmla="*/ 2671030 w 5646974"/>
                <a:gd name="connsiteY50" fmla="*/ 358417 h 6483075"/>
                <a:gd name="connsiteX51" fmla="*/ 2600713 w 5646974"/>
                <a:gd name="connsiteY51" fmla="*/ 357521 h 6483075"/>
                <a:gd name="connsiteX52" fmla="*/ 2531739 w 5646974"/>
                <a:gd name="connsiteY52" fmla="*/ 358529 h 6483075"/>
                <a:gd name="connsiteX53" fmla="*/ 2259988 w 5646974"/>
                <a:gd name="connsiteY53" fmla="*/ 385289 h 6483075"/>
                <a:gd name="connsiteX54" fmla="*/ 1740670 w 5646974"/>
                <a:gd name="connsiteY54" fmla="*/ 553917 h 6483075"/>
                <a:gd name="connsiteX55" fmla="*/ 1264124 w 5646974"/>
                <a:gd name="connsiteY55" fmla="*/ 853549 h 6483075"/>
                <a:gd name="connsiteX56" fmla="*/ 823074 w 5646974"/>
                <a:gd name="connsiteY56" fmla="*/ 1234136 h 6483075"/>
                <a:gd name="connsiteX57" fmla="*/ 715694 w 5646974"/>
                <a:gd name="connsiteY57" fmla="*/ 1336252 h 6483075"/>
                <a:gd name="connsiteX58" fmla="*/ 606859 w 5646974"/>
                <a:gd name="connsiteY58" fmla="*/ 1440945 h 6483075"/>
                <a:gd name="connsiteX59" fmla="*/ 382023 w 5646974"/>
                <a:gd name="connsiteY59" fmla="*/ 1646074 h 6483075"/>
                <a:gd name="connsiteX60" fmla="*/ 158531 w 5646974"/>
                <a:gd name="connsiteY60" fmla="*/ 1843813 h 6483075"/>
                <a:gd name="connsiteX61" fmla="*/ 0 w 5646974"/>
                <a:gd name="connsiteY61" fmla="*/ 1991775 h 6483075"/>
                <a:gd name="connsiteX62" fmla="*/ 0 w 5646974"/>
                <a:gd name="connsiteY62" fmla="*/ 1074740 h 6483075"/>
                <a:gd name="connsiteX63" fmla="*/ 113897 w 5646974"/>
                <a:gd name="connsiteY63" fmla="*/ 949410 h 6483075"/>
                <a:gd name="connsiteX64" fmla="*/ 2405773 w 5646974"/>
                <a:gd name="connsiteY64" fmla="*/ 0 h 648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5646974" h="6483075">
                  <a:moveTo>
                    <a:pt x="2405773" y="0"/>
                  </a:moveTo>
                  <a:cubicBezTo>
                    <a:pt x="4195841" y="0"/>
                    <a:pt x="5646974" y="1451246"/>
                    <a:pt x="5646974" y="3241538"/>
                  </a:cubicBezTo>
                  <a:cubicBezTo>
                    <a:pt x="5646974" y="5031830"/>
                    <a:pt x="4195841" y="6483075"/>
                    <a:pt x="2405773" y="6483075"/>
                  </a:cubicBezTo>
                  <a:cubicBezTo>
                    <a:pt x="1510739" y="6483075"/>
                    <a:pt x="700439" y="6120264"/>
                    <a:pt x="113897" y="5533666"/>
                  </a:cubicBezTo>
                  <a:lnTo>
                    <a:pt x="0" y="5408336"/>
                  </a:lnTo>
                  <a:lnTo>
                    <a:pt x="0" y="4983659"/>
                  </a:lnTo>
                  <a:lnTo>
                    <a:pt x="155731" y="5176047"/>
                  </a:lnTo>
                  <a:cubicBezTo>
                    <a:pt x="417742" y="5469073"/>
                    <a:pt x="741224" y="5704211"/>
                    <a:pt x="1093706" y="5866903"/>
                  </a:cubicBezTo>
                  <a:cubicBezTo>
                    <a:pt x="1269947" y="5948418"/>
                    <a:pt x="1453018" y="6013137"/>
                    <a:pt x="1639673" y="6059940"/>
                  </a:cubicBezTo>
                  <a:lnTo>
                    <a:pt x="1709990" y="6076287"/>
                  </a:lnTo>
                  <a:cubicBezTo>
                    <a:pt x="1733504" y="6081550"/>
                    <a:pt x="1756570" y="6088156"/>
                    <a:pt x="1780307" y="6091963"/>
                  </a:cubicBezTo>
                  <a:lnTo>
                    <a:pt x="1851072" y="6105176"/>
                  </a:lnTo>
                  <a:lnTo>
                    <a:pt x="1886455" y="6111782"/>
                  </a:lnTo>
                  <a:cubicBezTo>
                    <a:pt x="1898212" y="6114021"/>
                    <a:pt x="1909969" y="6116373"/>
                    <a:pt x="1921949" y="6117716"/>
                  </a:cubicBezTo>
                  <a:cubicBezTo>
                    <a:pt x="1969425" y="6124323"/>
                    <a:pt x="2016676" y="6131489"/>
                    <a:pt x="2064152" y="6137647"/>
                  </a:cubicBezTo>
                  <a:cubicBezTo>
                    <a:pt x="2111851" y="6141790"/>
                    <a:pt x="2159438" y="6146381"/>
                    <a:pt x="2206914" y="6151195"/>
                  </a:cubicBezTo>
                  <a:lnTo>
                    <a:pt x="2350011" y="6158250"/>
                  </a:lnTo>
                  <a:cubicBezTo>
                    <a:pt x="2397711" y="6159593"/>
                    <a:pt x="2445410" y="6159146"/>
                    <a:pt x="2493109" y="6159705"/>
                  </a:cubicBezTo>
                  <a:cubicBezTo>
                    <a:pt x="2589068" y="6158137"/>
                    <a:pt x="2685922" y="6154666"/>
                    <a:pt x="2781321" y="6147277"/>
                  </a:cubicBezTo>
                  <a:cubicBezTo>
                    <a:pt x="2972566" y="6132944"/>
                    <a:pt x="3161348" y="6105288"/>
                    <a:pt x="3345091" y="6060276"/>
                  </a:cubicBezTo>
                  <a:cubicBezTo>
                    <a:pt x="3528834" y="6015375"/>
                    <a:pt x="3707539" y="5952785"/>
                    <a:pt x="3878853" y="5871718"/>
                  </a:cubicBezTo>
                  <a:cubicBezTo>
                    <a:pt x="4050167" y="5790428"/>
                    <a:pt x="4213084" y="5689318"/>
                    <a:pt x="4367267" y="5573093"/>
                  </a:cubicBezTo>
                  <a:lnTo>
                    <a:pt x="4424484" y="5528529"/>
                  </a:lnTo>
                  <a:cubicBezTo>
                    <a:pt x="4443631" y="5513637"/>
                    <a:pt x="4463113" y="5499193"/>
                    <a:pt x="4481252" y="5483069"/>
                  </a:cubicBezTo>
                  <a:lnTo>
                    <a:pt x="4536790" y="5435818"/>
                  </a:lnTo>
                  <a:cubicBezTo>
                    <a:pt x="4555265" y="5419918"/>
                    <a:pt x="4574188" y="5404466"/>
                    <a:pt x="4591543" y="5387671"/>
                  </a:cubicBezTo>
                  <a:cubicBezTo>
                    <a:pt x="4662980" y="5321944"/>
                    <a:pt x="4733074" y="5254650"/>
                    <a:pt x="4794209" y="5181198"/>
                  </a:cubicBezTo>
                  <a:cubicBezTo>
                    <a:pt x="4857808" y="5109089"/>
                    <a:pt x="4910434" y="5029926"/>
                    <a:pt x="4956678" y="4945836"/>
                  </a:cubicBezTo>
                  <a:cubicBezTo>
                    <a:pt x="4967651" y="4924450"/>
                    <a:pt x="4978624" y="4903064"/>
                    <a:pt x="4989262" y="4881453"/>
                  </a:cubicBezTo>
                  <a:lnTo>
                    <a:pt x="5017814" y="4814607"/>
                  </a:lnTo>
                  <a:cubicBezTo>
                    <a:pt x="5027891" y="4792549"/>
                    <a:pt x="5035393" y="4769035"/>
                    <a:pt x="5044127" y="4746193"/>
                  </a:cubicBezTo>
                  <a:cubicBezTo>
                    <a:pt x="5052636" y="4723128"/>
                    <a:pt x="5061146" y="4700174"/>
                    <a:pt x="5068425" y="4676436"/>
                  </a:cubicBezTo>
                  <a:cubicBezTo>
                    <a:pt x="5099552" y="4582717"/>
                    <a:pt x="5126985" y="4486422"/>
                    <a:pt x="5154641" y="4390352"/>
                  </a:cubicBezTo>
                  <a:lnTo>
                    <a:pt x="5196854" y="4246134"/>
                  </a:lnTo>
                  <a:lnTo>
                    <a:pt x="5240299" y="4102140"/>
                  </a:lnTo>
                  <a:cubicBezTo>
                    <a:pt x="5299195" y="3910560"/>
                    <a:pt x="5364697" y="3721330"/>
                    <a:pt x="5432440" y="3532884"/>
                  </a:cubicBezTo>
                  <a:cubicBezTo>
                    <a:pt x="5500294" y="3346902"/>
                    <a:pt x="5533549" y="3148714"/>
                    <a:pt x="5528846" y="2951647"/>
                  </a:cubicBezTo>
                  <a:cubicBezTo>
                    <a:pt x="5526831" y="2853113"/>
                    <a:pt x="5515409" y="2755027"/>
                    <a:pt x="5495927" y="2658733"/>
                  </a:cubicBezTo>
                  <a:cubicBezTo>
                    <a:pt x="5491112" y="2634659"/>
                    <a:pt x="5486297" y="2610585"/>
                    <a:pt x="5480027" y="2586848"/>
                  </a:cubicBezTo>
                  <a:cubicBezTo>
                    <a:pt x="5474205" y="2562998"/>
                    <a:pt x="5468718" y="2539036"/>
                    <a:pt x="5461328" y="2515635"/>
                  </a:cubicBezTo>
                  <a:cubicBezTo>
                    <a:pt x="5454386" y="2492009"/>
                    <a:pt x="5447668" y="2468495"/>
                    <a:pt x="5439605" y="2445317"/>
                  </a:cubicBezTo>
                  <a:cubicBezTo>
                    <a:pt x="5431879" y="2422028"/>
                    <a:pt x="5424378" y="2398738"/>
                    <a:pt x="5415532" y="2375896"/>
                  </a:cubicBezTo>
                  <a:cubicBezTo>
                    <a:pt x="5347790" y="2191817"/>
                    <a:pt x="5254071" y="2018599"/>
                    <a:pt x="5144564" y="1857138"/>
                  </a:cubicBezTo>
                  <a:cubicBezTo>
                    <a:pt x="5034946" y="1695565"/>
                    <a:pt x="4909762" y="1545301"/>
                    <a:pt x="4774838" y="1405450"/>
                  </a:cubicBezTo>
                  <a:cubicBezTo>
                    <a:pt x="4638907" y="1265040"/>
                    <a:pt x="4496145" y="1132131"/>
                    <a:pt x="4345769" y="1012323"/>
                  </a:cubicBezTo>
                  <a:cubicBezTo>
                    <a:pt x="4270749" y="952195"/>
                    <a:pt x="4194273" y="894642"/>
                    <a:pt x="4115334" y="841344"/>
                  </a:cubicBezTo>
                  <a:cubicBezTo>
                    <a:pt x="4037067" y="787263"/>
                    <a:pt x="3956336" y="737548"/>
                    <a:pt x="3874038" y="691528"/>
                  </a:cubicBezTo>
                  <a:cubicBezTo>
                    <a:pt x="3709554" y="599712"/>
                    <a:pt x="3537792" y="523349"/>
                    <a:pt x="3359535" y="468819"/>
                  </a:cubicBezTo>
                  <a:cubicBezTo>
                    <a:pt x="3181278" y="414514"/>
                    <a:pt x="2997311" y="380699"/>
                    <a:pt x="2811105" y="366031"/>
                  </a:cubicBezTo>
                  <a:cubicBezTo>
                    <a:pt x="2787703" y="364575"/>
                    <a:pt x="2764525" y="362448"/>
                    <a:pt x="2741124" y="361440"/>
                  </a:cubicBezTo>
                  <a:lnTo>
                    <a:pt x="2671030" y="358417"/>
                  </a:lnTo>
                  <a:lnTo>
                    <a:pt x="2600713" y="357521"/>
                  </a:lnTo>
                  <a:cubicBezTo>
                    <a:pt x="2577087" y="356961"/>
                    <a:pt x="2554805" y="358305"/>
                    <a:pt x="2531739" y="358529"/>
                  </a:cubicBezTo>
                  <a:cubicBezTo>
                    <a:pt x="2440259" y="360992"/>
                    <a:pt x="2349564" y="370285"/>
                    <a:pt x="2259988" y="385289"/>
                  </a:cubicBezTo>
                  <a:cubicBezTo>
                    <a:pt x="2080723" y="415521"/>
                    <a:pt x="1906945" y="473634"/>
                    <a:pt x="1740670" y="553917"/>
                  </a:cubicBezTo>
                  <a:cubicBezTo>
                    <a:pt x="1574506" y="634647"/>
                    <a:pt x="1415844" y="737100"/>
                    <a:pt x="1264124" y="853549"/>
                  </a:cubicBezTo>
                  <a:cubicBezTo>
                    <a:pt x="1112181" y="969886"/>
                    <a:pt x="966508" y="1099212"/>
                    <a:pt x="823074" y="1234136"/>
                  </a:cubicBezTo>
                  <a:cubicBezTo>
                    <a:pt x="787131" y="1267951"/>
                    <a:pt x="751413" y="1301990"/>
                    <a:pt x="715694" y="1336252"/>
                  </a:cubicBezTo>
                  <a:lnTo>
                    <a:pt x="606859" y="1440945"/>
                  </a:lnTo>
                  <a:cubicBezTo>
                    <a:pt x="532623" y="1511374"/>
                    <a:pt x="457267" y="1579452"/>
                    <a:pt x="382023" y="1646074"/>
                  </a:cubicBezTo>
                  <a:lnTo>
                    <a:pt x="158531" y="1843813"/>
                  </a:lnTo>
                  <a:lnTo>
                    <a:pt x="0" y="1991775"/>
                  </a:lnTo>
                  <a:lnTo>
                    <a:pt x="0" y="1074740"/>
                  </a:lnTo>
                  <a:lnTo>
                    <a:pt x="113897" y="949410"/>
                  </a:lnTo>
                  <a:cubicBezTo>
                    <a:pt x="700439" y="362812"/>
                    <a:pt x="1510739" y="0"/>
                    <a:pt x="2405773"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 name="Title 1">
            <a:extLst>
              <a:ext uri="{FF2B5EF4-FFF2-40B4-BE49-F238E27FC236}">
                <a16:creationId xmlns:a16="http://schemas.microsoft.com/office/drawing/2014/main" id="{B2A7B82C-EE12-4587-0764-14EAEFF75451}"/>
              </a:ext>
            </a:extLst>
          </p:cNvPr>
          <p:cNvSpPr>
            <a:spLocks noGrp="1"/>
          </p:cNvSpPr>
          <p:nvPr>
            <p:ph type="title"/>
          </p:nvPr>
        </p:nvSpPr>
        <p:spPr>
          <a:xfrm>
            <a:off x="804672" y="2023236"/>
            <a:ext cx="3659777" cy="2820908"/>
          </a:xfrm>
        </p:spPr>
        <p:txBody>
          <a:bodyPr>
            <a:normAutofit fontScale="90000"/>
          </a:bodyPr>
          <a:lstStyle/>
          <a:p>
            <a:r>
              <a:rPr lang="en-US" sz="4000">
                <a:solidFill>
                  <a:schemeClr val="tx2"/>
                </a:solidFill>
              </a:rPr>
              <a:t>Responsibilities of a Qualified Institution when coordinating an MFP Transition.  </a:t>
            </a:r>
          </a:p>
        </p:txBody>
      </p:sp>
      <p:graphicFrame>
        <p:nvGraphicFramePr>
          <p:cNvPr id="31" name="Content Placeholder 2">
            <a:extLst>
              <a:ext uri="{FF2B5EF4-FFF2-40B4-BE49-F238E27FC236}">
                <a16:creationId xmlns:a16="http://schemas.microsoft.com/office/drawing/2014/main" id="{08B89BB7-95A9-1813-0A87-65C7CAFA9279}"/>
              </a:ext>
            </a:extLst>
          </p:cNvPr>
          <p:cNvGraphicFramePr>
            <a:graphicFrameLocks noGrp="1"/>
          </p:cNvGraphicFramePr>
          <p:nvPr>
            <p:ph idx="1"/>
          </p:nvPr>
        </p:nvGraphicFramePr>
        <p:xfrm>
          <a:off x="6091238" y="955652"/>
          <a:ext cx="5115491" cy="53998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295255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3363022-C969-41E9-8EB2-E4C94908C1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20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8D1AD6B3-BE88-4CEB-BA17-790657CC47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F07EED0-B0D6-40CC-A12F-8606FFF9C017}"/>
              </a:ext>
            </a:extLst>
          </p:cNvPr>
          <p:cNvSpPr>
            <a:spLocks noGrp="1"/>
          </p:cNvSpPr>
          <p:nvPr>
            <p:ph type="title"/>
          </p:nvPr>
        </p:nvSpPr>
        <p:spPr>
          <a:xfrm>
            <a:off x="6590662" y="4267832"/>
            <a:ext cx="4805996" cy="1297115"/>
          </a:xfrm>
        </p:spPr>
        <p:txBody>
          <a:bodyPr vert="horz" lIns="91440" tIns="45720" rIns="91440" bIns="45720" rtlCol="0" anchor="t">
            <a:normAutofit/>
          </a:bodyPr>
          <a:lstStyle/>
          <a:p>
            <a:r>
              <a:rPr lang="en-US" sz="4000" kern="1200" dirty="0">
                <a:solidFill>
                  <a:schemeClr val="tx2"/>
                </a:solidFill>
                <a:latin typeface="+mj-lt"/>
                <a:ea typeface="+mj-ea"/>
                <a:cs typeface="+mj-cs"/>
              </a:rPr>
              <a:t>How to Apply?</a:t>
            </a:r>
          </a:p>
        </p:txBody>
      </p:sp>
      <p:grpSp>
        <p:nvGrpSpPr>
          <p:cNvPr id="13" name="Group 12">
            <a:extLst>
              <a:ext uri="{FF2B5EF4-FFF2-40B4-BE49-F238E27FC236}">
                <a16:creationId xmlns:a16="http://schemas.microsoft.com/office/drawing/2014/main" id="{89D1390B-7E13-4B4F-9CB2-391063412E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53" y="-5977"/>
            <a:ext cx="6238675" cy="6863979"/>
            <a:chOff x="305" y="-5977"/>
            <a:chExt cx="6238675" cy="6863979"/>
          </a:xfrm>
        </p:grpSpPr>
        <p:sp>
          <p:nvSpPr>
            <p:cNvPr id="14" name="Freeform: Shape 13">
              <a:extLst>
                <a:ext uri="{FF2B5EF4-FFF2-40B4-BE49-F238E27FC236}">
                  <a16:creationId xmlns:a16="http://schemas.microsoft.com/office/drawing/2014/main" id="{9E720206-AA49-4786-A932-A2650DE091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34854"/>
              <a:ext cx="6028697" cy="6817170"/>
            </a:xfrm>
            <a:custGeom>
              <a:avLst/>
              <a:gdLst>
                <a:gd name="connsiteX0" fmla="*/ 6028697 w 6028697"/>
                <a:gd name="connsiteY0" fmla="*/ 6155323 h 6817170"/>
                <a:gd name="connsiteX1" fmla="*/ 6028697 w 6028697"/>
                <a:gd name="connsiteY1" fmla="*/ 6817170 h 6817170"/>
                <a:gd name="connsiteX2" fmla="*/ 5157862 w 6028697"/>
                <a:gd name="connsiteY2" fmla="*/ 6817170 h 6817170"/>
                <a:gd name="connsiteX3" fmla="*/ 5347156 w 6028697"/>
                <a:gd name="connsiteY3" fmla="*/ 6687553 h 6817170"/>
                <a:gd name="connsiteX4" fmla="*/ 5487470 w 6028697"/>
                <a:gd name="connsiteY4" fmla="*/ 6581714 h 6817170"/>
                <a:gd name="connsiteX5" fmla="*/ 5627642 w 6028697"/>
                <a:gd name="connsiteY5" fmla="*/ 6472328 h 6817170"/>
                <a:gd name="connsiteX6" fmla="*/ 5911392 w 6028697"/>
                <a:gd name="connsiteY6" fmla="*/ 6245328 h 6817170"/>
                <a:gd name="connsiteX7" fmla="*/ 4481066 w 6028697"/>
                <a:gd name="connsiteY7" fmla="*/ 478 h 6817170"/>
                <a:gd name="connsiteX8" fmla="*/ 4672258 w 6028697"/>
                <a:gd name="connsiteY8" fmla="*/ 7519 h 6817170"/>
                <a:gd name="connsiteX9" fmla="*/ 5429869 w 6028697"/>
                <a:gd name="connsiteY9" fmla="*/ 125134 h 6817170"/>
                <a:gd name="connsiteX10" fmla="*/ 5976319 w 6028697"/>
                <a:gd name="connsiteY10" fmla="*/ 314893 h 6817170"/>
                <a:gd name="connsiteX11" fmla="*/ 6028697 w 6028697"/>
                <a:gd name="connsiteY11" fmla="*/ 339901 h 6817170"/>
                <a:gd name="connsiteX12" fmla="*/ 6028697 w 6028697"/>
                <a:gd name="connsiteY12" fmla="*/ 732458 h 6817170"/>
                <a:gd name="connsiteX13" fmla="*/ 5990985 w 6028697"/>
                <a:gd name="connsiteY13" fmla="*/ 712211 h 6817170"/>
                <a:gd name="connsiteX14" fmla="*/ 5341339 w 6028697"/>
                <a:gd name="connsiteY14" fmla="*/ 475281 h 6817170"/>
                <a:gd name="connsiteX15" fmla="*/ 4651969 w 6028697"/>
                <a:gd name="connsiteY15" fmla="*/ 377104 h 6817170"/>
                <a:gd name="connsiteX16" fmla="*/ 3953093 w 6028697"/>
                <a:gd name="connsiteY16" fmla="*/ 402498 h 6817170"/>
                <a:gd name="connsiteX17" fmla="*/ 3267413 w 6028697"/>
                <a:gd name="connsiteY17" fmla="*/ 546643 h 6817170"/>
                <a:gd name="connsiteX18" fmla="*/ 1439498 w 6028697"/>
                <a:gd name="connsiteY18" fmla="*/ 1568141 h 6817170"/>
                <a:gd name="connsiteX19" fmla="*/ 960671 w 6028697"/>
                <a:gd name="connsiteY19" fmla="*/ 2082013 h 6817170"/>
                <a:gd name="connsiteX20" fmla="*/ 581866 w 6028697"/>
                <a:gd name="connsiteY20" fmla="*/ 2672638 h 6817170"/>
                <a:gd name="connsiteX21" fmla="*/ 324789 w 6028697"/>
                <a:gd name="connsiteY21" fmla="*/ 3325262 h 6817170"/>
                <a:gd name="connsiteX22" fmla="*/ 231151 w 6028697"/>
                <a:gd name="connsiteY22" fmla="*/ 4022292 h 6817170"/>
                <a:gd name="connsiteX23" fmla="*/ 270592 w 6028697"/>
                <a:gd name="connsiteY23" fmla="*/ 4362792 h 6817170"/>
                <a:gd name="connsiteX24" fmla="*/ 387213 w 6028697"/>
                <a:gd name="connsiteY24" fmla="*/ 4681585 h 6817170"/>
                <a:gd name="connsiteX25" fmla="*/ 468507 w 6028697"/>
                <a:gd name="connsiteY25" fmla="*/ 4831546 h 6817170"/>
                <a:gd name="connsiteX26" fmla="*/ 561862 w 6028697"/>
                <a:gd name="connsiteY26" fmla="*/ 4976826 h 6817170"/>
                <a:gd name="connsiteX27" fmla="*/ 777511 w 6028697"/>
                <a:gd name="connsiteY27" fmla="*/ 5257597 h 6817170"/>
                <a:gd name="connsiteX28" fmla="*/ 1010895 w 6028697"/>
                <a:gd name="connsiteY28" fmla="*/ 5540494 h 6817170"/>
                <a:gd name="connsiteX29" fmla="*/ 1126948 w 6028697"/>
                <a:gd name="connsiteY29" fmla="*/ 5688186 h 6817170"/>
                <a:gd name="connsiteX30" fmla="*/ 1182706 w 6028697"/>
                <a:gd name="connsiteY30" fmla="*/ 5760543 h 6817170"/>
                <a:gd name="connsiteX31" fmla="*/ 1237327 w 6028697"/>
                <a:gd name="connsiteY31" fmla="*/ 5830060 h 6817170"/>
                <a:gd name="connsiteX32" fmla="*/ 1706649 w 6028697"/>
                <a:gd name="connsiteY32" fmla="*/ 6342797 h 6817170"/>
                <a:gd name="connsiteX33" fmla="*/ 1956207 w 6028697"/>
                <a:gd name="connsiteY33" fmla="*/ 6573484 h 6817170"/>
                <a:gd name="connsiteX34" fmla="*/ 2217681 w 6028697"/>
                <a:gd name="connsiteY34" fmla="*/ 6786297 h 6817170"/>
                <a:gd name="connsiteX35" fmla="*/ 2260820 w 6028697"/>
                <a:gd name="connsiteY35" fmla="*/ 6817170 h 6817170"/>
                <a:gd name="connsiteX36" fmla="*/ 1429497 w 6028697"/>
                <a:gd name="connsiteY36" fmla="*/ 6817170 h 6817170"/>
                <a:gd name="connsiteX37" fmla="*/ 1327275 w 6028697"/>
                <a:gd name="connsiteY37" fmla="*/ 6713800 h 6817170"/>
                <a:gd name="connsiteX38" fmla="*/ 1080556 w 6028697"/>
                <a:gd name="connsiteY38" fmla="*/ 6414443 h 6817170"/>
                <a:gd name="connsiteX39" fmla="*/ 865189 w 6028697"/>
                <a:gd name="connsiteY39" fmla="*/ 6097496 h 6817170"/>
                <a:gd name="connsiteX40" fmla="*/ 814823 w 6028697"/>
                <a:gd name="connsiteY40" fmla="*/ 6016911 h 6817170"/>
                <a:gd name="connsiteX41" fmla="*/ 766729 w 6028697"/>
                <a:gd name="connsiteY41" fmla="*/ 5938453 h 6817170"/>
                <a:gd name="connsiteX42" fmla="*/ 671672 w 6028697"/>
                <a:gd name="connsiteY42" fmla="*/ 5786648 h 6817170"/>
                <a:gd name="connsiteX43" fmla="*/ 474608 w 6028697"/>
                <a:gd name="connsiteY43" fmla="*/ 5474664 h 6817170"/>
                <a:gd name="connsiteX44" fmla="*/ 282652 w 6028697"/>
                <a:gd name="connsiteY44" fmla="*/ 5146508 h 6817170"/>
                <a:gd name="connsiteX45" fmla="*/ 196108 w 6028697"/>
                <a:gd name="connsiteY45" fmla="*/ 4972712 h 6817170"/>
                <a:gd name="connsiteX46" fmla="*/ 122474 w 6028697"/>
                <a:gd name="connsiteY46" fmla="*/ 4791821 h 6817170"/>
                <a:gd name="connsiteX47" fmla="*/ 65724 w 6028697"/>
                <a:gd name="connsiteY47" fmla="*/ 4603129 h 6817170"/>
                <a:gd name="connsiteX48" fmla="*/ 44727 w 6028697"/>
                <a:gd name="connsiteY48" fmla="*/ 4506937 h 6817170"/>
                <a:gd name="connsiteX49" fmla="*/ 35505 w 6028697"/>
                <a:gd name="connsiteY49" fmla="*/ 4458699 h 6817170"/>
                <a:gd name="connsiteX50" fmla="*/ 27845 w 6028697"/>
                <a:gd name="connsiteY50" fmla="*/ 4410320 h 6817170"/>
                <a:gd name="connsiteX51" fmla="*/ 37 w 6028697"/>
                <a:gd name="connsiteY51" fmla="*/ 4022292 h 6817170"/>
                <a:gd name="connsiteX52" fmla="*/ 78777 w 6028697"/>
                <a:gd name="connsiteY52" fmla="*/ 3267236 h 6817170"/>
                <a:gd name="connsiteX53" fmla="*/ 315424 w 6028697"/>
                <a:gd name="connsiteY53" fmla="*/ 2543673 h 6817170"/>
                <a:gd name="connsiteX54" fmla="*/ 1202710 w 6028697"/>
                <a:gd name="connsiteY54" fmla="*/ 1314895 h 6817170"/>
                <a:gd name="connsiteX55" fmla="*/ 1791065 w 6028697"/>
                <a:gd name="connsiteY55" fmla="*/ 833514 h 6817170"/>
                <a:gd name="connsiteX56" fmla="*/ 3908404 w 6028697"/>
                <a:gd name="connsiteY56" fmla="*/ 29794 h 6817170"/>
                <a:gd name="connsiteX57" fmla="*/ 4481066 w 6028697"/>
                <a:gd name="connsiteY57" fmla="*/ 478 h 68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28697" h="6817170">
                  <a:moveTo>
                    <a:pt x="6028697" y="6155323"/>
                  </a:moveTo>
                  <a:lnTo>
                    <a:pt x="6028697" y="6817170"/>
                  </a:lnTo>
                  <a:lnTo>
                    <a:pt x="5157862" y="6817170"/>
                  </a:lnTo>
                  <a:lnTo>
                    <a:pt x="5347156" y="6687553"/>
                  </a:lnTo>
                  <a:cubicBezTo>
                    <a:pt x="5394117" y="6653219"/>
                    <a:pt x="5440793" y="6617608"/>
                    <a:pt x="5487470" y="6581714"/>
                  </a:cubicBezTo>
                  <a:cubicBezTo>
                    <a:pt x="5534147" y="6545820"/>
                    <a:pt x="5580966" y="6509358"/>
                    <a:pt x="5627642" y="6472328"/>
                  </a:cubicBezTo>
                  <a:lnTo>
                    <a:pt x="5911392" y="6245328"/>
                  </a:lnTo>
                  <a:close/>
                  <a:moveTo>
                    <a:pt x="4481066" y="478"/>
                  </a:moveTo>
                  <a:cubicBezTo>
                    <a:pt x="4544817" y="1422"/>
                    <a:pt x="4608563" y="3769"/>
                    <a:pt x="4672258" y="7519"/>
                  </a:cubicBezTo>
                  <a:cubicBezTo>
                    <a:pt x="4927973" y="22364"/>
                    <a:pt x="5181687" y="61751"/>
                    <a:pt x="5429869" y="125134"/>
                  </a:cubicBezTo>
                  <a:cubicBezTo>
                    <a:pt x="5617090" y="173104"/>
                    <a:pt x="5799867" y="236595"/>
                    <a:pt x="5976319" y="314893"/>
                  </a:cubicBezTo>
                  <a:lnTo>
                    <a:pt x="6028697" y="339901"/>
                  </a:lnTo>
                  <a:lnTo>
                    <a:pt x="6028697" y="732458"/>
                  </a:lnTo>
                  <a:lnTo>
                    <a:pt x="5990985" y="712211"/>
                  </a:lnTo>
                  <a:cubicBezTo>
                    <a:pt x="5783917" y="609342"/>
                    <a:pt x="5566013" y="529876"/>
                    <a:pt x="5341339" y="475281"/>
                  </a:cubicBezTo>
                  <a:cubicBezTo>
                    <a:pt x="5115233" y="420503"/>
                    <a:pt x="4884375" y="387624"/>
                    <a:pt x="4651969" y="377104"/>
                  </a:cubicBezTo>
                  <a:cubicBezTo>
                    <a:pt x="4418713" y="365171"/>
                    <a:pt x="4184861" y="373670"/>
                    <a:pt x="3953093" y="402498"/>
                  </a:cubicBezTo>
                  <a:cubicBezTo>
                    <a:pt x="3721001" y="431832"/>
                    <a:pt x="3491675" y="480040"/>
                    <a:pt x="3267413" y="546643"/>
                  </a:cubicBezTo>
                  <a:cubicBezTo>
                    <a:pt x="2591323" y="750761"/>
                    <a:pt x="1967642" y="1099289"/>
                    <a:pt x="1439498" y="1568141"/>
                  </a:cubicBezTo>
                  <a:cubicBezTo>
                    <a:pt x="1265589" y="1725523"/>
                    <a:pt x="1105393" y="1897434"/>
                    <a:pt x="960671" y="2082013"/>
                  </a:cubicBezTo>
                  <a:cubicBezTo>
                    <a:pt x="815775" y="2266294"/>
                    <a:pt x="688923" y="2464081"/>
                    <a:pt x="581866" y="2672638"/>
                  </a:cubicBezTo>
                  <a:cubicBezTo>
                    <a:pt x="473765" y="2880669"/>
                    <a:pt x="387610" y="3099397"/>
                    <a:pt x="324789" y="3325262"/>
                  </a:cubicBezTo>
                  <a:cubicBezTo>
                    <a:pt x="262714" y="3552403"/>
                    <a:pt x="231223" y="3786822"/>
                    <a:pt x="231151" y="4022292"/>
                  </a:cubicBezTo>
                  <a:cubicBezTo>
                    <a:pt x="231413" y="4136912"/>
                    <a:pt x="244645" y="4251136"/>
                    <a:pt x="270592" y="4362792"/>
                  </a:cubicBezTo>
                  <a:cubicBezTo>
                    <a:pt x="297885" y="4472943"/>
                    <a:pt x="336983" y="4579833"/>
                    <a:pt x="387213" y="4681585"/>
                  </a:cubicBezTo>
                  <a:cubicBezTo>
                    <a:pt x="412042" y="4732517"/>
                    <a:pt x="439423" y="4782457"/>
                    <a:pt x="468507" y="4831546"/>
                  </a:cubicBezTo>
                  <a:cubicBezTo>
                    <a:pt x="497591" y="4880636"/>
                    <a:pt x="529230" y="4929015"/>
                    <a:pt x="561862" y="4976826"/>
                  </a:cubicBezTo>
                  <a:cubicBezTo>
                    <a:pt x="627975" y="5072166"/>
                    <a:pt x="701466" y="5164668"/>
                    <a:pt x="777511" y="5257597"/>
                  </a:cubicBezTo>
                  <a:cubicBezTo>
                    <a:pt x="853556" y="5350524"/>
                    <a:pt x="933574" y="5443594"/>
                    <a:pt x="1010895" y="5540494"/>
                  </a:cubicBezTo>
                  <a:cubicBezTo>
                    <a:pt x="1049957" y="5588732"/>
                    <a:pt x="1088642" y="5637963"/>
                    <a:pt x="1126948" y="5688186"/>
                  </a:cubicBezTo>
                  <a:lnTo>
                    <a:pt x="1182706" y="5760543"/>
                  </a:lnTo>
                  <a:cubicBezTo>
                    <a:pt x="1201007" y="5783669"/>
                    <a:pt x="1218458" y="5807503"/>
                    <a:pt x="1237327" y="5830060"/>
                  </a:cubicBezTo>
                  <a:cubicBezTo>
                    <a:pt x="1383714" y="6009916"/>
                    <a:pt x="1540413" y="6181116"/>
                    <a:pt x="1706649" y="6342797"/>
                  </a:cubicBezTo>
                  <a:cubicBezTo>
                    <a:pt x="1788084" y="6422531"/>
                    <a:pt x="1871265" y="6499427"/>
                    <a:pt x="1956207" y="6573484"/>
                  </a:cubicBezTo>
                  <a:cubicBezTo>
                    <a:pt x="2041332" y="6647402"/>
                    <a:pt x="2127733" y="6718907"/>
                    <a:pt x="2217681" y="6786297"/>
                  </a:cubicBezTo>
                  <a:lnTo>
                    <a:pt x="2260820" y="6817170"/>
                  </a:lnTo>
                  <a:lnTo>
                    <a:pt x="1429497" y="6817170"/>
                  </a:lnTo>
                  <a:lnTo>
                    <a:pt x="1327275" y="6713800"/>
                  </a:lnTo>
                  <a:cubicBezTo>
                    <a:pt x="1239186" y="6618984"/>
                    <a:pt x="1156797" y="6519019"/>
                    <a:pt x="1080556" y="6414443"/>
                  </a:cubicBezTo>
                  <a:cubicBezTo>
                    <a:pt x="1004653" y="6310734"/>
                    <a:pt x="932439" y="6205177"/>
                    <a:pt x="865189" y="6097496"/>
                  </a:cubicBezTo>
                  <a:cubicBezTo>
                    <a:pt x="847881" y="6070823"/>
                    <a:pt x="831565" y="6043725"/>
                    <a:pt x="814823" y="6016911"/>
                  </a:cubicBezTo>
                  <a:lnTo>
                    <a:pt x="766729" y="5938453"/>
                  </a:lnTo>
                  <a:cubicBezTo>
                    <a:pt x="735941" y="5887947"/>
                    <a:pt x="703878" y="5837581"/>
                    <a:pt x="671672" y="5786648"/>
                  </a:cubicBezTo>
                  <a:lnTo>
                    <a:pt x="474608" y="5474664"/>
                  </a:lnTo>
                  <a:cubicBezTo>
                    <a:pt x="408778" y="5368968"/>
                    <a:pt x="343516" y="5260008"/>
                    <a:pt x="282652" y="5146508"/>
                  </a:cubicBezTo>
                  <a:cubicBezTo>
                    <a:pt x="252290" y="5089759"/>
                    <a:pt x="223065" y="5032015"/>
                    <a:pt x="196108" y="4972712"/>
                  </a:cubicBezTo>
                  <a:cubicBezTo>
                    <a:pt x="169152" y="4913408"/>
                    <a:pt x="144607" y="4853111"/>
                    <a:pt x="122474" y="4791821"/>
                  </a:cubicBezTo>
                  <a:cubicBezTo>
                    <a:pt x="100342" y="4730532"/>
                    <a:pt x="81757" y="4666830"/>
                    <a:pt x="65724" y="4603129"/>
                  </a:cubicBezTo>
                  <a:cubicBezTo>
                    <a:pt x="58205" y="4571064"/>
                    <a:pt x="50828" y="4539143"/>
                    <a:pt x="44727" y="4506937"/>
                  </a:cubicBezTo>
                  <a:lnTo>
                    <a:pt x="35505" y="4458699"/>
                  </a:lnTo>
                  <a:lnTo>
                    <a:pt x="27845" y="4410320"/>
                  </a:lnTo>
                  <a:cubicBezTo>
                    <a:pt x="8635" y="4281881"/>
                    <a:pt x="-661" y="4152150"/>
                    <a:pt x="37" y="4022292"/>
                  </a:cubicBezTo>
                  <a:cubicBezTo>
                    <a:pt x="712" y="3768592"/>
                    <a:pt x="27094" y="3515615"/>
                    <a:pt x="78777" y="3267236"/>
                  </a:cubicBezTo>
                  <a:cubicBezTo>
                    <a:pt x="130048" y="3017876"/>
                    <a:pt x="209439" y="2775142"/>
                    <a:pt x="315424" y="2543673"/>
                  </a:cubicBezTo>
                  <a:cubicBezTo>
                    <a:pt x="528236" y="2081161"/>
                    <a:pt x="838234" y="1667312"/>
                    <a:pt x="1202710" y="1314895"/>
                  </a:cubicBezTo>
                  <a:cubicBezTo>
                    <a:pt x="1385514" y="1138814"/>
                    <a:pt x="1582282" y="977831"/>
                    <a:pt x="1791065" y="833514"/>
                  </a:cubicBezTo>
                  <a:cubicBezTo>
                    <a:pt x="2420037" y="395614"/>
                    <a:pt x="3147288" y="119557"/>
                    <a:pt x="3908404" y="29794"/>
                  </a:cubicBezTo>
                  <a:cubicBezTo>
                    <a:pt x="4098509" y="7429"/>
                    <a:pt x="4289811" y="-2355"/>
                    <a:pt x="4481066" y="478"/>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C72F6EE6-EDE9-45A5-8F6D-02B9B7CB2C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1"/>
              <a:ext cx="6165116"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C093DC50-3BD7-46B1-A300-CD207E152F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5977"/>
              <a:ext cx="6238675"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aphicFrame>
        <p:nvGraphicFramePr>
          <p:cNvPr id="3" name="Content Placeholder 2">
            <a:extLst>
              <a:ext uri="{FF2B5EF4-FFF2-40B4-BE49-F238E27FC236}">
                <a16:creationId xmlns:a16="http://schemas.microsoft.com/office/drawing/2014/main" id="{9497DFBD-9205-FAE5-79AD-1F69665C3036}"/>
              </a:ext>
            </a:extLst>
          </p:cNvPr>
          <p:cNvGraphicFramePr>
            <a:graphicFrameLocks/>
          </p:cNvGraphicFramePr>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419D1F1D-7A86-B661-3BCA-128D4AFB3104}"/>
              </a:ext>
            </a:extLst>
          </p:cNvPr>
          <p:cNvSpPr txBox="1"/>
          <p:nvPr/>
        </p:nvSpPr>
        <p:spPr>
          <a:xfrm>
            <a:off x="1059069" y="2541739"/>
            <a:ext cx="411202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Calibri" panose="020F0502020204030204"/>
                <a:ea typeface="+mn-ea"/>
                <a:cs typeface="+mn-cs"/>
              </a:rPr>
              <a:t>How to Apply</a:t>
            </a:r>
          </a:p>
        </p:txBody>
      </p:sp>
    </p:spTree>
    <p:extLst>
      <p:ext uri="{BB962C8B-B14F-4D97-AF65-F5344CB8AC3E}">
        <p14:creationId xmlns:p14="http://schemas.microsoft.com/office/powerpoint/2010/main" val="24212334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3363022-C969-41E9-8EB2-E4C94908C1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20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8D1AD6B3-BE88-4CEB-BA17-790657CC47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F07EED0-B0D6-40CC-A12F-8606FFF9C017}"/>
              </a:ext>
            </a:extLst>
          </p:cNvPr>
          <p:cNvSpPr>
            <a:spLocks noGrp="1"/>
          </p:cNvSpPr>
          <p:nvPr>
            <p:ph type="title"/>
          </p:nvPr>
        </p:nvSpPr>
        <p:spPr>
          <a:xfrm>
            <a:off x="6590662" y="2743200"/>
            <a:ext cx="4805996" cy="2821747"/>
          </a:xfrm>
        </p:spPr>
        <p:txBody>
          <a:bodyPr vert="horz" lIns="91440" tIns="45720" rIns="91440" bIns="45720" rtlCol="0" anchor="t">
            <a:normAutofit/>
          </a:bodyPr>
          <a:lstStyle/>
          <a:p>
            <a:r>
              <a:rPr lang="en-US" sz="4000" b="1" kern="1200" dirty="0">
                <a:solidFill>
                  <a:schemeClr val="tx2"/>
                </a:solidFill>
                <a:latin typeface="+mj-lt"/>
                <a:ea typeface="+mj-ea"/>
                <a:cs typeface="+mj-cs"/>
              </a:rPr>
              <a:t>Questions?</a:t>
            </a:r>
          </a:p>
        </p:txBody>
      </p:sp>
      <p:pic>
        <p:nvPicPr>
          <p:cNvPr id="6" name="Graphic 5" descr="Question mark">
            <a:extLst>
              <a:ext uri="{FF2B5EF4-FFF2-40B4-BE49-F238E27FC236}">
                <a16:creationId xmlns:a16="http://schemas.microsoft.com/office/drawing/2014/main" id="{70907BA5-C16B-CBAF-DD5C-D0DFB3EAE6A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0470" y="1815320"/>
            <a:ext cx="4141760" cy="4141760"/>
          </a:xfrm>
          <a:custGeom>
            <a:avLst/>
            <a:gdLst/>
            <a:ahLst/>
            <a:cxnLst/>
            <a:rect l="l" t="t" r="r" b="b"/>
            <a:pathLst>
              <a:path w="4141760" h="4377846">
                <a:moveTo>
                  <a:pt x="0" y="0"/>
                </a:moveTo>
                <a:lnTo>
                  <a:pt x="4141760" y="0"/>
                </a:lnTo>
                <a:lnTo>
                  <a:pt x="4141760" y="4377846"/>
                </a:lnTo>
                <a:lnTo>
                  <a:pt x="0" y="4377846"/>
                </a:lnTo>
                <a:close/>
              </a:path>
            </a:pathLst>
          </a:custGeom>
        </p:spPr>
      </p:pic>
      <p:grpSp>
        <p:nvGrpSpPr>
          <p:cNvPr id="13" name="Group 12">
            <a:extLst>
              <a:ext uri="{FF2B5EF4-FFF2-40B4-BE49-F238E27FC236}">
                <a16:creationId xmlns:a16="http://schemas.microsoft.com/office/drawing/2014/main" id="{89D1390B-7E13-4B4F-9CB2-391063412E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53" y="-5977"/>
            <a:ext cx="6238675" cy="6863979"/>
            <a:chOff x="305" y="-5977"/>
            <a:chExt cx="6238675" cy="6863979"/>
          </a:xfrm>
        </p:grpSpPr>
        <p:sp>
          <p:nvSpPr>
            <p:cNvPr id="14" name="Freeform: Shape 13">
              <a:extLst>
                <a:ext uri="{FF2B5EF4-FFF2-40B4-BE49-F238E27FC236}">
                  <a16:creationId xmlns:a16="http://schemas.microsoft.com/office/drawing/2014/main" id="{9E720206-AA49-4786-A932-A2650DE091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34854"/>
              <a:ext cx="6028697" cy="6817170"/>
            </a:xfrm>
            <a:custGeom>
              <a:avLst/>
              <a:gdLst>
                <a:gd name="connsiteX0" fmla="*/ 6028697 w 6028697"/>
                <a:gd name="connsiteY0" fmla="*/ 6155323 h 6817170"/>
                <a:gd name="connsiteX1" fmla="*/ 6028697 w 6028697"/>
                <a:gd name="connsiteY1" fmla="*/ 6817170 h 6817170"/>
                <a:gd name="connsiteX2" fmla="*/ 5157862 w 6028697"/>
                <a:gd name="connsiteY2" fmla="*/ 6817170 h 6817170"/>
                <a:gd name="connsiteX3" fmla="*/ 5347156 w 6028697"/>
                <a:gd name="connsiteY3" fmla="*/ 6687553 h 6817170"/>
                <a:gd name="connsiteX4" fmla="*/ 5487470 w 6028697"/>
                <a:gd name="connsiteY4" fmla="*/ 6581714 h 6817170"/>
                <a:gd name="connsiteX5" fmla="*/ 5627642 w 6028697"/>
                <a:gd name="connsiteY5" fmla="*/ 6472328 h 6817170"/>
                <a:gd name="connsiteX6" fmla="*/ 5911392 w 6028697"/>
                <a:gd name="connsiteY6" fmla="*/ 6245328 h 6817170"/>
                <a:gd name="connsiteX7" fmla="*/ 4481066 w 6028697"/>
                <a:gd name="connsiteY7" fmla="*/ 478 h 6817170"/>
                <a:gd name="connsiteX8" fmla="*/ 4672258 w 6028697"/>
                <a:gd name="connsiteY8" fmla="*/ 7519 h 6817170"/>
                <a:gd name="connsiteX9" fmla="*/ 5429869 w 6028697"/>
                <a:gd name="connsiteY9" fmla="*/ 125134 h 6817170"/>
                <a:gd name="connsiteX10" fmla="*/ 5976319 w 6028697"/>
                <a:gd name="connsiteY10" fmla="*/ 314893 h 6817170"/>
                <a:gd name="connsiteX11" fmla="*/ 6028697 w 6028697"/>
                <a:gd name="connsiteY11" fmla="*/ 339901 h 6817170"/>
                <a:gd name="connsiteX12" fmla="*/ 6028697 w 6028697"/>
                <a:gd name="connsiteY12" fmla="*/ 732458 h 6817170"/>
                <a:gd name="connsiteX13" fmla="*/ 5990985 w 6028697"/>
                <a:gd name="connsiteY13" fmla="*/ 712211 h 6817170"/>
                <a:gd name="connsiteX14" fmla="*/ 5341339 w 6028697"/>
                <a:gd name="connsiteY14" fmla="*/ 475281 h 6817170"/>
                <a:gd name="connsiteX15" fmla="*/ 4651969 w 6028697"/>
                <a:gd name="connsiteY15" fmla="*/ 377104 h 6817170"/>
                <a:gd name="connsiteX16" fmla="*/ 3953093 w 6028697"/>
                <a:gd name="connsiteY16" fmla="*/ 402498 h 6817170"/>
                <a:gd name="connsiteX17" fmla="*/ 3267413 w 6028697"/>
                <a:gd name="connsiteY17" fmla="*/ 546643 h 6817170"/>
                <a:gd name="connsiteX18" fmla="*/ 1439498 w 6028697"/>
                <a:gd name="connsiteY18" fmla="*/ 1568141 h 6817170"/>
                <a:gd name="connsiteX19" fmla="*/ 960671 w 6028697"/>
                <a:gd name="connsiteY19" fmla="*/ 2082013 h 6817170"/>
                <a:gd name="connsiteX20" fmla="*/ 581866 w 6028697"/>
                <a:gd name="connsiteY20" fmla="*/ 2672638 h 6817170"/>
                <a:gd name="connsiteX21" fmla="*/ 324789 w 6028697"/>
                <a:gd name="connsiteY21" fmla="*/ 3325262 h 6817170"/>
                <a:gd name="connsiteX22" fmla="*/ 231151 w 6028697"/>
                <a:gd name="connsiteY22" fmla="*/ 4022292 h 6817170"/>
                <a:gd name="connsiteX23" fmla="*/ 270592 w 6028697"/>
                <a:gd name="connsiteY23" fmla="*/ 4362792 h 6817170"/>
                <a:gd name="connsiteX24" fmla="*/ 387213 w 6028697"/>
                <a:gd name="connsiteY24" fmla="*/ 4681585 h 6817170"/>
                <a:gd name="connsiteX25" fmla="*/ 468507 w 6028697"/>
                <a:gd name="connsiteY25" fmla="*/ 4831546 h 6817170"/>
                <a:gd name="connsiteX26" fmla="*/ 561862 w 6028697"/>
                <a:gd name="connsiteY26" fmla="*/ 4976826 h 6817170"/>
                <a:gd name="connsiteX27" fmla="*/ 777511 w 6028697"/>
                <a:gd name="connsiteY27" fmla="*/ 5257597 h 6817170"/>
                <a:gd name="connsiteX28" fmla="*/ 1010895 w 6028697"/>
                <a:gd name="connsiteY28" fmla="*/ 5540494 h 6817170"/>
                <a:gd name="connsiteX29" fmla="*/ 1126948 w 6028697"/>
                <a:gd name="connsiteY29" fmla="*/ 5688186 h 6817170"/>
                <a:gd name="connsiteX30" fmla="*/ 1182706 w 6028697"/>
                <a:gd name="connsiteY30" fmla="*/ 5760543 h 6817170"/>
                <a:gd name="connsiteX31" fmla="*/ 1237327 w 6028697"/>
                <a:gd name="connsiteY31" fmla="*/ 5830060 h 6817170"/>
                <a:gd name="connsiteX32" fmla="*/ 1706649 w 6028697"/>
                <a:gd name="connsiteY32" fmla="*/ 6342797 h 6817170"/>
                <a:gd name="connsiteX33" fmla="*/ 1956207 w 6028697"/>
                <a:gd name="connsiteY33" fmla="*/ 6573484 h 6817170"/>
                <a:gd name="connsiteX34" fmla="*/ 2217681 w 6028697"/>
                <a:gd name="connsiteY34" fmla="*/ 6786297 h 6817170"/>
                <a:gd name="connsiteX35" fmla="*/ 2260820 w 6028697"/>
                <a:gd name="connsiteY35" fmla="*/ 6817170 h 6817170"/>
                <a:gd name="connsiteX36" fmla="*/ 1429497 w 6028697"/>
                <a:gd name="connsiteY36" fmla="*/ 6817170 h 6817170"/>
                <a:gd name="connsiteX37" fmla="*/ 1327275 w 6028697"/>
                <a:gd name="connsiteY37" fmla="*/ 6713800 h 6817170"/>
                <a:gd name="connsiteX38" fmla="*/ 1080556 w 6028697"/>
                <a:gd name="connsiteY38" fmla="*/ 6414443 h 6817170"/>
                <a:gd name="connsiteX39" fmla="*/ 865189 w 6028697"/>
                <a:gd name="connsiteY39" fmla="*/ 6097496 h 6817170"/>
                <a:gd name="connsiteX40" fmla="*/ 814823 w 6028697"/>
                <a:gd name="connsiteY40" fmla="*/ 6016911 h 6817170"/>
                <a:gd name="connsiteX41" fmla="*/ 766729 w 6028697"/>
                <a:gd name="connsiteY41" fmla="*/ 5938453 h 6817170"/>
                <a:gd name="connsiteX42" fmla="*/ 671672 w 6028697"/>
                <a:gd name="connsiteY42" fmla="*/ 5786648 h 6817170"/>
                <a:gd name="connsiteX43" fmla="*/ 474608 w 6028697"/>
                <a:gd name="connsiteY43" fmla="*/ 5474664 h 6817170"/>
                <a:gd name="connsiteX44" fmla="*/ 282652 w 6028697"/>
                <a:gd name="connsiteY44" fmla="*/ 5146508 h 6817170"/>
                <a:gd name="connsiteX45" fmla="*/ 196108 w 6028697"/>
                <a:gd name="connsiteY45" fmla="*/ 4972712 h 6817170"/>
                <a:gd name="connsiteX46" fmla="*/ 122474 w 6028697"/>
                <a:gd name="connsiteY46" fmla="*/ 4791821 h 6817170"/>
                <a:gd name="connsiteX47" fmla="*/ 65724 w 6028697"/>
                <a:gd name="connsiteY47" fmla="*/ 4603129 h 6817170"/>
                <a:gd name="connsiteX48" fmla="*/ 44727 w 6028697"/>
                <a:gd name="connsiteY48" fmla="*/ 4506937 h 6817170"/>
                <a:gd name="connsiteX49" fmla="*/ 35505 w 6028697"/>
                <a:gd name="connsiteY49" fmla="*/ 4458699 h 6817170"/>
                <a:gd name="connsiteX50" fmla="*/ 27845 w 6028697"/>
                <a:gd name="connsiteY50" fmla="*/ 4410320 h 6817170"/>
                <a:gd name="connsiteX51" fmla="*/ 37 w 6028697"/>
                <a:gd name="connsiteY51" fmla="*/ 4022292 h 6817170"/>
                <a:gd name="connsiteX52" fmla="*/ 78777 w 6028697"/>
                <a:gd name="connsiteY52" fmla="*/ 3267236 h 6817170"/>
                <a:gd name="connsiteX53" fmla="*/ 315424 w 6028697"/>
                <a:gd name="connsiteY53" fmla="*/ 2543673 h 6817170"/>
                <a:gd name="connsiteX54" fmla="*/ 1202710 w 6028697"/>
                <a:gd name="connsiteY54" fmla="*/ 1314895 h 6817170"/>
                <a:gd name="connsiteX55" fmla="*/ 1791065 w 6028697"/>
                <a:gd name="connsiteY55" fmla="*/ 833514 h 6817170"/>
                <a:gd name="connsiteX56" fmla="*/ 3908404 w 6028697"/>
                <a:gd name="connsiteY56" fmla="*/ 29794 h 6817170"/>
                <a:gd name="connsiteX57" fmla="*/ 4481066 w 6028697"/>
                <a:gd name="connsiteY57" fmla="*/ 478 h 68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28697" h="6817170">
                  <a:moveTo>
                    <a:pt x="6028697" y="6155323"/>
                  </a:moveTo>
                  <a:lnTo>
                    <a:pt x="6028697" y="6817170"/>
                  </a:lnTo>
                  <a:lnTo>
                    <a:pt x="5157862" y="6817170"/>
                  </a:lnTo>
                  <a:lnTo>
                    <a:pt x="5347156" y="6687553"/>
                  </a:lnTo>
                  <a:cubicBezTo>
                    <a:pt x="5394117" y="6653219"/>
                    <a:pt x="5440793" y="6617608"/>
                    <a:pt x="5487470" y="6581714"/>
                  </a:cubicBezTo>
                  <a:cubicBezTo>
                    <a:pt x="5534147" y="6545820"/>
                    <a:pt x="5580966" y="6509358"/>
                    <a:pt x="5627642" y="6472328"/>
                  </a:cubicBezTo>
                  <a:lnTo>
                    <a:pt x="5911392" y="6245328"/>
                  </a:lnTo>
                  <a:close/>
                  <a:moveTo>
                    <a:pt x="4481066" y="478"/>
                  </a:moveTo>
                  <a:cubicBezTo>
                    <a:pt x="4544817" y="1422"/>
                    <a:pt x="4608563" y="3769"/>
                    <a:pt x="4672258" y="7519"/>
                  </a:cubicBezTo>
                  <a:cubicBezTo>
                    <a:pt x="4927973" y="22364"/>
                    <a:pt x="5181687" y="61751"/>
                    <a:pt x="5429869" y="125134"/>
                  </a:cubicBezTo>
                  <a:cubicBezTo>
                    <a:pt x="5617090" y="173104"/>
                    <a:pt x="5799867" y="236595"/>
                    <a:pt x="5976319" y="314893"/>
                  </a:cubicBezTo>
                  <a:lnTo>
                    <a:pt x="6028697" y="339901"/>
                  </a:lnTo>
                  <a:lnTo>
                    <a:pt x="6028697" y="732458"/>
                  </a:lnTo>
                  <a:lnTo>
                    <a:pt x="5990985" y="712211"/>
                  </a:lnTo>
                  <a:cubicBezTo>
                    <a:pt x="5783917" y="609342"/>
                    <a:pt x="5566013" y="529876"/>
                    <a:pt x="5341339" y="475281"/>
                  </a:cubicBezTo>
                  <a:cubicBezTo>
                    <a:pt x="5115233" y="420503"/>
                    <a:pt x="4884375" y="387624"/>
                    <a:pt x="4651969" y="377104"/>
                  </a:cubicBezTo>
                  <a:cubicBezTo>
                    <a:pt x="4418713" y="365171"/>
                    <a:pt x="4184861" y="373670"/>
                    <a:pt x="3953093" y="402498"/>
                  </a:cubicBezTo>
                  <a:cubicBezTo>
                    <a:pt x="3721001" y="431832"/>
                    <a:pt x="3491675" y="480040"/>
                    <a:pt x="3267413" y="546643"/>
                  </a:cubicBezTo>
                  <a:cubicBezTo>
                    <a:pt x="2591323" y="750761"/>
                    <a:pt x="1967642" y="1099289"/>
                    <a:pt x="1439498" y="1568141"/>
                  </a:cubicBezTo>
                  <a:cubicBezTo>
                    <a:pt x="1265589" y="1725523"/>
                    <a:pt x="1105393" y="1897434"/>
                    <a:pt x="960671" y="2082013"/>
                  </a:cubicBezTo>
                  <a:cubicBezTo>
                    <a:pt x="815775" y="2266294"/>
                    <a:pt x="688923" y="2464081"/>
                    <a:pt x="581866" y="2672638"/>
                  </a:cubicBezTo>
                  <a:cubicBezTo>
                    <a:pt x="473765" y="2880669"/>
                    <a:pt x="387610" y="3099397"/>
                    <a:pt x="324789" y="3325262"/>
                  </a:cubicBezTo>
                  <a:cubicBezTo>
                    <a:pt x="262714" y="3552403"/>
                    <a:pt x="231223" y="3786822"/>
                    <a:pt x="231151" y="4022292"/>
                  </a:cubicBezTo>
                  <a:cubicBezTo>
                    <a:pt x="231413" y="4136912"/>
                    <a:pt x="244645" y="4251136"/>
                    <a:pt x="270592" y="4362792"/>
                  </a:cubicBezTo>
                  <a:cubicBezTo>
                    <a:pt x="297885" y="4472943"/>
                    <a:pt x="336983" y="4579833"/>
                    <a:pt x="387213" y="4681585"/>
                  </a:cubicBezTo>
                  <a:cubicBezTo>
                    <a:pt x="412042" y="4732517"/>
                    <a:pt x="439423" y="4782457"/>
                    <a:pt x="468507" y="4831546"/>
                  </a:cubicBezTo>
                  <a:cubicBezTo>
                    <a:pt x="497591" y="4880636"/>
                    <a:pt x="529230" y="4929015"/>
                    <a:pt x="561862" y="4976826"/>
                  </a:cubicBezTo>
                  <a:cubicBezTo>
                    <a:pt x="627975" y="5072166"/>
                    <a:pt x="701466" y="5164668"/>
                    <a:pt x="777511" y="5257597"/>
                  </a:cubicBezTo>
                  <a:cubicBezTo>
                    <a:pt x="853556" y="5350524"/>
                    <a:pt x="933574" y="5443594"/>
                    <a:pt x="1010895" y="5540494"/>
                  </a:cubicBezTo>
                  <a:cubicBezTo>
                    <a:pt x="1049957" y="5588732"/>
                    <a:pt x="1088642" y="5637963"/>
                    <a:pt x="1126948" y="5688186"/>
                  </a:cubicBezTo>
                  <a:lnTo>
                    <a:pt x="1182706" y="5760543"/>
                  </a:lnTo>
                  <a:cubicBezTo>
                    <a:pt x="1201007" y="5783669"/>
                    <a:pt x="1218458" y="5807503"/>
                    <a:pt x="1237327" y="5830060"/>
                  </a:cubicBezTo>
                  <a:cubicBezTo>
                    <a:pt x="1383714" y="6009916"/>
                    <a:pt x="1540413" y="6181116"/>
                    <a:pt x="1706649" y="6342797"/>
                  </a:cubicBezTo>
                  <a:cubicBezTo>
                    <a:pt x="1788084" y="6422531"/>
                    <a:pt x="1871265" y="6499427"/>
                    <a:pt x="1956207" y="6573484"/>
                  </a:cubicBezTo>
                  <a:cubicBezTo>
                    <a:pt x="2041332" y="6647402"/>
                    <a:pt x="2127733" y="6718907"/>
                    <a:pt x="2217681" y="6786297"/>
                  </a:cubicBezTo>
                  <a:lnTo>
                    <a:pt x="2260820" y="6817170"/>
                  </a:lnTo>
                  <a:lnTo>
                    <a:pt x="1429497" y="6817170"/>
                  </a:lnTo>
                  <a:lnTo>
                    <a:pt x="1327275" y="6713800"/>
                  </a:lnTo>
                  <a:cubicBezTo>
                    <a:pt x="1239186" y="6618984"/>
                    <a:pt x="1156797" y="6519019"/>
                    <a:pt x="1080556" y="6414443"/>
                  </a:cubicBezTo>
                  <a:cubicBezTo>
                    <a:pt x="1004653" y="6310734"/>
                    <a:pt x="932439" y="6205177"/>
                    <a:pt x="865189" y="6097496"/>
                  </a:cubicBezTo>
                  <a:cubicBezTo>
                    <a:pt x="847881" y="6070823"/>
                    <a:pt x="831565" y="6043725"/>
                    <a:pt x="814823" y="6016911"/>
                  </a:cubicBezTo>
                  <a:lnTo>
                    <a:pt x="766729" y="5938453"/>
                  </a:lnTo>
                  <a:cubicBezTo>
                    <a:pt x="735941" y="5887947"/>
                    <a:pt x="703878" y="5837581"/>
                    <a:pt x="671672" y="5786648"/>
                  </a:cubicBezTo>
                  <a:lnTo>
                    <a:pt x="474608" y="5474664"/>
                  </a:lnTo>
                  <a:cubicBezTo>
                    <a:pt x="408778" y="5368968"/>
                    <a:pt x="343516" y="5260008"/>
                    <a:pt x="282652" y="5146508"/>
                  </a:cubicBezTo>
                  <a:cubicBezTo>
                    <a:pt x="252290" y="5089759"/>
                    <a:pt x="223065" y="5032015"/>
                    <a:pt x="196108" y="4972712"/>
                  </a:cubicBezTo>
                  <a:cubicBezTo>
                    <a:pt x="169152" y="4913408"/>
                    <a:pt x="144607" y="4853111"/>
                    <a:pt x="122474" y="4791821"/>
                  </a:cubicBezTo>
                  <a:cubicBezTo>
                    <a:pt x="100342" y="4730532"/>
                    <a:pt x="81757" y="4666830"/>
                    <a:pt x="65724" y="4603129"/>
                  </a:cubicBezTo>
                  <a:cubicBezTo>
                    <a:pt x="58205" y="4571064"/>
                    <a:pt x="50828" y="4539143"/>
                    <a:pt x="44727" y="4506937"/>
                  </a:cubicBezTo>
                  <a:lnTo>
                    <a:pt x="35505" y="4458699"/>
                  </a:lnTo>
                  <a:lnTo>
                    <a:pt x="27845" y="4410320"/>
                  </a:lnTo>
                  <a:cubicBezTo>
                    <a:pt x="8635" y="4281881"/>
                    <a:pt x="-661" y="4152150"/>
                    <a:pt x="37" y="4022292"/>
                  </a:cubicBezTo>
                  <a:cubicBezTo>
                    <a:pt x="712" y="3768592"/>
                    <a:pt x="27094" y="3515615"/>
                    <a:pt x="78777" y="3267236"/>
                  </a:cubicBezTo>
                  <a:cubicBezTo>
                    <a:pt x="130048" y="3017876"/>
                    <a:pt x="209439" y="2775142"/>
                    <a:pt x="315424" y="2543673"/>
                  </a:cubicBezTo>
                  <a:cubicBezTo>
                    <a:pt x="528236" y="2081161"/>
                    <a:pt x="838234" y="1667312"/>
                    <a:pt x="1202710" y="1314895"/>
                  </a:cubicBezTo>
                  <a:cubicBezTo>
                    <a:pt x="1385514" y="1138814"/>
                    <a:pt x="1582282" y="977831"/>
                    <a:pt x="1791065" y="833514"/>
                  </a:cubicBezTo>
                  <a:cubicBezTo>
                    <a:pt x="2420037" y="395614"/>
                    <a:pt x="3147288" y="119557"/>
                    <a:pt x="3908404" y="29794"/>
                  </a:cubicBezTo>
                  <a:cubicBezTo>
                    <a:pt x="4098509" y="7429"/>
                    <a:pt x="4289811" y="-2355"/>
                    <a:pt x="4481066" y="478"/>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C72F6EE6-EDE9-45A5-8F6D-02B9B7CB2C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1"/>
              <a:ext cx="6165116"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C093DC50-3BD7-46B1-A300-CD207E152F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5977"/>
              <a:ext cx="6238675"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7233237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E9B81-0539-5056-316E-BC64FDBC1BCC}"/>
              </a:ext>
            </a:extLst>
          </p:cNvPr>
          <p:cNvSpPr>
            <a:spLocks noGrp="1"/>
          </p:cNvSpPr>
          <p:nvPr>
            <p:ph type="title"/>
          </p:nvPr>
        </p:nvSpPr>
        <p:spPr/>
        <p:txBody>
          <a:bodyPr>
            <a:normAutofit/>
          </a:bodyPr>
          <a:lstStyle/>
          <a:p>
            <a:r>
              <a:rPr lang="en-US" sz="4800" dirty="0">
                <a:solidFill>
                  <a:schemeClr val="tx2"/>
                </a:solidFill>
              </a:rPr>
              <a:t>Raffle</a:t>
            </a:r>
          </a:p>
        </p:txBody>
      </p:sp>
      <p:sp>
        <p:nvSpPr>
          <p:cNvPr id="3" name="Subtitle 2">
            <a:extLst>
              <a:ext uri="{FF2B5EF4-FFF2-40B4-BE49-F238E27FC236}">
                <a16:creationId xmlns:a16="http://schemas.microsoft.com/office/drawing/2014/main" id="{C819B3FF-C22E-9FD3-9336-543AB55FEEE4}"/>
              </a:ext>
            </a:extLst>
          </p:cNvPr>
          <p:cNvSpPr>
            <a:spLocks noGrp="1"/>
          </p:cNvSpPr>
          <p:nvPr>
            <p:ph type="subTitle" idx="4294967295"/>
          </p:nvPr>
        </p:nvSpPr>
        <p:spPr>
          <a:xfrm>
            <a:off x="8189913" y="3995738"/>
            <a:ext cx="4002087" cy="1943100"/>
          </a:xfrm>
        </p:spPr>
        <p:txBody>
          <a:bodyPr>
            <a:normAutofit/>
          </a:bodyPr>
          <a:lstStyle/>
          <a:p>
            <a:r>
              <a:rPr lang="en-US" sz="1800" dirty="0">
                <a:solidFill>
                  <a:schemeClr val="bg2"/>
                </a:solidFill>
              </a:rPr>
              <a:t>Presented By:</a:t>
            </a:r>
          </a:p>
        </p:txBody>
      </p:sp>
      <p:pic>
        <p:nvPicPr>
          <p:cNvPr id="5" name="Picture 4">
            <a:extLst>
              <a:ext uri="{FF2B5EF4-FFF2-40B4-BE49-F238E27FC236}">
                <a16:creationId xmlns:a16="http://schemas.microsoft.com/office/drawing/2014/main" id="{21C08E01-FED6-4605-902F-5CE2D8A1E20D}"/>
              </a:ext>
            </a:extLst>
          </p:cNvPr>
          <p:cNvPicPr>
            <a:picLocks noChangeAspect="1"/>
          </p:cNvPicPr>
          <p:nvPr/>
        </p:nvPicPr>
        <p:blipFill>
          <a:blip r:embed="rId3"/>
          <a:stretch>
            <a:fillRect/>
          </a:stretch>
        </p:blipFill>
        <p:spPr>
          <a:xfrm>
            <a:off x="2395342" y="1917706"/>
            <a:ext cx="7166347" cy="3744416"/>
          </a:xfrm>
          <a:prstGeom prst="roundRect">
            <a:avLst>
              <a:gd name="adj" fmla="val 8594"/>
            </a:avLst>
          </a:prstGeom>
          <a:solidFill>
            <a:srgbClr val="FFFFFF">
              <a:shade val="85000"/>
            </a:srgbClr>
          </a:solidFill>
          <a:ln>
            <a:noFill/>
          </a:ln>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66353566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2B9059D-9A5C-4F1C-B6C6-1AD1A152AB74}"/>
              </a:ext>
            </a:extLst>
          </p:cNvPr>
          <p:cNvSpPr>
            <a:spLocks noGrp="1"/>
          </p:cNvSpPr>
          <p:nvPr>
            <p:ph type="title"/>
          </p:nvPr>
        </p:nvSpPr>
        <p:spPr/>
        <p:txBody>
          <a:bodyPr/>
          <a:lstStyle/>
          <a:p>
            <a:r>
              <a:rPr lang="en-US" dirty="0"/>
              <a:t>Strengthening Resident Councils Pilot</a:t>
            </a:r>
          </a:p>
        </p:txBody>
      </p:sp>
      <p:pic>
        <p:nvPicPr>
          <p:cNvPr id="5" name="Picture 4" descr="A picture containing text, clipart&#10;&#10;Description automatically generated">
            <a:extLst>
              <a:ext uri="{FF2B5EF4-FFF2-40B4-BE49-F238E27FC236}">
                <a16:creationId xmlns:a16="http://schemas.microsoft.com/office/drawing/2014/main" id="{42D461D5-2A4A-46E8-AA2D-CF05BD637BC9}"/>
              </a:ext>
            </a:extLst>
          </p:cNvPr>
          <p:cNvPicPr>
            <a:picLocks noChangeAspect="1"/>
          </p:cNvPicPr>
          <p:nvPr/>
        </p:nvPicPr>
        <p:blipFill>
          <a:blip r:embed="rId3"/>
          <a:stretch>
            <a:fillRect/>
          </a:stretch>
        </p:blipFill>
        <p:spPr>
          <a:xfrm>
            <a:off x="1296661" y="988867"/>
            <a:ext cx="6606632" cy="1924441"/>
          </a:xfrm>
          <a:prstGeom prst="rect">
            <a:avLst/>
          </a:prstGeom>
        </p:spPr>
      </p:pic>
    </p:spTree>
    <p:extLst>
      <p:ext uri="{BB962C8B-B14F-4D97-AF65-F5344CB8AC3E}">
        <p14:creationId xmlns:p14="http://schemas.microsoft.com/office/powerpoint/2010/main" val="1559922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FB7459D2-D07A-4021-A473-2158AF1CC7D7}"/>
              </a:ext>
            </a:extLst>
          </p:cNvPr>
          <p:cNvSpPr>
            <a:spLocks noGrp="1"/>
          </p:cNvSpPr>
          <p:nvPr>
            <p:ph sz="half" idx="1"/>
          </p:nvPr>
        </p:nvSpPr>
        <p:spPr>
          <a:xfrm>
            <a:off x="914399" y="1735778"/>
            <a:ext cx="6480699" cy="4931352"/>
          </a:xfrm>
        </p:spPr>
        <p:txBody>
          <a:bodyPr>
            <a:normAutofit fontScale="92500" lnSpcReduction="20000"/>
          </a:bodyPr>
          <a:lstStyle/>
          <a:p>
            <a:pPr eaLnBrk="0" fontAlgn="base" hangingPunct="0">
              <a:lnSpc>
                <a:spcPct val="100000"/>
              </a:lnSpc>
              <a:spcBef>
                <a:spcPct val="0"/>
              </a:spcBef>
              <a:spcAft>
                <a:spcPct val="0"/>
              </a:spcAft>
            </a:pPr>
            <a:r>
              <a:rPr lang="en-US" altLang="en-US" dirty="0">
                <a:solidFill>
                  <a:srgbClr val="002060"/>
                </a:solidFill>
                <a:latin typeface="Arial" panose="020B0604020202020204" pitchFamily="34" charset="0"/>
                <a:ea typeface="Times New Roman" panose="02020603050405020304" pitchFamily="18" charset="0"/>
                <a:cs typeface="Arial" panose="020B0604020202020204" pitchFamily="34" charset="0"/>
              </a:rPr>
              <a:t>Resident </a:t>
            </a:r>
            <a:r>
              <a:rPr kumimoji="0" lang="en-US" altLang="en-US" sz="2400" b="0" i="0" u="none" strike="noStrike" cap="none" normalizeH="0" baseline="0" dirty="0">
                <a:ln>
                  <a:noFill/>
                </a:ln>
                <a:solidFill>
                  <a:srgbClr val="002060"/>
                </a:solidFill>
                <a:effectLst/>
                <a:latin typeface="Arial" panose="020B0604020202020204" pitchFamily="34" charset="0"/>
                <a:ea typeface="Times New Roman" panose="02020603050405020304" pitchFamily="18" charset="0"/>
                <a:cs typeface="Arial" panose="020B0604020202020204" pitchFamily="34" charset="0"/>
              </a:rPr>
              <a:t>councils play a critical role in ensuring residents' voices are heard, but some homes may lack the standardized practices needed to fully support them.</a:t>
            </a:r>
            <a:endParaRPr kumimoji="0" lang="en-US" altLang="en-US" sz="1200" b="0" i="0" u="none" strike="noStrike" cap="none" normalizeH="0" baseline="0" dirty="0">
              <a:ln>
                <a:noFill/>
              </a:ln>
              <a:solidFill>
                <a:schemeClr val="tx1"/>
              </a:solidFill>
              <a:effectLst/>
            </a:endParaRPr>
          </a:p>
          <a:p>
            <a:pPr eaLnBrk="0" fontAlgn="base" hangingPunct="0">
              <a:lnSpc>
                <a:spcPct val="100000"/>
              </a:lnSpc>
              <a:spcBef>
                <a:spcPct val="0"/>
              </a:spcBef>
              <a:spcAft>
                <a:spcPct val="0"/>
              </a:spcAft>
            </a:pPr>
            <a:endParaRPr kumimoji="0" lang="en-US" altLang="en-US" sz="2400" b="0" i="0" u="none" strike="noStrike" cap="none" normalizeH="0" baseline="0" dirty="0">
              <a:ln>
                <a:noFill/>
              </a:ln>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p>
            <a:pPr eaLnBrk="0" fontAlgn="base" hangingPunct="0">
              <a:lnSpc>
                <a:spcPct val="100000"/>
              </a:lnSpc>
              <a:spcBef>
                <a:spcPct val="0"/>
              </a:spcBef>
              <a:spcAft>
                <a:spcPct val="0"/>
              </a:spcAft>
            </a:pPr>
            <a:r>
              <a:rPr kumimoji="0" lang="en-US" altLang="en-US" sz="2400" b="0" i="0" u="none" strike="noStrike" cap="none" normalizeH="0" baseline="0" dirty="0">
                <a:ln>
                  <a:noFill/>
                </a:ln>
                <a:solidFill>
                  <a:srgbClr val="002060"/>
                </a:solidFill>
                <a:effectLst/>
                <a:latin typeface="Arial" panose="020B0604020202020204" pitchFamily="34" charset="0"/>
                <a:ea typeface="Times New Roman" panose="02020603050405020304" pitchFamily="18" charset="0"/>
                <a:cs typeface="Arial" panose="020B0604020202020204" pitchFamily="34" charset="0"/>
              </a:rPr>
              <a:t>The </a:t>
            </a:r>
            <a:r>
              <a:rPr kumimoji="0" lang="en-US" altLang="en-US" sz="24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hlinkClick r:id="rId3"/>
              </a:rPr>
              <a:t>Moving Forward Coalition</a:t>
            </a:r>
            <a:r>
              <a:rPr kumimoji="0" lang="en-US" altLang="en-US" sz="2400" b="0" i="0" u="none" strike="noStrike" cap="none" normalizeH="0" baseline="0" dirty="0">
                <a:ln>
                  <a:noFill/>
                </a:ln>
                <a:solidFill>
                  <a:srgbClr val="002060"/>
                </a:solidFill>
                <a:effectLst/>
                <a:latin typeface="Arial" panose="020B0604020202020204" pitchFamily="34" charset="0"/>
                <a:ea typeface="Times New Roman" panose="02020603050405020304" pitchFamily="18" charset="0"/>
                <a:cs typeface="Arial" panose="020B0604020202020204" pitchFamily="34" charset="0"/>
              </a:rPr>
              <a:t> has developed a </a:t>
            </a:r>
            <a:r>
              <a:rPr kumimoji="0" lang="en-US" altLang="en-US" sz="2400" b="1" i="1"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hlinkClick r:id="rId4"/>
              </a:rPr>
              <a:t>Strengthening Resident Council Guide</a:t>
            </a:r>
            <a:r>
              <a:rPr kumimoji="0" lang="en-US" altLang="en-US" sz="2400" b="0" i="0" u="none" strike="noStrike" cap="none" normalizeH="0" baseline="0" dirty="0">
                <a:ln>
                  <a:noFill/>
                </a:ln>
                <a:solidFill>
                  <a:srgbClr val="002060"/>
                </a:solidFill>
                <a:effectLst/>
                <a:latin typeface="Arial" panose="020B0604020202020204" pitchFamily="34" charset="0"/>
                <a:ea typeface="Times New Roman" panose="02020603050405020304" pitchFamily="18" charset="0"/>
                <a:cs typeface="Arial" panose="020B0604020202020204" pitchFamily="34" charset="0"/>
              </a:rPr>
              <a:t> to enhance the effectiveness of resident councils in all nursing homes. </a:t>
            </a:r>
          </a:p>
          <a:p>
            <a:pPr marL="0" indent="0" eaLnBrk="0" fontAlgn="base" hangingPunct="0">
              <a:lnSpc>
                <a:spcPct val="100000"/>
              </a:lnSpc>
              <a:spcBef>
                <a:spcPct val="0"/>
              </a:spcBef>
              <a:spcAft>
                <a:spcPct val="0"/>
              </a:spcAft>
              <a:buNone/>
            </a:pPr>
            <a:r>
              <a:rPr kumimoji="0" lang="en-US" altLang="en-US" sz="2400" b="0" i="0" u="none" strike="noStrike" cap="none" normalizeH="0" baseline="0" dirty="0">
                <a:ln>
                  <a:noFill/>
                </a:ln>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endParaRPr kumimoji="0" lang="en-US" altLang="en-US" sz="1200" b="0" i="0" u="none" strike="noStrike" cap="none" normalizeH="0" baseline="0" dirty="0">
              <a:ln>
                <a:noFill/>
              </a:ln>
              <a:solidFill>
                <a:schemeClr val="tx1"/>
              </a:solidFill>
              <a:effectLst/>
            </a:endParaRPr>
          </a:p>
          <a:p>
            <a:pPr eaLnBrk="0" fontAlgn="base" hangingPunct="0">
              <a:lnSpc>
                <a:spcPct val="100000"/>
              </a:lnSpc>
              <a:spcBef>
                <a:spcPct val="0"/>
              </a:spcBef>
              <a:spcAft>
                <a:spcPct val="0"/>
              </a:spcAft>
            </a:pPr>
            <a:r>
              <a:rPr kumimoji="0" lang="en-US" altLang="en-US" sz="2400" b="0" i="0" u="none" strike="noStrike" cap="none" normalizeH="0" baseline="0" dirty="0">
                <a:ln>
                  <a:noFill/>
                </a:ln>
                <a:solidFill>
                  <a:srgbClr val="002060"/>
                </a:solidFill>
                <a:effectLst/>
                <a:latin typeface="Arial" panose="020B0604020202020204" pitchFamily="34" charset="0"/>
                <a:ea typeface="Times New Roman" panose="02020603050405020304" pitchFamily="18" charset="0"/>
                <a:cs typeface="Arial" panose="020B0604020202020204" pitchFamily="34" charset="0"/>
              </a:rPr>
              <a:t>The guide offers a structured approach to creating and sustaining inclusive, resident-directed councils in compliance with CMS Federal Regulations </a:t>
            </a:r>
            <a:r>
              <a:rPr kumimoji="0" lang="en-US" altLang="en-US" sz="2400" b="1" i="0" u="none" strike="noStrike" cap="none" normalizeH="0" baseline="0" dirty="0">
                <a:ln>
                  <a:noFill/>
                </a:ln>
                <a:solidFill>
                  <a:srgbClr val="002060"/>
                </a:solidFill>
                <a:effectLst/>
                <a:latin typeface="Arial" panose="020B0604020202020204" pitchFamily="34" charset="0"/>
                <a:ea typeface="Times New Roman" panose="02020603050405020304" pitchFamily="18" charset="0"/>
                <a:cs typeface="Arial" panose="020B0604020202020204" pitchFamily="34" charset="0"/>
              </a:rPr>
              <a:t>(CFR 483.10(f)(5)).</a:t>
            </a:r>
            <a:r>
              <a:rPr kumimoji="0" lang="en-US" altLang="en-US" sz="2400" b="0" i="0" u="none" strike="noStrike" cap="none" normalizeH="0" baseline="0" dirty="0">
                <a:ln>
                  <a:noFill/>
                </a:ln>
                <a:solidFill>
                  <a:srgbClr val="002060"/>
                </a:solidFill>
                <a:effectLst/>
                <a:latin typeface="Arial" panose="020B0604020202020204" pitchFamily="34" charset="0"/>
                <a:ea typeface="Times New Roman" panose="02020603050405020304" pitchFamily="18" charset="0"/>
                <a:cs typeface="Arial" panose="020B0604020202020204" pitchFamily="34" charset="0"/>
              </a:rPr>
              <a:t> It provides resident councils and those who support them with tools to foster engagement, address grievances, and maintain effective council activities.</a:t>
            </a:r>
            <a:endParaRPr kumimoji="0" lang="en-US" altLang="en-US" sz="1200" b="0" i="0" u="none" strike="noStrike" cap="none" normalizeH="0" baseline="0" dirty="0">
              <a:ln>
                <a:noFill/>
              </a:ln>
              <a:solidFill>
                <a:schemeClr val="tx1"/>
              </a:solidFill>
              <a:effectLst/>
            </a:endParaRPr>
          </a:p>
          <a:p>
            <a:pPr marL="0" indent="0" eaLnBrk="0" fontAlgn="base" hangingPunct="0">
              <a:lnSpc>
                <a:spcPct val="100000"/>
              </a:lnSpc>
              <a:spcBef>
                <a:spcPct val="0"/>
              </a:spcBef>
              <a:spcAft>
                <a:spcPct val="0"/>
              </a:spcAft>
              <a:buNone/>
            </a:pPr>
            <a:endParaRPr kumimoji="0" lang="en-US" altLang="en-US" sz="1200" b="0" i="0" u="none" strike="noStrike" cap="none" normalizeH="0" baseline="0" dirty="0">
              <a:ln>
                <a:noFill/>
              </a:ln>
              <a:solidFill>
                <a:schemeClr val="tx1"/>
              </a:solidFill>
              <a:effectLst/>
            </a:endParaRPr>
          </a:p>
          <a:p>
            <a:endParaRPr lang="en-US" dirty="0"/>
          </a:p>
        </p:txBody>
      </p:sp>
      <p:sp>
        <p:nvSpPr>
          <p:cNvPr id="4" name="Title 3">
            <a:extLst>
              <a:ext uri="{FF2B5EF4-FFF2-40B4-BE49-F238E27FC236}">
                <a16:creationId xmlns:a16="http://schemas.microsoft.com/office/drawing/2014/main" id="{95CB70B9-ED61-4267-8CD5-28409200A6A9}"/>
              </a:ext>
            </a:extLst>
          </p:cNvPr>
          <p:cNvSpPr>
            <a:spLocks noGrp="1"/>
          </p:cNvSpPr>
          <p:nvPr>
            <p:ph type="title"/>
          </p:nvPr>
        </p:nvSpPr>
        <p:spPr>
          <a:xfrm>
            <a:off x="465338" y="253412"/>
            <a:ext cx="10515600" cy="1325563"/>
          </a:xfrm>
        </p:spPr>
        <p:txBody>
          <a:bodyPr/>
          <a:lstStyle/>
          <a:p>
            <a:r>
              <a:rPr lang="en-US" dirty="0"/>
              <a:t>Strengthening Resident Council Guide</a:t>
            </a:r>
          </a:p>
        </p:txBody>
      </p:sp>
      <p:pic>
        <p:nvPicPr>
          <p:cNvPr id="10" name="Content Placeholder 9">
            <a:extLst>
              <a:ext uri="{FF2B5EF4-FFF2-40B4-BE49-F238E27FC236}">
                <a16:creationId xmlns:a16="http://schemas.microsoft.com/office/drawing/2014/main" id="{75A51AB8-5070-43E3-9D57-1370C8CEBC9B}"/>
              </a:ext>
            </a:extLst>
          </p:cNvPr>
          <p:cNvPicPr>
            <a:picLocks noGrp="1" noChangeAspect="1"/>
          </p:cNvPicPr>
          <p:nvPr>
            <p:ph sz="half" idx="2"/>
          </p:nvPr>
        </p:nvPicPr>
        <p:blipFill>
          <a:blip r:embed="rId5">
            <a:extLst>
              <a:ext uri="{28A0092B-C50C-407E-A947-70E740481C1C}">
                <a14:useLocalDpi xmlns:a14="http://schemas.microsoft.com/office/drawing/2010/main" val="0"/>
              </a:ext>
            </a:extLst>
          </a:blip>
          <a:srcRect/>
          <a:stretch>
            <a:fillRect/>
          </a:stretch>
        </p:blipFill>
        <p:spPr>
          <a:xfrm>
            <a:off x="7978049" y="831326"/>
            <a:ext cx="3375751" cy="435133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38218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0609" y="108091"/>
            <a:ext cx="9314391" cy="1187676"/>
          </a:xfrm>
        </p:spPr>
        <p:txBody>
          <a:bodyPr>
            <a:noAutofit/>
          </a:bodyPr>
          <a:lstStyle/>
          <a:p>
            <a:r>
              <a:rPr lang="en-US" sz="6000" u="sng">
                <a:solidFill>
                  <a:srgbClr val="002060"/>
                </a:solidFill>
                <a:latin typeface="Arial" panose="020B0604020202020204" pitchFamily="34" charset="0"/>
                <a:cs typeface="Arial" panose="020B0604020202020204" pitchFamily="34" charset="0"/>
              </a:rPr>
              <a:t>Pledge of Allegiance</a:t>
            </a:r>
            <a:endParaRPr lang="en-US" sz="2800">
              <a:solidFill>
                <a:srgbClr val="002060"/>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343959" y="1436915"/>
            <a:ext cx="7848063" cy="5171846"/>
          </a:xfrm>
        </p:spPr>
        <p:txBody>
          <a:bodyPr>
            <a:noAutofit/>
          </a:bodyPr>
          <a:lstStyle/>
          <a:p>
            <a:pPr marL="0" indent="0">
              <a:buNone/>
            </a:pPr>
            <a:r>
              <a:rPr lang="en-US" sz="4800">
                <a:solidFill>
                  <a:srgbClr val="002060"/>
                </a:solidFill>
                <a:latin typeface="Arial" panose="020B0604020202020204" pitchFamily="34" charset="0"/>
                <a:cs typeface="Arial" panose="020B0604020202020204" pitchFamily="34" charset="0"/>
              </a:rPr>
              <a:t>I pledge allegiance to the flag of the United States of America and to the Republic for which it stands; one Nation under God, indivisible with Liberty and </a:t>
            </a:r>
            <a:r>
              <a:rPr lang="en-US" sz="4800" b="1">
                <a:solidFill>
                  <a:srgbClr val="002060"/>
                </a:solidFill>
                <a:latin typeface="Arial" panose="020B0604020202020204" pitchFamily="34" charset="0"/>
                <a:cs typeface="Arial" panose="020B0604020202020204" pitchFamily="34" charset="0"/>
              </a:rPr>
              <a:t>Justice</a:t>
            </a:r>
            <a:r>
              <a:rPr lang="en-US" sz="4800">
                <a:solidFill>
                  <a:srgbClr val="002060"/>
                </a:solidFill>
                <a:latin typeface="Arial" panose="020B0604020202020204" pitchFamily="34" charset="0"/>
                <a:cs typeface="Arial" panose="020B0604020202020204" pitchFamily="34" charset="0"/>
              </a:rPr>
              <a:t> for </a:t>
            </a:r>
            <a:r>
              <a:rPr lang="en-US" sz="4800" b="1">
                <a:solidFill>
                  <a:srgbClr val="002060"/>
                </a:solidFill>
                <a:latin typeface="Arial" panose="020B0604020202020204" pitchFamily="34" charset="0"/>
                <a:cs typeface="Arial" panose="020B0604020202020204" pitchFamily="34" charset="0"/>
              </a:rPr>
              <a:t>ALL</a:t>
            </a:r>
            <a:r>
              <a:rPr lang="en-US" sz="4800">
                <a:solidFill>
                  <a:srgbClr val="002060"/>
                </a:solidFill>
                <a:latin typeface="Arial" panose="020B0604020202020204" pitchFamily="34" charset="0"/>
                <a:cs typeface="Arial" panose="020B0604020202020204" pitchFamily="34" charset="0"/>
              </a:rPr>
              <a:t>.</a:t>
            </a:r>
          </a:p>
          <a:p>
            <a:pPr marL="0" indent="0">
              <a:buNone/>
            </a:pPr>
            <a:endParaRPr lang="en-US" sz="4000">
              <a:solidFill>
                <a:srgbClr val="002060"/>
              </a:solidFill>
              <a:latin typeface="Arial Black" panose="020B0A04020102020204" pitchFamily="34" charset="0"/>
            </a:endParaRPr>
          </a:p>
        </p:txBody>
      </p:sp>
      <p:pic>
        <p:nvPicPr>
          <p:cNvPr id="4" name="Picture 3"/>
          <p:cNvPicPr>
            <a:picLocks noChangeAspect="1"/>
          </p:cNvPicPr>
          <p:nvPr/>
        </p:nvPicPr>
        <p:blipFill>
          <a:blip r:embed="rId3"/>
          <a:stretch>
            <a:fillRect/>
          </a:stretch>
        </p:blipFill>
        <p:spPr>
          <a:xfrm>
            <a:off x="8051470" y="1972042"/>
            <a:ext cx="4140530" cy="3069696"/>
          </a:xfrm>
          <a:prstGeom prst="rect">
            <a:avLst/>
          </a:prstGeom>
        </p:spPr>
      </p:pic>
    </p:spTree>
    <p:extLst>
      <p:ext uri="{BB962C8B-B14F-4D97-AF65-F5344CB8AC3E}">
        <p14:creationId xmlns:p14="http://schemas.microsoft.com/office/powerpoint/2010/main" val="3129547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6B879E3-2097-4CB7-9615-79F6D00E3006}"/>
              </a:ext>
            </a:extLst>
          </p:cNvPr>
          <p:cNvSpPr>
            <a:spLocks noGrp="1"/>
          </p:cNvSpPr>
          <p:nvPr>
            <p:ph type="title"/>
          </p:nvPr>
        </p:nvSpPr>
        <p:spPr>
          <a:xfrm>
            <a:off x="1364194" y="5270306"/>
            <a:ext cx="8438274" cy="1719262"/>
          </a:xfrm>
        </p:spPr>
        <p:txBody>
          <a:bodyPr>
            <a:normAutofit fontScale="90000"/>
          </a:bodyPr>
          <a:lstStyle/>
          <a:p>
            <a:r>
              <a:rPr lang="en-US" sz="6000" dirty="0"/>
              <a:t>Essential Caregivers Act 2024</a:t>
            </a:r>
          </a:p>
        </p:txBody>
      </p:sp>
      <p:pic>
        <p:nvPicPr>
          <p:cNvPr id="2050" name="Picture 2">
            <a:extLst>
              <a:ext uri="{FF2B5EF4-FFF2-40B4-BE49-F238E27FC236}">
                <a16:creationId xmlns:a16="http://schemas.microsoft.com/office/drawing/2014/main" id="{0C1A28D8-03B2-408D-BCD2-3831ED94B2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4804" y="728063"/>
            <a:ext cx="2811927" cy="296718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6FB9E7B6-742C-43BD-B0C0-566FECDB731C}"/>
              </a:ext>
            </a:extLst>
          </p:cNvPr>
          <p:cNvSpPr txBox="1"/>
          <p:nvPr/>
        </p:nvSpPr>
        <p:spPr>
          <a:xfrm>
            <a:off x="627594" y="3710391"/>
            <a:ext cx="6096000" cy="1015663"/>
          </a:xfrm>
          <a:prstGeom prst="rect">
            <a:avLst/>
          </a:prstGeom>
          <a:noFill/>
        </p:spPr>
        <p:txBody>
          <a:bodyPr wrap="square">
            <a:spAutoFit/>
          </a:bodyPr>
          <a:lstStyle/>
          <a:p>
            <a:pPr algn="ctr" rtl="0" fontAlgn="base"/>
            <a:r>
              <a:rPr lang="en-US" sz="3200" b="1" i="0" dirty="0">
                <a:solidFill>
                  <a:schemeClr val="accent1"/>
                </a:solidFill>
                <a:effectLst/>
                <a:latin typeface="Arial" panose="020B0604020202020204" pitchFamily="34" charset="0"/>
              </a:rPr>
              <a:t>Irma Rappaport</a:t>
            </a:r>
            <a:r>
              <a:rPr lang="en-US" sz="3200" b="0" i="0" dirty="0">
                <a:solidFill>
                  <a:schemeClr val="accent1"/>
                </a:solidFill>
                <a:effectLst/>
                <a:latin typeface="Arial" panose="020B0604020202020204" pitchFamily="34" charset="0"/>
              </a:rPr>
              <a:t> </a:t>
            </a:r>
            <a:endParaRPr lang="en-US" sz="2800" b="0" i="0" dirty="0">
              <a:solidFill>
                <a:schemeClr val="accent1"/>
              </a:solidFill>
              <a:effectLst/>
              <a:latin typeface="Segoe UI" panose="020B0502040204020203" pitchFamily="34" charset="0"/>
            </a:endParaRPr>
          </a:p>
          <a:p>
            <a:pPr algn="ctr" rtl="0" fontAlgn="base"/>
            <a:r>
              <a:rPr lang="en-US" sz="2800" b="1" i="0" dirty="0">
                <a:solidFill>
                  <a:schemeClr val="tx1">
                    <a:lumMod val="95000"/>
                  </a:schemeClr>
                </a:solidFill>
                <a:effectLst/>
                <a:latin typeface="Arial" panose="020B0604020202020204" pitchFamily="34" charset="0"/>
              </a:rPr>
              <a:t>Essential Caregivers Movement</a:t>
            </a:r>
            <a:endParaRPr lang="en-US" sz="2800" b="0" i="0" dirty="0">
              <a:solidFill>
                <a:schemeClr val="tx1">
                  <a:lumMod val="95000"/>
                </a:schemeClr>
              </a:solidFill>
              <a:effectLst/>
              <a:latin typeface="Segoe UI" panose="020B0502040204020203" pitchFamily="34" charset="0"/>
            </a:endParaRPr>
          </a:p>
        </p:txBody>
      </p:sp>
    </p:spTree>
    <p:extLst>
      <p:ext uri="{BB962C8B-B14F-4D97-AF65-F5344CB8AC3E}">
        <p14:creationId xmlns:p14="http://schemas.microsoft.com/office/powerpoint/2010/main" val="2716660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AA49A84F-E91D-49D3-A22A-9AE80F69757A}"/>
              </a:ext>
            </a:extLst>
          </p:cNvPr>
          <p:cNvSpPr>
            <a:spLocks noGrp="1"/>
          </p:cNvSpPr>
          <p:nvPr>
            <p:ph idx="1"/>
          </p:nvPr>
        </p:nvSpPr>
        <p:spPr>
          <a:xfrm>
            <a:off x="1188161" y="5397806"/>
            <a:ext cx="9254061" cy="1352950"/>
          </a:xfrm>
        </p:spPr>
        <p:txBody>
          <a:bodyPr numCol="2" anchor="t">
            <a:normAutofit/>
          </a:bodyPr>
          <a:lstStyle/>
          <a:p>
            <a:pPr marR="0">
              <a:spcBef>
                <a:spcPts val="0"/>
              </a:spcBef>
              <a:spcAft>
                <a:spcPts val="0"/>
              </a:spcAft>
              <a:buFontTx/>
              <a:buChar char="‒"/>
            </a:pPr>
            <a:r>
              <a:rPr lang="en-US" dirty="0">
                <a:solidFill>
                  <a:srgbClr val="002060"/>
                </a:solidFill>
                <a:effectLst/>
                <a:latin typeface="Arial" panose="020B0604020202020204" pitchFamily="34" charset="0"/>
                <a:ea typeface="Times New Roman" panose="02020603050405020304" pitchFamily="18" charset="0"/>
              </a:rPr>
              <a:t>Alhassan “EL” </a:t>
            </a:r>
            <a:r>
              <a:rPr lang="en-US" dirty="0" err="1">
                <a:solidFill>
                  <a:srgbClr val="002060"/>
                </a:solidFill>
                <a:effectLst/>
                <a:latin typeface="Arial" panose="020B0604020202020204" pitchFamily="34" charset="0"/>
                <a:ea typeface="Times New Roman" panose="02020603050405020304" pitchFamily="18" charset="0"/>
              </a:rPr>
              <a:t>Abdulfattaah</a:t>
            </a:r>
            <a:r>
              <a:rPr lang="en-US" dirty="0">
                <a:solidFill>
                  <a:srgbClr val="002060"/>
                </a:solidFill>
                <a:effectLst/>
                <a:latin typeface="Arial" panose="020B0604020202020204" pitchFamily="34" charset="0"/>
                <a:ea typeface="Times New Roman" panose="02020603050405020304" pitchFamily="18" charset="0"/>
              </a:rPr>
              <a:t>  </a:t>
            </a:r>
            <a:endParaRPr lang="en-US" dirty="0">
              <a:effectLst/>
              <a:latin typeface="Times New Roman" panose="02020603050405020304" pitchFamily="18" charset="0"/>
              <a:ea typeface="Times New Roman" panose="02020603050405020304" pitchFamily="18" charset="0"/>
            </a:endParaRPr>
          </a:p>
          <a:p>
            <a:pPr marR="0">
              <a:spcBef>
                <a:spcPts val="0"/>
              </a:spcBef>
              <a:spcAft>
                <a:spcPts val="0"/>
              </a:spcAft>
              <a:buFontTx/>
              <a:buChar char="‒"/>
            </a:pPr>
            <a:r>
              <a:rPr lang="en-US" dirty="0">
                <a:solidFill>
                  <a:srgbClr val="002060"/>
                </a:solidFill>
                <a:effectLst/>
                <a:latin typeface="Arial" panose="020B0604020202020204" pitchFamily="34" charset="0"/>
                <a:ea typeface="Times New Roman" panose="02020603050405020304" pitchFamily="18" charset="0"/>
              </a:rPr>
              <a:t>Shannon Nelson </a:t>
            </a:r>
            <a:endParaRPr lang="en-US" dirty="0">
              <a:effectLst/>
              <a:latin typeface="Times New Roman" panose="02020603050405020304" pitchFamily="18" charset="0"/>
              <a:ea typeface="Times New Roman" panose="02020603050405020304" pitchFamily="18" charset="0"/>
            </a:endParaRPr>
          </a:p>
          <a:p>
            <a:pPr marR="0">
              <a:spcBef>
                <a:spcPts val="0"/>
              </a:spcBef>
              <a:spcAft>
                <a:spcPts val="0"/>
              </a:spcAft>
              <a:buFontTx/>
              <a:buChar char="‒"/>
            </a:pPr>
            <a:endParaRPr lang="en-US" dirty="0">
              <a:solidFill>
                <a:srgbClr val="002060"/>
              </a:solidFill>
              <a:effectLst/>
              <a:latin typeface="Arial" panose="020B0604020202020204" pitchFamily="34" charset="0"/>
              <a:ea typeface="Times New Roman" panose="02020603050405020304" pitchFamily="18" charset="0"/>
            </a:endParaRPr>
          </a:p>
          <a:p>
            <a:pPr marR="0">
              <a:spcBef>
                <a:spcPts val="0"/>
              </a:spcBef>
              <a:spcAft>
                <a:spcPts val="0"/>
              </a:spcAft>
              <a:buFontTx/>
              <a:buChar char="‒"/>
            </a:pPr>
            <a:r>
              <a:rPr lang="en-US" dirty="0">
                <a:solidFill>
                  <a:srgbClr val="002060"/>
                </a:solidFill>
                <a:effectLst/>
                <a:latin typeface="Arial" panose="020B0604020202020204" pitchFamily="34" charset="0"/>
                <a:ea typeface="Times New Roman" panose="02020603050405020304" pitchFamily="18" charset="0"/>
              </a:rPr>
              <a:t>Peter ”Pete” Yearwood </a:t>
            </a:r>
            <a:endParaRPr lang="en-US" dirty="0">
              <a:effectLst/>
              <a:latin typeface="Times New Roman" panose="02020603050405020304" pitchFamily="18" charset="0"/>
              <a:ea typeface="Times New Roman" panose="02020603050405020304" pitchFamily="18" charset="0"/>
            </a:endParaRPr>
          </a:p>
          <a:p>
            <a:pPr marR="0">
              <a:spcBef>
                <a:spcPts val="0"/>
              </a:spcBef>
              <a:spcAft>
                <a:spcPts val="0"/>
              </a:spcAft>
              <a:buFontTx/>
              <a:buChar char="‒"/>
            </a:pPr>
            <a:r>
              <a:rPr lang="en-US" dirty="0">
                <a:solidFill>
                  <a:srgbClr val="002060"/>
                </a:solidFill>
                <a:effectLst/>
                <a:latin typeface="Arial" panose="020B0604020202020204" pitchFamily="34" charset="0"/>
                <a:ea typeface="Times New Roman" panose="02020603050405020304" pitchFamily="18" charset="0"/>
              </a:rPr>
              <a:t>Vincent “V” Pierce </a:t>
            </a:r>
            <a:endParaRPr lang="en-US" sz="3600" b="1" i="1" dirty="0">
              <a:solidFill>
                <a:srgbClr val="002060"/>
              </a:solidFill>
              <a:effectLst/>
              <a:latin typeface="Arial" panose="020B0604020202020204" pitchFamily="34" charset="0"/>
              <a:ea typeface="Calibri" panose="020F0502020204030204" pitchFamily="34" charset="0"/>
            </a:endParaRPr>
          </a:p>
        </p:txBody>
      </p:sp>
      <p:sp>
        <p:nvSpPr>
          <p:cNvPr id="17" name="TextBox 16">
            <a:extLst>
              <a:ext uri="{FF2B5EF4-FFF2-40B4-BE49-F238E27FC236}">
                <a16:creationId xmlns:a16="http://schemas.microsoft.com/office/drawing/2014/main" id="{88CF20CA-59AE-4B1B-A986-8BB100C0A21E}"/>
              </a:ext>
            </a:extLst>
          </p:cNvPr>
          <p:cNvSpPr txBox="1"/>
          <p:nvPr/>
        </p:nvSpPr>
        <p:spPr>
          <a:xfrm>
            <a:off x="717866" y="298714"/>
            <a:ext cx="7895556" cy="923330"/>
          </a:xfrm>
          <a:prstGeom prst="rect">
            <a:avLst/>
          </a:prstGeom>
          <a:noFill/>
        </p:spPr>
        <p:txBody>
          <a:bodyPr wrap="square">
            <a:spAutoFit/>
          </a:bodyPr>
          <a:lstStyle/>
          <a:p>
            <a:pPr marL="0" marR="0" algn="ctr">
              <a:spcBef>
                <a:spcPts val="0"/>
              </a:spcBef>
              <a:spcAft>
                <a:spcPts val="0"/>
              </a:spcAft>
            </a:pPr>
            <a:r>
              <a:rPr lang="en-US" sz="5400" b="1">
                <a:solidFill>
                  <a:srgbClr val="002060"/>
                </a:solidFill>
                <a:effectLst/>
                <a:latin typeface="Arial" panose="020B0604020202020204" pitchFamily="34" charset="0"/>
                <a:ea typeface="Calibri" panose="020F0502020204030204" pitchFamily="34" charset="0"/>
              </a:rPr>
              <a:t>Fire Through Dry Grass</a:t>
            </a:r>
          </a:p>
        </p:txBody>
      </p:sp>
      <p:pic>
        <p:nvPicPr>
          <p:cNvPr id="4" name="Picture 3" descr="A group of people riding segways&#10;&#10;Description automatically generated with medium confidence">
            <a:extLst>
              <a:ext uri="{FF2B5EF4-FFF2-40B4-BE49-F238E27FC236}">
                <a16:creationId xmlns:a16="http://schemas.microsoft.com/office/drawing/2014/main" id="{95A0CBEC-F1C0-454B-AFB2-C153D251E760}"/>
              </a:ext>
            </a:extLst>
          </p:cNvPr>
          <p:cNvPicPr>
            <a:picLocks noChangeAspect="1"/>
          </p:cNvPicPr>
          <p:nvPr/>
        </p:nvPicPr>
        <p:blipFill rotWithShape="1">
          <a:blip r:embed="rId3"/>
          <a:srcRect t="39722" b="6527"/>
          <a:stretch/>
        </p:blipFill>
        <p:spPr>
          <a:xfrm>
            <a:off x="2065867" y="1584372"/>
            <a:ext cx="7116192" cy="3056637"/>
          </a:xfrm>
          <a:prstGeom prst="rect">
            <a:avLst/>
          </a:prstGeom>
          <a:ln>
            <a:noFill/>
          </a:ln>
          <a:effectLst>
            <a:outerShdw blurRad="63500" sx="102000" sy="102000" algn="ctr" rotWithShape="0">
              <a:prstClr val="black">
                <a:alpha val="40000"/>
              </a:prstClr>
            </a:outerShdw>
            <a:softEdge rad="112500"/>
          </a:effectLst>
        </p:spPr>
      </p:pic>
    </p:spTree>
    <p:extLst>
      <p:ext uri="{BB962C8B-B14F-4D97-AF65-F5344CB8AC3E}">
        <p14:creationId xmlns:p14="http://schemas.microsoft.com/office/powerpoint/2010/main" val="3371241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Fire Through Dry Grass | Message from a Filmmaker | POV | PBS">
            <a:hlinkClick r:id="" action="ppaction://media"/>
            <a:extLst>
              <a:ext uri="{FF2B5EF4-FFF2-40B4-BE49-F238E27FC236}">
                <a16:creationId xmlns:a16="http://schemas.microsoft.com/office/drawing/2014/main" id="{0EEB1D5E-6B81-4562-B88B-5577364A4EB0}"/>
              </a:ext>
            </a:extLst>
          </p:cNvPr>
          <p:cNvPicPr>
            <a:picLocks noRot="1" noChangeAspect="1"/>
          </p:cNvPicPr>
          <p:nvPr>
            <a:videoFile r:link="rId1"/>
          </p:nvPr>
        </p:nvPicPr>
        <p:blipFill>
          <a:blip r:embed="rId4"/>
          <a:stretch>
            <a:fillRect/>
          </a:stretch>
        </p:blipFill>
        <p:spPr>
          <a:xfrm>
            <a:off x="0" y="-15240"/>
            <a:ext cx="12192000" cy="6888480"/>
          </a:xfrm>
          <a:prstGeom prst="rect">
            <a:avLst/>
          </a:prstGeom>
        </p:spPr>
      </p:pic>
    </p:spTree>
    <p:extLst>
      <p:ext uri="{BB962C8B-B14F-4D97-AF65-F5344CB8AC3E}">
        <p14:creationId xmlns:p14="http://schemas.microsoft.com/office/powerpoint/2010/main" val="1323469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nline Media 6" title="FIRE THROUGH DRY GRASS | Official HD Trailer (2023) | DOCUMENTARY | Film Threat Trailers">
            <a:hlinkClick r:id="" action="ppaction://media"/>
            <a:extLst>
              <a:ext uri="{FF2B5EF4-FFF2-40B4-BE49-F238E27FC236}">
                <a16:creationId xmlns:a16="http://schemas.microsoft.com/office/drawing/2014/main" id="{86F1C5BC-510B-4CB2-A59E-6D696CAF77E3}"/>
              </a:ext>
            </a:extLst>
          </p:cNvPr>
          <p:cNvPicPr>
            <a:picLocks noGrp="1" noRot="1" noChangeAspect="1"/>
          </p:cNvPicPr>
          <p:nvPr>
            <p:ph idx="4294967295"/>
            <a:videoFile r:link="rId1"/>
          </p:nvPr>
        </p:nvPicPr>
        <p:blipFill>
          <a:blip r:embed="rId4"/>
          <a:stretch>
            <a:fillRect/>
          </a:stretch>
        </p:blipFill>
        <p:spPr>
          <a:xfrm>
            <a:off x="0" y="0"/>
            <a:ext cx="12192000" cy="6889750"/>
          </a:xfrm>
          <a:prstGeom prst="rect">
            <a:avLst/>
          </a:prstGeom>
        </p:spPr>
      </p:pic>
    </p:spTree>
    <p:extLst>
      <p:ext uri="{BB962C8B-B14F-4D97-AF65-F5344CB8AC3E}">
        <p14:creationId xmlns:p14="http://schemas.microsoft.com/office/powerpoint/2010/main" val="4070903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14C74-94FA-41F0-A5BE-F8CB9D6B4D27}"/>
              </a:ext>
            </a:extLst>
          </p:cNvPr>
          <p:cNvSpPr>
            <a:spLocks noGrp="1"/>
          </p:cNvSpPr>
          <p:nvPr>
            <p:ph type="title"/>
          </p:nvPr>
        </p:nvSpPr>
        <p:spPr/>
        <p:txBody>
          <a:bodyPr>
            <a:normAutofit/>
          </a:bodyPr>
          <a:lstStyle/>
          <a:p>
            <a:r>
              <a:rPr lang="en-US" sz="4400" dirty="0"/>
              <a:t>Fire Through Dry Grass</a:t>
            </a:r>
          </a:p>
        </p:txBody>
      </p:sp>
      <p:pic>
        <p:nvPicPr>
          <p:cNvPr id="4" name="Picture 3">
            <a:extLst>
              <a:ext uri="{FF2B5EF4-FFF2-40B4-BE49-F238E27FC236}">
                <a16:creationId xmlns:a16="http://schemas.microsoft.com/office/drawing/2014/main" id="{0C7D01D3-2215-4361-B3CB-2E7F16861BB9}"/>
              </a:ext>
            </a:extLst>
          </p:cNvPr>
          <p:cNvPicPr>
            <a:picLocks noChangeAspect="1"/>
          </p:cNvPicPr>
          <p:nvPr/>
        </p:nvPicPr>
        <p:blipFill>
          <a:blip r:embed="rId3" cstate="print">
            <a:extLst>
              <a:ext uri="{28A0092B-C50C-407E-A947-70E740481C1C}">
                <a14:useLocalDpi xmlns:a14="http://schemas.microsoft.com/office/drawing/2010/main" val="0"/>
              </a:ext>
            </a:extLst>
          </a:blip>
          <a:srcRect t="9917" r="5820" b="16942"/>
          <a:stretch>
            <a:fillRect/>
          </a:stretch>
        </p:blipFill>
        <p:spPr>
          <a:xfrm>
            <a:off x="881433" y="2673570"/>
            <a:ext cx="2007856" cy="1995081"/>
          </a:xfrm>
          <a:prstGeom prst="rect">
            <a:avLst/>
          </a:prstGeom>
          <a:ln>
            <a:noFill/>
          </a:ln>
          <a:effectLst>
            <a:outerShdw blurRad="292100" dist="139700" dir="2700000" algn="tl" rotWithShape="0">
              <a:srgbClr val="333333">
                <a:alpha val="65000"/>
              </a:srgbClr>
            </a:outerShdw>
          </a:effectLst>
        </p:spPr>
      </p:pic>
      <p:pic>
        <p:nvPicPr>
          <p:cNvPr id="5" name="Picture 4" descr="Shannon Nelson">
            <a:extLst>
              <a:ext uri="{FF2B5EF4-FFF2-40B4-BE49-F238E27FC236}">
                <a16:creationId xmlns:a16="http://schemas.microsoft.com/office/drawing/2014/main" id="{887D28A4-B852-4F3E-9879-7F7F03E96C2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3572759" y="2547620"/>
            <a:ext cx="2121031" cy="2121031"/>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1FCE67F8-56E1-4B67-88E0-550E95F12D6D}"/>
              </a:ext>
            </a:extLst>
          </p:cNvPr>
          <p:cNvPicPr>
            <a:picLocks noChangeAspect="1"/>
          </p:cNvPicPr>
          <p:nvPr/>
        </p:nvPicPr>
        <p:blipFill>
          <a:blip r:embed="rId5">
            <a:extLst>
              <a:ext uri="{28A0092B-C50C-407E-A947-70E740481C1C}">
                <a14:useLocalDpi xmlns:a14="http://schemas.microsoft.com/office/drawing/2010/main" val="0"/>
              </a:ext>
            </a:extLst>
          </a:blip>
          <a:srcRect l="15492" t="17757" r="19248" b="46049"/>
          <a:stretch>
            <a:fillRect/>
          </a:stretch>
        </p:blipFill>
        <p:spPr>
          <a:xfrm>
            <a:off x="6320451" y="2600346"/>
            <a:ext cx="2313653" cy="1995082"/>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895A2940-B66D-4B3F-983C-41342C3D9C7E}"/>
              </a:ext>
            </a:extLst>
          </p:cNvPr>
          <p:cNvPicPr>
            <a:picLocks noChangeAspect="1"/>
          </p:cNvPicPr>
          <p:nvPr/>
        </p:nvPicPr>
        <p:blipFill>
          <a:blip r:embed="rId6">
            <a:extLst>
              <a:ext uri="{28A0092B-C50C-407E-A947-70E740481C1C}">
                <a14:useLocalDpi xmlns:a14="http://schemas.microsoft.com/office/drawing/2010/main" val="0"/>
              </a:ext>
            </a:extLst>
          </a:blip>
          <a:srcRect l="20333" t="11488" r="27666" b="38642"/>
          <a:stretch>
            <a:fillRect/>
          </a:stretch>
        </p:blipFill>
        <p:spPr>
          <a:xfrm>
            <a:off x="9407535" y="2721325"/>
            <a:ext cx="1628621" cy="1995082"/>
          </a:xfrm>
          <a:prstGeom prst="rect">
            <a:avLst/>
          </a:prstGeom>
          <a:ln>
            <a:noFill/>
          </a:ln>
          <a:effectLst>
            <a:outerShdw blurRad="292100" dist="139700" dir="2700000" algn="tl" rotWithShape="0">
              <a:srgbClr val="333333">
                <a:alpha val="65000"/>
              </a:srgbClr>
            </a:outerShdw>
          </a:effectLst>
        </p:spPr>
      </p:pic>
      <p:sp>
        <p:nvSpPr>
          <p:cNvPr id="9" name="TextBox 8">
            <a:extLst>
              <a:ext uri="{FF2B5EF4-FFF2-40B4-BE49-F238E27FC236}">
                <a16:creationId xmlns:a16="http://schemas.microsoft.com/office/drawing/2014/main" id="{3BDF0F5A-0C39-42E1-9DE4-614CF1A8C54B}"/>
              </a:ext>
            </a:extLst>
          </p:cNvPr>
          <p:cNvSpPr txBox="1"/>
          <p:nvPr/>
        </p:nvSpPr>
        <p:spPr>
          <a:xfrm>
            <a:off x="197963" y="4761379"/>
            <a:ext cx="3374796" cy="400110"/>
          </a:xfrm>
          <a:prstGeom prst="rect">
            <a:avLst/>
          </a:prstGeom>
          <a:noFill/>
        </p:spPr>
        <p:txBody>
          <a:bodyPr wrap="square">
            <a:spAutoFit/>
          </a:bodyPr>
          <a:lstStyle/>
          <a:p>
            <a:r>
              <a:rPr lang="en-US" sz="2000" dirty="0">
                <a:solidFill>
                  <a:srgbClr val="002060"/>
                </a:solidFill>
                <a:effectLst/>
                <a:latin typeface="Arial" panose="020B0604020202020204" pitchFamily="34" charset="0"/>
                <a:ea typeface="Times New Roman" panose="02020603050405020304" pitchFamily="18" charset="0"/>
              </a:rPr>
              <a:t>Alhassan “EL” </a:t>
            </a:r>
            <a:r>
              <a:rPr lang="en-US" sz="2000" dirty="0" err="1">
                <a:solidFill>
                  <a:srgbClr val="002060"/>
                </a:solidFill>
                <a:effectLst/>
                <a:latin typeface="Arial" panose="020B0604020202020204" pitchFamily="34" charset="0"/>
                <a:ea typeface="Times New Roman" panose="02020603050405020304" pitchFamily="18" charset="0"/>
              </a:rPr>
              <a:t>Abdulfattaah</a:t>
            </a:r>
            <a:r>
              <a:rPr lang="en-US" sz="2000" dirty="0">
                <a:solidFill>
                  <a:srgbClr val="002060"/>
                </a:solidFill>
                <a:effectLst/>
                <a:latin typeface="Arial" panose="020B0604020202020204" pitchFamily="34" charset="0"/>
                <a:ea typeface="Times New Roman" panose="02020603050405020304" pitchFamily="18" charset="0"/>
              </a:rPr>
              <a:t> </a:t>
            </a:r>
            <a:endParaRPr lang="en-US" sz="2000" dirty="0"/>
          </a:p>
        </p:txBody>
      </p:sp>
      <p:sp>
        <p:nvSpPr>
          <p:cNvPr id="11" name="TextBox 10">
            <a:extLst>
              <a:ext uri="{FF2B5EF4-FFF2-40B4-BE49-F238E27FC236}">
                <a16:creationId xmlns:a16="http://schemas.microsoft.com/office/drawing/2014/main" id="{3845549E-972E-40BD-ADC3-3B05D99C0755}"/>
              </a:ext>
            </a:extLst>
          </p:cNvPr>
          <p:cNvSpPr txBox="1"/>
          <p:nvPr/>
        </p:nvSpPr>
        <p:spPr>
          <a:xfrm>
            <a:off x="3572759" y="4761379"/>
            <a:ext cx="2314745" cy="400110"/>
          </a:xfrm>
          <a:prstGeom prst="rect">
            <a:avLst/>
          </a:prstGeom>
          <a:noFill/>
        </p:spPr>
        <p:txBody>
          <a:bodyPr wrap="square">
            <a:spAutoFit/>
          </a:bodyPr>
          <a:lstStyle/>
          <a:p>
            <a:pPr marL="0" marR="0" indent="0">
              <a:spcBef>
                <a:spcPts val="0"/>
              </a:spcBef>
              <a:spcAft>
                <a:spcPts val="0"/>
              </a:spcAft>
              <a:buNone/>
            </a:pPr>
            <a:r>
              <a:rPr lang="en-US" sz="2000" dirty="0">
                <a:solidFill>
                  <a:srgbClr val="002060"/>
                </a:solidFill>
                <a:effectLst/>
                <a:latin typeface="Arial" panose="020B0604020202020204" pitchFamily="34" charset="0"/>
                <a:ea typeface="Times New Roman" panose="02020603050405020304" pitchFamily="18" charset="0"/>
              </a:rPr>
              <a:t>Shannon Nelson</a:t>
            </a:r>
          </a:p>
        </p:txBody>
      </p:sp>
      <p:sp>
        <p:nvSpPr>
          <p:cNvPr id="13" name="TextBox 12">
            <a:extLst>
              <a:ext uri="{FF2B5EF4-FFF2-40B4-BE49-F238E27FC236}">
                <a16:creationId xmlns:a16="http://schemas.microsoft.com/office/drawing/2014/main" id="{1309B75A-085A-4415-B720-1E5558A98266}"/>
              </a:ext>
            </a:extLst>
          </p:cNvPr>
          <p:cNvSpPr txBox="1"/>
          <p:nvPr/>
        </p:nvSpPr>
        <p:spPr>
          <a:xfrm>
            <a:off x="6096000" y="4761379"/>
            <a:ext cx="3038459" cy="400110"/>
          </a:xfrm>
          <a:prstGeom prst="rect">
            <a:avLst/>
          </a:prstGeom>
          <a:noFill/>
        </p:spPr>
        <p:txBody>
          <a:bodyPr wrap="square">
            <a:spAutoFit/>
          </a:bodyPr>
          <a:lstStyle/>
          <a:p>
            <a:r>
              <a:rPr lang="en-US" sz="2000" dirty="0">
                <a:solidFill>
                  <a:srgbClr val="002060"/>
                </a:solidFill>
                <a:effectLst/>
                <a:latin typeface="Arial" panose="020B0604020202020204" pitchFamily="34" charset="0"/>
                <a:ea typeface="Times New Roman" panose="02020603050405020304" pitchFamily="18" charset="0"/>
              </a:rPr>
              <a:t> Peter ”Pete” Yearwood </a:t>
            </a:r>
            <a:endParaRPr lang="en-US" sz="2000" dirty="0"/>
          </a:p>
        </p:txBody>
      </p:sp>
      <p:sp>
        <p:nvSpPr>
          <p:cNvPr id="15" name="TextBox 14">
            <a:extLst>
              <a:ext uri="{FF2B5EF4-FFF2-40B4-BE49-F238E27FC236}">
                <a16:creationId xmlns:a16="http://schemas.microsoft.com/office/drawing/2014/main" id="{06DDDECE-ACB5-4525-A94A-AA47AEFAC92A}"/>
              </a:ext>
            </a:extLst>
          </p:cNvPr>
          <p:cNvSpPr txBox="1"/>
          <p:nvPr/>
        </p:nvSpPr>
        <p:spPr>
          <a:xfrm>
            <a:off x="9204024" y="4781653"/>
            <a:ext cx="2314745" cy="400110"/>
          </a:xfrm>
          <a:prstGeom prst="rect">
            <a:avLst/>
          </a:prstGeom>
          <a:noFill/>
        </p:spPr>
        <p:txBody>
          <a:bodyPr wrap="square">
            <a:spAutoFit/>
          </a:bodyPr>
          <a:lstStyle/>
          <a:p>
            <a:pPr marL="0" marR="0" indent="0">
              <a:spcBef>
                <a:spcPts val="0"/>
              </a:spcBef>
              <a:spcAft>
                <a:spcPts val="0"/>
              </a:spcAft>
              <a:buNone/>
            </a:pPr>
            <a:r>
              <a:rPr lang="en-US" sz="2000" dirty="0">
                <a:solidFill>
                  <a:srgbClr val="002060"/>
                </a:solidFill>
                <a:effectLst/>
                <a:latin typeface="Arial" panose="020B0604020202020204" pitchFamily="34" charset="0"/>
                <a:ea typeface="Times New Roman" panose="02020603050405020304" pitchFamily="18" charset="0"/>
              </a:rPr>
              <a:t>Vincent “V” Pierce </a:t>
            </a:r>
            <a:endParaRPr lang="en-US" sz="3200" b="1" i="1" dirty="0">
              <a:solidFill>
                <a:srgbClr val="002060"/>
              </a:solidFill>
              <a:effectLst/>
              <a:latin typeface="Arial" panose="020B0604020202020204" pitchFamily="34" charset="0"/>
              <a:ea typeface="Calibri" panose="020F0502020204030204" pitchFamily="34" charset="0"/>
            </a:endParaRPr>
          </a:p>
        </p:txBody>
      </p:sp>
    </p:spTree>
    <p:extLst>
      <p:ext uri="{BB962C8B-B14F-4D97-AF65-F5344CB8AC3E}">
        <p14:creationId xmlns:p14="http://schemas.microsoft.com/office/powerpoint/2010/main" val="2201292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FB1011-67D0-46CB-99F8-329EF472F719}"/>
              </a:ext>
            </a:extLst>
          </p:cNvPr>
          <p:cNvSpPr>
            <a:spLocks noGrp="1"/>
          </p:cNvSpPr>
          <p:nvPr>
            <p:ph type="title"/>
          </p:nvPr>
        </p:nvSpPr>
        <p:spPr/>
        <p:txBody>
          <a:bodyPr/>
          <a:lstStyle/>
          <a:p>
            <a:r>
              <a:rPr lang="en-US" dirty="0"/>
              <a:t>View the Film In It’s Entirety</a:t>
            </a:r>
          </a:p>
        </p:txBody>
      </p:sp>
      <p:sp>
        <p:nvSpPr>
          <p:cNvPr id="3" name="Content Placeholder 2">
            <a:extLst>
              <a:ext uri="{FF2B5EF4-FFF2-40B4-BE49-F238E27FC236}">
                <a16:creationId xmlns:a16="http://schemas.microsoft.com/office/drawing/2014/main" id="{B80C3F0E-73F3-4BAA-983A-E5184C45EF05}"/>
              </a:ext>
            </a:extLst>
          </p:cNvPr>
          <p:cNvSpPr>
            <a:spLocks noGrp="1"/>
          </p:cNvSpPr>
          <p:nvPr>
            <p:ph idx="1"/>
          </p:nvPr>
        </p:nvSpPr>
        <p:spPr>
          <a:xfrm>
            <a:off x="269310" y="1733746"/>
            <a:ext cx="11580312" cy="4480795"/>
          </a:xfrm>
        </p:spPr>
        <p:txBody>
          <a:bodyPr>
            <a:normAutofit/>
          </a:bodyPr>
          <a:lstStyle/>
          <a:p>
            <a:pPr marL="0" marR="0" indent="0">
              <a:lnSpc>
                <a:spcPct val="107000"/>
              </a:lnSpc>
              <a:spcBef>
                <a:spcPts val="0"/>
              </a:spcBef>
              <a:spcAft>
                <a:spcPts val="1200"/>
              </a:spcAft>
              <a:buNone/>
            </a:pPr>
            <a:r>
              <a:rPr lang="en-US" b="0" i="0" dirty="0">
                <a:solidFill>
                  <a:srgbClr val="5F5F5F"/>
                </a:solidFill>
                <a:effectLst/>
                <a:latin typeface="Gotham-Medium"/>
              </a:rPr>
              <a:t>POV believes in the power of film to engage communities in dialogue around the most important social issues of our time. Join </a:t>
            </a:r>
            <a:r>
              <a:rPr lang="en-US" b="0" i="0" dirty="0">
                <a:solidFill>
                  <a:srgbClr val="5F5F5F"/>
                </a:solidFill>
                <a:effectLst/>
                <a:latin typeface="Gotham-Medium"/>
                <a:hlinkClick r:id="rId3"/>
              </a:rPr>
              <a:t>POV's Community Network </a:t>
            </a:r>
            <a:r>
              <a:rPr lang="en-US" b="0" i="0" dirty="0">
                <a:solidFill>
                  <a:srgbClr val="5F5F5F"/>
                </a:solidFill>
                <a:effectLst/>
                <a:latin typeface="Gotham-Medium"/>
              </a:rPr>
              <a:t>to gain access to POV's award-winning films and digital projects. Discover discussion guides, standards-aligned lesson plans, reading lists and other resources to help shape the conversation and inspire action.</a:t>
            </a:r>
          </a:p>
          <a:p>
            <a:pPr marL="0" marR="0" indent="0">
              <a:lnSpc>
                <a:spcPct val="107000"/>
              </a:lnSpc>
              <a:spcBef>
                <a:spcPts val="0"/>
              </a:spcBef>
              <a:spcAft>
                <a:spcPts val="1200"/>
              </a:spcAft>
              <a:buNone/>
            </a:pPr>
            <a:endParaRPr lang="en-US" sz="4000" dirty="0">
              <a:solidFill>
                <a:srgbClr val="5F5F5F"/>
              </a:solidFill>
              <a:latin typeface="Gotham-Medium"/>
            </a:endParaRPr>
          </a:p>
          <a:p>
            <a:pPr marL="0" marR="0" indent="0">
              <a:lnSpc>
                <a:spcPct val="107000"/>
              </a:lnSpc>
              <a:spcBef>
                <a:spcPts val="0"/>
              </a:spcBef>
              <a:spcAft>
                <a:spcPts val="1200"/>
              </a:spcAft>
              <a:buNone/>
            </a:pPr>
            <a:r>
              <a:rPr lang="en-US" sz="4000" dirty="0">
                <a:solidFill>
                  <a:srgbClr val="5F5F5F"/>
                </a:solidFill>
                <a:latin typeface="Gotham-Medium"/>
              </a:rPr>
              <a:t>For Support Reach Out to the LTCOP at 1-866-388-1888</a:t>
            </a:r>
            <a:endParaRPr lang="en-US" sz="4000" dirty="0"/>
          </a:p>
        </p:txBody>
      </p:sp>
      <p:pic>
        <p:nvPicPr>
          <p:cNvPr id="5" name="Picture 4">
            <a:extLst>
              <a:ext uri="{FF2B5EF4-FFF2-40B4-BE49-F238E27FC236}">
                <a16:creationId xmlns:a16="http://schemas.microsoft.com/office/drawing/2014/main" id="{86989C85-27A5-451C-A82A-F1E7B62825C8}"/>
              </a:ext>
            </a:extLst>
          </p:cNvPr>
          <p:cNvPicPr>
            <a:picLocks noChangeAspect="1"/>
          </p:cNvPicPr>
          <p:nvPr/>
        </p:nvPicPr>
        <p:blipFill>
          <a:blip r:embed="rId4"/>
          <a:stretch>
            <a:fillRect/>
          </a:stretch>
        </p:blipFill>
        <p:spPr>
          <a:xfrm>
            <a:off x="7077205" y="174927"/>
            <a:ext cx="4676123" cy="1157282"/>
          </a:xfrm>
          <a:prstGeom prst="rect">
            <a:avLst/>
          </a:prstGeom>
        </p:spPr>
      </p:pic>
    </p:spTree>
    <p:extLst>
      <p:ext uri="{BB962C8B-B14F-4D97-AF65-F5344CB8AC3E}">
        <p14:creationId xmlns:p14="http://schemas.microsoft.com/office/powerpoint/2010/main" val="2169791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E68E2-0FA6-4E03-8516-38501F652CB7}"/>
              </a:ext>
            </a:extLst>
          </p:cNvPr>
          <p:cNvSpPr>
            <a:spLocks noGrp="1"/>
          </p:cNvSpPr>
          <p:nvPr>
            <p:ph type="title"/>
          </p:nvPr>
        </p:nvSpPr>
        <p:spPr>
          <a:xfrm>
            <a:off x="50103" y="222219"/>
            <a:ext cx="10045874" cy="1052186"/>
          </a:xfrm>
        </p:spPr>
        <p:txBody>
          <a:bodyPr>
            <a:normAutofit fontScale="90000"/>
          </a:bodyPr>
          <a:lstStyle/>
          <a:p>
            <a:r>
              <a:rPr lang="en-US" dirty="0"/>
              <a:t>Open Doors / Reality Poets / Nursing Home Lives Matter</a:t>
            </a:r>
          </a:p>
        </p:txBody>
      </p:sp>
      <p:sp>
        <p:nvSpPr>
          <p:cNvPr id="3" name="Content Placeholder 2">
            <a:extLst>
              <a:ext uri="{FF2B5EF4-FFF2-40B4-BE49-F238E27FC236}">
                <a16:creationId xmlns:a16="http://schemas.microsoft.com/office/drawing/2014/main" id="{A4F7F142-797E-4DDB-BE6C-6F1D0860EFCB}"/>
              </a:ext>
            </a:extLst>
          </p:cNvPr>
          <p:cNvSpPr>
            <a:spLocks noGrp="1"/>
          </p:cNvSpPr>
          <p:nvPr>
            <p:ph idx="1"/>
          </p:nvPr>
        </p:nvSpPr>
        <p:spPr>
          <a:xfrm>
            <a:off x="4442394" y="1299458"/>
            <a:ext cx="7590772" cy="5245391"/>
          </a:xfrm>
        </p:spPr>
        <p:txBody>
          <a:bodyPr>
            <a:normAutofit fontScale="85000" lnSpcReduction="10000"/>
          </a:bodyPr>
          <a:lstStyle/>
          <a:p>
            <a:pPr>
              <a:lnSpc>
                <a:spcPct val="200000"/>
              </a:lnSpc>
            </a:pPr>
            <a:r>
              <a:rPr lang="en-US" sz="2800" dirty="0">
                <a:hlinkClick r:id="rId3"/>
              </a:rPr>
              <a:t>Nursing Home Lives matter</a:t>
            </a:r>
            <a:r>
              <a:rPr lang="en-US" sz="2800" dirty="0"/>
              <a:t> - #NHLM fights for a healthcare system that protects, respects and cares for all those living and working in long-term care, especially Black and brown people.</a:t>
            </a:r>
          </a:p>
          <a:p>
            <a:pPr lvl="1">
              <a:lnSpc>
                <a:spcPct val="200000"/>
              </a:lnSpc>
            </a:pPr>
            <a:r>
              <a:rPr lang="en-US" sz="2400" b="0" i="1" dirty="0">
                <a:solidFill>
                  <a:srgbClr val="000000"/>
                </a:solidFill>
                <a:effectLst/>
                <a:latin typeface="adelle-sans"/>
              </a:rPr>
              <a:t>It is our goal to not just take policy, but eventually to make policy.</a:t>
            </a:r>
          </a:p>
          <a:p>
            <a:pPr lvl="1">
              <a:lnSpc>
                <a:spcPct val="200000"/>
              </a:lnSpc>
            </a:pPr>
            <a:r>
              <a:rPr lang="en-US" sz="2400" i="1" dirty="0">
                <a:solidFill>
                  <a:srgbClr val="000000"/>
                </a:solidFill>
                <a:latin typeface="adelle-sans"/>
                <a:hlinkClick r:id="rId4"/>
              </a:rPr>
              <a:t>Nursing Home Lives Matter Bill of Rights</a:t>
            </a:r>
            <a:endParaRPr lang="en-US" sz="2400" i="1" dirty="0"/>
          </a:p>
        </p:txBody>
      </p:sp>
      <p:pic>
        <p:nvPicPr>
          <p:cNvPr id="3074" name="Picture 2" descr="OPEN DOORS">
            <a:extLst>
              <a:ext uri="{FF2B5EF4-FFF2-40B4-BE49-F238E27FC236}">
                <a16:creationId xmlns:a16="http://schemas.microsoft.com/office/drawing/2014/main" id="{F1FE2C32-16A5-47E8-8E3B-2547B59D2D7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83243" y="106234"/>
            <a:ext cx="2049923" cy="100744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820E113D-0D77-4A21-BC89-70BEF797F932}"/>
              </a:ext>
            </a:extLst>
          </p:cNvPr>
          <p:cNvPicPr>
            <a:picLocks noChangeAspect="1"/>
          </p:cNvPicPr>
          <p:nvPr/>
        </p:nvPicPr>
        <p:blipFill>
          <a:blip r:embed="rId6"/>
          <a:stretch>
            <a:fillRect/>
          </a:stretch>
        </p:blipFill>
        <p:spPr>
          <a:xfrm>
            <a:off x="50103" y="1460188"/>
            <a:ext cx="4533318" cy="4922728"/>
          </a:xfrm>
          <a:prstGeom prst="rect">
            <a:avLst/>
          </a:prstGeom>
          <a:ln>
            <a:noFill/>
          </a:ln>
          <a:effectLst>
            <a:softEdge rad="112500"/>
          </a:effectLst>
        </p:spPr>
      </p:pic>
    </p:spTree>
    <p:extLst>
      <p:ext uri="{BB962C8B-B14F-4D97-AF65-F5344CB8AC3E}">
        <p14:creationId xmlns:p14="http://schemas.microsoft.com/office/powerpoint/2010/main" val="2355219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altLang="en-US" sz="10700" b="1">
                <a:solidFill>
                  <a:srgbClr val="002060"/>
                </a:solidFill>
                <a:latin typeface="Times New Roman" panose="02020603050405020304" pitchFamily="18" charset="0"/>
              </a:rPr>
              <a:t>Awards</a:t>
            </a:r>
            <a:endParaRPr lang="en-US" sz="10700" b="1">
              <a:solidFill>
                <a:srgbClr val="002060"/>
              </a:solidFill>
              <a:latin typeface="Arial Black" panose="020B0A04020102020204" pitchFamily="34" charset="0"/>
            </a:endParaRPr>
          </a:p>
        </p:txBody>
      </p:sp>
    </p:spTree>
    <p:extLst>
      <p:ext uri="{BB962C8B-B14F-4D97-AF65-F5344CB8AC3E}">
        <p14:creationId xmlns:p14="http://schemas.microsoft.com/office/powerpoint/2010/main" val="2472639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F14E470-9284-42DE-93B2-E29853DEB381}"/>
              </a:ext>
            </a:extLst>
          </p:cNvPr>
          <p:cNvSpPr/>
          <p:nvPr/>
        </p:nvSpPr>
        <p:spPr>
          <a:xfrm>
            <a:off x="739421" y="636296"/>
            <a:ext cx="6357574" cy="584775"/>
          </a:xfrm>
          <a:prstGeom prst="rect">
            <a:avLst/>
          </a:prstGeom>
        </p:spPr>
        <p:txBody>
          <a:bodyPr wrap="none">
            <a:spAutoFit/>
          </a:bodyPr>
          <a:lstStyle/>
          <a:p>
            <a:pPr algn="ctr"/>
            <a:r>
              <a:rPr lang="en-US" sz="3200" b="1">
                <a:solidFill>
                  <a:srgbClr val="002060"/>
                </a:solidFill>
                <a:latin typeface="Arial" panose="020B0604020202020204" pitchFamily="34" charset="0"/>
                <a:cs typeface="Arial" panose="020B0604020202020204" pitchFamily="34" charset="0"/>
              </a:rPr>
              <a:t>Brian Capshaw Rockstar Award</a:t>
            </a:r>
            <a:endParaRPr lang="en-US" sz="3200"/>
          </a:p>
        </p:txBody>
      </p:sp>
      <p:pic>
        <p:nvPicPr>
          <p:cNvPr id="5" name="Picture 4">
            <a:extLst>
              <a:ext uri="{FF2B5EF4-FFF2-40B4-BE49-F238E27FC236}">
                <a16:creationId xmlns:a16="http://schemas.microsoft.com/office/drawing/2014/main" id="{CE7D1E3F-686D-4330-88C7-E199AC0153CD}"/>
              </a:ext>
            </a:extLst>
          </p:cNvPr>
          <p:cNvPicPr>
            <a:picLocks noChangeAspect="1"/>
          </p:cNvPicPr>
          <p:nvPr/>
        </p:nvPicPr>
        <p:blipFill>
          <a:blip r:embed="rId3" cstate="print">
            <a:extLst>
              <a:ext uri="{28A0092B-C50C-407E-A947-70E740481C1C}">
                <a14:useLocalDpi xmlns:a14="http://schemas.microsoft.com/office/drawing/2010/main" val="0"/>
              </a:ext>
            </a:extLst>
          </a:blip>
          <a:srcRect t="9917" r="5820" b="16942"/>
          <a:stretch>
            <a:fillRect/>
          </a:stretch>
        </p:blipFill>
        <p:spPr>
          <a:xfrm>
            <a:off x="6593699" y="1986962"/>
            <a:ext cx="2663190" cy="2646246"/>
          </a:xfrm>
          <a:prstGeom prst="rect">
            <a:avLst/>
          </a:prstGeom>
          <a:ln>
            <a:noFill/>
          </a:ln>
          <a:effectLst>
            <a:outerShdw blurRad="292100" dist="139700" dir="2700000" algn="tl" rotWithShape="0">
              <a:srgbClr val="333333">
                <a:alpha val="65000"/>
              </a:srgbClr>
            </a:outerShdw>
          </a:effectLst>
        </p:spPr>
      </p:pic>
      <p:pic>
        <p:nvPicPr>
          <p:cNvPr id="9" name="Picture 8" descr="Shannon Nelson">
            <a:extLst>
              <a:ext uri="{FF2B5EF4-FFF2-40B4-BE49-F238E27FC236}">
                <a16:creationId xmlns:a16="http://schemas.microsoft.com/office/drawing/2014/main" id="{9CE4BB2B-3E30-4E51-B33C-E3FEC613C96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3652398" y="2043898"/>
            <a:ext cx="2529262" cy="2529262"/>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5763120E-1AEB-4565-95F4-24D69F54CC07}"/>
              </a:ext>
            </a:extLst>
          </p:cNvPr>
          <p:cNvPicPr>
            <a:picLocks noChangeAspect="1"/>
          </p:cNvPicPr>
          <p:nvPr/>
        </p:nvPicPr>
        <p:blipFill>
          <a:blip r:embed="rId5">
            <a:extLst>
              <a:ext uri="{28A0092B-C50C-407E-A947-70E740481C1C}">
                <a14:useLocalDpi xmlns:a14="http://schemas.microsoft.com/office/drawing/2010/main" val="0"/>
              </a:ext>
            </a:extLst>
          </a:blip>
          <a:srcRect l="15492" t="17757" r="19248" b="46049"/>
          <a:stretch>
            <a:fillRect/>
          </a:stretch>
        </p:blipFill>
        <p:spPr>
          <a:xfrm>
            <a:off x="622935" y="2103946"/>
            <a:ext cx="2773667" cy="2391756"/>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D4997BD0-91FB-49CE-9B4D-37DDC7AE8F0C}"/>
              </a:ext>
            </a:extLst>
          </p:cNvPr>
          <p:cNvPicPr>
            <a:picLocks noChangeAspect="1"/>
          </p:cNvPicPr>
          <p:nvPr/>
        </p:nvPicPr>
        <p:blipFill>
          <a:blip r:embed="rId6">
            <a:extLst>
              <a:ext uri="{28A0092B-C50C-407E-A947-70E740481C1C}">
                <a14:useLocalDpi xmlns:a14="http://schemas.microsoft.com/office/drawing/2010/main" val="0"/>
              </a:ext>
            </a:extLst>
          </a:blip>
          <a:srcRect l="20333" t="11488" r="27666" b="38642"/>
          <a:stretch>
            <a:fillRect/>
          </a:stretch>
        </p:blipFill>
        <p:spPr>
          <a:xfrm>
            <a:off x="9668928" y="1986962"/>
            <a:ext cx="2190885" cy="2683862"/>
          </a:xfrm>
          <a:prstGeom prst="rect">
            <a:avLst/>
          </a:prstGeom>
          <a:ln>
            <a:noFill/>
          </a:ln>
          <a:effectLst>
            <a:outerShdw blurRad="292100" dist="139700" dir="2700000" algn="tl" rotWithShape="0">
              <a:srgbClr val="333333">
                <a:alpha val="65000"/>
              </a:srgbClr>
            </a:outerShdw>
          </a:effectLst>
        </p:spPr>
      </p:pic>
      <p:sp>
        <p:nvSpPr>
          <p:cNvPr id="12" name="TextBox 11">
            <a:extLst>
              <a:ext uri="{FF2B5EF4-FFF2-40B4-BE49-F238E27FC236}">
                <a16:creationId xmlns:a16="http://schemas.microsoft.com/office/drawing/2014/main" id="{4BC4BFA6-A5D8-4964-9F6E-211BAD4BD92F}"/>
              </a:ext>
            </a:extLst>
          </p:cNvPr>
          <p:cNvSpPr txBox="1"/>
          <p:nvPr/>
        </p:nvSpPr>
        <p:spPr>
          <a:xfrm>
            <a:off x="6321772" y="4816312"/>
            <a:ext cx="3347156" cy="369332"/>
          </a:xfrm>
          <a:prstGeom prst="rect">
            <a:avLst/>
          </a:prstGeom>
          <a:noFill/>
        </p:spPr>
        <p:txBody>
          <a:bodyPr wrap="square">
            <a:spAutoFit/>
          </a:bodyPr>
          <a:lstStyle/>
          <a:p>
            <a:pPr marR="0">
              <a:spcBef>
                <a:spcPts val="0"/>
              </a:spcBef>
              <a:spcAft>
                <a:spcPts val="0"/>
              </a:spcAft>
            </a:pPr>
            <a:r>
              <a:rPr lang="en-US" sz="1800">
                <a:solidFill>
                  <a:srgbClr val="002060"/>
                </a:solidFill>
                <a:effectLst/>
                <a:latin typeface="Arial" panose="020B0604020202020204" pitchFamily="34" charset="0"/>
                <a:ea typeface="Times New Roman" panose="02020603050405020304" pitchFamily="18" charset="0"/>
              </a:rPr>
              <a:t>   Alhassan “EL” </a:t>
            </a:r>
            <a:r>
              <a:rPr lang="en-US" sz="1800" err="1">
                <a:solidFill>
                  <a:srgbClr val="002060"/>
                </a:solidFill>
                <a:effectLst/>
                <a:latin typeface="Arial" panose="020B0604020202020204" pitchFamily="34" charset="0"/>
                <a:ea typeface="Times New Roman" panose="02020603050405020304" pitchFamily="18" charset="0"/>
              </a:rPr>
              <a:t>Abdulfattaah</a:t>
            </a:r>
            <a:r>
              <a:rPr lang="en-US" sz="1800">
                <a:solidFill>
                  <a:srgbClr val="002060"/>
                </a:solidFill>
                <a:effectLst/>
                <a:latin typeface="Arial" panose="020B0604020202020204" pitchFamily="34" charset="0"/>
                <a:ea typeface="Times New Roman" panose="02020603050405020304" pitchFamily="18" charset="0"/>
              </a:rPr>
              <a:t>  </a:t>
            </a:r>
            <a:endParaRPr lang="en-US" sz="1800">
              <a:effectLst/>
              <a:latin typeface="Times New Roman" panose="02020603050405020304" pitchFamily="18" charset="0"/>
              <a:ea typeface="Times New Roman" panose="02020603050405020304" pitchFamily="18" charset="0"/>
            </a:endParaRPr>
          </a:p>
        </p:txBody>
      </p:sp>
      <p:sp>
        <p:nvSpPr>
          <p:cNvPr id="13" name="TextBox 12">
            <a:extLst>
              <a:ext uri="{FF2B5EF4-FFF2-40B4-BE49-F238E27FC236}">
                <a16:creationId xmlns:a16="http://schemas.microsoft.com/office/drawing/2014/main" id="{8CA87143-FAA4-4095-9D7F-948872E7D4E0}"/>
              </a:ext>
            </a:extLst>
          </p:cNvPr>
          <p:cNvSpPr txBox="1"/>
          <p:nvPr/>
        </p:nvSpPr>
        <p:spPr>
          <a:xfrm>
            <a:off x="3979333" y="4816312"/>
            <a:ext cx="2116667" cy="369332"/>
          </a:xfrm>
          <a:prstGeom prst="rect">
            <a:avLst/>
          </a:prstGeom>
          <a:noFill/>
        </p:spPr>
        <p:txBody>
          <a:bodyPr wrap="square">
            <a:spAutoFit/>
          </a:bodyPr>
          <a:lstStyle/>
          <a:p>
            <a:pPr marR="0">
              <a:spcBef>
                <a:spcPts val="0"/>
              </a:spcBef>
              <a:spcAft>
                <a:spcPts val="0"/>
              </a:spcAft>
            </a:pPr>
            <a:r>
              <a:rPr lang="en-US" sz="1800">
                <a:solidFill>
                  <a:srgbClr val="002060"/>
                </a:solidFill>
                <a:effectLst/>
                <a:latin typeface="Arial" panose="020B0604020202020204" pitchFamily="34" charset="0"/>
                <a:ea typeface="Times New Roman" panose="02020603050405020304" pitchFamily="18" charset="0"/>
              </a:rPr>
              <a:t>Shannon Nelson </a:t>
            </a:r>
            <a:endParaRPr lang="en-US" sz="1800">
              <a:effectLst/>
              <a:latin typeface="Times New Roman" panose="02020603050405020304" pitchFamily="18" charset="0"/>
              <a:ea typeface="Times New Roman" panose="02020603050405020304" pitchFamily="18" charset="0"/>
            </a:endParaRPr>
          </a:p>
        </p:txBody>
      </p:sp>
      <p:sp>
        <p:nvSpPr>
          <p:cNvPr id="14" name="TextBox 13">
            <a:extLst>
              <a:ext uri="{FF2B5EF4-FFF2-40B4-BE49-F238E27FC236}">
                <a16:creationId xmlns:a16="http://schemas.microsoft.com/office/drawing/2014/main" id="{1710BFFA-D9B6-4D81-A340-D7209FA8C393}"/>
              </a:ext>
            </a:extLst>
          </p:cNvPr>
          <p:cNvSpPr txBox="1"/>
          <p:nvPr/>
        </p:nvSpPr>
        <p:spPr>
          <a:xfrm>
            <a:off x="739421" y="4816312"/>
            <a:ext cx="6129866" cy="369332"/>
          </a:xfrm>
          <a:prstGeom prst="rect">
            <a:avLst/>
          </a:prstGeom>
          <a:noFill/>
        </p:spPr>
        <p:txBody>
          <a:bodyPr wrap="square">
            <a:spAutoFit/>
          </a:bodyPr>
          <a:lstStyle/>
          <a:p>
            <a:pPr marR="0">
              <a:spcBef>
                <a:spcPts val="0"/>
              </a:spcBef>
              <a:spcAft>
                <a:spcPts val="0"/>
              </a:spcAft>
            </a:pPr>
            <a:r>
              <a:rPr lang="en-US" sz="1800">
                <a:solidFill>
                  <a:srgbClr val="002060"/>
                </a:solidFill>
                <a:effectLst/>
                <a:latin typeface="Arial" panose="020B0604020202020204" pitchFamily="34" charset="0"/>
                <a:ea typeface="Times New Roman" panose="02020603050405020304" pitchFamily="18" charset="0"/>
              </a:rPr>
              <a:t>Peter ”Pete” Yearwood </a:t>
            </a:r>
            <a:endParaRPr lang="en-US" sz="1800">
              <a:effectLst/>
              <a:latin typeface="Times New Roman" panose="02020603050405020304" pitchFamily="18" charset="0"/>
              <a:ea typeface="Times New Roman" panose="02020603050405020304" pitchFamily="18" charset="0"/>
            </a:endParaRPr>
          </a:p>
        </p:txBody>
      </p:sp>
      <p:sp>
        <p:nvSpPr>
          <p:cNvPr id="16" name="TextBox 15">
            <a:extLst>
              <a:ext uri="{FF2B5EF4-FFF2-40B4-BE49-F238E27FC236}">
                <a16:creationId xmlns:a16="http://schemas.microsoft.com/office/drawing/2014/main" id="{08F1339D-ABA5-49AC-913C-E8D82A9DFABD}"/>
              </a:ext>
            </a:extLst>
          </p:cNvPr>
          <p:cNvSpPr txBox="1"/>
          <p:nvPr/>
        </p:nvSpPr>
        <p:spPr>
          <a:xfrm>
            <a:off x="9770533" y="4816312"/>
            <a:ext cx="2229556" cy="369332"/>
          </a:xfrm>
          <a:prstGeom prst="rect">
            <a:avLst/>
          </a:prstGeom>
          <a:noFill/>
        </p:spPr>
        <p:txBody>
          <a:bodyPr wrap="square">
            <a:spAutoFit/>
          </a:bodyPr>
          <a:lstStyle/>
          <a:p>
            <a:pPr marR="0">
              <a:spcBef>
                <a:spcPts val="0"/>
              </a:spcBef>
              <a:spcAft>
                <a:spcPts val="0"/>
              </a:spcAft>
            </a:pPr>
            <a:r>
              <a:rPr lang="en-US" sz="1800">
                <a:solidFill>
                  <a:srgbClr val="002060"/>
                </a:solidFill>
                <a:effectLst/>
                <a:latin typeface="Arial" panose="020B0604020202020204" pitchFamily="34" charset="0"/>
                <a:ea typeface="Times New Roman" panose="02020603050405020304" pitchFamily="18" charset="0"/>
              </a:rPr>
              <a:t>Vincent “V” Pierce </a:t>
            </a:r>
            <a:endParaRPr lang="en-US" sz="2000" b="1" i="1">
              <a:solidFill>
                <a:srgbClr val="002060"/>
              </a:solidFill>
              <a:effectLst/>
              <a:latin typeface="Arial" panose="020B0604020202020204" pitchFamily="34" charset="0"/>
              <a:ea typeface="Calibri" panose="020F0502020204030204" pitchFamily="34" charset="0"/>
            </a:endParaRPr>
          </a:p>
        </p:txBody>
      </p:sp>
    </p:spTree>
    <p:extLst>
      <p:ext uri="{BB962C8B-B14F-4D97-AF65-F5344CB8AC3E}">
        <p14:creationId xmlns:p14="http://schemas.microsoft.com/office/powerpoint/2010/main" val="1087145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D9FF1EA-5A94-4D88-93DD-55DCE45A9BFE}"/>
              </a:ext>
            </a:extLst>
          </p:cNvPr>
          <p:cNvSpPr/>
          <p:nvPr/>
        </p:nvSpPr>
        <p:spPr>
          <a:xfrm>
            <a:off x="1551094" y="6024060"/>
            <a:ext cx="8887968" cy="584775"/>
          </a:xfrm>
          <a:prstGeom prst="rect">
            <a:avLst/>
          </a:prstGeom>
        </p:spPr>
        <p:txBody>
          <a:bodyPr wrap="square">
            <a:spAutoFit/>
          </a:bodyPr>
          <a:lstStyle/>
          <a:p>
            <a:pPr marL="0" marR="0" algn="ctr">
              <a:spcBef>
                <a:spcPts val="0"/>
              </a:spcBef>
              <a:spcAft>
                <a:spcPts val="0"/>
              </a:spcAft>
            </a:pPr>
            <a:r>
              <a:rPr lang="en-US" sz="3200" b="1">
                <a:solidFill>
                  <a:srgbClr val="1F497D"/>
                </a:solidFill>
                <a:effectLst/>
                <a:latin typeface="Arial" panose="020B0604020202020204" pitchFamily="34" charset="0"/>
                <a:ea typeface="Calibri" panose="020F0502020204030204" pitchFamily="34" charset="0"/>
              </a:rPr>
              <a:t>Irma Rappaport</a:t>
            </a:r>
            <a:endParaRPr lang="en-US" sz="3200">
              <a:effectLst/>
              <a:latin typeface="Times New Roman" panose="02020603050405020304" pitchFamily="18" charset="0"/>
              <a:ea typeface="Times New Roman" panose="02020603050405020304" pitchFamily="18" charset="0"/>
            </a:endParaRPr>
          </a:p>
        </p:txBody>
      </p:sp>
      <p:sp>
        <p:nvSpPr>
          <p:cNvPr id="8" name="Rectangle 7">
            <a:extLst>
              <a:ext uri="{FF2B5EF4-FFF2-40B4-BE49-F238E27FC236}">
                <a16:creationId xmlns:a16="http://schemas.microsoft.com/office/drawing/2014/main" id="{EF14E470-9284-42DE-93B2-E29853DEB381}"/>
              </a:ext>
            </a:extLst>
          </p:cNvPr>
          <p:cNvSpPr/>
          <p:nvPr/>
        </p:nvSpPr>
        <p:spPr>
          <a:xfrm>
            <a:off x="769537" y="658506"/>
            <a:ext cx="7318798" cy="584775"/>
          </a:xfrm>
          <a:prstGeom prst="rect">
            <a:avLst/>
          </a:prstGeom>
        </p:spPr>
        <p:txBody>
          <a:bodyPr wrap="none">
            <a:spAutoFit/>
          </a:bodyPr>
          <a:lstStyle/>
          <a:p>
            <a:r>
              <a:rPr lang="en-US" sz="3200" b="1">
                <a:solidFill>
                  <a:srgbClr val="002060"/>
                </a:solidFill>
                <a:latin typeface="Arial" panose="020B0604020202020204" pitchFamily="34" charset="0"/>
                <a:cs typeface="Arial" panose="020B0604020202020204" pitchFamily="34" charset="0"/>
              </a:rPr>
              <a:t>Carol Rosenwald Spirit of Advocacy </a:t>
            </a:r>
            <a:endParaRPr lang="en-US" sz="3200"/>
          </a:p>
        </p:txBody>
      </p:sp>
      <p:pic>
        <p:nvPicPr>
          <p:cNvPr id="6" name="Picture 5">
            <a:extLst>
              <a:ext uri="{FF2B5EF4-FFF2-40B4-BE49-F238E27FC236}">
                <a16:creationId xmlns:a16="http://schemas.microsoft.com/office/drawing/2014/main" id="{8C57E5CD-0B46-4BBB-9AD4-BDC7659ADCB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4112214" y="1844533"/>
            <a:ext cx="3765727" cy="398467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27009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0AB5D9-3797-4A9C-A2EF-830E07C3B8CE}"/>
              </a:ext>
            </a:extLst>
          </p:cNvPr>
          <p:cNvSpPr>
            <a:spLocks noGrp="1"/>
          </p:cNvSpPr>
          <p:nvPr>
            <p:ph type="title"/>
          </p:nvPr>
        </p:nvSpPr>
        <p:spPr/>
        <p:txBody>
          <a:bodyPr>
            <a:normAutofit/>
          </a:bodyPr>
          <a:lstStyle/>
          <a:p>
            <a:r>
              <a:rPr lang="en-US" sz="6600" b="1">
                <a:latin typeface="Arial" panose="020B0604020202020204" pitchFamily="34" charset="0"/>
                <a:cs typeface="Arial" panose="020B0604020202020204" pitchFamily="34" charset="0"/>
              </a:rPr>
              <a:t>Welcome</a:t>
            </a:r>
          </a:p>
        </p:txBody>
      </p:sp>
      <p:sp>
        <p:nvSpPr>
          <p:cNvPr id="6" name="Content Placeholder 5">
            <a:extLst>
              <a:ext uri="{FF2B5EF4-FFF2-40B4-BE49-F238E27FC236}">
                <a16:creationId xmlns:a16="http://schemas.microsoft.com/office/drawing/2014/main" id="{AA49A84F-E91D-49D3-A22A-9AE80F69757A}"/>
              </a:ext>
            </a:extLst>
          </p:cNvPr>
          <p:cNvSpPr>
            <a:spLocks noGrp="1"/>
          </p:cNvSpPr>
          <p:nvPr>
            <p:ph idx="1"/>
          </p:nvPr>
        </p:nvSpPr>
        <p:spPr>
          <a:xfrm>
            <a:off x="5271910" y="3037694"/>
            <a:ext cx="6637867" cy="1805240"/>
          </a:xfrm>
        </p:spPr>
        <p:txBody>
          <a:bodyPr>
            <a:normAutofit/>
          </a:bodyPr>
          <a:lstStyle/>
          <a:p>
            <a:pPr marL="0" indent="0" algn="ctr">
              <a:buNone/>
            </a:pPr>
            <a:r>
              <a:rPr lang="en-US" sz="3600">
                <a:solidFill>
                  <a:schemeClr val="tx2"/>
                </a:solidFill>
                <a:latin typeface="Arial" panose="020B0604020202020204" pitchFamily="34" charset="0"/>
                <a:cs typeface="Arial" panose="020B0604020202020204" pitchFamily="34" charset="0"/>
              </a:rPr>
              <a:t>Mairead Painter</a:t>
            </a:r>
          </a:p>
          <a:p>
            <a:pPr marL="0" indent="0" algn="ctr">
              <a:buNone/>
            </a:pPr>
            <a:r>
              <a:rPr lang="en-US" sz="3600">
                <a:solidFill>
                  <a:schemeClr val="tx2"/>
                </a:solidFill>
                <a:latin typeface="Arial" panose="020B0604020202020204" pitchFamily="34" charset="0"/>
                <a:cs typeface="Arial" panose="020B0604020202020204" pitchFamily="34" charset="0"/>
              </a:rPr>
              <a:t>State Long-Term Care Ombudsman</a:t>
            </a:r>
          </a:p>
        </p:txBody>
      </p:sp>
      <p:pic>
        <p:nvPicPr>
          <p:cNvPr id="3" name="Picture 2">
            <a:extLst>
              <a:ext uri="{FF2B5EF4-FFF2-40B4-BE49-F238E27FC236}">
                <a16:creationId xmlns:a16="http://schemas.microsoft.com/office/drawing/2014/main" id="{BFA7E328-7AFB-3D14-3F89-5832875ADA49}"/>
              </a:ext>
            </a:extLst>
          </p:cNvPr>
          <p:cNvPicPr>
            <a:picLocks noChangeAspect="1"/>
          </p:cNvPicPr>
          <p:nvPr/>
        </p:nvPicPr>
        <p:blipFill rotWithShape="1">
          <a:blip r:embed="rId3"/>
          <a:srcRect l="22025" t="10271" r="15285"/>
          <a:stretch/>
        </p:blipFill>
        <p:spPr>
          <a:xfrm>
            <a:off x="508000" y="1532451"/>
            <a:ext cx="5588000" cy="5325549"/>
          </a:xfrm>
          <a:prstGeom prst="rect">
            <a:avLst/>
          </a:prstGeom>
        </p:spPr>
      </p:pic>
    </p:spTree>
    <p:extLst>
      <p:ext uri="{BB962C8B-B14F-4D97-AF65-F5344CB8AC3E}">
        <p14:creationId xmlns:p14="http://schemas.microsoft.com/office/powerpoint/2010/main" val="1183873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1F2F84-3F09-48A8-BA5D-C6EC3E0E4D9E}"/>
              </a:ext>
            </a:extLst>
          </p:cNvPr>
          <p:cNvSpPr>
            <a:spLocks noGrp="1"/>
          </p:cNvSpPr>
          <p:nvPr>
            <p:ph type="title"/>
          </p:nvPr>
        </p:nvSpPr>
        <p:spPr>
          <a:xfrm>
            <a:off x="425450" y="2001592"/>
            <a:ext cx="8438274" cy="1719262"/>
          </a:xfrm>
        </p:spPr>
        <p:txBody>
          <a:bodyPr vert="horz" lIns="91440" tIns="45720" rIns="91440" bIns="45720" rtlCol="0" anchor="b">
            <a:normAutofit fontScale="90000"/>
          </a:bodyPr>
          <a:lstStyle/>
          <a:p>
            <a:pPr algn="r">
              <a:lnSpc>
                <a:spcPct val="90000"/>
              </a:lnSpc>
            </a:pPr>
            <a:r>
              <a:rPr lang="en-US" sz="7200" dirty="0">
                <a:solidFill>
                  <a:srgbClr val="FFFFFF"/>
                </a:solidFill>
              </a:rPr>
              <a:t>UConn Center of Aging</a:t>
            </a:r>
          </a:p>
        </p:txBody>
      </p:sp>
      <p:sp>
        <p:nvSpPr>
          <p:cNvPr id="3" name="Text Placeholder 2">
            <a:extLst>
              <a:ext uri="{FF2B5EF4-FFF2-40B4-BE49-F238E27FC236}">
                <a16:creationId xmlns:a16="http://schemas.microsoft.com/office/drawing/2014/main" id="{EC65D44E-7D59-43D4-801F-6A7B9CE46B94}"/>
              </a:ext>
            </a:extLst>
          </p:cNvPr>
          <p:cNvSpPr>
            <a:spLocks noGrp="1"/>
          </p:cNvSpPr>
          <p:nvPr>
            <p:ph type="body" idx="1"/>
          </p:nvPr>
        </p:nvSpPr>
        <p:spPr>
          <a:xfrm>
            <a:off x="1250950" y="3304136"/>
            <a:ext cx="10515600" cy="1500187"/>
          </a:xfrm>
        </p:spPr>
        <p:txBody>
          <a:bodyPr/>
          <a:lstStyle/>
          <a:p>
            <a:r>
              <a:rPr lang="en-US" dirty="0"/>
              <a:t>Disparities Related to Dementia Research Studies</a:t>
            </a:r>
          </a:p>
        </p:txBody>
      </p:sp>
      <p:sp>
        <p:nvSpPr>
          <p:cNvPr id="5" name="TextBox 4">
            <a:extLst>
              <a:ext uri="{FF2B5EF4-FFF2-40B4-BE49-F238E27FC236}">
                <a16:creationId xmlns:a16="http://schemas.microsoft.com/office/drawing/2014/main" id="{C461940A-DD78-46C5-9ABD-74EBB5588A20}"/>
              </a:ext>
            </a:extLst>
          </p:cNvPr>
          <p:cNvSpPr txBox="1"/>
          <p:nvPr/>
        </p:nvSpPr>
        <p:spPr>
          <a:xfrm>
            <a:off x="2628900" y="5023398"/>
            <a:ext cx="6096000" cy="1569660"/>
          </a:xfrm>
          <a:prstGeom prst="rect">
            <a:avLst/>
          </a:prstGeom>
          <a:noFill/>
        </p:spPr>
        <p:txBody>
          <a:bodyPr wrap="square">
            <a:spAutoFit/>
          </a:bodyPr>
          <a:lstStyle/>
          <a:p>
            <a:r>
              <a:rPr lang="en-US" sz="3200" dirty="0">
                <a:effectLst/>
                <a:latin typeface="Arial" panose="020B0604020202020204" pitchFamily="34" charset="0"/>
                <a:ea typeface="Times New Roman" panose="02020603050405020304" pitchFamily="18" charset="0"/>
              </a:rPr>
              <a:t>Christine Bailey, MA</a:t>
            </a:r>
          </a:p>
          <a:p>
            <a:r>
              <a:rPr lang="en-US" sz="3200" dirty="0">
                <a:effectLst/>
                <a:latin typeface="Arial" panose="020B0604020202020204" pitchFamily="34" charset="0"/>
                <a:ea typeface="Times New Roman" panose="02020603050405020304" pitchFamily="18" charset="0"/>
              </a:rPr>
              <a:t>and </a:t>
            </a:r>
            <a:br>
              <a:rPr lang="en-US" sz="3200" dirty="0">
                <a:effectLst/>
                <a:latin typeface="Arial" panose="020B0604020202020204" pitchFamily="34" charset="0"/>
                <a:ea typeface="Times New Roman" panose="02020603050405020304" pitchFamily="18" charset="0"/>
              </a:rPr>
            </a:br>
            <a:r>
              <a:rPr lang="en-US" sz="3200" dirty="0">
                <a:effectLst/>
                <a:latin typeface="Arial" panose="020B0604020202020204" pitchFamily="34" charset="0"/>
                <a:ea typeface="Times New Roman" panose="02020603050405020304" pitchFamily="18" charset="0"/>
              </a:rPr>
              <a:t>Ellis Dillon, PhD</a:t>
            </a:r>
            <a:endParaRPr lang="en-US" sz="3200" dirty="0"/>
          </a:p>
        </p:txBody>
      </p:sp>
    </p:spTree>
    <p:extLst>
      <p:ext uri="{BB962C8B-B14F-4D97-AF65-F5344CB8AC3E}">
        <p14:creationId xmlns:p14="http://schemas.microsoft.com/office/powerpoint/2010/main" val="840734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1F7FE-4E5A-4833-A0B3-6A3371A59B1D}"/>
              </a:ext>
            </a:extLst>
          </p:cNvPr>
          <p:cNvSpPr>
            <a:spLocks noGrp="1"/>
          </p:cNvSpPr>
          <p:nvPr>
            <p:ph type="title"/>
          </p:nvPr>
        </p:nvSpPr>
        <p:spPr>
          <a:xfrm>
            <a:off x="645179" y="110066"/>
            <a:ext cx="9146521" cy="1452033"/>
          </a:xfrm>
        </p:spPr>
        <p:txBody>
          <a:bodyPr anchor="ctr">
            <a:normAutofit/>
          </a:bodyPr>
          <a:lstStyle/>
          <a:p>
            <a:r>
              <a:rPr lang="en-US">
                <a:solidFill>
                  <a:schemeClr val="tx1"/>
                </a:solidFill>
              </a:rPr>
              <a:t>Legislative Session General Overview 2024</a:t>
            </a:r>
          </a:p>
        </p:txBody>
      </p:sp>
      <p:pic>
        <p:nvPicPr>
          <p:cNvPr id="5" name="Picture 4" descr="A large building with a domed roof&#10;&#10;Description automatically generated with low confidence">
            <a:extLst>
              <a:ext uri="{FF2B5EF4-FFF2-40B4-BE49-F238E27FC236}">
                <a16:creationId xmlns:a16="http://schemas.microsoft.com/office/drawing/2014/main" id="{33AFB7DD-B856-4B36-A662-EE470B254D01}"/>
              </a:ext>
            </a:extLst>
          </p:cNvPr>
          <p:cNvPicPr>
            <a:picLocks noChangeAspect="1"/>
          </p:cNvPicPr>
          <p:nvPr/>
        </p:nvPicPr>
        <p:blipFill rotWithShape="1">
          <a:blip r:embed="rId3"/>
          <a:srcRect l="4660" r="5923"/>
          <a:stretch/>
        </p:blipFill>
        <p:spPr>
          <a:xfrm>
            <a:off x="2041933" y="1493811"/>
            <a:ext cx="6353011" cy="5080051"/>
          </a:xfrm>
          <a:prstGeom prst="rect">
            <a:avLst/>
          </a:prstGeom>
        </p:spPr>
      </p:pic>
      <p:sp>
        <p:nvSpPr>
          <p:cNvPr id="6" name="TextBox 5">
            <a:extLst>
              <a:ext uri="{FF2B5EF4-FFF2-40B4-BE49-F238E27FC236}">
                <a16:creationId xmlns:a16="http://schemas.microsoft.com/office/drawing/2014/main" id="{11CD44CC-1716-426B-81EA-B470FCC6133E}"/>
              </a:ext>
            </a:extLst>
          </p:cNvPr>
          <p:cNvSpPr txBox="1"/>
          <p:nvPr/>
        </p:nvSpPr>
        <p:spPr>
          <a:xfrm>
            <a:off x="0" y="6505574"/>
            <a:ext cx="6096000" cy="369332"/>
          </a:xfrm>
          <a:prstGeom prst="rect">
            <a:avLst/>
          </a:prstGeom>
          <a:noFill/>
        </p:spPr>
        <p:txBody>
          <a:bodyPr wrap="square">
            <a:spAutoFit/>
          </a:bodyPr>
          <a:lstStyle/>
          <a:p>
            <a:r>
              <a:rPr lang="en-US" dirty="0">
                <a:hlinkClick r:id="rId4"/>
              </a:rPr>
              <a:t>https://www.cga.ct.gov/2024/rpt/pdf/2024-R-0108.pdf</a:t>
            </a:r>
            <a:endParaRPr lang="en-US" dirty="0"/>
          </a:p>
        </p:txBody>
      </p:sp>
    </p:spTree>
    <p:extLst>
      <p:ext uri="{BB962C8B-B14F-4D97-AF65-F5344CB8AC3E}">
        <p14:creationId xmlns:p14="http://schemas.microsoft.com/office/powerpoint/2010/main" val="2022239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1F2F84-3F09-48A8-BA5D-C6EC3E0E4D9E}"/>
              </a:ext>
            </a:extLst>
          </p:cNvPr>
          <p:cNvSpPr>
            <a:spLocks noGrp="1"/>
          </p:cNvSpPr>
          <p:nvPr>
            <p:ph type="title"/>
          </p:nvPr>
        </p:nvSpPr>
        <p:spPr>
          <a:xfrm>
            <a:off x="902677" y="1759764"/>
            <a:ext cx="10105482" cy="2843741"/>
          </a:xfrm>
        </p:spPr>
        <p:txBody>
          <a:bodyPr vert="horz" lIns="91440" tIns="45720" rIns="91440" bIns="45720" rtlCol="0" anchor="b">
            <a:normAutofit/>
          </a:bodyPr>
          <a:lstStyle/>
          <a:p>
            <a:pPr algn="r">
              <a:lnSpc>
                <a:spcPct val="90000"/>
              </a:lnSpc>
            </a:pPr>
            <a:r>
              <a:rPr lang="en-US" sz="7200" dirty="0">
                <a:solidFill>
                  <a:srgbClr val="FFFFFF"/>
                </a:solidFill>
              </a:rPr>
              <a:t>Legislative Session 2025</a:t>
            </a:r>
          </a:p>
        </p:txBody>
      </p:sp>
      <p:sp>
        <p:nvSpPr>
          <p:cNvPr id="4" name="TextBox 3">
            <a:extLst>
              <a:ext uri="{FF2B5EF4-FFF2-40B4-BE49-F238E27FC236}">
                <a16:creationId xmlns:a16="http://schemas.microsoft.com/office/drawing/2014/main" id="{47CAA191-7037-42D6-81FA-54D9F5DCDBFF}"/>
              </a:ext>
            </a:extLst>
          </p:cNvPr>
          <p:cNvSpPr txBox="1"/>
          <p:nvPr/>
        </p:nvSpPr>
        <p:spPr>
          <a:xfrm>
            <a:off x="984739" y="337011"/>
            <a:ext cx="6096000" cy="923330"/>
          </a:xfrm>
          <a:prstGeom prst="rect">
            <a:avLst/>
          </a:prstGeom>
          <a:noFill/>
        </p:spPr>
        <p:txBody>
          <a:bodyPr wrap="square">
            <a:spAutoFit/>
          </a:bodyPr>
          <a:lstStyle/>
          <a:p>
            <a:r>
              <a:rPr lang="en-US" sz="5400" dirty="0">
                <a:solidFill>
                  <a:srgbClr val="FFFFFF"/>
                </a:solidFill>
              </a:rPr>
              <a:t>Looking Forward </a:t>
            </a:r>
            <a:endParaRPr lang="en-US" sz="5400" dirty="0"/>
          </a:p>
        </p:txBody>
      </p:sp>
    </p:spTree>
    <p:extLst>
      <p:ext uri="{BB962C8B-B14F-4D97-AF65-F5344CB8AC3E}">
        <p14:creationId xmlns:p14="http://schemas.microsoft.com/office/powerpoint/2010/main" val="3803792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id="{00F57564-1BEE-4040-84CB-4756E5B2E630}"/>
              </a:ext>
            </a:extLst>
          </p:cNvPr>
          <p:cNvPicPr>
            <a:picLocks noChangeAspect="1"/>
          </p:cNvPicPr>
          <p:nvPr/>
        </p:nvPicPr>
        <p:blipFill rotWithShape="1">
          <a:blip r:embed="rId3"/>
          <a:srcRect l="9091" t="18706" b="9774"/>
          <a:stretch/>
        </p:blipFill>
        <p:spPr>
          <a:xfrm>
            <a:off x="125200" y="1282700"/>
            <a:ext cx="11762000" cy="6616116"/>
          </a:xfrm>
          <a:prstGeom prst="rect">
            <a:avLst/>
          </a:prstGeom>
        </p:spPr>
      </p:pic>
      <p:sp>
        <p:nvSpPr>
          <p:cNvPr id="2" name="Title 1">
            <a:extLst>
              <a:ext uri="{FF2B5EF4-FFF2-40B4-BE49-F238E27FC236}">
                <a16:creationId xmlns:a16="http://schemas.microsoft.com/office/drawing/2014/main" id="{43E190E4-A695-4921-B1D6-44ED7D6F20B5}"/>
              </a:ext>
            </a:extLst>
          </p:cNvPr>
          <p:cNvSpPr>
            <a:spLocks noGrp="1"/>
          </p:cNvSpPr>
          <p:nvPr>
            <p:ph type="title"/>
          </p:nvPr>
        </p:nvSpPr>
        <p:spPr>
          <a:xfrm>
            <a:off x="-901700" y="-1184566"/>
            <a:ext cx="8254069" cy="2369131"/>
          </a:xfrm>
        </p:spPr>
        <p:txBody>
          <a:bodyPr vert="horz" lIns="91440" tIns="45720" rIns="91440" bIns="45720" rtlCol="0" anchor="b">
            <a:normAutofit/>
          </a:bodyPr>
          <a:lstStyle/>
          <a:p>
            <a:pPr algn="r"/>
            <a:r>
              <a:rPr lang="en-US" sz="6600" dirty="0"/>
              <a:t>Lunch and Raffle!</a:t>
            </a:r>
          </a:p>
        </p:txBody>
      </p:sp>
    </p:spTree>
    <p:extLst>
      <p:ext uri="{BB962C8B-B14F-4D97-AF65-F5344CB8AC3E}">
        <p14:creationId xmlns:p14="http://schemas.microsoft.com/office/powerpoint/2010/main" val="2711419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descr="Image result for Microphone">
            <a:hlinkClick r:id="rId3"/>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091" r="-1" b="35467"/>
          <a:stretch/>
        </p:blipFill>
        <p:spPr bwMode="auto">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idx="4294967295"/>
          </p:nvPr>
        </p:nvSpPr>
        <p:spPr>
          <a:xfrm>
            <a:off x="0" y="850900"/>
            <a:ext cx="5080000" cy="4826000"/>
          </a:xfrm>
        </p:spPr>
        <p:txBody>
          <a:bodyPr vert="horz" lIns="91440" tIns="45720" rIns="91440" bIns="45720" rtlCol="0" anchor="b">
            <a:noAutofit/>
          </a:bodyPr>
          <a:lstStyle/>
          <a:p>
            <a:pPr marL="800100" lvl="2" algn="ctr" defTabSz="457200" rtl="0">
              <a:lnSpc>
                <a:spcPct val="90000"/>
              </a:lnSpc>
              <a:spcBef>
                <a:spcPct val="0"/>
              </a:spcBef>
            </a:pPr>
            <a:r>
              <a:rPr lang="en-US" sz="6300" b="1" kern="1200" dirty="0">
                <a:solidFill>
                  <a:srgbClr val="002060"/>
                </a:solidFill>
                <a:latin typeface="+mj-lt"/>
                <a:ea typeface="+mj-ea"/>
                <a:cs typeface="+mj-cs"/>
              </a:rPr>
              <a:t>Open Microphone </a:t>
            </a:r>
            <a:br>
              <a:rPr lang="en-US" sz="6300" b="1" kern="1200" dirty="0">
                <a:solidFill>
                  <a:srgbClr val="002060"/>
                </a:solidFill>
                <a:latin typeface="+mj-lt"/>
                <a:ea typeface="+mj-ea"/>
                <a:cs typeface="+mj-cs"/>
              </a:rPr>
            </a:br>
            <a:r>
              <a:rPr lang="en-US" sz="6300" b="1" kern="1200" dirty="0">
                <a:solidFill>
                  <a:srgbClr val="002060"/>
                </a:solidFill>
                <a:latin typeface="+mj-lt"/>
                <a:ea typeface="+mj-ea"/>
                <a:cs typeface="+mj-cs"/>
              </a:rPr>
              <a:t>&amp; </a:t>
            </a:r>
            <a:br>
              <a:rPr lang="en-US" sz="6300" b="1" kern="1200" dirty="0">
                <a:solidFill>
                  <a:srgbClr val="002060"/>
                </a:solidFill>
                <a:latin typeface="+mj-lt"/>
                <a:ea typeface="+mj-ea"/>
                <a:cs typeface="+mj-cs"/>
              </a:rPr>
            </a:br>
            <a:r>
              <a:rPr lang="en-US" sz="6300" b="1" kern="1200" dirty="0">
                <a:solidFill>
                  <a:srgbClr val="002060"/>
                </a:solidFill>
                <a:latin typeface="+mj-lt"/>
                <a:ea typeface="+mj-ea"/>
                <a:cs typeface="+mj-cs"/>
              </a:rPr>
              <a:t>Panel Discussion</a:t>
            </a:r>
            <a:endParaRPr lang="en-US" sz="6300" kern="1200" dirty="0">
              <a:solidFill>
                <a:srgbClr val="002060"/>
              </a:solidFill>
              <a:latin typeface="+mj-lt"/>
              <a:ea typeface="+mj-ea"/>
              <a:cs typeface="+mj-cs"/>
            </a:endParaRPr>
          </a:p>
        </p:txBody>
      </p:sp>
    </p:spTree>
    <p:extLst>
      <p:ext uri="{BB962C8B-B14F-4D97-AF65-F5344CB8AC3E}">
        <p14:creationId xmlns:p14="http://schemas.microsoft.com/office/powerpoint/2010/main" val="4041755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0AB5D9-3797-4A9C-A2EF-830E07C3B8CE}"/>
              </a:ext>
            </a:extLst>
          </p:cNvPr>
          <p:cNvSpPr>
            <a:spLocks noGrp="1"/>
          </p:cNvSpPr>
          <p:nvPr>
            <p:ph type="title"/>
          </p:nvPr>
        </p:nvSpPr>
        <p:spPr/>
        <p:txBody>
          <a:bodyPr>
            <a:normAutofit/>
          </a:bodyPr>
          <a:lstStyle/>
          <a:p>
            <a:r>
              <a:rPr lang="en-US" sz="6600" b="1" dirty="0">
                <a:latin typeface="Arial" panose="020B0604020202020204" pitchFamily="34" charset="0"/>
                <a:cs typeface="Arial" panose="020B0604020202020204" pitchFamily="34" charset="0"/>
              </a:rPr>
              <a:t>Closing</a:t>
            </a:r>
          </a:p>
        </p:txBody>
      </p:sp>
      <p:sp>
        <p:nvSpPr>
          <p:cNvPr id="6" name="Content Placeholder 5">
            <a:extLst>
              <a:ext uri="{FF2B5EF4-FFF2-40B4-BE49-F238E27FC236}">
                <a16:creationId xmlns:a16="http://schemas.microsoft.com/office/drawing/2014/main" id="{AA49A84F-E91D-49D3-A22A-9AE80F69757A}"/>
              </a:ext>
            </a:extLst>
          </p:cNvPr>
          <p:cNvSpPr>
            <a:spLocks noGrp="1"/>
          </p:cNvSpPr>
          <p:nvPr>
            <p:ph idx="1"/>
          </p:nvPr>
        </p:nvSpPr>
        <p:spPr>
          <a:xfrm>
            <a:off x="5271910" y="3037694"/>
            <a:ext cx="6637867" cy="1805240"/>
          </a:xfrm>
        </p:spPr>
        <p:txBody>
          <a:bodyPr>
            <a:normAutofit/>
          </a:bodyPr>
          <a:lstStyle/>
          <a:p>
            <a:pPr marL="0" indent="0" algn="ctr">
              <a:buNone/>
            </a:pPr>
            <a:r>
              <a:rPr lang="en-US" sz="3600">
                <a:solidFill>
                  <a:schemeClr val="tx2"/>
                </a:solidFill>
                <a:latin typeface="Arial" panose="020B0604020202020204" pitchFamily="34" charset="0"/>
                <a:cs typeface="Arial" panose="020B0604020202020204" pitchFamily="34" charset="0"/>
              </a:rPr>
              <a:t>Mairead Painter</a:t>
            </a:r>
          </a:p>
          <a:p>
            <a:pPr marL="0" indent="0" algn="ctr">
              <a:buNone/>
            </a:pPr>
            <a:r>
              <a:rPr lang="en-US" sz="3600">
                <a:solidFill>
                  <a:schemeClr val="tx2"/>
                </a:solidFill>
                <a:latin typeface="Arial" panose="020B0604020202020204" pitchFamily="34" charset="0"/>
                <a:cs typeface="Arial" panose="020B0604020202020204" pitchFamily="34" charset="0"/>
              </a:rPr>
              <a:t>State Long-Term Care Ombudsman</a:t>
            </a:r>
          </a:p>
        </p:txBody>
      </p:sp>
      <p:pic>
        <p:nvPicPr>
          <p:cNvPr id="3" name="Picture 2">
            <a:extLst>
              <a:ext uri="{FF2B5EF4-FFF2-40B4-BE49-F238E27FC236}">
                <a16:creationId xmlns:a16="http://schemas.microsoft.com/office/drawing/2014/main" id="{BFA7E328-7AFB-3D14-3F89-5832875ADA49}"/>
              </a:ext>
            </a:extLst>
          </p:cNvPr>
          <p:cNvPicPr>
            <a:picLocks noChangeAspect="1"/>
          </p:cNvPicPr>
          <p:nvPr/>
        </p:nvPicPr>
        <p:blipFill rotWithShape="1">
          <a:blip r:embed="rId3"/>
          <a:srcRect l="22025" t="10271" r="15285"/>
          <a:stretch/>
        </p:blipFill>
        <p:spPr>
          <a:xfrm>
            <a:off x="508000" y="1532451"/>
            <a:ext cx="5588000" cy="5325549"/>
          </a:xfrm>
          <a:prstGeom prst="rect">
            <a:avLst/>
          </a:prstGeom>
        </p:spPr>
      </p:pic>
    </p:spTree>
    <p:extLst>
      <p:ext uri="{BB962C8B-B14F-4D97-AF65-F5344CB8AC3E}">
        <p14:creationId xmlns:p14="http://schemas.microsoft.com/office/powerpoint/2010/main" val="381236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563A5-982B-4AB5-A92C-773D18347516}"/>
              </a:ext>
            </a:extLst>
          </p:cNvPr>
          <p:cNvSpPr>
            <a:spLocks noGrp="1"/>
          </p:cNvSpPr>
          <p:nvPr>
            <p:ph type="title"/>
          </p:nvPr>
        </p:nvSpPr>
        <p:spPr>
          <a:xfrm>
            <a:off x="7181723" y="609600"/>
            <a:ext cx="4512989" cy="2227730"/>
          </a:xfrm>
        </p:spPr>
        <p:txBody>
          <a:bodyPr anchor="ctr">
            <a:normAutofit/>
          </a:bodyPr>
          <a:lstStyle/>
          <a:p>
            <a:pPr marL="0" marR="0">
              <a:spcBef>
                <a:spcPts val="0"/>
              </a:spcBef>
              <a:spcAft>
                <a:spcPts val="0"/>
              </a:spcAft>
            </a:pPr>
            <a:r>
              <a:rPr lang="en-US" b="1">
                <a:solidFill>
                  <a:schemeClr val="accent2">
                    <a:lumMod val="50000"/>
                  </a:schemeClr>
                </a:solidFill>
                <a:effectLst/>
                <a:latin typeface="Segoe UI" panose="020B0502040204020203" pitchFamily="34" charset="0"/>
                <a:ea typeface="Times New Roman" panose="02020603050405020304" pitchFamily="18" charset="0"/>
              </a:rPr>
              <a:t>Voices Forum 2024 Post Event Survey</a:t>
            </a:r>
            <a:br>
              <a:rPr lang="en-US">
                <a:solidFill>
                  <a:schemeClr val="accent2">
                    <a:lumMod val="50000"/>
                  </a:schemeClr>
                </a:solidFill>
                <a:effectLst/>
                <a:latin typeface="Times New Roman" panose="02020603050405020304" pitchFamily="18" charset="0"/>
                <a:ea typeface="Times New Roman" panose="02020603050405020304" pitchFamily="18" charset="0"/>
              </a:rPr>
            </a:br>
            <a:endParaRPr lang="en-US">
              <a:solidFill>
                <a:schemeClr val="accent2">
                  <a:lumMod val="50000"/>
                </a:schemeClr>
              </a:solidFill>
            </a:endParaRPr>
          </a:p>
        </p:txBody>
      </p:sp>
      <p:sp>
        <p:nvSpPr>
          <p:cNvPr id="3" name="Content Placeholder 2">
            <a:extLst>
              <a:ext uri="{FF2B5EF4-FFF2-40B4-BE49-F238E27FC236}">
                <a16:creationId xmlns:a16="http://schemas.microsoft.com/office/drawing/2014/main" id="{DD9EC55F-2185-4192-9A23-83EDEDA06907}"/>
              </a:ext>
            </a:extLst>
          </p:cNvPr>
          <p:cNvSpPr>
            <a:spLocks noGrp="1"/>
          </p:cNvSpPr>
          <p:nvPr>
            <p:ph idx="1"/>
          </p:nvPr>
        </p:nvSpPr>
        <p:spPr>
          <a:xfrm>
            <a:off x="7181725" y="2837329"/>
            <a:ext cx="4512988" cy="3317938"/>
          </a:xfrm>
        </p:spPr>
        <p:txBody>
          <a:bodyPr anchor="t">
            <a:normAutofit/>
          </a:bodyPr>
          <a:lstStyle/>
          <a:p>
            <a:pPr marL="0" marR="0" indent="0">
              <a:spcBef>
                <a:spcPts val="0"/>
              </a:spcBef>
              <a:spcAft>
                <a:spcPts val="0"/>
              </a:spcAft>
              <a:buNone/>
            </a:pPr>
            <a:r>
              <a:rPr lang="en-US" sz="2400" b="1">
                <a:solidFill>
                  <a:schemeClr val="accent2">
                    <a:lumMod val="50000"/>
                  </a:schemeClr>
                </a:solidFill>
                <a:effectLst/>
                <a:latin typeface="Segoe UI" panose="020B0502040204020203" pitchFamily="34" charset="0"/>
                <a:ea typeface="Times New Roman" panose="02020603050405020304" pitchFamily="18" charset="0"/>
              </a:rPr>
              <a:t>Share your Feedback!</a:t>
            </a:r>
          </a:p>
          <a:p>
            <a:pPr marL="0" marR="0" indent="0">
              <a:spcBef>
                <a:spcPts val="0"/>
              </a:spcBef>
              <a:spcAft>
                <a:spcPts val="0"/>
              </a:spcAft>
              <a:buNone/>
            </a:pPr>
            <a:r>
              <a:rPr lang="en-US" sz="2400" b="1">
                <a:solidFill>
                  <a:schemeClr val="accent2">
                    <a:lumMod val="50000"/>
                  </a:schemeClr>
                </a:solidFill>
                <a:effectLst/>
                <a:latin typeface="Segoe UI" panose="020B0502040204020203" pitchFamily="34" charset="0"/>
                <a:ea typeface="Times New Roman" panose="02020603050405020304" pitchFamily="18" charset="0"/>
              </a:rPr>
              <a:t>Anyone can respond, Anonymous</a:t>
            </a:r>
            <a:endParaRPr lang="en-US" sz="2400">
              <a:solidFill>
                <a:schemeClr val="accent2">
                  <a:lumMod val="50000"/>
                </a:schemeClr>
              </a:solidFill>
              <a:effectLst/>
              <a:latin typeface="Times New Roman" panose="02020603050405020304" pitchFamily="18" charset="0"/>
              <a:ea typeface="Times New Roman" panose="02020603050405020304" pitchFamily="18" charset="0"/>
            </a:endParaRPr>
          </a:p>
          <a:p>
            <a:pPr marL="0" marR="0" indent="0">
              <a:spcBef>
                <a:spcPts val="0"/>
              </a:spcBef>
              <a:spcAft>
                <a:spcPts val="0"/>
              </a:spcAft>
              <a:buNone/>
            </a:pPr>
            <a:r>
              <a:rPr lang="en-US" sz="2400">
                <a:solidFill>
                  <a:schemeClr val="accent2">
                    <a:lumMod val="50000"/>
                  </a:schemeClr>
                </a:solidFill>
                <a:effectLst/>
                <a:latin typeface="Segoe UI" panose="020B0502040204020203" pitchFamily="34" charset="0"/>
                <a:ea typeface="Times New Roman" panose="02020603050405020304" pitchFamily="18" charset="0"/>
              </a:rPr>
              <a:t> </a:t>
            </a:r>
            <a:endParaRPr lang="en-US" sz="2400">
              <a:solidFill>
                <a:schemeClr val="accent2">
                  <a:lumMod val="50000"/>
                </a:schemeClr>
              </a:solidFill>
              <a:effectLst/>
              <a:latin typeface="Times New Roman" panose="02020603050405020304" pitchFamily="18" charset="0"/>
              <a:ea typeface="Times New Roman" panose="02020603050405020304" pitchFamily="18" charset="0"/>
            </a:endParaRPr>
          </a:p>
          <a:p>
            <a:pPr marL="0" marR="0" indent="0">
              <a:spcBef>
                <a:spcPts val="0"/>
              </a:spcBef>
              <a:spcAft>
                <a:spcPts val="0"/>
              </a:spcAft>
              <a:buNone/>
            </a:pPr>
            <a:r>
              <a:rPr lang="en-US" sz="2400" b="1">
                <a:solidFill>
                  <a:schemeClr val="accent2">
                    <a:lumMod val="50000"/>
                  </a:schemeClr>
                </a:solidFill>
                <a:effectLst/>
                <a:latin typeface="Segoe UI" panose="020B0502040204020203" pitchFamily="34" charset="0"/>
                <a:ea typeface="Times New Roman" panose="02020603050405020304" pitchFamily="18" charset="0"/>
              </a:rPr>
              <a:t>Scan the QR code to Vote or go to: </a:t>
            </a:r>
            <a:br>
              <a:rPr lang="en-US" sz="2400" b="1">
                <a:solidFill>
                  <a:schemeClr val="accent2">
                    <a:lumMod val="50000"/>
                  </a:schemeClr>
                </a:solidFill>
                <a:effectLst/>
                <a:latin typeface="Segoe UI" panose="020B0502040204020203" pitchFamily="34" charset="0"/>
                <a:ea typeface="Times New Roman" panose="02020603050405020304" pitchFamily="18" charset="0"/>
              </a:rPr>
            </a:br>
            <a:br>
              <a:rPr lang="en-US" sz="2400" b="1">
                <a:solidFill>
                  <a:schemeClr val="accent2">
                    <a:lumMod val="50000"/>
                  </a:schemeClr>
                </a:solidFill>
                <a:effectLst/>
                <a:latin typeface="Segoe UI" panose="020B0502040204020203" pitchFamily="34" charset="0"/>
                <a:ea typeface="Times New Roman" panose="02020603050405020304" pitchFamily="18" charset="0"/>
              </a:rPr>
            </a:br>
            <a:r>
              <a:rPr lang="en-US" sz="2400" b="1" u="sng">
                <a:solidFill>
                  <a:schemeClr val="accent2">
                    <a:lumMod val="50000"/>
                  </a:schemeClr>
                </a:solidFill>
                <a:effectLst/>
                <a:latin typeface="Segoe UI" panose="020B0502040204020203" pitchFamily="34" charset="0"/>
                <a:ea typeface="Times New Roman" panose="02020603050405020304" pitchFamily="18" charset="0"/>
              </a:rPr>
              <a:t>https://forms.office.com/g/Ftm7ne94UJ</a:t>
            </a:r>
            <a:endParaRPr lang="en-US" sz="2400">
              <a:solidFill>
                <a:schemeClr val="accent2">
                  <a:lumMod val="50000"/>
                </a:schemeClr>
              </a:solidFill>
            </a:endParaRPr>
          </a:p>
        </p:txBody>
      </p:sp>
      <p:pic>
        <p:nvPicPr>
          <p:cNvPr id="16" name="Picture 15" descr="Qr code&#10;&#10;Description automatically generated">
            <a:extLst>
              <a:ext uri="{FF2B5EF4-FFF2-40B4-BE49-F238E27FC236}">
                <a16:creationId xmlns:a16="http://schemas.microsoft.com/office/drawing/2014/main" id="{4B6795B0-28CC-4E5B-BD97-927D1998E7D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9150" y="1537773"/>
            <a:ext cx="4076609" cy="4076609"/>
          </a:xfrm>
          <a:prstGeom prst="rect">
            <a:avLst/>
          </a:prstGeom>
          <a:noFill/>
          <a:ln>
            <a:noFill/>
          </a:ln>
        </p:spPr>
      </p:pic>
    </p:spTree>
    <p:extLst>
      <p:ext uri="{BB962C8B-B14F-4D97-AF65-F5344CB8AC3E}">
        <p14:creationId xmlns:p14="http://schemas.microsoft.com/office/powerpoint/2010/main" val="3639033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C1103D41-8366-4A04-A183-E9DC2CA356F9}"/>
              </a:ext>
            </a:extLst>
          </p:cNvPr>
          <p:cNvSpPr txBox="1"/>
          <p:nvPr/>
        </p:nvSpPr>
        <p:spPr>
          <a:xfrm>
            <a:off x="552451" y="3209647"/>
            <a:ext cx="11315700" cy="4172810"/>
          </a:xfrm>
          <a:prstGeom prst="rect">
            <a:avLst/>
          </a:prstGeom>
        </p:spPr>
        <p:txBody>
          <a:bodyPr vert="horz" lIns="91440" tIns="45720" rIns="91440" bIns="45720" rtlCol="0">
            <a:normAutofit/>
          </a:bodyPr>
          <a:lstStyle/>
          <a:p>
            <a:pPr marL="0" marR="0" lvl="0" indent="0" algn="l" defTabSz="914400" rtl="0" eaLnBrk="1" fontAlgn="auto" latinLnBrk="0" hangingPunct="1">
              <a:lnSpc>
                <a:spcPct val="90000"/>
              </a:lnSpc>
              <a:spcBef>
                <a:spcPts val="0"/>
              </a:spcBef>
              <a:spcAft>
                <a:spcPts val="600"/>
              </a:spcAft>
              <a:buClr>
                <a:srgbClr val="FFFFFF"/>
              </a:buClr>
              <a:buSzTx/>
              <a:buFontTx/>
              <a:buNone/>
              <a:tabLst/>
              <a:defRPr/>
            </a:pPr>
            <a:r>
              <a:rPr kumimoji="0" lang="en-US" sz="1600" b="1" i="0" u="none" strike="noStrike" kern="1200" cap="none" spc="0" normalizeH="0" baseline="0" noProof="0">
                <a:ln>
                  <a:noFill/>
                </a:ln>
                <a:solidFill>
                  <a:srgbClr val="FFFFFF"/>
                </a:solidFill>
                <a:effectLst/>
                <a:uLnTx/>
                <a:uFillTx/>
                <a:latin typeface="Corbel" panose="020B0503020204020204"/>
                <a:ea typeface="+mn-ea"/>
                <a:cs typeface="+mn-cs"/>
              </a:rPr>
              <a:t>Resident council has been very rewarding for me. When I came to the home in which I live I was very sad for several days and then realized that what I was feeling wasn’t different from anyone else.</a:t>
            </a:r>
            <a:br>
              <a:rPr kumimoji="0" lang="en-US" sz="1600" b="1" i="0" u="none" strike="noStrike" kern="1200" cap="none" spc="0" normalizeH="0" baseline="0" noProof="0">
                <a:ln>
                  <a:noFill/>
                </a:ln>
                <a:solidFill>
                  <a:srgbClr val="FFFFFF"/>
                </a:solidFill>
                <a:effectLst/>
                <a:uLnTx/>
                <a:uFillTx/>
                <a:latin typeface="Corbel" panose="020B0503020204020204"/>
                <a:ea typeface="+mn-ea"/>
                <a:cs typeface="+mn-cs"/>
              </a:rPr>
            </a:br>
            <a:endParaRPr kumimoji="0" lang="en-US" sz="1600" b="1" i="0" u="none" strike="noStrike" kern="1200" cap="none" spc="0" normalizeH="0" baseline="0" noProof="0">
              <a:ln>
                <a:noFill/>
              </a:ln>
              <a:solidFill>
                <a:srgbClr val="FFFFFF"/>
              </a:solidFill>
              <a:effectLst/>
              <a:uLnTx/>
              <a:uFillTx/>
              <a:latin typeface="Corbel" panose="020B0503020204020204"/>
              <a:ea typeface="+mn-ea"/>
              <a:cs typeface="+mn-cs"/>
            </a:endParaRPr>
          </a:p>
          <a:p>
            <a:pPr marL="0" marR="0" lvl="0" indent="0" algn="l" defTabSz="914400" rtl="0" eaLnBrk="1" fontAlgn="auto" latinLnBrk="0" hangingPunct="1">
              <a:lnSpc>
                <a:spcPct val="90000"/>
              </a:lnSpc>
              <a:spcBef>
                <a:spcPts val="0"/>
              </a:spcBef>
              <a:spcAft>
                <a:spcPts val="600"/>
              </a:spcAft>
              <a:buClr>
                <a:srgbClr val="FFFFFF"/>
              </a:buClr>
              <a:buSzTx/>
              <a:buFontTx/>
              <a:buNone/>
              <a:tabLst/>
              <a:defRPr/>
            </a:pPr>
            <a:r>
              <a:rPr kumimoji="0" lang="en-US" sz="1600" b="1" i="0" u="none" strike="noStrike" kern="1200" cap="none" spc="0" normalizeH="0" baseline="0" noProof="0">
                <a:ln>
                  <a:noFill/>
                </a:ln>
                <a:solidFill>
                  <a:srgbClr val="FFFFFF"/>
                </a:solidFill>
                <a:effectLst/>
                <a:uLnTx/>
                <a:uFillTx/>
                <a:latin typeface="Corbel" panose="020B0503020204020204"/>
                <a:ea typeface="+mn-ea"/>
                <a:cs typeface="+mn-cs"/>
              </a:rPr>
              <a:t>My hope was that I would be able to adjust and change things in the home to benefit me and the other residence. Resident council gave me that opportunity. I’ve been influential in many things in my building from a residential store to even changes on our food menu. This not only helps me, but it also aided others in my building. </a:t>
            </a:r>
            <a:br>
              <a:rPr kumimoji="0" lang="en-US" sz="1600" b="1" i="0" u="none" strike="noStrike" kern="1200" cap="none" spc="0" normalizeH="0" baseline="0" noProof="0">
                <a:ln>
                  <a:noFill/>
                </a:ln>
                <a:solidFill>
                  <a:srgbClr val="FFFFFF"/>
                </a:solidFill>
                <a:effectLst/>
                <a:uLnTx/>
                <a:uFillTx/>
                <a:latin typeface="Corbel" panose="020B0503020204020204"/>
                <a:ea typeface="+mn-ea"/>
                <a:cs typeface="+mn-cs"/>
              </a:rPr>
            </a:br>
            <a:endParaRPr kumimoji="0" lang="en-US" sz="1600" b="1" i="0" u="none" strike="noStrike" kern="1200" cap="none" spc="0" normalizeH="0" baseline="0" noProof="0">
              <a:ln>
                <a:noFill/>
              </a:ln>
              <a:solidFill>
                <a:srgbClr val="FFFFFF"/>
              </a:solidFill>
              <a:effectLst/>
              <a:uLnTx/>
              <a:uFillTx/>
              <a:latin typeface="Corbel" panose="020B0503020204020204"/>
              <a:ea typeface="+mn-ea"/>
              <a:cs typeface="+mn-cs"/>
            </a:endParaRPr>
          </a:p>
          <a:p>
            <a:pPr marL="0" marR="0" lvl="0" indent="0" algn="l" defTabSz="914400" rtl="0" eaLnBrk="1" fontAlgn="auto" latinLnBrk="0" hangingPunct="1">
              <a:lnSpc>
                <a:spcPct val="90000"/>
              </a:lnSpc>
              <a:spcBef>
                <a:spcPts val="0"/>
              </a:spcBef>
              <a:spcAft>
                <a:spcPts val="600"/>
              </a:spcAft>
              <a:buClr>
                <a:srgbClr val="FFFFFF"/>
              </a:buClr>
              <a:buSzTx/>
              <a:buFontTx/>
              <a:buNone/>
              <a:tabLst/>
              <a:defRPr/>
            </a:pPr>
            <a:r>
              <a:rPr kumimoji="0" lang="en-US" sz="1600" b="1" i="0" u="none" strike="noStrike" kern="1200" cap="none" spc="0" normalizeH="0" baseline="0" noProof="0">
                <a:ln>
                  <a:noFill/>
                </a:ln>
                <a:solidFill>
                  <a:srgbClr val="FFFFFF"/>
                </a:solidFill>
                <a:effectLst/>
                <a:uLnTx/>
                <a:uFillTx/>
                <a:latin typeface="Corbel" panose="020B0503020204020204"/>
                <a:ea typeface="+mn-ea"/>
                <a:cs typeface="+mn-cs"/>
              </a:rPr>
              <a:t>If this is something that you would like to be a part of, contact the State Ombudsmen‘s office 1-866-388-1888 and ask to speak with the Regional Ombudsman that visits your building and let them know your interest. </a:t>
            </a:r>
            <a:br>
              <a:rPr kumimoji="0" lang="en-US" sz="1600" b="1" i="0" u="none" strike="noStrike" kern="1200" cap="none" spc="0" normalizeH="0" baseline="0" noProof="0">
                <a:ln>
                  <a:noFill/>
                </a:ln>
                <a:solidFill>
                  <a:srgbClr val="FFFFFF"/>
                </a:solidFill>
                <a:effectLst/>
                <a:uLnTx/>
                <a:uFillTx/>
                <a:latin typeface="Corbel" panose="020B0503020204020204"/>
                <a:ea typeface="+mn-ea"/>
                <a:cs typeface="+mn-cs"/>
              </a:rPr>
            </a:br>
            <a:endParaRPr kumimoji="0" lang="en-US" sz="1600" b="1" i="0" u="none" strike="noStrike" kern="1200" cap="none" spc="0" normalizeH="0" baseline="0" noProof="0">
              <a:ln>
                <a:noFill/>
              </a:ln>
              <a:solidFill>
                <a:srgbClr val="FFFFFF"/>
              </a:solidFill>
              <a:effectLst/>
              <a:uLnTx/>
              <a:uFillTx/>
              <a:latin typeface="Corbel" panose="020B0503020204020204"/>
              <a:ea typeface="+mn-ea"/>
              <a:cs typeface="+mn-cs"/>
            </a:endParaRPr>
          </a:p>
          <a:p>
            <a:pPr marL="0" marR="0" lvl="0" indent="0" algn="l" defTabSz="914400" rtl="0" eaLnBrk="1" fontAlgn="auto" latinLnBrk="0" hangingPunct="1">
              <a:lnSpc>
                <a:spcPct val="90000"/>
              </a:lnSpc>
              <a:spcBef>
                <a:spcPts val="0"/>
              </a:spcBef>
              <a:spcAft>
                <a:spcPts val="600"/>
              </a:spcAft>
              <a:buClr>
                <a:srgbClr val="FFFFFF"/>
              </a:buClr>
              <a:buSzTx/>
              <a:buFontTx/>
              <a:buNone/>
              <a:tabLst/>
              <a:defRPr/>
            </a:pPr>
            <a:r>
              <a:rPr kumimoji="0" lang="en-US" sz="1600" b="1" i="0" u="none" strike="noStrike" kern="1200" cap="none" spc="0" normalizeH="0" baseline="0" noProof="0">
                <a:ln>
                  <a:noFill/>
                </a:ln>
                <a:solidFill>
                  <a:srgbClr val="FFFFFF"/>
                </a:solidFill>
                <a:effectLst/>
                <a:uLnTx/>
                <a:uFillTx/>
                <a:latin typeface="Corbel" panose="020B0503020204020204"/>
                <a:ea typeface="+mn-ea"/>
                <a:cs typeface="+mn-cs"/>
              </a:rPr>
              <a:t>The Statewide Coalition of Presidents of Resident Councils (SCPRC) is also looking for new members. While initially membership was just open to the resident council presidents only, we have opened it up to allow for other nursing home member to join and participate if they wish to advocate on their behalf and others to make changes in the lives of nursing home residents. If this is something you feel strongly about please let us know. </a:t>
            </a:r>
            <a:br>
              <a:rPr kumimoji="0" lang="en-US" sz="1600" b="1" i="0" u="none" strike="noStrike" kern="1200" cap="none" spc="0" normalizeH="0" baseline="0" noProof="0">
                <a:ln>
                  <a:noFill/>
                </a:ln>
                <a:solidFill>
                  <a:srgbClr val="FFFFFF"/>
                </a:solidFill>
                <a:effectLst/>
                <a:uLnTx/>
                <a:uFillTx/>
                <a:latin typeface="Corbel" panose="020B0503020204020204"/>
                <a:ea typeface="+mn-ea"/>
                <a:cs typeface="+mn-cs"/>
              </a:rPr>
            </a:br>
            <a:endParaRPr kumimoji="0" lang="en-US" sz="1600" b="1" i="0" u="none" strike="noStrike" kern="1200" cap="none" spc="0" normalizeH="0" baseline="0" noProof="0">
              <a:ln>
                <a:noFill/>
              </a:ln>
              <a:solidFill>
                <a:srgbClr val="FFFFFF"/>
              </a:solidFill>
              <a:effectLst/>
              <a:uLnTx/>
              <a:uFillTx/>
              <a:latin typeface="Corbel" panose="020B0503020204020204"/>
              <a:ea typeface="+mn-ea"/>
              <a:cs typeface="+mn-cs"/>
            </a:endParaRPr>
          </a:p>
          <a:p>
            <a:pPr marL="0" marR="0" lvl="0" indent="0" algn="l" defTabSz="914400" rtl="0" eaLnBrk="1" fontAlgn="auto" latinLnBrk="0" hangingPunct="1">
              <a:lnSpc>
                <a:spcPct val="90000"/>
              </a:lnSpc>
              <a:spcBef>
                <a:spcPts val="0"/>
              </a:spcBef>
              <a:spcAft>
                <a:spcPts val="600"/>
              </a:spcAft>
              <a:buClr>
                <a:srgbClr val="FFFFFF"/>
              </a:buClr>
              <a:buSzTx/>
              <a:buFontTx/>
              <a:buNone/>
              <a:tabLst/>
              <a:defRPr/>
            </a:pPr>
            <a:r>
              <a:rPr kumimoji="0" lang="en-US" sz="1600" b="1" i="0" u="none" strike="noStrike" kern="1200" cap="none" spc="0" normalizeH="0" baseline="0" noProof="0">
                <a:ln>
                  <a:noFill/>
                </a:ln>
                <a:solidFill>
                  <a:srgbClr val="FFFFFF"/>
                </a:solidFill>
                <a:effectLst/>
                <a:uLnTx/>
                <a:uFillTx/>
                <a:latin typeface="Corbel" panose="020B0503020204020204"/>
                <a:ea typeface="+mn-ea"/>
                <a:cs typeface="+mn-cs"/>
              </a:rPr>
              <a:t>Feel free to hang or distribute the following flyer which is included in the VOICES Special Edition Silver Panther throughout your home to inform residents about this opportunity to make systemic change.</a:t>
            </a:r>
          </a:p>
        </p:txBody>
      </p:sp>
      <p:sp>
        <p:nvSpPr>
          <p:cNvPr id="15" name="TextBox 14">
            <a:extLst>
              <a:ext uri="{FF2B5EF4-FFF2-40B4-BE49-F238E27FC236}">
                <a16:creationId xmlns:a16="http://schemas.microsoft.com/office/drawing/2014/main" id="{43841EC4-2CF4-478D-901F-FF0A0D08FD5F}"/>
              </a:ext>
            </a:extLst>
          </p:cNvPr>
          <p:cNvSpPr txBox="1"/>
          <p:nvPr/>
        </p:nvSpPr>
        <p:spPr>
          <a:xfrm>
            <a:off x="3543300" y="663957"/>
            <a:ext cx="8324851" cy="1403461"/>
          </a:xfrm>
          <a:prstGeom prst="rect">
            <a:avLst/>
          </a:prstGeom>
          <a:noFill/>
        </p:spPr>
        <p:txBody>
          <a:bodyPr wrap="square">
            <a:spAutoFit/>
          </a:bodyPr>
          <a:lstStyle/>
          <a:p>
            <a:pPr marL="0" marR="0" lvl="0" indent="0" algn="ctr" defTabSz="914400" rtl="0" eaLnBrk="1" fontAlgn="auto" latinLnBrk="0" hangingPunct="1">
              <a:lnSpc>
                <a:spcPct val="90000"/>
              </a:lnSpc>
              <a:spcBef>
                <a:spcPts val="0"/>
              </a:spcBef>
              <a:spcAft>
                <a:spcPts val="600"/>
              </a:spcAft>
              <a:buClr>
                <a:srgbClr val="FFFFFF"/>
              </a:buClr>
              <a:buSzTx/>
              <a:buFontTx/>
              <a:buNone/>
              <a:tabLst/>
              <a:defRPr/>
            </a:pPr>
            <a:r>
              <a:rPr kumimoji="0" lang="en-US" sz="2400" b="1" i="0" u="none" strike="noStrike" kern="1200" cap="none" spc="0" normalizeH="0" baseline="0" noProof="0">
                <a:ln>
                  <a:noFill/>
                </a:ln>
                <a:solidFill>
                  <a:srgbClr val="1040C6"/>
                </a:solidFill>
                <a:effectLst/>
                <a:uLnTx/>
                <a:uFillTx/>
                <a:latin typeface="Corbel" panose="020B0503020204020204"/>
                <a:ea typeface="+mn-ea"/>
                <a:cs typeface="+mn-cs"/>
              </a:rPr>
              <a:t>IT’S YOUR CHOICE, LETS HEAR YOUR VOICE! </a:t>
            </a:r>
          </a:p>
          <a:p>
            <a:pPr marL="0" marR="0" lvl="0" indent="0" algn="ctr" defTabSz="914400" rtl="0" eaLnBrk="1" fontAlgn="auto" latinLnBrk="0" hangingPunct="1">
              <a:lnSpc>
                <a:spcPct val="90000"/>
              </a:lnSpc>
              <a:spcBef>
                <a:spcPts val="0"/>
              </a:spcBef>
              <a:spcAft>
                <a:spcPts val="600"/>
              </a:spcAft>
              <a:buClr>
                <a:srgbClr val="FFFFFF"/>
              </a:buClr>
              <a:buSzTx/>
              <a:buFontTx/>
              <a:buNone/>
              <a:tabLst/>
              <a:defRPr/>
            </a:pPr>
            <a:r>
              <a:rPr kumimoji="0" lang="en-US" sz="2000" b="1" i="0" u="none" strike="noStrike" kern="1200" cap="none" spc="0" normalizeH="0" baseline="0" noProof="0">
                <a:ln>
                  <a:noFill/>
                </a:ln>
                <a:solidFill>
                  <a:srgbClr val="1040C6"/>
                </a:solidFill>
                <a:effectLst/>
                <a:uLnTx/>
                <a:uFillTx/>
                <a:latin typeface="Corbel" panose="020B0503020204020204"/>
                <a:ea typeface="+mn-ea"/>
                <a:cs typeface="+mn-cs"/>
              </a:rPr>
              <a:t>Submitted by Jeanette Martinez, E-Board Member </a:t>
            </a:r>
          </a:p>
          <a:p>
            <a:pPr marL="0" marR="0" lvl="0" indent="0" algn="ctr" defTabSz="914400" rtl="0" eaLnBrk="1" fontAlgn="auto" latinLnBrk="0" hangingPunct="1">
              <a:lnSpc>
                <a:spcPct val="90000"/>
              </a:lnSpc>
              <a:spcBef>
                <a:spcPts val="0"/>
              </a:spcBef>
              <a:spcAft>
                <a:spcPts val="600"/>
              </a:spcAft>
              <a:buClr>
                <a:srgbClr val="FFFFFF"/>
              </a:buClr>
              <a:buSzTx/>
              <a:buFontTx/>
              <a:buNone/>
              <a:tabLst/>
              <a:defRPr/>
            </a:pPr>
            <a:r>
              <a:rPr kumimoji="0" lang="en-US" sz="1400" b="0" i="0" u="none" strike="noStrike" kern="1200" cap="none" spc="0" normalizeH="0" baseline="0" noProof="0">
                <a:ln>
                  <a:noFill/>
                </a:ln>
                <a:solidFill>
                  <a:srgbClr val="1040C6"/>
                </a:solidFill>
                <a:effectLst/>
                <a:uLnTx/>
                <a:uFillTx/>
                <a:latin typeface="Corbel" panose="020B0503020204020204"/>
                <a:ea typeface="+mn-ea"/>
                <a:cs typeface="+mn-cs"/>
                <a:hlinkClick r:id="rId3"/>
              </a:rPr>
              <a:t>https://portal.ct.gov/LTCOP/Content/Executive-Board-RCP/Executive-Board-RCP</a:t>
            </a:r>
            <a:endParaRPr kumimoji="0" lang="en-US" sz="1400" b="0" i="0" u="none" strike="noStrike" kern="1200" cap="none" spc="0" normalizeH="0" baseline="0" noProof="0">
              <a:ln>
                <a:noFill/>
              </a:ln>
              <a:solidFill>
                <a:srgbClr val="1040C6"/>
              </a:solidFill>
              <a:effectLst/>
              <a:uLnTx/>
              <a:uFillTx/>
              <a:latin typeface="Corbel" panose="020B0503020204020204"/>
              <a:ea typeface="+mn-ea"/>
              <a:cs typeface="+mn-cs"/>
            </a:endParaRPr>
          </a:p>
          <a:p>
            <a:pPr marL="0" marR="0" lvl="0" indent="0" algn="ctr" defTabSz="914400" rtl="0" eaLnBrk="1" fontAlgn="auto" latinLnBrk="0" hangingPunct="1">
              <a:lnSpc>
                <a:spcPct val="90000"/>
              </a:lnSpc>
              <a:spcBef>
                <a:spcPts val="0"/>
              </a:spcBef>
              <a:spcAft>
                <a:spcPts val="600"/>
              </a:spcAft>
              <a:buClr>
                <a:srgbClr val="FFFFFF"/>
              </a:buClr>
              <a:buSzTx/>
              <a:buFontTx/>
              <a:buNone/>
              <a:tabLst/>
              <a:defRPr/>
            </a:pPr>
            <a:endParaRPr kumimoji="0" lang="en-US" sz="2000" b="1" i="0" u="none" strike="noStrike" kern="1200" cap="none" spc="0" normalizeH="0" baseline="0" noProof="0">
              <a:ln>
                <a:noFill/>
              </a:ln>
              <a:solidFill>
                <a:srgbClr val="1040C6"/>
              </a:solidFill>
              <a:effectLst/>
              <a:uLnTx/>
              <a:uFillTx/>
              <a:latin typeface="Corbel" panose="020B0503020204020204"/>
              <a:ea typeface="+mn-ea"/>
              <a:cs typeface="+mn-cs"/>
            </a:endParaRPr>
          </a:p>
        </p:txBody>
      </p:sp>
      <p:pic>
        <p:nvPicPr>
          <p:cNvPr id="22" name="Picture 21" descr="Qr code&#10;&#10;Description automatically generated">
            <a:extLst>
              <a:ext uri="{FF2B5EF4-FFF2-40B4-BE49-F238E27FC236}">
                <a16:creationId xmlns:a16="http://schemas.microsoft.com/office/drawing/2014/main" id="{DD90EFE6-1B9B-40A6-9089-126EB31C814E}"/>
              </a:ext>
            </a:extLst>
          </p:cNvPr>
          <p:cNvPicPr>
            <a:picLocks noChangeAspect="1"/>
          </p:cNvPicPr>
          <p:nvPr/>
        </p:nvPicPr>
        <p:blipFill>
          <a:blip r:embed="rId4"/>
          <a:stretch>
            <a:fillRect/>
          </a:stretch>
        </p:blipFill>
        <p:spPr>
          <a:xfrm>
            <a:off x="695326" y="277207"/>
            <a:ext cx="2733674" cy="2733674"/>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4080158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6E37985-09B8-4F09-93C7-44CB3EDE52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6198"/>
            <a:ext cx="12192000" cy="60056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pic>
        <p:nvPicPr>
          <p:cNvPr id="4" name="Content Placeholder 3">
            <a:extLst>
              <a:ext uri="{FF2B5EF4-FFF2-40B4-BE49-F238E27FC236}">
                <a16:creationId xmlns:a16="http://schemas.microsoft.com/office/drawing/2014/main" id="{53A002CC-8367-4246-9D5A-F4FAE6B29542}"/>
              </a:ext>
            </a:extLst>
          </p:cNvPr>
          <p:cNvPicPr>
            <a:picLocks noGrp="1" noChangeAspect="1"/>
          </p:cNvPicPr>
          <p:nvPr>
            <p:ph idx="1"/>
          </p:nvPr>
        </p:nvPicPr>
        <p:blipFill>
          <a:blip r:embed="rId3"/>
          <a:stretch>
            <a:fillRect/>
          </a:stretch>
        </p:blipFill>
        <p:spPr>
          <a:xfrm>
            <a:off x="2145621" y="172019"/>
            <a:ext cx="8103279" cy="6259783"/>
          </a:xfrm>
          <a:prstGeom prst="rect">
            <a:avLst/>
          </a:prstGeom>
        </p:spPr>
      </p:pic>
    </p:spTree>
    <p:extLst>
      <p:ext uri="{BB962C8B-B14F-4D97-AF65-F5344CB8AC3E}">
        <p14:creationId xmlns:p14="http://schemas.microsoft.com/office/powerpoint/2010/main" val="1980986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C1C305-4BA8-5CD4-0C58-7C41104099EC}"/>
              </a:ext>
            </a:extLst>
          </p:cNvPr>
          <p:cNvSpPr>
            <a:spLocks noGrp="1"/>
          </p:cNvSpPr>
          <p:nvPr>
            <p:ph type="title"/>
          </p:nvPr>
        </p:nvSpPr>
        <p:spPr/>
        <p:txBody>
          <a:bodyPr>
            <a:noAutofit/>
          </a:bodyPr>
          <a:lstStyle/>
          <a:p>
            <a:pPr algn="ctr"/>
            <a:r>
              <a:rPr lang="en-US" sz="4400">
                <a:solidFill>
                  <a:srgbClr val="002060"/>
                </a:solidFill>
              </a:rPr>
              <a:t>the Statewide Coalition of Presidents of Resident Councils </a:t>
            </a:r>
          </a:p>
        </p:txBody>
      </p:sp>
      <p:pic>
        <p:nvPicPr>
          <p:cNvPr id="5" name="Picture 4" descr="A picture containing logo&#10;&#10;Description automatically generated">
            <a:extLst>
              <a:ext uri="{FF2B5EF4-FFF2-40B4-BE49-F238E27FC236}">
                <a16:creationId xmlns:a16="http://schemas.microsoft.com/office/drawing/2014/main" id="{12DAD69B-8AC0-7AFE-CD01-98E20BA591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725" y="3876675"/>
            <a:ext cx="2952750" cy="3162300"/>
          </a:xfrm>
          <a:prstGeom prst="rect">
            <a:avLst/>
          </a:prstGeom>
        </p:spPr>
      </p:pic>
      <p:graphicFrame>
        <p:nvGraphicFramePr>
          <p:cNvPr id="12" name="Content Placeholder 11">
            <a:extLst>
              <a:ext uri="{FF2B5EF4-FFF2-40B4-BE49-F238E27FC236}">
                <a16:creationId xmlns:a16="http://schemas.microsoft.com/office/drawing/2014/main" id="{2FA2B6B1-1D30-48AD-B27F-7CC837EB6846}"/>
              </a:ext>
            </a:extLst>
          </p:cNvPr>
          <p:cNvGraphicFramePr>
            <a:graphicFrameLocks noGrp="1"/>
          </p:cNvGraphicFramePr>
          <p:nvPr>
            <p:ph idx="1"/>
            <p:extLst>
              <p:ext uri="{D42A27DB-BD31-4B8C-83A1-F6EECF244321}">
                <p14:modId xmlns:p14="http://schemas.microsoft.com/office/powerpoint/2010/main" val="3293021439"/>
              </p:ext>
            </p:extLst>
          </p:nvPr>
        </p:nvGraphicFramePr>
        <p:xfrm>
          <a:off x="3321050" y="1951824"/>
          <a:ext cx="8785225" cy="4743630"/>
        </p:xfrm>
        <a:graphic>
          <a:graphicData uri="http://schemas.openxmlformats.org/drawingml/2006/table">
            <a:tbl>
              <a:tblPr firstRow="1" firstCol="1" bandRow="1"/>
              <a:tblGrid>
                <a:gridCol w="4313267">
                  <a:extLst>
                    <a:ext uri="{9D8B030D-6E8A-4147-A177-3AD203B41FA5}">
                      <a16:colId xmlns:a16="http://schemas.microsoft.com/office/drawing/2014/main" val="3659212821"/>
                    </a:ext>
                  </a:extLst>
                </a:gridCol>
                <a:gridCol w="4471958">
                  <a:extLst>
                    <a:ext uri="{9D8B030D-6E8A-4147-A177-3AD203B41FA5}">
                      <a16:colId xmlns:a16="http://schemas.microsoft.com/office/drawing/2014/main" val="1931101062"/>
                    </a:ext>
                  </a:extLst>
                </a:gridCol>
              </a:tblGrid>
              <a:tr h="652039">
                <a:tc>
                  <a:txBody>
                    <a:bodyPr/>
                    <a:lstStyle/>
                    <a:p>
                      <a:pPr marL="0" marR="0" algn="ctr">
                        <a:spcBef>
                          <a:spcPts val="0"/>
                        </a:spcBef>
                        <a:spcAft>
                          <a:spcPts val="0"/>
                        </a:spcAft>
                      </a:pPr>
                      <a:r>
                        <a:rPr lang="en-US" sz="2000">
                          <a:solidFill>
                            <a:srgbClr val="002060"/>
                          </a:solidFill>
                          <a:effectLst/>
                          <a:latin typeface="Arial" panose="020B0604020202020204" pitchFamily="34" charset="0"/>
                          <a:ea typeface="Times New Roman" panose="02020603050405020304" pitchFamily="18" charset="0"/>
                          <a:cs typeface="Times New Roman" panose="02020603050405020304" pitchFamily="18" charset="0"/>
                        </a:rPr>
                        <a:t>Jeanette Sullivan-Martinez</a:t>
                      </a:r>
                      <a:br>
                        <a:rPr lang="en-US" sz="12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br>
                      <a:r>
                        <a:rPr lang="en-US" sz="2000" b="1" i="1">
                          <a:solidFill>
                            <a:srgbClr val="002060"/>
                          </a:solidFill>
                          <a:effectLst/>
                          <a:latin typeface="Arial" panose="020B0604020202020204" pitchFamily="34" charset="0"/>
                          <a:ea typeface="Times New Roman" panose="02020603050405020304" pitchFamily="18" charset="0"/>
                          <a:cs typeface="Times New Roman" panose="02020603050405020304" pitchFamily="18" charset="0"/>
                        </a:rPr>
                        <a:t>President</a:t>
                      </a:r>
                      <a:endParaRPr lang="en-US" sz="12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8070" marR="580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000" dirty="0">
                          <a:solidFill>
                            <a:srgbClr val="002060"/>
                          </a:solidFill>
                          <a:effectLst/>
                          <a:latin typeface="Arial" panose="020B0604020202020204" pitchFamily="34" charset="0"/>
                          <a:ea typeface="Times New Roman" panose="02020603050405020304" pitchFamily="18" charset="0"/>
                          <a:cs typeface="Times New Roman" panose="02020603050405020304" pitchFamily="18" charset="0"/>
                        </a:rPr>
                        <a:t>Pendleton Healthcare</a:t>
                      </a:r>
                      <a:r>
                        <a:rPr lang="en-US" sz="1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58070" marR="580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09899023"/>
                  </a:ext>
                </a:extLst>
              </a:tr>
              <a:tr h="548785">
                <a:tc>
                  <a:txBody>
                    <a:bodyPr/>
                    <a:lstStyle/>
                    <a:p>
                      <a:pPr marL="0" marR="0" algn="ctr">
                        <a:spcBef>
                          <a:spcPts val="0"/>
                        </a:spcBef>
                        <a:spcAft>
                          <a:spcPts val="0"/>
                        </a:spcAft>
                      </a:pPr>
                      <a:r>
                        <a:rPr lang="en-US" sz="2000" dirty="0">
                          <a:solidFill>
                            <a:srgbClr val="002060"/>
                          </a:solidFill>
                          <a:effectLst/>
                          <a:latin typeface="Arial" panose="020B0604020202020204" pitchFamily="34" charset="0"/>
                          <a:ea typeface="Times New Roman" panose="02020603050405020304" pitchFamily="18" charset="0"/>
                          <a:cs typeface="Times New Roman" panose="02020603050405020304" pitchFamily="18" charset="0"/>
                        </a:rPr>
                        <a:t>John Balisciano Jr.</a:t>
                      </a:r>
                      <a:endParaRPr lang="en-US" sz="1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ctr">
                        <a:spcBef>
                          <a:spcPts val="0"/>
                        </a:spcBef>
                        <a:spcAft>
                          <a:spcPts val="0"/>
                        </a:spcAft>
                      </a:pPr>
                      <a:r>
                        <a:rPr lang="en-US" sz="2000" b="1" i="1" dirty="0">
                          <a:solidFill>
                            <a:srgbClr val="002060"/>
                          </a:solidFill>
                          <a:effectLst/>
                          <a:latin typeface="Arial" panose="020B0604020202020204" pitchFamily="34" charset="0"/>
                          <a:ea typeface="Times New Roman" panose="02020603050405020304" pitchFamily="18" charset="0"/>
                          <a:cs typeface="Times New Roman" panose="02020603050405020304" pitchFamily="18" charset="0"/>
                        </a:rPr>
                        <a:t>Vice President</a:t>
                      </a:r>
                      <a:endParaRPr lang="en-US" sz="1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8070" marR="580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000" dirty="0">
                          <a:solidFill>
                            <a:srgbClr val="002060"/>
                          </a:solidFill>
                          <a:effectLst/>
                          <a:latin typeface="Arial" panose="020B0604020202020204" pitchFamily="34" charset="0"/>
                          <a:ea typeface="Times New Roman" panose="02020603050405020304" pitchFamily="18" charset="0"/>
                          <a:cs typeface="Times New Roman" panose="02020603050405020304" pitchFamily="18" charset="0"/>
                        </a:rPr>
                        <a:t>Hewitt Health and Rehab 	</a:t>
                      </a:r>
                      <a:endParaRPr lang="en-US" sz="1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8070" marR="580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88186778"/>
                  </a:ext>
                </a:extLst>
              </a:tr>
              <a:tr h="496213">
                <a:tc>
                  <a:txBody>
                    <a:bodyPr/>
                    <a:lstStyle/>
                    <a:p>
                      <a:pPr marL="0" marR="0" algn="ctr">
                        <a:spcBef>
                          <a:spcPts val="0"/>
                        </a:spcBef>
                        <a:spcAft>
                          <a:spcPts val="0"/>
                        </a:spcAft>
                      </a:pPr>
                      <a:r>
                        <a:rPr lang="en-US" sz="2000" dirty="0">
                          <a:solidFill>
                            <a:srgbClr val="002060"/>
                          </a:solidFill>
                          <a:effectLst/>
                          <a:latin typeface="Arial" panose="020B0604020202020204" pitchFamily="34" charset="0"/>
                          <a:ea typeface="Times New Roman" panose="02020603050405020304" pitchFamily="18" charset="0"/>
                          <a:cs typeface="Times New Roman" panose="02020603050405020304" pitchFamily="18" charset="0"/>
                        </a:rPr>
                        <a:t>Susan Bilansky</a:t>
                      </a:r>
                      <a:endParaRPr lang="en-US" sz="1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8070" marR="580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000" dirty="0">
                          <a:solidFill>
                            <a:srgbClr val="002060"/>
                          </a:solidFill>
                          <a:effectLst/>
                          <a:latin typeface="Arial" panose="020B0604020202020204" pitchFamily="34" charset="0"/>
                          <a:ea typeface="Times New Roman" panose="02020603050405020304" pitchFamily="18" charset="0"/>
                          <a:cs typeface="Times New Roman" panose="02020603050405020304" pitchFamily="18" charset="0"/>
                        </a:rPr>
                        <a:t>Hebrew Home 	</a:t>
                      </a:r>
                      <a:endParaRPr lang="en-US" sz="1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8070" marR="580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60225829"/>
                  </a:ext>
                </a:extLst>
              </a:tr>
              <a:tr h="441285">
                <a:tc>
                  <a:txBody>
                    <a:bodyPr/>
                    <a:lstStyle/>
                    <a:p>
                      <a:pPr marL="0" marR="0" algn="ctr">
                        <a:spcBef>
                          <a:spcPts val="0"/>
                        </a:spcBef>
                        <a:spcAft>
                          <a:spcPts val="0"/>
                        </a:spcAft>
                      </a:pPr>
                      <a:r>
                        <a:rPr lang="en-US" sz="2000" dirty="0">
                          <a:solidFill>
                            <a:srgbClr val="002060"/>
                          </a:solidFill>
                          <a:effectLst/>
                          <a:latin typeface="Arial" panose="020B0604020202020204" pitchFamily="34" charset="0"/>
                          <a:ea typeface="Times New Roman" panose="02020603050405020304" pitchFamily="18" charset="0"/>
                          <a:cs typeface="Times New Roman" panose="02020603050405020304" pitchFamily="18" charset="0"/>
                        </a:rPr>
                        <a:t>Martha Leland</a:t>
                      </a:r>
                      <a:endParaRPr lang="en-US" sz="1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8070" marR="580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000" dirty="0">
                          <a:solidFill>
                            <a:srgbClr val="002060"/>
                          </a:solidFill>
                          <a:effectLst/>
                          <a:latin typeface="Arial" panose="020B0604020202020204" pitchFamily="34" charset="0"/>
                          <a:ea typeface="Times New Roman" panose="02020603050405020304" pitchFamily="18" charset="0"/>
                          <a:cs typeface="Times New Roman" panose="02020603050405020304" pitchFamily="18" charset="0"/>
                        </a:rPr>
                        <a:t>Touchpoints of Manchester </a:t>
                      </a:r>
                      <a:endParaRPr lang="en-US" sz="1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8070" marR="580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26507419"/>
                  </a:ext>
                </a:extLst>
              </a:tr>
              <a:tr h="540835">
                <a:tc>
                  <a:txBody>
                    <a:bodyPr/>
                    <a:lstStyle/>
                    <a:p>
                      <a:pPr marL="0" marR="0" algn="ctr">
                        <a:spcBef>
                          <a:spcPts val="0"/>
                        </a:spcBef>
                        <a:spcAft>
                          <a:spcPts val="0"/>
                        </a:spcAft>
                      </a:pPr>
                      <a:r>
                        <a:rPr lang="en-US" sz="2000" dirty="0">
                          <a:solidFill>
                            <a:srgbClr val="002060"/>
                          </a:solidFill>
                          <a:effectLst/>
                          <a:latin typeface="Arial" panose="020B0604020202020204" pitchFamily="34" charset="0"/>
                          <a:ea typeface="Times New Roman" panose="02020603050405020304" pitchFamily="18" charset="0"/>
                          <a:cs typeface="Times New Roman" panose="02020603050405020304" pitchFamily="18" charset="0"/>
                        </a:rPr>
                        <a:t>Ivette Alvarez</a:t>
                      </a:r>
                      <a:endParaRPr lang="en-US" sz="1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8070" marR="580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000" dirty="0">
                          <a:solidFill>
                            <a:srgbClr val="002060"/>
                          </a:solidFill>
                          <a:effectLst/>
                          <a:latin typeface="Arial" panose="020B0604020202020204" pitchFamily="34" charset="0"/>
                          <a:ea typeface="Times New Roman" panose="02020603050405020304" pitchFamily="18" charset="0"/>
                          <a:cs typeface="Times New Roman" panose="02020603050405020304" pitchFamily="18" charset="0"/>
                        </a:rPr>
                        <a:t>Stonebridge Health and Rehab</a:t>
                      </a:r>
                      <a:endParaRPr lang="en-US" sz="1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8070" marR="580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77368058"/>
                  </a:ext>
                </a:extLst>
              </a:tr>
              <a:tr h="548785">
                <a:tc>
                  <a:txBody>
                    <a:bodyPr/>
                    <a:lstStyle/>
                    <a:p>
                      <a:pPr marL="0" marR="0" algn="ctr">
                        <a:spcBef>
                          <a:spcPts val="0"/>
                        </a:spcBef>
                        <a:spcAft>
                          <a:spcPts val="0"/>
                        </a:spcAft>
                      </a:pPr>
                      <a:r>
                        <a:rPr lang="en-US" sz="2000" dirty="0">
                          <a:solidFill>
                            <a:srgbClr val="002060"/>
                          </a:solidFill>
                          <a:effectLst/>
                          <a:latin typeface="Arial" panose="020B0604020202020204" pitchFamily="34" charset="0"/>
                          <a:ea typeface="Times New Roman" panose="02020603050405020304" pitchFamily="18" charset="0"/>
                          <a:cs typeface="Times New Roman" panose="02020603050405020304" pitchFamily="18" charset="0"/>
                        </a:rPr>
                        <a:t>Cindy Michaud</a:t>
                      </a:r>
                      <a:endParaRPr lang="en-US" sz="1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8070" marR="580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000">
                          <a:solidFill>
                            <a:srgbClr val="002060"/>
                          </a:solidFill>
                          <a:effectLst/>
                          <a:latin typeface="Arial" panose="020B0604020202020204" pitchFamily="34" charset="0"/>
                          <a:ea typeface="Arial" panose="020B0604020202020204" pitchFamily="34" charset="0"/>
                          <a:cs typeface="Times New Roman" panose="02020603050405020304" pitchFamily="18" charset="0"/>
                        </a:rPr>
                        <a:t>Summit Of Plantsville</a:t>
                      </a:r>
                      <a:endParaRPr lang="en-US" sz="12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ctr">
                        <a:spcBef>
                          <a:spcPts val="0"/>
                        </a:spcBef>
                        <a:spcAft>
                          <a:spcPts val="0"/>
                        </a:spcAft>
                      </a:pPr>
                      <a:r>
                        <a:rPr lang="en-US" sz="2000">
                          <a:solidFill>
                            <a:srgbClr val="002060"/>
                          </a:solidFill>
                          <a:effectLst/>
                          <a:latin typeface="Arial" panose="020B0604020202020204" pitchFamily="34" charset="0"/>
                          <a:ea typeface="Arial" panose="020B0604020202020204" pitchFamily="34" charset="0"/>
                          <a:cs typeface="Times New Roman" panose="02020603050405020304" pitchFamily="18" charset="0"/>
                        </a:rPr>
                        <a:t> </a:t>
                      </a:r>
                      <a:endParaRPr lang="en-US" sz="12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8070" marR="580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27110033"/>
                  </a:ext>
                </a:extLst>
              </a:tr>
              <a:tr h="464686">
                <a:tc>
                  <a:txBody>
                    <a:bodyPr/>
                    <a:lstStyle/>
                    <a:p>
                      <a:pPr marL="0" marR="0" algn="ctr">
                        <a:spcBef>
                          <a:spcPts val="0"/>
                        </a:spcBef>
                        <a:spcAft>
                          <a:spcPts val="0"/>
                        </a:spcAft>
                      </a:pPr>
                      <a:r>
                        <a:rPr lang="en-US" sz="2000" dirty="0">
                          <a:solidFill>
                            <a:srgbClr val="002060"/>
                          </a:solidFill>
                          <a:effectLst/>
                          <a:latin typeface="Arial" panose="020B0604020202020204" pitchFamily="34" charset="0"/>
                          <a:ea typeface="Times New Roman" panose="02020603050405020304" pitchFamily="18" charset="0"/>
                          <a:cs typeface="Times New Roman" panose="02020603050405020304" pitchFamily="18" charset="0"/>
                        </a:rPr>
                        <a:t>Richard Metayer</a:t>
                      </a:r>
                      <a:endParaRPr lang="en-US" sz="1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8070" marR="580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000" dirty="0">
                          <a:solidFill>
                            <a:srgbClr val="002060"/>
                          </a:solidFill>
                          <a:effectLst/>
                          <a:latin typeface="Arial" panose="020B0604020202020204" pitchFamily="34" charset="0"/>
                          <a:ea typeface="Times New Roman" panose="02020603050405020304" pitchFamily="18" charset="0"/>
                          <a:cs typeface="Times New Roman" panose="02020603050405020304" pitchFamily="18" charset="0"/>
                        </a:rPr>
                        <a:t>Pendleton Healthcare</a:t>
                      </a:r>
                      <a:endParaRPr lang="en-US" sz="1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8070" marR="580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59311753"/>
                  </a:ext>
                </a:extLst>
              </a:tr>
              <a:tr h="464686">
                <a:tc>
                  <a:txBody>
                    <a:bodyPr/>
                    <a:lstStyle/>
                    <a:p>
                      <a:pPr marL="0" marR="0" algn="ctr">
                        <a:spcBef>
                          <a:spcPts val="0"/>
                        </a:spcBef>
                        <a:spcAft>
                          <a:spcPts val="0"/>
                        </a:spcAft>
                      </a:pPr>
                      <a:r>
                        <a:rPr lang="en-US" sz="2000" u="none"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Robert Willis</a:t>
                      </a:r>
                    </a:p>
                  </a:txBody>
                  <a:tcPr marL="58070" marR="580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000" u="none" dirty="0">
                          <a:solidFill>
                            <a:srgbClr val="002060"/>
                          </a:solidFill>
                          <a:effectLst/>
                          <a:latin typeface="Arial" panose="020B0604020202020204" pitchFamily="34" charset="0"/>
                          <a:ea typeface="Arial" panose="020B0604020202020204" pitchFamily="34" charset="0"/>
                          <a:cs typeface="Times New Roman" panose="02020603050405020304" pitchFamily="18" charset="0"/>
                        </a:rPr>
                        <a:t>West Side Care Center</a:t>
                      </a:r>
                    </a:p>
                  </a:txBody>
                  <a:tcPr marL="58070" marR="580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25756937"/>
                  </a:ext>
                </a:extLst>
              </a:tr>
              <a:tr h="464686">
                <a:tc>
                  <a:txBody>
                    <a:bodyPr/>
                    <a:lstStyle/>
                    <a:p>
                      <a:pPr marL="0" marR="0" algn="ctr">
                        <a:spcBef>
                          <a:spcPts val="0"/>
                        </a:spcBef>
                        <a:spcAft>
                          <a:spcPts val="0"/>
                        </a:spcAft>
                      </a:pPr>
                      <a:r>
                        <a:rPr lang="en-US" sz="2000" u="none"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Carol </a:t>
                      </a:r>
                      <a:r>
                        <a:rPr lang="en-US" sz="2000" u="none"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Runlett</a:t>
                      </a:r>
                      <a:endParaRPr lang="en-US" sz="2000" u="none"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txBody>
                  <a:tcPr marL="58070" marR="580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000" u="none" dirty="0">
                          <a:solidFill>
                            <a:srgbClr val="002060"/>
                          </a:solidFill>
                          <a:effectLst/>
                          <a:latin typeface="Arial" panose="020B0604020202020204" pitchFamily="34" charset="0"/>
                          <a:ea typeface="Arial" panose="020B0604020202020204" pitchFamily="34" charset="0"/>
                          <a:cs typeface="Times New Roman" panose="02020603050405020304" pitchFamily="18" charset="0"/>
                        </a:rPr>
                        <a:t>Branford Hills (ARK)</a:t>
                      </a:r>
                    </a:p>
                  </a:txBody>
                  <a:tcPr marL="58070" marR="580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79193038"/>
                  </a:ext>
                </a:extLst>
              </a:tr>
            </a:tbl>
          </a:graphicData>
        </a:graphic>
      </p:graphicFrame>
    </p:spTree>
    <p:extLst>
      <p:ext uri="{BB962C8B-B14F-4D97-AF65-F5344CB8AC3E}">
        <p14:creationId xmlns:p14="http://schemas.microsoft.com/office/powerpoint/2010/main" val="471731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0AB5D9-3797-4A9C-A2EF-830E07C3B8CE}"/>
              </a:ext>
            </a:extLst>
          </p:cNvPr>
          <p:cNvSpPr>
            <a:spLocks noGrp="1"/>
          </p:cNvSpPr>
          <p:nvPr>
            <p:ph type="title"/>
          </p:nvPr>
        </p:nvSpPr>
        <p:spPr/>
        <p:txBody>
          <a:bodyPr anchor="ctr">
            <a:normAutofit/>
          </a:bodyPr>
          <a:lstStyle/>
          <a:p>
            <a:r>
              <a:rPr lang="en-US" b="1">
                <a:solidFill>
                  <a:srgbClr val="002060"/>
                </a:solidFill>
                <a:latin typeface="Arial" panose="020B0604020202020204" pitchFamily="34" charset="0"/>
                <a:cs typeface="Arial" panose="020B0604020202020204" pitchFamily="34" charset="0"/>
              </a:rPr>
              <a:t>Opening</a:t>
            </a:r>
            <a:r>
              <a:rPr lang="en-US">
                <a:latin typeface="Arial" panose="020B0604020202020204" pitchFamily="34" charset="0"/>
                <a:cs typeface="Arial" panose="020B0604020202020204" pitchFamily="34" charset="0"/>
              </a:rPr>
              <a:t> </a:t>
            </a:r>
            <a:r>
              <a:rPr lang="en-US" b="1">
                <a:solidFill>
                  <a:srgbClr val="002060"/>
                </a:solidFill>
                <a:latin typeface="Arial" panose="020B0604020202020204" pitchFamily="34" charset="0"/>
                <a:cs typeface="Arial" panose="020B0604020202020204" pitchFamily="34" charset="0"/>
              </a:rPr>
              <a:t>Remarks</a:t>
            </a:r>
            <a:endParaRPr lang="en-US">
              <a:solidFill>
                <a:srgbClr val="FFFFFF"/>
              </a:solidFill>
              <a:latin typeface="Arial" panose="020B0604020202020204" pitchFamily="34" charset="0"/>
              <a:cs typeface="Arial" panose="020B0604020202020204" pitchFamily="34" charset="0"/>
            </a:endParaRPr>
          </a:p>
        </p:txBody>
      </p:sp>
      <p:sp>
        <p:nvSpPr>
          <p:cNvPr id="6" name="Content Placeholder 5">
            <a:extLst>
              <a:ext uri="{FF2B5EF4-FFF2-40B4-BE49-F238E27FC236}">
                <a16:creationId xmlns:a16="http://schemas.microsoft.com/office/drawing/2014/main" id="{AA49A84F-E91D-49D3-A22A-9AE80F69757A}"/>
              </a:ext>
            </a:extLst>
          </p:cNvPr>
          <p:cNvSpPr>
            <a:spLocks noGrp="1"/>
          </p:cNvSpPr>
          <p:nvPr>
            <p:ph idx="1"/>
          </p:nvPr>
        </p:nvSpPr>
        <p:spPr>
          <a:xfrm>
            <a:off x="118269" y="2892424"/>
            <a:ext cx="7907338" cy="4351338"/>
          </a:xfrm>
        </p:spPr>
        <p:txBody>
          <a:bodyPr anchor="t">
            <a:normAutofit/>
          </a:bodyPr>
          <a:lstStyle/>
          <a:p>
            <a:pPr marL="0" indent="0" algn="ctr">
              <a:buNone/>
            </a:pPr>
            <a:r>
              <a:rPr lang="en-US" sz="3600">
                <a:solidFill>
                  <a:srgbClr val="002060"/>
                </a:solidFill>
                <a:latin typeface="Arial" panose="020B0604020202020204" pitchFamily="34" charset="0"/>
                <a:cs typeface="Arial" panose="020B0604020202020204" pitchFamily="34" charset="0"/>
              </a:rPr>
              <a:t>Commissioner Amy Porter</a:t>
            </a:r>
          </a:p>
          <a:p>
            <a:pPr marL="0" indent="0" algn="ctr">
              <a:buNone/>
            </a:pPr>
            <a:r>
              <a:rPr lang="en-US" sz="3600">
                <a:solidFill>
                  <a:srgbClr val="002060"/>
                </a:solidFill>
                <a:latin typeface="Arial" panose="020B0604020202020204" pitchFamily="34" charset="0"/>
                <a:cs typeface="Arial" panose="020B0604020202020204" pitchFamily="34" charset="0"/>
              </a:rPr>
              <a:t>Department of Aging </a:t>
            </a:r>
          </a:p>
          <a:p>
            <a:pPr marL="0" indent="0" algn="ctr">
              <a:buNone/>
            </a:pPr>
            <a:r>
              <a:rPr lang="en-US" sz="3600">
                <a:solidFill>
                  <a:srgbClr val="002060"/>
                </a:solidFill>
                <a:latin typeface="Arial" panose="020B0604020202020204" pitchFamily="34" charset="0"/>
                <a:cs typeface="Arial" panose="020B0604020202020204" pitchFamily="34" charset="0"/>
              </a:rPr>
              <a:t>and </a:t>
            </a:r>
          </a:p>
          <a:p>
            <a:pPr marL="0" indent="0" algn="ctr">
              <a:buNone/>
            </a:pPr>
            <a:r>
              <a:rPr lang="en-US" sz="3600">
                <a:solidFill>
                  <a:srgbClr val="002060"/>
                </a:solidFill>
                <a:latin typeface="Arial" panose="020B0604020202020204" pitchFamily="34" charset="0"/>
                <a:cs typeface="Arial" panose="020B0604020202020204" pitchFamily="34" charset="0"/>
              </a:rPr>
              <a:t>Disability Services</a:t>
            </a:r>
          </a:p>
        </p:txBody>
      </p:sp>
      <p:pic>
        <p:nvPicPr>
          <p:cNvPr id="1026" name="Picture 2" descr="Photo of Commissioner Amy Porter">
            <a:extLst>
              <a:ext uri="{FF2B5EF4-FFF2-40B4-BE49-F238E27FC236}">
                <a16:creationId xmlns:a16="http://schemas.microsoft.com/office/drawing/2014/main" id="{A08C08BE-B7FD-400C-8E27-B90D0377085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574" t="-2180" r="1947" b="389"/>
          <a:stretch/>
        </p:blipFill>
        <p:spPr bwMode="auto">
          <a:xfrm>
            <a:off x="7560873" y="954336"/>
            <a:ext cx="3792927" cy="437368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7294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E5CFBC-AB94-446E-9B27-D9A33E2A4AFF}"/>
              </a:ext>
            </a:extLst>
          </p:cNvPr>
          <p:cNvSpPr>
            <a:spLocks noGrp="1"/>
          </p:cNvSpPr>
          <p:nvPr>
            <p:ph type="title"/>
          </p:nvPr>
        </p:nvSpPr>
        <p:spPr>
          <a:xfrm>
            <a:off x="997253" y="158496"/>
            <a:ext cx="10197494" cy="1550561"/>
          </a:xfrm>
        </p:spPr>
        <p:txBody>
          <a:bodyPr vert="horz" lIns="91440" tIns="45720" rIns="91440" bIns="45720" rtlCol="0">
            <a:normAutofit fontScale="90000"/>
          </a:bodyPr>
          <a:lstStyle/>
          <a:p>
            <a:pPr marL="0" marR="0" algn="ctr">
              <a:lnSpc>
                <a:spcPct val="90000"/>
              </a:lnSpc>
              <a:spcBef>
                <a:spcPts val="0"/>
              </a:spcBef>
              <a:spcAft>
                <a:spcPts val="1000"/>
              </a:spcAft>
            </a:pPr>
            <a:r>
              <a:rPr lang="en-US" sz="2700" dirty="0">
                <a:solidFill>
                  <a:srgbClr val="002060"/>
                </a:solidFill>
                <a:effectLst/>
                <a:latin typeface="Arial Black" panose="020B0A04020102020204" pitchFamily="34" charset="0"/>
                <a:ea typeface="Calibri" panose="020F0502020204030204" pitchFamily="34" charset="0"/>
                <a:cs typeface="Times New Roman" panose="02020603050405020304" pitchFamily="18" charset="0"/>
              </a:rPr>
              <a:t>To our Resident Advocates who selflessly volunteer their time advocating on behalf of nursing home residents.   </a:t>
            </a:r>
            <a:br>
              <a:rPr lang="en-US" sz="2700" dirty="0">
                <a:solidFill>
                  <a:srgbClr val="002060"/>
                </a:solidFill>
                <a:effectLst/>
                <a:latin typeface="Times New Roman" panose="02020603050405020304" pitchFamily="18" charset="0"/>
                <a:ea typeface="Times New Roman" panose="02020603050405020304" pitchFamily="18" charset="0"/>
              </a:rPr>
            </a:br>
            <a:r>
              <a:rPr lang="en-US" sz="2700" dirty="0">
                <a:solidFill>
                  <a:srgbClr val="002060"/>
                </a:solidFill>
                <a:effectLst/>
                <a:latin typeface="Arial Black" panose="020B0A04020102020204" pitchFamily="34" charset="0"/>
                <a:ea typeface="Calibri" panose="020F0502020204030204" pitchFamily="34" charset="0"/>
                <a:cs typeface="Times New Roman" panose="02020603050405020304" pitchFamily="18" charset="0"/>
              </a:rPr>
              <a:t>Thank You!</a:t>
            </a:r>
            <a:br>
              <a:rPr lang="en-US" sz="2000" dirty="0">
                <a:effectLst/>
                <a:latin typeface="Times New Roman" panose="02020603050405020304" pitchFamily="18" charset="0"/>
                <a:ea typeface="Times New Roman" panose="02020603050405020304" pitchFamily="18" charset="0"/>
              </a:rPr>
            </a:br>
            <a:endParaRPr lang="en-US" sz="2000" dirty="0"/>
          </a:p>
        </p:txBody>
      </p:sp>
      <p:graphicFrame>
        <p:nvGraphicFramePr>
          <p:cNvPr id="6" name="Content Placeholder 5">
            <a:extLst>
              <a:ext uri="{FF2B5EF4-FFF2-40B4-BE49-F238E27FC236}">
                <a16:creationId xmlns:a16="http://schemas.microsoft.com/office/drawing/2014/main" id="{5E33F17D-4AC0-4962-B9C2-3A962888E0F6}"/>
              </a:ext>
            </a:extLst>
          </p:cNvPr>
          <p:cNvGraphicFramePr>
            <a:graphicFrameLocks noGrp="1"/>
          </p:cNvGraphicFramePr>
          <p:nvPr>
            <p:ph idx="1"/>
            <p:extLst>
              <p:ext uri="{D42A27DB-BD31-4B8C-83A1-F6EECF244321}">
                <p14:modId xmlns:p14="http://schemas.microsoft.com/office/powerpoint/2010/main" val="1124589441"/>
              </p:ext>
            </p:extLst>
          </p:nvPr>
        </p:nvGraphicFramePr>
        <p:xfrm>
          <a:off x="707572" y="1558244"/>
          <a:ext cx="9749367" cy="5141260"/>
        </p:xfrm>
        <a:graphic>
          <a:graphicData uri="http://schemas.openxmlformats.org/drawingml/2006/table">
            <a:tbl>
              <a:tblPr firstRow="1" firstCol="1" bandRow="1"/>
              <a:tblGrid>
                <a:gridCol w="4232728">
                  <a:extLst>
                    <a:ext uri="{9D8B030D-6E8A-4147-A177-3AD203B41FA5}">
                      <a16:colId xmlns:a16="http://schemas.microsoft.com/office/drawing/2014/main" val="4125204629"/>
                    </a:ext>
                  </a:extLst>
                </a:gridCol>
                <a:gridCol w="5516639">
                  <a:extLst>
                    <a:ext uri="{9D8B030D-6E8A-4147-A177-3AD203B41FA5}">
                      <a16:colId xmlns:a16="http://schemas.microsoft.com/office/drawing/2014/main" val="2140454266"/>
                    </a:ext>
                  </a:extLst>
                </a:gridCol>
              </a:tblGrid>
              <a:tr h="376164">
                <a:tc>
                  <a:txBody>
                    <a:bodyPr/>
                    <a:lstStyle/>
                    <a:p>
                      <a:pPr marL="0" marR="0" algn="ctr" fontAlgn="t">
                        <a:spcBef>
                          <a:spcPts val="1200"/>
                        </a:spcBef>
                        <a:spcAft>
                          <a:spcPts val="0"/>
                        </a:spcAft>
                      </a:pPr>
                      <a:r>
                        <a:rPr lang="en-US" sz="2400" b="1" i="0" u="sng" strike="noStrike">
                          <a:solidFill>
                            <a:srgbClr val="002060"/>
                          </a:solidFill>
                          <a:effectLst/>
                          <a:latin typeface="Arial" panose="020B0604020202020204" pitchFamily="34" charset="0"/>
                          <a:ea typeface="Times New Roman" panose="02020603050405020304" pitchFamily="18" charset="0"/>
                          <a:cs typeface="Arial" panose="020B0604020202020204" pitchFamily="34" charset="0"/>
                        </a:rPr>
                        <a:t>Volunteer</a:t>
                      </a:r>
                      <a:endParaRPr lang="en-US" sz="2400" b="0" i="0" u="none" strike="noStrike">
                        <a:solidFill>
                          <a:srgbClr val="002060"/>
                        </a:solidFill>
                        <a:effectLst/>
                        <a:latin typeface="Arial" panose="020B0604020202020204" pitchFamily="34" charset="0"/>
                        <a:cs typeface="Arial" panose="020B0604020202020204" pitchFamily="34" charset="0"/>
                      </a:endParaRPr>
                    </a:p>
                  </a:txBody>
                  <a:tcPr marL="79882" marR="79882" marT="1109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fontAlgn="t">
                        <a:spcBef>
                          <a:spcPts val="1200"/>
                        </a:spcBef>
                        <a:spcAft>
                          <a:spcPts val="0"/>
                        </a:spcAft>
                      </a:pPr>
                      <a:r>
                        <a:rPr lang="en-US" sz="2400" b="1" i="0" u="sng" strike="noStrike">
                          <a:solidFill>
                            <a:srgbClr val="002060"/>
                          </a:solidFill>
                          <a:effectLst/>
                          <a:latin typeface="Arial" panose="020B0604020202020204" pitchFamily="34" charset="0"/>
                          <a:ea typeface="Times New Roman" panose="02020603050405020304" pitchFamily="18" charset="0"/>
                          <a:cs typeface="Arial" panose="020B0604020202020204" pitchFamily="34" charset="0"/>
                        </a:rPr>
                        <a:t>Facility</a:t>
                      </a:r>
                      <a:endParaRPr lang="en-US" sz="2400" b="0" i="0" u="none" strike="noStrike">
                        <a:solidFill>
                          <a:srgbClr val="002060"/>
                        </a:solidFill>
                        <a:effectLst/>
                        <a:latin typeface="Arial" panose="020B0604020202020204" pitchFamily="34" charset="0"/>
                        <a:cs typeface="Arial" panose="020B0604020202020204" pitchFamily="34" charset="0"/>
                      </a:endParaRPr>
                    </a:p>
                  </a:txBody>
                  <a:tcPr marL="79882" marR="79882" marT="1109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42742654"/>
                  </a:ext>
                </a:extLst>
              </a:tr>
              <a:tr h="334969">
                <a:tc>
                  <a:txBody>
                    <a:bodyPr/>
                    <a:lstStyle/>
                    <a:p>
                      <a:pPr marL="0" marR="0" algn="ctr">
                        <a:spcBef>
                          <a:spcPts val="1200"/>
                        </a:spcBef>
                        <a:spcAft>
                          <a:spcPts val="0"/>
                        </a:spcAft>
                      </a:pPr>
                      <a:r>
                        <a:rPr lang="en-US" sz="2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Javier Vargas</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1200"/>
                        </a:spcBef>
                        <a:spcAft>
                          <a:spcPts val="0"/>
                        </a:spcAft>
                      </a:pPr>
                      <a:r>
                        <a:rPr lang="en-US" sz="2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Trinity Hill</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08859643"/>
                  </a:ext>
                </a:extLst>
              </a:tr>
              <a:tr h="343693">
                <a:tc>
                  <a:txBody>
                    <a:bodyPr/>
                    <a:lstStyle/>
                    <a:p>
                      <a:pPr algn="ctr" fontAlgn="b"/>
                      <a:r>
                        <a:rPr lang="en-US" sz="2400" b="0" i="0" u="none" strike="noStrike" dirty="0">
                          <a:solidFill>
                            <a:srgbClr val="002060"/>
                          </a:solidFill>
                          <a:effectLst/>
                          <a:latin typeface="Arial" panose="020B0604020202020204" pitchFamily="34" charset="0"/>
                          <a:cs typeface="Arial" panose="020B0604020202020204" pitchFamily="34" charset="0"/>
                        </a:rPr>
                        <a:t>Carolina Diaz</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1200"/>
                        </a:spcBef>
                        <a:spcAft>
                          <a:spcPts val="0"/>
                        </a:spcAft>
                      </a:pPr>
                      <a:r>
                        <a:rPr lang="en-US" sz="2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Parkville Healthcare Center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26069237"/>
                  </a:ext>
                </a:extLst>
              </a:tr>
              <a:tr h="334969">
                <a:tc>
                  <a:txBody>
                    <a:bodyPr/>
                    <a:lstStyle/>
                    <a:p>
                      <a:pPr marL="0" marR="0" algn="ctr">
                        <a:spcBef>
                          <a:spcPts val="1200"/>
                        </a:spcBef>
                        <a:spcAft>
                          <a:spcPts val="0"/>
                        </a:spcAft>
                      </a:pPr>
                      <a:r>
                        <a:rPr lang="en-US" sz="2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Allan </a:t>
                      </a:r>
                      <a:r>
                        <a:rPr lang="en-US" sz="24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Johanson</a:t>
                      </a:r>
                      <a:endParaRPr lang="en-US" sz="2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1200"/>
                        </a:spcBef>
                        <a:spcAft>
                          <a:spcPts val="0"/>
                        </a:spcAft>
                      </a:pPr>
                      <a:r>
                        <a:rPr lang="en-US" sz="2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Wadsworth Glen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44686883"/>
                  </a:ext>
                </a:extLst>
              </a:tr>
              <a:tr h="334969">
                <a:tc>
                  <a:txBody>
                    <a:bodyPr/>
                    <a:lstStyle/>
                    <a:p>
                      <a:pPr marL="0" marR="0" algn="ctr">
                        <a:spcBef>
                          <a:spcPts val="1200"/>
                        </a:spcBef>
                        <a:spcAft>
                          <a:spcPts val="0"/>
                        </a:spcAft>
                      </a:pPr>
                      <a:r>
                        <a:rPr lang="en-US" sz="2400">
                          <a:solidFill>
                            <a:srgbClr val="002060"/>
                          </a:solidFill>
                          <a:effectLst/>
                          <a:latin typeface="Arial" panose="020B0604020202020204" pitchFamily="34" charset="0"/>
                          <a:ea typeface="Times New Roman" panose="02020603050405020304" pitchFamily="18" charset="0"/>
                          <a:cs typeface="Arial" panose="020B0604020202020204" pitchFamily="34" charset="0"/>
                        </a:rPr>
                        <a:t>Colleen Mcdermott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1200"/>
                        </a:spcBef>
                        <a:spcAft>
                          <a:spcPts val="0"/>
                        </a:spcAft>
                      </a:pPr>
                      <a:r>
                        <a:rPr lang="en-US" sz="2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Touchpoints of Farmington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38459812"/>
                  </a:ext>
                </a:extLst>
              </a:tr>
              <a:tr h="334969">
                <a:tc>
                  <a:txBody>
                    <a:bodyPr/>
                    <a:lstStyle/>
                    <a:p>
                      <a:pPr marL="0" marR="0" algn="ctr">
                        <a:spcBef>
                          <a:spcPts val="1200"/>
                        </a:spcBef>
                        <a:spcAft>
                          <a:spcPts val="0"/>
                        </a:spcAft>
                      </a:pPr>
                      <a:r>
                        <a:rPr lang="en-US" sz="2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Deb </a:t>
                      </a:r>
                      <a:r>
                        <a:rPr lang="en-US" sz="24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Ciofi</a:t>
                      </a:r>
                      <a:endParaRPr lang="en-US" sz="2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1200"/>
                        </a:spcBef>
                        <a:spcAft>
                          <a:spcPts val="0"/>
                        </a:spcAft>
                        <a:tabLst>
                          <a:tab pos="847725" algn="l"/>
                        </a:tabLst>
                      </a:pPr>
                      <a:r>
                        <a:rPr lang="en-US" sz="2400">
                          <a:solidFill>
                            <a:srgbClr val="002060"/>
                          </a:solidFill>
                          <a:effectLst/>
                          <a:latin typeface="Arial" panose="020B0604020202020204" pitchFamily="34" charset="0"/>
                          <a:ea typeface="Times New Roman" panose="02020603050405020304" pitchFamily="18" charset="0"/>
                          <a:cs typeface="Arial" panose="020B0604020202020204" pitchFamily="34" charset="0"/>
                        </a:rPr>
                        <a:t>Bayview Health Care Center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38495457"/>
                  </a:ext>
                </a:extLst>
              </a:tr>
              <a:tr h="334969">
                <a:tc>
                  <a:txBody>
                    <a:bodyPr/>
                    <a:lstStyle/>
                    <a:p>
                      <a:pPr marL="0" marR="0" algn="ctr">
                        <a:spcBef>
                          <a:spcPts val="1200"/>
                        </a:spcBef>
                        <a:spcAft>
                          <a:spcPts val="0"/>
                        </a:spcAft>
                      </a:pPr>
                      <a:r>
                        <a:rPr lang="en-US" sz="2400">
                          <a:solidFill>
                            <a:srgbClr val="002060"/>
                          </a:solidFill>
                          <a:effectLst/>
                          <a:latin typeface="Arial" panose="020B0604020202020204" pitchFamily="34" charset="0"/>
                          <a:ea typeface="Times New Roman" panose="02020603050405020304" pitchFamily="18" charset="0"/>
                          <a:cs typeface="Arial" panose="020B0604020202020204" pitchFamily="34" charset="0"/>
                        </a:rPr>
                        <a:t>Doreen Near</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1200"/>
                        </a:spcBef>
                        <a:spcAft>
                          <a:spcPts val="0"/>
                        </a:spcAft>
                      </a:pPr>
                      <a:r>
                        <a:rPr lang="en-US" sz="2400">
                          <a:solidFill>
                            <a:srgbClr val="002060"/>
                          </a:solidFill>
                          <a:effectLst/>
                          <a:latin typeface="Arial" panose="020B0604020202020204" pitchFamily="34" charset="0"/>
                          <a:ea typeface="Times New Roman" panose="02020603050405020304" pitchFamily="18" charset="0"/>
                          <a:cs typeface="Arial" panose="020B0604020202020204" pitchFamily="34" charset="0"/>
                        </a:rPr>
                        <a:t>Mystic Healthcare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64754267"/>
                  </a:ext>
                </a:extLst>
              </a:tr>
              <a:tr h="334969">
                <a:tc>
                  <a:txBody>
                    <a:bodyPr/>
                    <a:lstStyle/>
                    <a:p>
                      <a:pPr marL="0" marR="0" algn="ctr">
                        <a:spcBef>
                          <a:spcPts val="1200"/>
                        </a:spcBef>
                        <a:spcAft>
                          <a:spcPts val="0"/>
                        </a:spcAft>
                      </a:pPr>
                      <a:r>
                        <a:rPr lang="en-US" sz="2400">
                          <a:solidFill>
                            <a:srgbClr val="002060"/>
                          </a:solidFill>
                          <a:effectLst/>
                          <a:latin typeface="Arial" panose="020B0604020202020204" pitchFamily="34" charset="0"/>
                          <a:ea typeface="Times New Roman" panose="02020603050405020304" pitchFamily="18" charset="0"/>
                          <a:cs typeface="Arial" panose="020B0604020202020204" pitchFamily="34" charset="0"/>
                        </a:rPr>
                        <a:t>Jennifer Glick</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1200"/>
                        </a:spcBef>
                        <a:spcAft>
                          <a:spcPts val="0"/>
                        </a:spcAft>
                      </a:pPr>
                      <a:r>
                        <a:rPr lang="en-US" sz="2400">
                          <a:solidFill>
                            <a:srgbClr val="002060"/>
                          </a:solidFill>
                          <a:effectLst/>
                          <a:latin typeface="Arial" panose="020B0604020202020204" pitchFamily="34" charset="0"/>
                          <a:ea typeface="Times New Roman" panose="02020603050405020304" pitchFamily="18" charset="0"/>
                          <a:cs typeface="Arial" panose="020B0604020202020204" pitchFamily="34" charset="0"/>
                        </a:rPr>
                        <a:t>Chelsea Place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77295941"/>
                  </a:ext>
                </a:extLst>
              </a:tr>
              <a:tr h="334969">
                <a:tc>
                  <a:txBody>
                    <a:bodyPr/>
                    <a:lstStyle/>
                    <a:p>
                      <a:pPr marL="0" marR="0" algn="ctr">
                        <a:spcBef>
                          <a:spcPts val="1200"/>
                        </a:spcBef>
                        <a:spcAft>
                          <a:spcPts val="0"/>
                        </a:spcAft>
                      </a:pPr>
                      <a:r>
                        <a:rPr lang="en-US" sz="2400">
                          <a:solidFill>
                            <a:srgbClr val="002060"/>
                          </a:solidFill>
                          <a:effectLst/>
                          <a:latin typeface="Arial" panose="020B0604020202020204" pitchFamily="34" charset="0"/>
                          <a:ea typeface="Times New Roman" panose="02020603050405020304" pitchFamily="18" charset="0"/>
                          <a:cs typeface="Arial" panose="020B0604020202020204" pitchFamily="34" charset="0"/>
                        </a:rPr>
                        <a:t>Joyce Werden</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1200"/>
                        </a:spcBef>
                        <a:spcAft>
                          <a:spcPts val="0"/>
                        </a:spcAft>
                      </a:pPr>
                      <a:r>
                        <a:rPr lang="en-US" sz="2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Norwich Sub-Acute (</a:t>
                      </a:r>
                      <a:r>
                        <a:rPr lang="en-US" sz="24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Norwichtown</a:t>
                      </a:r>
                      <a:r>
                        <a:rPr lang="en-US" sz="2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58118380"/>
                  </a:ext>
                </a:extLst>
              </a:tr>
              <a:tr h="334969">
                <a:tc>
                  <a:txBody>
                    <a:bodyPr/>
                    <a:lstStyle/>
                    <a:p>
                      <a:pPr marL="0" marR="0" algn="ctr">
                        <a:spcBef>
                          <a:spcPts val="1200"/>
                        </a:spcBef>
                        <a:spcAft>
                          <a:spcPts val="0"/>
                        </a:spcAft>
                      </a:pPr>
                      <a:r>
                        <a:rPr lang="en-US" sz="2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Susan Williams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1200"/>
                        </a:spcBef>
                        <a:spcAft>
                          <a:spcPts val="0"/>
                        </a:spcAft>
                      </a:pPr>
                      <a:r>
                        <a:rPr lang="en-US" sz="2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Touchpoints at Chestnut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84636748"/>
                  </a:ext>
                </a:extLst>
              </a:tr>
              <a:tr h="334969">
                <a:tc>
                  <a:txBody>
                    <a:bodyPr/>
                    <a:lstStyle/>
                    <a:p>
                      <a:pPr marL="0" marR="0" algn="ctr">
                        <a:spcBef>
                          <a:spcPts val="1200"/>
                        </a:spcBef>
                        <a:spcAft>
                          <a:spcPts val="0"/>
                        </a:spcAft>
                      </a:pPr>
                      <a:r>
                        <a:rPr lang="en-US" sz="2400">
                          <a:solidFill>
                            <a:srgbClr val="002060"/>
                          </a:solidFill>
                          <a:effectLst/>
                          <a:latin typeface="Arial" panose="020B0604020202020204" pitchFamily="34" charset="0"/>
                          <a:ea typeface="Times New Roman" panose="02020603050405020304" pitchFamily="18" charset="0"/>
                          <a:cs typeface="Arial" panose="020B0604020202020204" pitchFamily="34" charset="0"/>
                        </a:rPr>
                        <a:t>Kevin Place</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1200"/>
                        </a:spcBef>
                        <a:spcAft>
                          <a:spcPts val="0"/>
                        </a:spcAft>
                      </a:pPr>
                      <a:r>
                        <a:rPr lang="en-US" sz="2400">
                          <a:solidFill>
                            <a:srgbClr val="002060"/>
                          </a:solidFill>
                          <a:effectLst/>
                          <a:latin typeface="Arial" panose="020B0604020202020204" pitchFamily="34" charset="0"/>
                          <a:ea typeface="Times New Roman" panose="02020603050405020304" pitchFamily="18" charset="0"/>
                          <a:cs typeface="Arial" panose="020B0604020202020204" pitchFamily="34" charset="0"/>
                        </a:rPr>
                        <a:t>Candlewood Valley Nursing Home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34754609"/>
                  </a:ext>
                </a:extLst>
              </a:tr>
              <a:tr h="334969">
                <a:tc>
                  <a:txBody>
                    <a:bodyPr/>
                    <a:lstStyle/>
                    <a:p>
                      <a:pPr marL="0" marR="0" algn="ctr">
                        <a:spcBef>
                          <a:spcPts val="1200"/>
                        </a:spcBef>
                        <a:spcAft>
                          <a:spcPts val="0"/>
                        </a:spcAft>
                      </a:pPr>
                      <a:r>
                        <a:rPr lang="en-US" sz="2400">
                          <a:solidFill>
                            <a:srgbClr val="002060"/>
                          </a:solidFill>
                          <a:effectLst/>
                          <a:latin typeface="Arial" panose="020B0604020202020204" pitchFamily="34" charset="0"/>
                          <a:ea typeface="Times New Roman" panose="02020603050405020304" pitchFamily="18" charset="0"/>
                          <a:cs typeface="Arial" panose="020B0604020202020204" pitchFamily="34" charset="0"/>
                        </a:rPr>
                        <a:t>Linda Rosen</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1200"/>
                        </a:spcBef>
                        <a:spcAft>
                          <a:spcPts val="0"/>
                        </a:spcAft>
                      </a:pPr>
                      <a:r>
                        <a:rPr lang="en-US" sz="2400">
                          <a:solidFill>
                            <a:srgbClr val="002060"/>
                          </a:solidFill>
                          <a:effectLst/>
                          <a:latin typeface="Arial" panose="020B0604020202020204" pitchFamily="34" charset="0"/>
                          <a:ea typeface="Times New Roman" panose="02020603050405020304" pitchFamily="18" charset="0"/>
                          <a:cs typeface="Arial" panose="020B0604020202020204" pitchFamily="34" charset="0"/>
                        </a:rPr>
                        <a:t>Governor’s House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45007343"/>
                  </a:ext>
                </a:extLst>
              </a:tr>
              <a:tr h="334969">
                <a:tc>
                  <a:txBody>
                    <a:bodyPr/>
                    <a:lstStyle/>
                    <a:p>
                      <a:pPr marL="0" marR="0" algn="ctr">
                        <a:spcBef>
                          <a:spcPts val="1200"/>
                        </a:spcBef>
                        <a:spcAft>
                          <a:spcPts val="0"/>
                        </a:spcAft>
                      </a:pPr>
                      <a:r>
                        <a:rPr lang="en-US" sz="2400">
                          <a:solidFill>
                            <a:srgbClr val="002060"/>
                          </a:solidFill>
                          <a:effectLst/>
                          <a:latin typeface="Arial" panose="020B0604020202020204" pitchFamily="34" charset="0"/>
                          <a:ea typeface="Times New Roman" panose="02020603050405020304" pitchFamily="18" charset="0"/>
                          <a:cs typeface="Arial" panose="020B0604020202020204" pitchFamily="34" charset="0"/>
                        </a:rPr>
                        <a:t>Richard Steele</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1200"/>
                        </a:spcBef>
                        <a:spcAft>
                          <a:spcPts val="0"/>
                        </a:spcAft>
                      </a:pPr>
                      <a:r>
                        <a:rPr lang="en-US" sz="2400">
                          <a:solidFill>
                            <a:srgbClr val="002060"/>
                          </a:solidFill>
                          <a:effectLst/>
                          <a:latin typeface="Arial" panose="020B0604020202020204" pitchFamily="34" charset="0"/>
                          <a:ea typeface="Times New Roman" panose="02020603050405020304" pitchFamily="18" charset="0"/>
                          <a:cs typeface="Arial" panose="020B0604020202020204" pitchFamily="34" charset="0"/>
                        </a:rPr>
                        <a:t>Beechwood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3264670"/>
                  </a:ext>
                </a:extLst>
              </a:tr>
              <a:tr h="334969">
                <a:tc>
                  <a:txBody>
                    <a:bodyPr/>
                    <a:lstStyle/>
                    <a:p>
                      <a:pPr algn="ctr"/>
                      <a:r>
                        <a:rPr lang="en-US" sz="2400" dirty="0">
                          <a:solidFill>
                            <a:srgbClr val="002060"/>
                          </a:solidFill>
                          <a:latin typeface="Arial" panose="020B0604020202020204" pitchFamily="34" charset="0"/>
                          <a:cs typeface="Arial" panose="020B0604020202020204" pitchFamily="34" charset="0"/>
                        </a:rPr>
                        <a:t>Joann Seraphin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2400" dirty="0">
                          <a:solidFill>
                            <a:srgbClr val="002060"/>
                          </a:solidFill>
                          <a:latin typeface="Arial" panose="020B0604020202020204" pitchFamily="34" charset="0"/>
                          <a:cs typeface="Arial" panose="020B0604020202020204" pitchFamily="34" charset="0"/>
                        </a:rPr>
                        <a:t>Douglas Manor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73533559"/>
                  </a:ext>
                </a:extLst>
              </a:tr>
            </a:tbl>
          </a:graphicData>
        </a:graphic>
      </p:graphicFrame>
    </p:spTree>
    <p:extLst>
      <p:ext uri="{BB962C8B-B14F-4D97-AF65-F5344CB8AC3E}">
        <p14:creationId xmlns:p14="http://schemas.microsoft.com/office/powerpoint/2010/main" val="3528524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3D858CB-6EE4-40AD-B609-105623C05A8C}"/>
              </a:ext>
            </a:extLst>
          </p:cNvPr>
          <p:cNvPicPr>
            <a:picLocks noChangeAspect="1"/>
          </p:cNvPicPr>
          <p:nvPr/>
        </p:nvPicPr>
        <p:blipFill>
          <a:blip r:embed="rId3"/>
          <a:stretch>
            <a:fillRect/>
          </a:stretch>
        </p:blipFill>
        <p:spPr>
          <a:xfrm>
            <a:off x="1728056" y="43391"/>
            <a:ext cx="8567098" cy="676275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771918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0D5A912F-22B8-4E4F-A863-249236359549}"/>
              </a:ext>
            </a:extLst>
          </p:cNvPr>
          <p:cNvPicPr>
            <a:picLocks noGrp="1" noChangeAspect="1"/>
          </p:cNvPicPr>
          <p:nvPr>
            <p:ph idx="1"/>
          </p:nvPr>
        </p:nvPicPr>
        <p:blipFill rotWithShape="1">
          <a:blip r:embed="rId3"/>
          <a:srcRect l="21861" t="36433" r="20077" b="1"/>
          <a:stretch/>
        </p:blipFill>
        <p:spPr>
          <a:xfrm>
            <a:off x="6705600" y="584200"/>
            <a:ext cx="4673009" cy="6858000"/>
          </a:xfrm>
          <a:prstGeom prst="rect">
            <a:avLst/>
          </a:prstGeom>
        </p:spPr>
      </p:pic>
      <p:sp>
        <p:nvSpPr>
          <p:cNvPr id="2" name="TextBox 1">
            <a:extLst>
              <a:ext uri="{FF2B5EF4-FFF2-40B4-BE49-F238E27FC236}">
                <a16:creationId xmlns:a16="http://schemas.microsoft.com/office/drawing/2014/main" id="{02B5F067-231C-400C-A359-7FF62DE0D642}"/>
              </a:ext>
            </a:extLst>
          </p:cNvPr>
          <p:cNvSpPr txBox="1"/>
          <p:nvPr/>
        </p:nvSpPr>
        <p:spPr>
          <a:xfrm>
            <a:off x="813391" y="1727200"/>
            <a:ext cx="5664199" cy="3785652"/>
          </a:xfrm>
          <a:prstGeom prst="rect">
            <a:avLst/>
          </a:prstGeom>
          <a:noFill/>
        </p:spPr>
        <p:txBody>
          <a:bodyPr wrap="square" rtlCol="0">
            <a:spAutoFit/>
          </a:bodyPr>
          <a:lstStyle/>
          <a:p>
            <a:pPr algn="ctr"/>
            <a:r>
              <a:rPr lang="en-US" sz="4800" dirty="0">
                <a:solidFill>
                  <a:srgbClr val="002060"/>
                </a:solidFill>
              </a:rPr>
              <a:t>Call: </a:t>
            </a:r>
            <a:r>
              <a:rPr lang="en-US" sz="4800" dirty="0">
                <a:solidFill>
                  <a:srgbClr val="002060"/>
                </a:solidFill>
                <a:hlinkClick r:id="rId4"/>
              </a:rPr>
              <a:t>1-866-388-1888</a:t>
            </a:r>
            <a:br>
              <a:rPr lang="en-US" sz="4800" dirty="0">
                <a:solidFill>
                  <a:srgbClr val="002060"/>
                </a:solidFill>
              </a:rPr>
            </a:br>
            <a:br>
              <a:rPr lang="en-US" sz="4800" dirty="0">
                <a:solidFill>
                  <a:srgbClr val="002060"/>
                </a:solidFill>
              </a:rPr>
            </a:br>
            <a:endParaRPr lang="en-US" sz="4800" dirty="0">
              <a:solidFill>
                <a:srgbClr val="002060"/>
              </a:solidFill>
            </a:endParaRPr>
          </a:p>
          <a:p>
            <a:pPr algn="ctr"/>
            <a:r>
              <a:rPr lang="en-US" sz="4800" dirty="0">
                <a:solidFill>
                  <a:srgbClr val="002060"/>
                </a:solidFill>
              </a:rPr>
              <a:t>Email: </a:t>
            </a:r>
            <a:r>
              <a:rPr lang="en-US" sz="4800" dirty="0">
                <a:solidFill>
                  <a:srgbClr val="002060"/>
                </a:solidFill>
                <a:hlinkClick r:id="rId5"/>
              </a:rPr>
              <a:t>LTCOP@CT.GOV</a:t>
            </a:r>
            <a:endParaRPr lang="en-US" sz="4800" dirty="0">
              <a:solidFill>
                <a:srgbClr val="002060"/>
              </a:solidFill>
            </a:endParaRPr>
          </a:p>
        </p:txBody>
      </p:sp>
      <p:sp>
        <p:nvSpPr>
          <p:cNvPr id="5" name="TextBox 4">
            <a:extLst>
              <a:ext uri="{FF2B5EF4-FFF2-40B4-BE49-F238E27FC236}">
                <a16:creationId xmlns:a16="http://schemas.microsoft.com/office/drawing/2014/main" id="{AF2E2527-CAEF-484D-AB52-44435DF7E362}"/>
              </a:ext>
            </a:extLst>
          </p:cNvPr>
          <p:cNvSpPr txBox="1"/>
          <p:nvPr/>
        </p:nvSpPr>
        <p:spPr>
          <a:xfrm>
            <a:off x="177801" y="437634"/>
            <a:ext cx="8064500" cy="707886"/>
          </a:xfrm>
          <a:prstGeom prst="rect">
            <a:avLst/>
          </a:prstGeom>
          <a:noFill/>
        </p:spPr>
        <p:txBody>
          <a:bodyPr wrap="square">
            <a:spAutoFit/>
          </a:bodyPr>
          <a:lstStyle/>
          <a:p>
            <a:r>
              <a:rPr lang="en-US" sz="4000" dirty="0">
                <a:solidFill>
                  <a:srgbClr val="002060"/>
                </a:solidFill>
              </a:rPr>
              <a:t>Contact the Ombudsman Program</a:t>
            </a:r>
            <a:endParaRPr lang="en-US" sz="4000" dirty="0"/>
          </a:p>
        </p:txBody>
      </p:sp>
    </p:spTree>
    <p:extLst>
      <p:ext uri="{BB962C8B-B14F-4D97-AF65-F5344CB8AC3E}">
        <p14:creationId xmlns:p14="http://schemas.microsoft.com/office/powerpoint/2010/main" val="2387406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website&#10;&#10;Description automatically generated">
            <a:extLst>
              <a:ext uri="{FF2B5EF4-FFF2-40B4-BE49-F238E27FC236}">
                <a16:creationId xmlns:a16="http://schemas.microsoft.com/office/drawing/2014/main" id="{6E83EF93-3E2F-4CD8-985F-E73B3D942CF3}"/>
              </a:ext>
            </a:extLst>
          </p:cNvPr>
          <p:cNvPicPr>
            <a:picLocks noChangeAspect="1"/>
          </p:cNvPicPr>
          <p:nvPr/>
        </p:nvPicPr>
        <p:blipFill rotWithShape="1">
          <a:blip r:embed="rId3"/>
          <a:srcRect b="14074"/>
          <a:stretch/>
        </p:blipFill>
        <p:spPr>
          <a:xfrm>
            <a:off x="0" y="0"/>
            <a:ext cx="12192000" cy="5892800"/>
          </a:xfrm>
          <a:prstGeom prst="rect">
            <a:avLst/>
          </a:prstGeom>
        </p:spPr>
      </p:pic>
      <p:sp>
        <p:nvSpPr>
          <p:cNvPr id="2" name="Title 1">
            <a:extLst>
              <a:ext uri="{FF2B5EF4-FFF2-40B4-BE49-F238E27FC236}">
                <a16:creationId xmlns:a16="http://schemas.microsoft.com/office/drawing/2014/main" id="{4D6BA648-518C-4393-AA29-DBC6B81A28BA}"/>
              </a:ext>
            </a:extLst>
          </p:cNvPr>
          <p:cNvSpPr>
            <a:spLocks noGrp="1"/>
          </p:cNvSpPr>
          <p:nvPr>
            <p:ph type="title" idx="4294967295"/>
          </p:nvPr>
        </p:nvSpPr>
        <p:spPr>
          <a:xfrm>
            <a:off x="838200" y="5532437"/>
            <a:ext cx="10515600" cy="1325563"/>
          </a:xfrm>
        </p:spPr>
        <p:txBody>
          <a:bodyPr>
            <a:normAutofit/>
          </a:bodyPr>
          <a:lstStyle/>
          <a:p>
            <a:pPr algn="ctr"/>
            <a:r>
              <a:rPr lang="en-US" sz="6600" dirty="0"/>
              <a:t>Thank You For Attending!</a:t>
            </a:r>
          </a:p>
        </p:txBody>
      </p:sp>
      <p:pic>
        <p:nvPicPr>
          <p:cNvPr id="7" name="Picture 6" descr="A picture containing mask, key&#10;&#10;Description automatically generated">
            <a:extLst>
              <a:ext uri="{FF2B5EF4-FFF2-40B4-BE49-F238E27FC236}">
                <a16:creationId xmlns:a16="http://schemas.microsoft.com/office/drawing/2014/main" id="{81D6578D-B866-41AC-A700-11E91E53AD99}"/>
              </a:ext>
            </a:extLst>
          </p:cNvPr>
          <p:cNvPicPr>
            <a:picLocks noChangeAspect="1"/>
          </p:cNvPicPr>
          <p:nvPr/>
        </p:nvPicPr>
        <p:blipFill>
          <a:blip r:embed="rId4"/>
          <a:stretch>
            <a:fillRect/>
          </a:stretch>
        </p:blipFill>
        <p:spPr>
          <a:xfrm>
            <a:off x="203200" y="1435100"/>
            <a:ext cx="5422900" cy="5422900"/>
          </a:xfrm>
          <a:prstGeom prst="rect">
            <a:avLst/>
          </a:prstGeom>
        </p:spPr>
      </p:pic>
      <p:pic>
        <p:nvPicPr>
          <p:cNvPr id="6" name="Picture 5" descr="A picture containing logo&#10;&#10;Description automatically generated">
            <a:extLst>
              <a:ext uri="{FF2B5EF4-FFF2-40B4-BE49-F238E27FC236}">
                <a16:creationId xmlns:a16="http://schemas.microsoft.com/office/drawing/2014/main" id="{D1F2487D-E0DD-4307-A1F3-8E88AC805AE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65902" y="195551"/>
            <a:ext cx="2314819" cy="2479097"/>
          </a:xfrm>
          <a:prstGeom prst="rect">
            <a:avLst/>
          </a:prstGeom>
        </p:spPr>
      </p:pic>
    </p:spTree>
    <p:extLst>
      <p:ext uri="{BB962C8B-B14F-4D97-AF65-F5344CB8AC3E}">
        <p14:creationId xmlns:p14="http://schemas.microsoft.com/office/powerpoint/2010/main" val="3702492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577D54C-3DE0-4C0B-B3A6-CF36FB5B26E5}"/>
              </a:ext>
            </a:extLst>
          </p:cNvPr>
          <p:cNvSpPr>
            <a:spLocks noGrp="1"/>
          </p:cNvSpPr>
          <p:nvPr>
            <p:ph type="title"/>
          </p:nvPr>
        </p:nvSpPr>
        <p:spPr>
          <a:xfrm>
            <a:off x="1155699" y="362604"/>
            <a:ext cx="8438274" cy="1719262"/>
          </a:xfrm>
        </p:spPr>
        <p:txBody>
          <a:bodyPr/>
          <a:lstStyle/>
          <a:p>
            <a:r>
              <a:rPr lang="en-US"/>
              <a:t>Money Follows the Person</a:t>
            </a:r>
            <a:br>
              <a:rPr lang="en-US"/>
            </a:br>
            <a:endParaRPr lang="en-US"/>
          </a:p>
        </p:txBody>
      </p:sp>
      <p:pic>
        <p:nvPicPr>
          <p:cNvPr id="6" name="Picture 2" descr="A person smiling for the camera&#10;&#10;Description automatically generated with low confidence">
            <a:extLst>
              <a:ext uri="{FF2B5EF4-FFF2-40B4-BE49-F238E27FC236}">
                <a16:creationId xmlns:a16="http://schemas.microsoft.com/office/drawing/2014/main" id="{AE86493C-8674-4F9B-A867-8FF5368625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4866" y="778810"/>
            <a:ext cx="4481668" cy="544546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2EE0DDF-6AF9-4CF9-9CED-431CA3708C6B}"/>
              </a:ext>
            </a:extLst>
          </p:cNvPr>
          <p:cNvSpPr txBox="1"/>
          <p:nvPr/>
        </p:nvSpPr>
        <p:spPr>
          <a:xfrm>
            <a:off x="647700" y="5783121"/>
            <a:ext cx="6096000" cy="1015663"/>
          </a:xfrm>
          <a:prstGeom prst="rect">
            <a:avLst/>
          </a:prstGeom>
          <a:noFill/>
        </p:spPr>
        <p:txBody>
          <a:bodyPr wrap="square">
            <a:spAutoFit/>
          </a:bodyPr>
          <a:lstStyle/>
          <a:p>
            <a:pPr marL="0" marR="0" indent="0" algn="ctr">
              <a:spcBef>
                <a:spcPts val="0"/>
              </a:spcBef>
              <a:spcAft>
                <a:spcPts val="0"/>
              </a:spcAft>
              <a:buNone/>
            </a:pPr>
            <a:r>
              <a:rPr lang="en-US" sz="2400" b="1">
                <a:solidFill>
                  <a:srgbClr val="002060"/>
                </a:solidFill>
                <a:effectLst/>
                <a:latin typeface="Arial" panose="020B0604020202020204" pitchFamily="34" charset="0"/>
                <a:ea typeface="Calibri" panose="020F0502020204030204" pitchFamily="34" charset="0"/>
              </a:rPr>
              <a:t>Christine Weston</a:t>
            </a:r>
          </a:p>
          <a:p>
            <a:pPr marL="0" marR="0" indent="0" algn="ctr">
              <a:spcBef>
                <a:spcPts val="0"/>
              </a:spcBef>
              <a:spcAft>
                <a:spcPts val="0"/>
              </a:spcAft>
              <a:buNone/>
            </a:pPr>
            <a:r>
              <a:rPr lang="en-US" sz="1800">
                <a:solidFill>
                  <a:srgbClr val="002060"/>
                </a:solidFill>
                <a:effectLst/>
                <a:latin typeface="Arial" panose="020B0604020202020204" pitchFamily="34" charset="0"/>
                <a:ea typeface="Calibri" panose="020F0502020204030204" pitchFamily="34" charset="0"/>
              </a:rPr>
              <a:t>Director of Community Options at the Department of Social Services (DSS)</a:t>
            </a:r>
            <a:endParaRPr lang="en-US" sz="1800" b="1" i="1">
              <a:solidFill>
                <a:srgbClr val="002060"/>
              </a:solidFill>
              <a:effectLst/>
              <a:latin typeface="Arial" panose="020B0604020202020204" pitchFamily="34" charset="0"/>
              <a:ea typeface="Calibri" panose="020F0502020204030204" pitchFamily="34" charset="0"/>
            </a:endParaRPr>
          </a:p>
        </p:txBody>
      </p:sp>
    </p:spTree>
    <p:extLst>
      <p:ext uri="{BB962C8B-B14F-4D97-AF65-F5344CB8AC3E}">
        <p14:creationId xmlns:p14="http://schemas.microsoft.com/office/powerpoint/2010/main" val="41577983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DEE3D35-1229-4327-9DE1-29C950F19479}"/>
              </a:ext>
            </a:extLst>
          </p:cNvPr>
          <p:cNvSpPr>
            <a:spLocks noGrp="1"/>
          </p:cNvSpPr>
          <p:nvPr>
            <p:ph type="title"/>
          </p:nvPr>
        </p:nvSpPr>
        <p:spPr>
          <a:xfrm>
            <a:off x="1383564" y="348865"/>
            <a:ext cx="9718111" cy="1576446"/>
          </a:xfrm>
        </p:spPr>
        <p:txBody>
          <a:bodyPr anchor="ctr">
            <a:normAutofit/>
          </a:bodyPr>
          <a:lstStyle/>
          <a:p>
            <a:r>
              <a:rPr lang="en-US" sz="4000">
                <a:solidFill>
                  <a:srgbClr val="FFFFFF"/>
                </a:solidFill>
              </a:rPr>
              <a:t>Money Follows the Person (MFP)</a:t>
            </a:r>
          </a:p>
        </p:txBody>
      </p:sp>
      <p:graphicFrame>
        <p:nvGraphicFramePr>
          <p:cNvPr id="5" name="Content Placeholder 2">
            <a:extLst>
              <a:ext uri="{FF2B5EF4-FFF2-40B4-BE49-F238E27FC236}">
                <a16:creationId xmlns:a16="http://schemas.microsoft.com/office/drawing/2014/main" id="{D0CA2772-A34A-D0A2-C753-985D47277DCB}"/>
              </a:ext>
            </a:extLst>
          </p:cNvPr>
          <p:cNvGraphicFramePr>
            <a:graphicFrameLocks noGrp="1"/>
          </p:cNvGraphicFramePr>
          <p:nvPr>
            <p:ph idx="1"/>
          </p:nvPr>
        </p:nvGraphicFramePr>
        <p:xfrm>
          <a:off x="644056" y="2615979"/>
          <a:ext cx="10927829" cy="36894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858382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279" name="Rectangle 11271">
            <a:extLst>
              <a:ext uri="{FF2B5EF4-FFF2-40B4-BE49-F238E27FC236}">
                <a16:creationId xmlns:a16="http://schemas.microsoft.com/office/drawing/2014/main" id="{76EFD3D9-44F0-4267-BCC1-1613E79D82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281" name="Freeform 6">
            <a:extLst>
              <a:ext uri="{FF2B5EF4-FFF2-40B4-BE49-F238E27FC236}">
                <a16:creationId xmlns:a16="http://schemas.microsoft.com/office/drawing/2014/main" id="{A779A851-95D6-41AF-937A-B0E4B7F6FA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2164" y="900814"/>
            <a:ext cx="759618"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82" name="Freeform 7">
            <a:extLst>
              <a:ext uri="{FF2B5EF4-FFF2-40B4-BE49-F238E27FC236}">
                <a16:creationId xmlns:a16="http://schemas.microsoft.com/office/drawing/2014/main" id="{953FB2E7-B6CB-429C-81EB-D9516D6D5C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4437" y="633165"/>
            <a:ext cx="482654"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78" name="Freeform: Shape 11277">
            <a:extLst>
              <a:ext uri="{FF2B5EF4-FFF2-40B4-BE49-F238E27FC236}">
                <a16:creationId xmlns:a16="http://schemas.microsoft.com/office/drawing/2014/main" id="{2EC40DB1-B719-4A13-9A4D-0966B4B278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4621" y="636723"/>
            <a:ext cx="4000062" cy="5257799"/>
          </a:xfrm>
          <a:custGeom>
            <a:avLst/>
            <a:gdLst>
              <a:gd name="connsiteX0" fmla="*/ 0 w 4634682"/>
              <a:gd name="connsiteY0" fmla="*/ 0 h 5257799"/>
              <a:gd name="connsiteX1" fmla="*/ 4634682 w 4634682"/>
              <a:gd name="connsiteY1" fmla="*/ 0 h 5257799"/>
              <a:gd name="connsiteX2" fmla="*/ 4634682 w 4634682"/>
              <a:gd name="connsiteY2" fmla="*/ 5257799 h 5257799"/>
              <a:gd name="connsiteX3" fmla="*/ 0 w 4634682"/>
              <a:gd name="connsiteY3" fmla="*/ 5257799 h 5257799"/>
            </a:gdLst>
            <a:ahLst/>
            <a:cxnLst>
              <a:cxn ang="0">
                <a:pos x="connsiteX0" y="connsiteY0"/>
              </a:cxn>
              <a:cxn ang="0">
                <a:pos x="connsiteX1" y="connsiteY1"/>
              </a:cxn>
              <a:cxn ang="0">
                <a:pos x="connsiteX2" y="connsiteY2"/>
              </a:cxn>
              <a:cxn ang="0">
                <a:pos x="connsiteX3" y="connsiteY3"/>
              </a:cxn>
            </a:cxnLst>
            <a:rect l="l" t="t" r="r" b="b"/>
            <a:pathLst>
              <a:path w="4634682" h="5257799">
                <a:moveTo>
                  <a:pt x="0" y="0"/>
                </a:moveTo>
                <a:lnTo>
                  <a:pt x="4634682" y="0"/>
                </a:lnTo>
                <a:lnTo>
                  <a:pt x="4634682" y="5257799"/>
                </a:lnTo>
                <a:lnTo>
                  <a:pt x="0" y="5257799"/>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266" name="Rectangle 2">
            <a:extLst>
              <a:ext uri="{FF2B5EF4-FFF2-40B4-BE49-F238E27FC236}">
                <a16:creationId xmlns:a16="http://schemas.microsoft.com/office/drawing/2014/main" id="{30D4C17F-70D1-48CF-9FB2-C342A1C38205}"/>
              </a:ext>
            </a:extLst>
          </p:cNvPr>
          <p:cNvSpPr>
            <a:spLocks noGrp="1" noChangeArrowheads="1"/>
          </p:cNvSpPr>
          <p:nvPr>
            <p:ph type="title"/>
          </p:nvPr>
        </p:nvSpPr>
        <p:spPr>
          <a:xfrm>
            <a:off x="934872" y="982272"/>
            <a:ext cx="3388419" cy="4560970"/>
          </a:xfrm>
        </p:spPr>
        <p:txBody>
          <a:bodyPr>
            <a:normAutofit/>
          </a:bodyPr>
          <a:lstStyle/>
          <a:p>
            <a:r>
              <a:rPr lang="en-US" sz="4000" dirty="0">
                <a:solidFill>
                  <a:srgbClr val="FFFFFF"/>
                </a:solidFill>
              </a:rPr>
              <a:t>MFP Demonstration Transitions</a:t>
            </a:r>
          </a:p>
        </p:txBody>
      </p:sp>
      <p:sp>
        <p:nvSpPr>
          <p:cNvPr id="11280" name="Rectangle 8">
            <a:extLst>
              <a:ext uri="{FF2B5EF4-FFF2-40B4-BE49-F238E27FC236}">
                <a16:creationId xmlns:a16="http://schemas.microsoft.com/office/drawing/2014/main" id="{82211336-CFF3-412D-868A-6679C1004C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901782" y="1352302"/>
            <a:ext cx="6655597"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67" name="Rectangle 3">
            <a:extLst>
              <a:ext uri="{FF2B5EF4-FFF2-40B4-BE49-F238E27FC236}">
                <a16:creationId xmlns:a16="http://schemas.microsoft.com/office/drawing/2014/main" id="{6A0D6472-995A-4FC6-8CCE-6031B4147936}"/>
              </a:ext>
            </a:extLst>
          </p:cNvPr>
          <p:cNvSpPr>
            <a:spLocks noGrp="1" noChangeArrowheads="1"/>
          </p:cNvSpPr>
          <p:nvPr>
            <p:ph idx="1"/>
          </p:nvPr>
        </p:nvSpPr>
        <p:spPr>
          <a:xfrm>
            <a:off x="5221862" y="1719618"/>
            <a:ext cx="5948831" cy="4334629"/>
          </a:xfrm>
        </p:spPr>
        <p:txBody>
          <a:bodyPr anchor="ctr">
            <a:normAutofit/>
          </a:bodyPr>
          <a:lstStyle/>
          <a:p>
            <a:r>
              <a:rPr lang="en-US" sz="2400">
                <a:solidFill>
                  <a:srgbClr val="FEFFFF"/>
                </a:solidFill>
              </a:rPr>
              <a:t>MFP funds the first 365 days in the community. </a:t>
            </a:r>
          </a:p>
          <a:p>
            <a:r>
              <a:rPr lang="en-US" sz="2400">
                <a:solidFill>
                  <a:srgbClr val="FEFFFF"/>
                </a:solidFill>
              </a:rPr>
              <a:t>After 365 days the individual is transferred to the waiver or regular state plan.  Home and community-based services (HCBS) under which they are being served. </a:t>
            </a:r>
          </a:p>
          <a:p>
            <a:pPr lvl="1"/>
            <a:r>
              <a:rPr lang="en-US">
                <a:solidFill>
                  <a:srgbClr val="FEFFFF"/>
                </a:solidFill>
              </a:rPr>
              <a:t>To the individual – unless their needs have changes – they should see no change in supports or services – it is simply a change in funding source. </a:t>
            </a:r>
          </a:p>
        </p:txBody>
      </p:sp>
      <p:sp>
        <p:nvSpPr>
          <p:cNvPr id="2" name="Footer Placeholder 1">
            <a:extLst>
              <a:ext uri="{FF2B5EF4-FFF2-40B4-BE49-F238E27FC236}">
                <a16:creationId xmlns:a16="http://schemas.microsoft.com/office/drawing/2014/main" id="{474A5E6B-DC2E-4BE9-9C88-95088C707F1A}"/>
              </a:ext>
            </a:extLst>
          </p:cNvPr>
          <p:cNvSpPr>
            <a:spLocks noGrp="1"/>
          </p:cNvSpPr>
          <p:nvPr>
            <p:ph type="ftr" sz="quarter" idx="11"/>
          </p:nvPr>
        </p:nvSpPr>
        <p:spPr>
          <a:xfrm>
            <a:off x="795528" y="6382512"/>
            <a:ext cx="6757416" cy="320040"/>
          </a:xfrm>
        </p:spPr>
        <p:txBody>
          <a:bodyP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Ford, Paul MFP Overview 5.17.22</a:t>
            </a:r>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321" name="Rectangle 13320">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323" name="Rectangle 13322">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325" name="Rectangle 13324">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327" name="Rectangle 13326">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329" name="Freeform: Shape 13328">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331" name="Rectangle 13330">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314" name="Rectangle 2">
            <a:extLst>
              <a:ext uri="{FF2B5EF4-FFF2-40B4-BE49-F238E27FC236}">
                <a16:creationId xmlns:a16="http://schemas.microsoft.com/office/drawing/2014/main" id="{5A925056-D033-40D1-AADB-CD915E8A14E7}"/>
              </a:ext>
            </a:extLst>
          </p:cNvPr>
          <p:cNvSpPr>
            <a:spLocks noGrp="1" noChangeArrowheads="1"/>
          </p:cNvSpPr>
          <p:nvPr>
            <p:ph type="title"/>
          </p:nvPr>
        </p:nvSpPr>
        <p:spPr>
          <a:xfrm>
            <a:off x="586478" y="1683756"/>
            <a:ext cx="3115265" cy="2396359"/>
          </a:xfrm>
        </p:spPr>
        <p:txBody>
          <a:bodyPr anchor="b">
            <a:normAutofit/>
          </a:bodyPr>
          <a:lstStyle/>
          <a:p>
            <a:pPr algn="r"/>
            <a:r>
              <a:rPr lang="en-US" sz="4000" dirty="0">
                <a:solidFill>
                  <a:srgbClr val="FFFFFF"/>
                </a:solidFill>
              </a:rPr>
              <a:t>Eligibility for MFP Transition</a:t>
            </a:r>
          </a:p>
        </p:txBody>
      </p:sp>
      <p:sp>
        <p:nvSpPr>
          <p:cNvPr id="2" name="Footer Placeholder 1">
            <a:extLst>
              <a:ext uri="{FF2B5EF4-FFF2-40B4-BE49-F238E27FC236}">
                <a16:creationId xmlns:a16="http://schemas.microsoft.com/office/drawing/2014/main" id="{3C7CB9DA-457A-4A92-8813-6499B2E40335}"/>
              </a:ext>
            </a:extLst>
          </p:cNvPr>
          <p:cNvSpPr>
            <a:spLocks noGrp="1"/>
          </p:cNvSpPr>
          <p:nvPr>
            <p:ph type="ftr" sz="quarter" idx="11"/>
          </p:nvPr>
        </p:nvSpPr>
        <p:spPr>
          <a:xfrm>
            <a:off x="0" y="6458401"/>
            <a:ext cx="4114800" cy="365125"/>
          </a:xfrm>
        </p:spPr>
        <p:txBody>
          <a:bodyP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100" b="0" i="0" u="none" strike="noStrike" kern="1200" cap="none" spc="0" normalizeH="0" baseline="0" noProof="0">
                <a:ln>
                  <a:noFill/>
                </a:ln>
                <a:solidFill>
                  <a:srgbClr val="FFFFFF"/>
                </a:solidFill>
                <a:effectLst/>
                <a:uLnTx/>
                <a:uFillTx/>
                <a:latin typeface="Calibri" panose="020F0502020204030204"/>
                <a:ea typeface="+mn-ea"/>
                <a:cs typeface="+mn-cs"/>
              </a:rPr>
              <a:t>Ford, Paul MFP Overview 5.17.22</a:t>
            </a:r>
          </a:p>
        </p:txBody>
      </p:sp>
      <p:graphicFrame>
        <p:nvGraphicFramePr>
          <p:cNvPr id="13317" name="Rectangle 3">
            <a:extLst>
              <a:ext uri="{FF2B5EF4-FFF2-40B4-BE49-F238E27FC236}">
                <a16:creationId xmlns:a16="http://schemas.microsoft.com/office/drawing/2014/main" id="{3AE16AE5-5085-2DCB-406C-099805629081}"/>
              </a:ext>
            </a:extLst>
          </p:cNvPr>
          <p:cNvGraphicFramePr>
            <a:graphicFrameLocks noGrp="1"/>
          </p:cNvGraphicFramePr>
          <p:nvPr>
            <p:ph idx="1"/>
          </p:nvPr>
        </p:nvGraphicFramePr>
        <p:xfrm>
          <a:off x="4905052" y="750440"/>
          <a:ext cx="7052486" cy="54539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9" name="Rectangle 15368">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362" name="Rectangle 2">
            <a:extLst>
              <a:ext uri="{FF2B5EF4-FFF2-40B4-BE49-F238E27FC236}">
                <a16:creationId xmlns:a16="http://schemas.microsoft.com/office/drawing/2014/main" id="{8FA06876-527F-4E9F-9A76-6784B5106F5C}"/>
              </a:ext>
            </a:extLst>
          </p:cNvPr>
          <p:cNvSpPr>
            <a:spLocks noGrp="1" noChangeArrowheads="1"/>
          </p:cNvSpPr>
          <p:nvPr>
            <p:ph type="title"/>
          </p:nvPr>
        </p:nvSpPr>
        <p:spPr>
          <a:xfrm>
            <a:off x="524741" y="620392"/>
            <a:ext cx="3808268" cy="5504688"/>
          </a:xfrm>
        </p:spPr>
        <p:txBody>
          <a:bodyPr>
            <a:normAutofit/>
          </a:bodyPr>
          <a:lstStyle/>
          <a:p>
            <a:r>
              <a:rPr lang="en-US" sz="6000" dirty="0">
                <a:solidFill>
                  <a:schemeClr val="bg1"/>
                </a:solidFill>
              </a:rPr>
              <a:t>Eligibility for MFP Transition - Continued</a:t>
            </a:r>
          </a:p>
        </p:txBody>
      </p:sp>
      <p:sp>
        <p:nvSpPr>
          <p:cNvPr id="2" name="Footer Placeholder 1">
            <a:extLst>
              <a:ext uri="{FF2B5EF4-FFF2-40B4-BE49-F238E27FC236}">
                <a16:creationId xmlns:a16="http://schemas.microsoft.com/office/drawing/2014/main" id="{5E94F396-FD89-41A9-8CDB-36596EFFE79B}"/>
              </a:ext>
            </a:extLst>
          </p:cNvPr>
          <p:cNvSpPr>
            <a:spLocks noGrp="1"/>
          </p:cNvSpPr>
          <p:nvPr>
            <p:ph type="ftr" sz="quarter" idx="11"/>
          </p:nvPr>
        </p:nvSpPr>
        <p:spPr>
          <a:xfrm>
            <a:off x="4746660" y="6328882"/>
            <a:ext cx="3406739" cy="392594"/>
          </a:xfrm>
        </p:spPr>
        <p:txBody>
          <a:bodyP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Ford, Paul MFP Overview 5.17.22</a:t>
            </a:r>
          </a:p>
        </p:txBody>
      </p:sp>
      <p:graphicFrame>
        <p:nvGraphicFramePr>
          <p:cNvPr id="15365" name="Rectangle 3">
            <a:extLst>
              <a:ext uri="{FF2B5EF4-FFF2-40B4-BE49-F238E27FC236}">
                <a16:creationId xmlns:a16="http://schemas.microsoft.com/office/drawing/2014/main" id="{CB803990-4E1C-667B-A022-4F4C68A59CF5}"/>
              </a:ext>
            </a:extLst>
          </p:cNvPr>
          <p:cNvGraphicFramePr>
            <a:graphicFrameLocks noGrp="1"/>
          </p:cNvGraphicFramePr>
          <p:nvPr>
            <p:ph idx="1"/>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19"/>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anded">
  <a:themeElements>
    <a:clrScheme name="Banded">
      <a:dk1>
        <a:srgbClr val="2C2C2C"/>
      </a:dk1>
      <a:lt1>
        <a:srgbClr val="FFFFFF"/>
      </a:lt1>
      <a:dk2>
        <a:srgbClr val="099BDD"/>
      </a:dk2>
      <a:lt2>
        <a:srgbClr val="F2F2F2"/>
      </a:lt2>
      <a:accent1>
        <a:srgbClr val="FFC000"/>
      </a:accent1>
      <a:accent2>
        <a:srgbClr val="A5D028"/>
      </a:accent2>
      <a:accent3>
        <a:srgbClr val="08CC78"/>
      </a:accent3>
      <a:accent4>
        <a:srgbClr val="F24099"/>
      </a:accent4>
      <a:accent5>
        <a:srgbClr val="828288"/>
      </a:accent5>
      <a:accent6>
        <a:srgbClr val="F56617"/>
      </a:accent6>
      <a:hlink>
        <a:srgbClr val="005DBA"/>
      </a:hlink>
      <a:folHlink>
        <a:srgbClr val="6C606A"/>
      </a:folHlink>
    </a:clrScheme>
    <a:fontScheme name="Banded">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nded">
      <a:fillStyleLst>
        <a:solidFill>
          <a:schemeClr val="phClr"/>
        </a:solidFill>
        <a:gradFill rotWithShape="1">
          <a:gsLst>
            <a:gs pos="0">
              <a:schemeClr val="phClr">
                <a:tint val="65000"/>
                <a:satMod val="120000"/>
                <a:lumMod val="107000"/>
              </a:schemeClr>
            </a:gs>
            <a:gs pos="50000">
              <a:schemeClr val="phClr">
                <a:tint val="70000"/>
                <a:satMod val="124000"/>
                <a:lumMod val="103000"/>
              </a:schemeClr>
            </a:gs>
            <a:gs pos="100000">
              <a:schemeClr val="phClr">
                <a:tint val="85000"/>
                <a:satMod val="120000"/>
                <a:lumMod val="100000"/>
              </a:schemeClr>
            </a:gs>
          </a:gsLst>
          <a:lin ang="5400000" scaled="0"/>
        </a:gradFill>
        <a:gradFill rotWithShape="1">
          <a:gsLst>
            <a:gs pos="0">
              <a:schemeClr val="phClr">
                <a:tint val="85000"/>
                <a:shade val="98000"/>
                <a:satMod val="110000"/>
                <a:lumMod val="103000"/>
              </a:schemeClr>
            </a:gs>
            <a:gs pos="50000">
              <a:schemeClr val="phClr">
                <a:shade val="85000"/>
                <a:satMod val="105000"/>
                <a:lumMod val="100000"/>
              </a:schemeClr>
            </a:gs>
            <a:gs pos="100000">
              <a:schemeClr val="phClr">
                <a:shade val="60000"/>
                <a:satMod val="12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15875" dir="5400000" algn="ctr" rotWithShape="0">
              <a:srgbClr val="000000">
                <a:alpha val="68000"/>
              </a:srgbClr>
            </a:outerShdw>
          </a:effectLst>
        </a:effectStyle>
        <a:effectStyle>
          <a:effectLst>
            <a:outerShdw blurRad="88900" dist="27940" dir="5400000" algn="ctr" rotWithShape="0">
              <a:srgbClr val="000000">
                <a:alpha val="63000"/>
              </a:srgbClr>
            </a:outerShdw>
          </a:effectLst>
        </a:effectStyle>
      </a:effectStyleLst>
      <a:bgFillStyleLst>
        <a:solidFill>
          <a:schemeClr val="phClr"/>
        </a:solidFill>
        <a:blipFill rotWithShape="1">
          <a:blip xmlns:r="http://schemas.openxmlformats.org/officeDocument/2006/relationships" r:embed="rId1">
            <a:duotone>
              <a:schemeClr val="phClr"/>
              <a:schemeClr val="phClr">
                <a:shade val="91000"/>
                <a:satMod val="105000"/>
              </a:schemeClr>
            </a:duotone>
          </a:blip>
          <a:tile tx="0" ty="0" sx="100000" sy="100000" flip="none" algn="tl"/>
        </a:blipFill>
        <a:gradFill rotWithShape="1">
          <a:gsLst>
            <a:gs pos="0">
              <a:schemeClr val="phClr">
                <a:tint val="100000"/>
                <a:shade val="0"/>
                <a:satMod val="100000"/>
              </a:schemeClr>
            </a:gs>
            <a:gs pos="100000">
              <a:schemeClr val="phClr">
                <a:shade val="10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Banded" id="{98DFF888-2449-4D28-977C-6306C017633E}" vid="{9792607F-9579-4224-82FF-9C88C3E1E53D}"/>
    </a:ext>
  </a:extLst>
</a:theme>
</file>

<file path=ppt/theme/theme2.xml><?xml version="1.0" encoding="utf-8"?>
<a:theme xmlns:a="http://schemas.openxmlformats.org/drawingml/2006/main" name="Default Design">
  <a:themeElements>
    <a:clrScheme name="Custom 14">
      <a:dk1>
        <a:srgbClr val="808080"/>
      </a:dk1>
      <a:lt1>
        <a:srgbClr val="FFFFFF"/>
      </a:lt1>
      <a:dk2>
        <a:srgbClr val="3333FF"/>
      </a:dk2>
      <a:lt2>
        <a:srgbClr val="99CCFF"/>
      </a:lt2>
      <a:accent1>
        <a:srgbClr val="00CC99"/>
      </a:accent1>
      <a:accent2>
        <a:srgbClr val="C00000"/>
      </a:accent2>
      <a:accent3>
        <a:srgbClr val="ADADFF"/>
      </a:accent3>
      <a:accent4>
        <a:srgbClr val="DADADA"/>
      </a:accent4>
      <a:accent5>
        <a:srgbClr val="AAE2CA"/>
      </a:accent5>
      <a:accent6>
        <a:srgbClr val="E70000"/>
      </a:accent6>
      <a:hlink>
        <a:srgbClr val="000099"/>
      </a:hlink>
      <a:folHlink>
        <a:srgbClr val="CCCCFF"/>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1" id="{2391E377-6F44-4EC0-B991-9ABBCB334529}" vid="{0148E1D6-C9CD-4089-857B-321C861576B2}"/>
    </a:ext>
  </a:extLst>
</a:theme>
</file>

<file path=ppt/theme/theme3.xml><?xml version="1.0" encoding="utf-8"?>
<a:theme xmlns:a="http://schemas.openxmlformats.org/drawingml/2006/main" name="LTCOP2024">
  <a:themeElements>
    <a:clrScheme name="LTCOP">
      <a:dk1>
        <a:srgbClr val="000000"/>
      </a:dk1>
      <a:lt1>
        <a:srgbClr val="FFFFFF"/>
      </a:lt1>
      <a:dk2>
        <a:srgbClr val="002C5D"/>
      </a:dk2>
      <a:lt2>
        <a:srgbClr val="E7E6E6"/>
      </a:lt2>
      <a:accent1>
        <a:srgbClr val="173C7C"/>
      </a:accent1>
      <a:accent2>
        <a:srgbClr val="DC2729"/>
      </a:accent2>
      <a:accent3>
        <a:srgbClr val="F7BD00"/>
      </a:accent3>
      <a:accent4>
        <a:srgbClr val="F10016"/>
      </a:accent4>
      <a:accent5>
        <a:srgbClr val="1A418A"/>
      </a:accent5>
      <a:accent6>
        <a:srgbClr val="F5BD1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TCOP2024" id="{9E29DA70-F202-4E09-8CD9-1173C97B5504}" vid="{DE2F3C2D-8209-49DB-B93B-FB4F3BEA4707}"/>
    </a:ext>
  </a:ext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602</TotalTime>
  <Words>4092</Words>
  <Application>Microsoft Office PowerPoint</Application>
  <PresentationFormat>Widescreen</PresentationFormat>
  <Paragraphs>330</Paragraphs>
  <Slides>43</Slides>
  <Notes>43</Notes>
  <HiddenSlides>0</HiddenSlides>
  <MMClips>2</MMClips>
  <ScaleCrop>false</ScaleCrop>
  <HeadingPairs>
    <vt:vector size="6" baseType="variant">
      <vt:variant>
        <vt:lpstr>Fonts Used</vt:lpstr>
      </vt:variant>
      <vt:variant>
        <vt:i4>14</vt:i4>
      </vt:variant>
      <vt:variant>
        <vt:lpstr>Theme</vt:lpstr>
      </vt:variant>
      <vt:variant>
        <vt:i4>4</vt:i4>
      </vt:variant>
      <vt:variant>
        <vt:lpstr>Slide Titles</vt:lpstr>
      </vt:variant>
      <vt:variant>
        <vt:i4>43</vt:i4>
      </vt:variant>
    </vt:vector>
  </HeadingPairs>
  <TitlesOfParts>
    <vt:vector size="61" baseType="lpstr">
      <vt:lpstr>adelle-sans</vt:lpstr>
      <vt:lpstr>Arial</vt:lpstr>
      <vt:lpstr>Arial Black</vt:lpstr>
      <vt:lpstr>Calibri</vt:lpstr>
      <vt:lpstr>Calibri Light</vt:lpstr>
      <vt:lpstr>Corbel</vt:lpstr>
      <vt:lpstr>Galano Grotesque Alt</vt:lpstr>
      <vt:lpstr>Gotham-Medium</vt:lpstr>
      <vt:lpstr>Montserrat</vt:lpstr>
      <vt:lpstr>Montserrat Medium</vt:lpstr>
      <vt:lpstr>Segoe UI</vt:lpstr>
      <vt:lpstr>Symbol</vt:lpstr>
      <vt:lpstr>Times New Roman</vt:lpstr>
      <vt:lpstr>Wingdings</vt:lpstr>
      <vt:lpstr>Banded</vt:lpstr>
      <vt:lpstr>Default Design</vt:lpstr>
      <vt:lpstr>LTCOP2024</vt:lpstr>
      <vt:lpstr>Custom Design</vt:lpstr>
      <vt:lpstr>Voices United, Empowering Choices: Strength in Advocacy</vt:lpstr>
      <vt:lpstr>Pledge of Allegiance</vt:lpstr>
      <vt:lpstr>Welcome</vt:lpstr>
      <vt:lpstr>Opening Remarks</vt:lpstr>
      <vt:lpstr>Money Follows the Person </vt:lpstr>
      <vt:lpstr>Money Follows the Person (MFP)</vt:lpstr>
      <vt:lpstr>MFP Demonstration Transitions</vt:lpstr>
      <vt:lpstr>Eligibility for MFP Transition</vt:lpstr>
      <vt:lpstr>Eligibility for MFP Transition - Continued</vt:lpstr>
      <vt:lpstr>Individuals Not Eligible for MFP Transition (Non-Demo)</vt:lpstr>
      <vt:lpstr>Non-Demo Transitions</vt:lpstr>
      <vt:lpstr>MFP Demo Transitions</vt:lpstr>
      <vt:lpstr>What happens if the person is institutionalized during their MFP year?</vt:lpstr>
      <vt:lpstr>Responsibilities of a Qualified Institution when coordinating an MFP Transition.  </vt:lpstr>
      <vt:lpstr>How to Apply?</vt:lpstr>
      <vt:lpstr>Questions?</vt:lpstr>
      <vt:lpstr>Raffle</vt:lpstr>
      <vt:lpstr>Strengthening Resident Councils Pilot</vt:lpstr>
      <vt:lpstr>Strengthening Resident Council Guide</vt:lpstr>
      <vt:lpstr>Essential Caregivers Act 2024</vt:lpstr>
      <vt:lpstr>PowerPoint Presentation</vt:lpstr>
      <vt:lpstr>PowerPoint Presentation</vt:lpstr>
      <vt:lpstr>PowerPoint Presentation</vt:lpstr>
      <vt:lpstr>Fire Through Dry Grass</vt:lpstr>
      <vt:lpstr>View the Film In It’s Entirety</vt:lpstr>
      <vt:lpstr>Open Doors / Reality Poets / Nursing Home Lives Matter</vt:lpstr>
      <vt:lpstr>Awards</vt:lpstr>
      <vt:lpstr>PowerPoint Presentation</vt:lpstr>
      <vt:lpstr>PowerPoint Presentation</vt:lpstr>
      <vt:lpstr>UConn Center of Aging</vt:lpstr>
      <vt:lpstr>Legislative Session General Overview 2024</vt:lpstr>
      <vt:lpstr>Legislative Session 2025</vt:lpstr>
      <vt:lpstr>Lunch and Raffle!</vt:lpstr>
      <vt:lpstr>Open Microphone  &amp;  Panel Discussion</vt:lpstr>
      <vt:lpstr>Closing</vt:lpstr>
      <vt:lpstr>Voices Forum 2024 Post Event Survey </vt:lpstr>
      <vt:lpstr>PowerPoint Presentation</vt:lpstr>
      <vt:lpstr>PowerPoint Presentation</vt:lpstr>
      <vt:lpstr>the Statewide Coalition of Presidents of Resident Councils </vt:lpstr>
      <vt:lpstr>To our Resident Advocates who selflessly volunteer their time advocating on behalf of nursing home residents.    Thank You! </vt:lpstr>
      <vt:lpstr>PowerPoint Presentation</vt:lpstr>
      <vt:lpstr>PowerPoint Presentation</vt:lpstr>
      <vt:lpstr>Thank You For Attending!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VOICES UNITED</dc:title>
  <dc:creator>Painter, Mairead</dc:creator>
  <cp:lastModifiedBy>Beem, Daniel</cp:lastModifiedBy>
  <cp:revision>5</cp:revision>
  <cp:lastPrinted>2024-10-03T19:30:54Z</cp:lastPrinted>
  <dcterms:created xsi:type="dcterms:W3CDTF">2019-10-09T18:02:30Z</dcterms:created>
  <dcterms:modified xsi:type="dcterms:W3CDTF">2024-10-08T18:59:00Z</dcterms:modified>
</cp:coreProperties>
</file>