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322" r:id="rId2"/>
    <p:sldId id="256" r:id="rId3"/>
    <p:sldId id="284" r:id="rId4"/>
    <p:sldId id="275" r:id="rId5"/>
    <p:sldId id="263" r:id="rId6"/>
    <p:sldId id="266" r:id="rId7"/>
    <p:sldId id="265" r:id="rId8"/>
    <p:sldId id="259" r:id="rId9"/>
    <p:sldId id="276" r:id="rId10"/>
    <p:sldId id="277" r:id="rId11"/>
    <p:sldId id="281" r:id="rId12"/>
    <p:sldId id="282" r:id="rId13"/>
    <p:sldId id="289" r:id="rId14"/>
    <p:sldId id="286" r:id="rId15"/>
    <p:sldId id="288" r:id="rId16"/>
    <p:sldId id="293" r:id="rId17"/>
    <p:sldId id="290" r:id="rId18"/>
    <p:sldId id="260" r:id="rId19"/>
    <p:sldId id="261" r:id="rId20"/>
    <p:sldId id="258" r:id="rId21"/>
    <p:sldId id="291" r:id="rId22"/>
    <p:sldId id="292" r:id="rId23"/>
    <p:sldId id="294" r:id="rId24"/>
    <p:sldId id="323" r:id="rId25"/>
    <p:sldId id="301" r:id="rId26"/>
    <p:sldId id="321" r:id="rId27"/>
    <p:sldId id="333" r:id="rId28"/>
    <p:sldId id="331" r:id="rId29"/>
    <p:sldId id="332" r:id="rId30"/>
    <p:sldId id="334" r:id="rId31"/>
    <p:sldId id="295" r:id="rId32"/>
    <p:sldId id="303" r:id="rId33"/>
    <p:sldId id="302" r:id="rId34"/>
    <p:sldId id="304" r:id="rId35"/>
    <p:sldId id="306" r:id="rId36"/>
    <p:sldId id="305" r:id="rId37"/>
    <p:sldId id="312" r:id="rId38"/>
    <p:sldId id="308" r:id="rId39"/>
    <p:sldId id="313" r:id="rId40"/>
    <p:sldId id="314" r:id="rId41"/>
    <p:sldId id="315" r:id="rId42"/>
    <p:sldId id="316" r:id="rId43"/>
    <p:sldId id="317" r:id="rId44"/>
    <p:sldId id="318" r:id="rId45"/>
    <p:sldId id="319" r:id="rId46"/>
    <p:sldId id="320" r:id="rId47"/>
    <p:sldId id="264" r:id="rId48"/>
    <p:sldId id="297" r:id="rId49"/>
    <p:sldId id="257" r:id="rId50"/>
    <p:sldId id="298" r:id="rId51"/>
    <p:sldId id="299" r:id="rId52"/>
    <p:sldId id="300" r:id="rId53"/>
    <p:sldId id="307" r:id="rId54"/>
    <p:sldId id="326" r:id="rId55"/>
    <p:sldId id="325" r:id="rId56"/>
    <p:sldId id="327" r:id="rId57"/>
    <p:sldId id="329" r:id="rId58"/>
    <p:sldId id="328" r:id="rId59"/>
    <p:sldId id="324"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660" autoAdjust="0"/>
    <p:restoredTop sz="94660"/>
  </p:normalViewPr>
  <p:slideViewPr>
    <p:cSldViewPr snapToGrid="0">
      <p:cViewPr varScale="1">
        <p:scale>
          <a:sx n="109" d="100"/>
          <a:sy n="109" d="100"/>
        </p:scale>
        <p:origin x="114"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7E5B78-14CE-4DC3-9D44-B14E9C4C9138}"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E72BD0-EDB1-454D-97F2-A1D0B54CC4C3}" type="slidenum">
              <a:rPr lang="en-US" smtClean="0"/>
              <a:t>‹#›</a:t>
            </a:fld>
            <a:endParaRPr lang="en-US"/>
          </a:p>
        </p:txBody>
      </p:sp>
    </p:spTree>
    <p:extLst>
      <p:ext uri="{BB962C8B-B14F-4D97-AF65-F5344CB8AC3E}">
        <p14:creationId xmlns:p14="http://schemas.microsoft.com/office/powerpoint/2010/main" val="2209859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F7BE3C-6224-F44E-A90F-E7ED8193BA35}" type="slidenum">
              <a:rPr lang="en-US" smtClean="0"/>
              <a:t>49</a:t>
            </a:fld>
            <a:endParaRPr lang="en-US"/>
          </a:p>
        </p:txBody>
      </p:sp>
    </p:spTree>
    <p:extLst>
      <p:ext uri="{BB962C8B-B14F-4D97-AF65-F5344CB8AC3E}">
        <p14:creationId xmlns:p14="http://schemas.microsoft.com/office/powerpoint/2010/main" val="3009176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Open Sans" panose="020B0606030504020204" pitchFamily="34" charset="0"/>
              </a:rPr>
              <a:t>On Wednesday, May 22, U.S. Congresswoman Rosa DeLauro, representing Connecticut’s Third District, entered a statement into the Congressional Record declaring “New Haven the Pizza Capital of the United States.”</a:t>
            </a:r>
            <a:endParaRPr lang="en-US"/>
          </a:p>
        </p:txBody>
      </p:sp>
      <p:sp>
        <p:nvSpPr>
          <p:cNvPr id="4" name="Slide Number Placeholder 3"/>
          <p:cNvSpPr>
            <a:spLocks noGrp="1"/>
          </p:cNvSpPr>
          <p:nvPr>
            <p:ph type="sldNum" sz="quarter" idx="5"/>
          </p:nvPr>
        </p:nvSpPr>
        <p:spPr/>
        <p:txBody>
          <a:bodyPr/>
          <a:lstStyle/>
          <a:p>
            <a:fld id="{EFF7BE3C-6224-F44E-A90F-E7ED8193BA35}" type="slidenum">
              <a:rPr lang="en-US" smtClean="0"/>
              <a:t>50</a:t>
            </a:fld>
            <a:endParaRPr lang="en-US"/>
          </a:p>
        </p:txBody>
      </p:sp>
    </p:spTree>
    <p:extLst>
      <p:ext uri="{BB962C8B-B14F-4D97-AF65-F5344CB8AC3E}">
        <p14:creationId xmlns:p14="http://schemas.microsoft.com/office/powerpoint/2010/main" val="1858956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Open Sans" panose="020B0606030504020204" pitchFamily="34" charset="0"/>
              </a:rPr>
              <a:t>On Wednesday, May 22, U.S. Congresswoman Rosa DeLauro, representing Connecticut’s Third District, entered a statement into the Congressional Record declaring “New Haven the Pizza Capital of the United States.”</a:t>
            </a:r>
            <a:endParaRPr lang="en-US"/>
          </a:p>
        </p:txBody>
      </p:sp>
      <p:sp>
        <p:nvSpPr>
          <p:cNvPr id="4" name="Slide Number Placeholder 3"/>
          <p:cNvSpPr>
            <a:spLocks noGrp="1"/>
          </p:cNvSpPr>
          <p:nvPr>
            <p:ph type="sldNum" sz="quarter" idx="5"/>
          </p:nvPr>
        </p:nvSpPr>
        <p:spPr/>
        <p:txBody>
          <a:bodyPr/>
          <a:lstStyle/>
          <a:p>
            <a:fld id="{EFF7BE3C-6224-F44E-A90F-E7ED8193BA35}" type="slidenum">
              <a:rPr lang="en-US" smtClean="0"/>
              <a:t>51</a:t>
            </a:fld>
            <a:endParaRPr lang="en-US"/>
          </a:p>
        </p:txBody>
      </p:sp>
    </p:spTree>
    <p:extLst>
      <p:ext uri="{BB962C8B-B14F-4D97-AF65-F5344CB8AC3E}">
        <p14:creationId xmlns:p14="http://schemas.microsoft.com/office/powerpoint/2010/main" val="2620530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38CDF-C8CE-D950-88D6-9DD53D8ADB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293AA2-4D14-BD80-1F31-D999E5A012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8C6159-1C47-FD9C-CC15-63CD71C357E7}"/>
              </a:ext>
            </a:extLst>
          </p:cNvPr>
          <p:cNvSpPr>
            <a:spLocks noGrp="1"/>
          </p:cNvSpPr>
          <p:nvPr>
            <p:ph type="dt" sz="half" idx="10"/>
          </p:nvPr>
        </p:nvSpPr>
        <p:spPr/>
        <p:txBody>
          <a:bodyPr/>
          <a:lstStyle/>
          <a:p>
            <a:fld id="{8C107388-1D79-44C0-A5C9-C63181E5B5EC}" type="datetimeFigureOut">
              <a:rPr lang="en-US" smtClean="0"/>
              <a:t>10/11/2024</a:t>
            </a:fld>
            <a:endParaRPr lang="en-US"/>
          </a:p>
        </p:txBody>
      </p:sp>
      <p:sp>
        <p:nvSpPr>
          <p:cNvPr id="5" name="Footer Placeholder 4">
            <a:extLst>
              <a:ext uri="{FF2B5EF4-FFF2-40B4-BE49-F238E27FC236}">
                <a16:creationId xmlns:a16="http://schemas.microsoft.com/office/drawing/2014/main" id="{541AF6F8-075D-7BC9-E70D-FC7B76508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A3EFE6-7C5D-A2EC-81ED-440E210F0D24}"/>
              </a:ext>
            </a:extLst>
          </p:cNvPr>
          <p:cNvSpPr>
            <a:spLocks noGrp="1"/>
          </p:cNvSpPr>
          <p:nvPr>
            <p:ph type="sldNum" sz="quarter" idx="12"/>
          </p:nvPr>
        </p:nvSpPr>
        <p:spPr/>
        <p:txBody>
          <a:bodyPr/>
          <a:lstStyle/>
          <a:p>
            <a:fld id="{0A8CED85-9DA2-40FD-ABD2-AF351F044104}" type="slidenum">
              <a:rPr lang="en-US" smtClean="0"/>
              <a:t>‹#›</a:t>
            </a:fld>
            <a:endParaRPr lang="en-US"/>
          </a:p>
        </p:txBody>
      </p:sp>
    </p:spTree>
    <p:extLst>
      <p:ext uri="{BB962C8B-B14F-4D97-AF65-F5344CB8AC3E}">
        <p14:creationId xmlns:p14="http://schemas.microsoft.com/office/powerpoint/2010/main" val="3047814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A2019-5FB1-8C1C-DDD2-6F267B9F90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A086AB-BBF3-648D-91B8-BA3D5C7A3C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7FED4-44CB-F48B-ECFA-A6495C4A17F5}"/>
              </a:ext>
            </a:extLst>
          </p:cNvPr>
          <p:cNvSpPr>
            <a:spLocks noGrp="1"/>
          </p:cNvSpPr>
          <p:nvPr>
            <p:ph type="dt" sz="half" idx="10"/>
          </p:nvPr>
        </p:nvSpPr>
        <p:spPr/>
        <p:txBody>
          <a:bodyPr/>
          <a:lstStyle/>
          <a:p>
            <a:fld id="{8C107388-1D79-44C0-A5C9-C63181E5B5EC}" type="datetimeFigureOut">
              <a:rPr lang="en-US" smtClean="0"/>
              <a:t>10/11/2024</a:t>
            </a:fld>
            <a:endParaRPr lang="en-US"/>
          </a:p>
        </p:txBody>
      </p:sp>
      <p:sp>
        <p:nvSpPr>
          <p:cNvPr id="5" name="Footer Placeholder 4">
            <a:extLst>
              <a:ext uri="{FF2B5EF4-FFF2-40B4-BE49-F238E27FC236}">
                <a16:creationId xmlns:a16="http://schemas.microsoft.com/office/drawing/2014/main" id="{60F6FE9C-BF76-659F-AA44-0AC2503F2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90BD91-6357-783C-0627-0827D8E96D73}"/>
              </a:ext>
            </a:extLst>
          </p:cNvPr>
          <p:cNvSpPr>
            <a:spLocks noGrp="1"/>
          </p:cNvSpPr>
          <p:nvPr>
            <p:ph type="sldNum" sz="quarter" idx="12"/>
          </p:nvPr>
        </p:nvSpPr>
        <p:spPr/>
        <p:txBody>
          <a:bodyPr/>
          <a:lstStyle/>
          <a:p>
            <a:fld id="{0A8CED85-9DA2-40FD-ABD2-AF351F044104}" type="slidenum">
              <a:rPr lang="en-US" smtClean="0"/>
              <a:t>‹#›</a:t>
            </a:fld>
            <a:endParaRPr lang="en-US"/>
          </a:p>
        </p:txBody>
      </p:sp>
    </p:spTree>
    <p:extLst>
      <p:ext uri="{BB962C8B-B14F-4D97-AF65-F5344CB8AC3E}">
        <p14:creationId xmlns:p14="http://schemas.microsoft.com/office/powerpoint/2010/main" val="3140462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07909E-3FC2-7BAB-3F5B-746702E67A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6D2214-7377-82A5-85ED-09972B24F3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ABAD73-14F5-2706-079B-64C3643C87A3}"/>
              </a:ext>
            </a:extLst>
          </p:cNvPr>
          <p:cNvSpPr>
            <a:spLocks noGrp="1"/>
          </p:cNvSpPr>
          <p:nvPr>
            <p:ph type="dt" sz="half" idx="10"/>
          </p:nvPr>
        </p:nvSpPr>
        <p:spPr/>
        <p:txBody>
          <a:bodyPr/>
          <a:lstStyle/>
          <a:p>
            <a:fld id="{8C107388-1D79-44C0-A5C9-C63181E5B5EC}" type="datetimeFigureOut">
              <a:rPr lang="en-US" smtClean="0"/>
              <a:t>10/11/2024</a:t>
            </a:fld>
            <a:endParaRPr lang="en-US"/>
          </a:p>
        </p:txBody>
      </p:sp>
      <p:sp>
        <p:nvSpPr>
          <p:cNvPr id="5" name="Footer Placeholder 4">
            <a:extLst>
              <a:ext uri="{FF2B5EF4-FFF2-40B4-BE49-F238E27FC236}">
                <a16:creationId xmlns:a16="http://schemas.microsoft.com/office/drawing/2014/main" id="{C21703D9-6D34-B7FC-241F-1D597B888B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B258CF-4A19-2922-EABC-50DBEA76C4F7}"/>
              </a:ext>
            </a:extLst>
          </p:cNvPr>
          <p:cNvSpPr>
            <a:spLocks noGrp="1"/>
          </p:cNvSpPr>
          <p:nvPr>
            <p:ph type="sldNum" sz="quarter" idx="12"/>
          </p:nvPr>
        </p:nvSpPr>
        <p:spPr/>
        <p:txBody>
          <a:bodyPr/>
          <a:lstStyle/>
          <a:p>
            <a:fld id="{0A8CED85-9DA2-40FD-ABD2-AF351F044104}" type="slidenum">
              <a:rPr lang="en-US" smtClean="0"/>
              <a:t>‹#›</a:t>
            </a:fld>
            <a:endParaRPr lang="en-US"/>
          </a:p>
        </p:txBody>
      </p:sp>
    </p:spTree>
    <p:extLst>
      <p:ext uri="{BB962C8B-B14F-4D97-AF65-F5344CB8AC3E}">
        <p14:creationId xmlns:p14="http://schemas.microsoft.com/office/powerpoint/2010/main" val="2175165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3B802-5781-0E52-C7C6-EF011C19BB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6AF316-FFB3-D9CE-072B-D273187DA0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FEAA40-A02E-E14C-A3CE-53FD706F253C}"/>
              </a:ext>
            </a:extLst>
          </p:cNvPr>
          <p:cNvSpPr>
            <a:spLocks noGrp="1"/>
          </p:cNvSpPr>
          <p:nvPr>
            <p:ph type="dt" sz="half" idx="10"/>
          </p:nvPr>
        </p:nvSpPr>
        <p:spPr/>
        <p:txBody>
          <a:bodyPr/>
          <a:lstStyle/>
          <a:p>
            <a:fld id="{8C107388-1D79-44C0-A5C9-C63181E5B5EC}" type="datetimeFigureOut">
              <a:rPr lang="en-US" smtClean="0"/>
              <a:t>10/11/2024</a:t>
            </a:fld>
            <a:endParaRPr lang="en-US"/>
          </a:p>
        </p:txBody>
      </p:sp>
      <p:sp>
        <p:nvSpPr>
          <p:cNvPr id="5" name="Footer Placeholder 4">
            <a:extLst>
              <a:ext uri="{FF2B5EF4-FFF2-40B4-BE49-F238E27FC236}">
                <a16:creationId xmlns:a16="http://schemas.microsoft.com/office/drawing/2014/main" id="{64DE6FAD-84A2-ABB2-09D4-FD0731CAD0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3F0384-715E-AB10-C7D5-356EDF930DEB}"/>
              </a:ext>
            </a:extLst>
          </p:cNvPr>
          <p:cNvSpPr>
            <a:spLocks noGrp="1"/>
          </p:cNvSpPr>
          <p:nvPr>
            <p:ph type="sldNum" sz="quarter" idx="12"/>
          </p:nvPr>
        </p:nvSpPr>
        <p:spPr/>
        <p:txBody>
          <a:bodyPr/>
          <a:lstStyle/>
          <a:p>
            <a:fld id="{0A8CED85-9DA2-40FD-ABD2-AF351F044104}" type="slidenum">
              <a:rPr lang="en-US" smtClean="0"/>
              <a:t>‹#›</a:t>
            </a:fld>
            <a:endParaRPr lang="en-US"/>
          </a:p>
        </p:txBody>
      </p:sp>
    </p:spTree>
    <p:extLst>
      <p:ext uri="{BB962C8B-B14F-4D97-AF65-F5344CB8AC3E}">
        <p14:creationId xmlns:p14="http://schemas.microsoft.com/office/powerpoint/2010/main" val="2055452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370ED-8F13-F6E3-BE0A-7CA9340A40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8F2B75-0C55-ACA9-BC9B-61C0586B6B9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7DCD61-7234-D0E1-1D0D-ED1DE6E1A550}"/>
              </a:ext>
            </a:extLst>
          </p:cNvPr>
          <p:cNvSpPr>
            <a:spLocks noGrp="1"/>
          </p:cNvSpPr>
          <p:nvPr>
            <p:ph type="dt" sz="half" idx="10"/>
          </p:nvPr>
        </p:nvSpPr>
        <p:spPr/>
        <p:txBody>
          <a:bodyPr/>
          <a:lstStyle/>
          <a:p>
            <a:fld id="{8C107388-1D79-44C0-A5C9-C63181E5B5EC}" type="datetimeFigureOut">
              <a:rPr lang="en-US" smtClean="0"/>
              <a:t>10/11/2024</a:t>
            </a:fld>
            <a:endParaRPr lang="en-US"/>
          </a:p>
        </p:txBody>
      </p:sp>
      <p:sp>
        <p:nvSpPr>
          <p:cNvPr id="5" name="Footer Placeholder 4">
            <a:extLst>
              <a:ext uri="{FF2B5EF4-FFF2-40B4-BE49-F238E27FC236}">
                <a16:creationId xmlns:a16="http://schemas.microsoft.com/office/drawing/2014/main" id="{DA19D338-1BD0-8AEC-B83F-97E64514D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EB5CE-5487-005F-4C78-523E6816EB3B}"/>
              </a:ext>
            </a:extLst>
          </p:cNvPr>
          <p:cNvSpPr>
            <a:spLocks noGrp="1"/>
          </p:cNvSpPr>
          <p:nvPr>
            <p:ph type="sldNum" sz="quarter" idx="12"/>
          </p:nvPr>
        </p:nvSpPr>
        <p:spPr/>
        <p:txBody>
          <a:bodyPr/>
          <a:lstStyle/>
          <a:p>
            <a:fld id="{0A8CED85-9DA2-40FD-ABD2-AF351F044104}" type="slidenum">
              <a:rPr lang="en-US" smtClean="0"/>
              <a:t>‹#›</a:t>
            </a:fld>
            <a:endParaRPr lang="en-US"/>
          </a:p>
        </p:txBody>
      </p:sp>
    </p:spTree>
    <p:extLst>
      <p:ext uri="{BB962C8B-B14F-4D97-AF65-F5344CB8AC3E}">
        <p14:creationId xmlns:p14="http://schemas.microsoft.com/office/powerpoint/2010/main" val="2738297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3C373-0DDF-8D1D-7A7F-1CA4C2315E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C98BC0-28ED-C5A6-6864-A9FACC9578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FC2922-4554-660A-F78D-46930F737D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918B06-9CF6-F763-EF30-9651BB9C5EAD}"/>
              </a:ext>
            </a:extLst>
          </p:cNvPr>
          <p:cNvSpPr>
            <a:spLocks noGrp="1"/>
          </p:cNvSpPr>
          <p:nvPr>
            <p:ph type="dt" sz="half" idx="10"/>
          </p:nvPr>
        </p:nvSpPr>
        <p:spPr/>
        <p:txBody>
          <a:bodyPr/>
          <a:lstStyle/>
          <a:p>
            <a:fld id="{8C107388-1D79-44C0-A5C9-C63181E5B5EC}" type="datetimeFigureOut">
              <a:rPr lang="en-US" smtClean="0"/>
              <a:t>10/11/2024</a:t>
            </a:fld>
            <a:endParaRPr lang="en-US"/>
          </a:p>
        </p:txBody>
      </p:sp>
      <p:sp>
        <p:nvSpPr>
          <p:cNvPr id="6" name="Footer Placeholder 5">
            <a:extLst>
              <a:ext uri="{FF2B5EF4-FFF2-40B4-BE49-F238E27FC236}">
                <a16:creationId xmlns:a16="http://schemas.microsoft.com/office/drawing/2014/main" id="{E95FEC94-57F7-8075-50C3-C2E350E1A6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07FCEC-DE14-93F4-9ECB-F83A5F3EBA21}"/>
              </a:ext>
            </a:extLst>
          </p:cNvPr>
          <p:cNvSpPr>
            <a:spLocks noGrp="1"/>
          </p:cNvSpPr>
          <p:nvPr>
            <p:ph type="sldNum" sz="quarter" idx="12"/>
          </p:nvPr>
        </p:nvSpPr>
        <p:spPr/>
        <p:txBody>
          <a:bodyPr/>
          <a:lstStyle/>
          <a:p>
            <a:fld id="{0A8CED85-9DA2-40FD-ABD2-AF351F044104}" type="slidenum">
              <a:rPr lang="en-US" smtClean="0"/>
              <a:t>‹#›</a:t>
            </a:fld>
            <a:endParaRPr lang="en-US"/>
          </a:p>
        </p:txBody>
      </p:sp>
    </p:spTree>
    <p:extLst>
      <p:ext uri="{BB962C8B-B14F-4D97-AF65-F5344CB8AC3E}">
        <p14:creationId xmlns:p14="http://schemas.microsoft.com/office/powerpoint/2010/main" val="695314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A6F-8A9C-95D7-F35D-FE812B9287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63A6B5-5A04-E671-1382-8A3778C981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24EC86-9EE5-0954-DC7A-87416472A7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13DD18-5DB7-8AC9-CD05-717373C6C4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996F5D-A17F-920A-3033-98E18A57C1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90A754-5610-BCA8-8AF8-640394E714B8}"/>
              </a:ext>
            </a:extLst>
          </p:cNvPr>
          <p:cNvSpPr>
            <a:spLocks noGrp="1"/>
          </p:cNvSpPr>
          <p:nvPr>
            <p:ph type="dt" sz="half" idx="10"/>
          </p:nvPr>
        </p:nvSpPr>
        <p:spPr/>
        <p:txBody>
          <a:bodyPr/>
          <a:lstStyle/>
          <a:p>
            <a:fld id="{8C107388-1D79-44C0-A5C9-C63181E5B5EC}" type="datetimeFigureOut">
              <a:rPr lang="en-US" smtClean="0"/>
              <a:t>10/11/2024</a:t>
            </a:fld>
            <a:endParaRPr lang="en-US"/>
          </a:p>
        </p:txBody>
      </p:sp>
      <p:sp>
        <p:nvSpPr>
          <p:cNvPr id="8" name="Footer Placeholder 7">
            <a:extLst>
              <a:ext uri="{FF2B5EF4-FFF2-40B4-BE49-F238E27FC236}">
                <a16:creationId xmlns:a16="http://schemas.microsoft.com/office/drawing/2014/main" id="{08263C6B-400A-868A-C3C1-18BE276DB8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D6EBE5-FDB1-1952-92F6-651BC85E58C9}"/>
              </a:ext>
            </a:extLst>
          </p:cNvPr>
          <p:cNvSpPr>
            <a:spLocks noGrp="1"/>
          </p:cNvSpPr>
          <p:nvPr>
            <p:ph type="sldNum" sz="quarter" idx="12"/>
          </p:nvPr>
        </p:nvSpPr>
        <p:spPr/>
        <p:txBody>
          <a:bodyPr/>
          <a:lstStyle/>
          <a:p>
            <a:fld id="{0A8CED85-9DA2-40FD-ABD2-AF351F044104}" type="slidenum">
              <a:rPr lang="en-US" smtClean="0"/>
              <a:t>‹#›</a:t>
            </a:fld>
            <a:endParaRPr lang="en-US"/>
          </a:p>
        </p:txBody>
      </p:sp>
    </p:spTree>
    <p:extLst>
      <p:ext uri="{BB962C8B-B14F-4D97-AF65-F5344CB8AC3E}">
        <p14:creationId xmlns:p14="http://schemas.microsoft.com/office/powerpoint/2010/main" val="2938904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9F596-7301-6771-AE59-A5120426BB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65A48D-CB0E-5CE6-D7B1-85CF2AF69E24}"/>
              </a:ext>
            </a:extLst>
          </p:cNvPr>
          <p:cNvSpPr>
            <a:spLocks noGrp="1"/>
          </p:cNvSpPr>
          <p:nvPr>
            <p:ph type="dt" sz="half" idx="10"/>
          </p:nvPr>
        </p:nvSpPr>
        <p:spPr/>
        <p:txBody>
          <a:bodyPr/>
          <a:lstStyle/>
          <a:p>
            <a:fld id="{8C107388-1D79-44C0-A5C9-C63181E5B5EC}" type="datetimeFigureOut">
              <a:rPr lang="en-US" smtClean="0"/>
              <a:t>10/11/2024</a:t>
            </a:fld>
            <a:endParaRPr lang="en-US"/>
          </a:p>
        </p:txBody>
      </p:sp>
      <p:sp>
        <p:nvSpPr>
          <p:cNvPr id="4" name="Footer Placeholder 3">
            <a:extLst>
              <a:ext uri="{FF2B5EF4-FFF2-40B4-BE49-F238E27FC236}">
                <a16:creationId xmlns:a16="http://schemas.microsoft.com/office/drawing/2014/main" id="{97BD76AD-33E4-98E1-9421-24C75DA776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7B87BC-9665-1281-B7DF-E598592B4B00}"/>
              </a:ext>
            </a:extLst>
          </p:cNvPr>
          <p:cNvSpPr>
            <a:spLocks noGrp="1"/>
          </p:cNvSpPr>
          <p:nvPr>
            <p:ph type="sldNum" sz="quarter" idx="12"/>
          </p:nvPr>
        </p:nvSpPr>
        <p:spPr/>
        <p:txBody>
          <a:bodyPr/>
          <a:lstStyle/>
          <a:p>
            <a:fld id="{0A8CED85-9DA2-40FD-ABD2-AF351F044104}" type="slidenum">
              <a:rPr lang="en-US" smtClean="0"/>
              <a:t>‹#›</a:t>
            </a:fld>
            <a:endParaRPr lang="en-US"/>
          </a:p>
        </p:txBody>
      </p:sp>
    </p:spTree>
    <p:extLst>
      <p:ext uri="{BB962C8B-B14F-4D97-AF65-F5344CB8AC3E}">
        <p14:creationId xmlns:p14="http://schemas.microsoft.com/office/powerpoint/2010/main" val="1869805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5FE7E-78DC-C22A-93E3-66599282D6D2}"/>
              </a:ext>
            </a:extLst>
          </p:cNvPr>
          <p:cNvSpPr>
            <a:spLocks noGrp="1"/>
          </p:cNvSpPr>
          <p:nvPr>
            <p:ph type="dt" sz="half" idx="10"/>
          </p:nvPr>
        </p:nvSpPr>
        <p:spPr/>
        <p:txBody>
          <a:bodyPr/>
          <a:lstStyle/>
          <a:p>
            <a:fld id="{8C107388-1D79-44C0-A5C9-C63181E5B5EC}" type="datetimeFigureOut">
              <a:rPr lang="en-US" smtClean="0"/>
              <a:t>10/11/2024</a:t>
            </a:fld>
            <a:endParaRPr lang="en-US"/>
          </a:p>
        </p:txBody>
      </p:sp>
      <p:sp>
        <p:nvSpPr>
          <p:cNvPr id="3" name="Footer Placeholder 2">
            <a:extLst>
              <a:ext uri="{FF2B5EF4-FFF2-40B4-BE49-F238E27FC236}">
                <a16:creationId xmlns:a16="http://schemas.microsoft.com/office/drawing/2014/main" id="{831D9654-A359-BFC5-7215-77DC4CD775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A9F4E7-5D0D-A490-12DA-6578E8BBF9FE}"/>
              </a:ext>
            </a:extLst>
          </p:cNvPr>
          <p:cNvSpPr>
            <a:spLocks noGrp="1"/>
          </p:cNvSpPr>
          <p:nvPr>
            <p:ph type="sldNum" sz="quarter" idx="12"/>
          </p:nvPr>
        </p:nvSpPr>
        <p:spPr/>
        <p:txBody>
          <a:bodyPr/>
          <a:lstStyle/>
          <a:p>
            <a:fld id="{0A8CED85-9DA2-40FD-ABD2-AF351F044104}" type="slidenum">
              <a:rPr lang="en-US" smtClean="0"/>
              <a:t>‹#›</a:t>
            </a:fld>
            <a:endParaRPr lang="en-US"/>
          </a:p>
        </p:txBody>
      </p:sp>
    </p:spTree>
    <p:extLst>
      <p:ext uri="{BB962C8B-B14F-4D97-AF65-F5344CB8AC3E}">
        <p14:creationId xmlns:p14="http://schemas.microsoft.com/office/powerpoint/2010/main" val="3722446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8E926-1571-F742-7F68-9F7B154426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890D64-F1A9-D9A9-747E-7D1A77235E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EB0DAE-625C-C934-C5DF-C16A1F40D1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6D89D0-42DC-03A1-B37D-ED5E4755568E}"/>
              </a:ext>
            </a:extLst>
          </p:cNvPr>
          <p:cNvSpPr>
            <a:spLocks noGrp="1"/>
          </p:cNvSpPr>
          <p:nvPr>
            <p:ph type="dt" sz="half" idx="10"/>
          </p:nvPr>
        </p:nvSpPr>
        <p:spPr/>
        <p:txBody>
          <a:bodyPr/>
          <a:lstStyle/>
          <a:p>
            <a:fld id="{8C107388-1D79-44C0-A5C9-C63181E5B5EC}" type="datetimeFigureOut">
              <a:rPr lang="en-US" smtClean="0"/>
              <a:t>10/11/2024</a:t>
            </a:fld>
            <a:endParaRPr lang="en-US"/>
          </a:p>
        </p:txBody>
      </p:sp>
      <p:sp>
        <p:nvSpPr>
          <p:cNvPr id="6" name="Footer Placeholder 5">
            <a:extLst>
              <a:ext uri="{FF2B5EF4-FFF2-40B4-BE49-F238E27FC236}">
                <a16:creationId xmlns:a16="http://schemas.microsoft.com/office/drawing/2014/main" id="{FB425EA6-45B9-45F8-E86F-7E89A878D2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DBB9B2-3D31-F5ED-DB6C-889E89AE1A8D}"/>
              </a:ext>
            </a:extLst>
          </p:cNvPr>
          <p:cNvSpPr>
            <a:spLocks noGrp="1"/>
          </p:cNvSpPr>
          <p:nvPr>
            <p:ph type="sldNum" sz="quarter" idx="12"/>
          </p:nvPr>
        </p:nvSpPr>
        <p:spPr/>
        <p:txBody>
          <a:bodyPr/>
          <a:lstStyle/>
          <a:p>
            <a:fld id="{0A8CED85-9DA2-40FD-ABD2-AF351F044104}" type="slidenum">
              <a:rPr lang="en-US" smtClean="0"/>
              <a:t>‹#›</a:t>
            </a:fld>
            <a:endParaRPr lang="en-US"/>
          </a:p>
        </p:txBody>
      </p:sp>
    </p:spTree>
    <p:extLst>
      <p:ext uri="{BB962C8B-B14F-4D97-AF65-F5344CB8AC3E}">
        <p14:creationId xmlns:p14="http://schemas.microsoft.com/office/powerpoint/2010/main" val="434669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2ED81-4ECA-BF09-58BF-2031BD9E9E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5038EB-29BF-0592-C293-AD7E022F73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82C589-190A-5BC5-C6B0-47E1C08EA6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EF32E2-730B-E7A8-0C9E-DE4F3281CB73}"/>
              </a:ext>
            </a:extLst>
          </p:cNvPr>
          <p:cNvSpPr>
            <a:spLocks noGrp="1"/>
          </p:cNvSpPr>
          <p:nvPr>
            <p:ph type="dt" sz="half" idx="10"/>
          </p:nvPr>
        </p:nvSpPr>
        <p:spPr/>
        <p:txBody>
          <a:bodyPr/>
          <a:lstStyle/>
          <a:p>
            <a:fld id="{8C107388-1D79-44C0-A5C9-C63181E5B5EC}" type="datetimeFigureOut">
              <a:rPr lang="en-US" smtClean="0"/>
              <a:t>10/11/2024</a:t>
            </a:fld>
            <a:endParaRPr lang="en-US"/>
          </a:p>
        </p:txBody>
      </p:sp>
      <p:sp>
        <p:nvSpPr>
          <p:cNvPr id="6" name="Footer Placeholder 5">
            <a:extLst>
              <a:ext uri="{FF2B5EF4-FFF2-40B4-BE49-F238E27FC236}">
                <a16:creationId xmlns:a16="http://schemas.microsoft.com/office/drawing/2014/main" id="{A847704B-4997-DC12-B3DF-DEFE87C31B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140A38-5E2E-046F-F8E2-2A2E4891A6A9}"/>
              </a:ext>
            </a:extLst>
          </p:cNvPr>
          <p:cNvSpPr>
            <a:spLocks noGrp="1"/>
          </p:cNvSpPr>
          <p:nvPr>
            <p:ph type="sldNum" sz="quarter" idx="12"/>
          </p:nvPr>
        </p:nvSpPr>
        <p:spPr/>
        <p:txBody>
          <a:bodyPr/>
          <a:lstStyle/>
          <a:p>
            <a:fld id="{0A8CED85-9DA2-40FD-ABD2-AF351F044104}" type="slidenum">
              <a:rPr lang="en-US" smtClean="0"/>
              <a:t>‹#›</a:t>
            </a:fld>
            <a:endParaRPr lang="en-US"/>
          </a:p>
        </p:txBody>
      </p:sp>
    </p:spTree>
    <p:extLst>
      <p:ext uri="{BB962C8B-B14F-4D97-AF65-F5344CB8AC3E}">
        <p14:creationId xmlns:p14="http://schemas.microsoft.com/office/powerpoint/2010/main" val="3711745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D8D877-7135-BFBD-7869-2C2FD3D381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CA50F-0F8E-7FA1-A034-F78CFB4968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42ECD-A30B-17B7-C995-7CFFBD1C3F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107388-1D79-44C0-A5C9-C63181E5B5EC}" type="datetimeFigureOut">
              <a:rPr lang="en-US" smtClean="0"/>
              <a:t>10/11/2024</a:t>
            </a:fld>
            <a:endParaRPr lang="en-US"/>
          </a:p>
        </p:txBody>
      </p:sp>
      <p:sp>
        <p:nvSpPr>
          <p:cNvPr id="5" name="Footer Placeholder 4">
            <a:extLst>
              <a:ext uri="{FF2B5EF4-FFF2-40B4-BE49-F238E27FC236}">
                <a16:creationId xmlns:a16="http://schemas.microsoft.com/office/drawing/2014/main" id="{80BA7AD4-F732-BFBF-6CEA-99CA7B02D8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CEA1BF0-5DA0-8483-BB63-879DA95F65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8CED85-9DA2-40FD-ABD2-AF351F044104}" type="slidenum">
              <a:rPr lang="en-US" smtClean="0"/>
              <a:t>‹#›</a:t>
            </a:fld>
            <a:endParaRPr lang="en-US"/>
          </a:p>
        </p:txBody>
      </p:sp>
    </p:spTree>
    <p:extLst>
      <p:ext uri="{BB962C8B-B14F-4D97-AF65-F5344CB8AC3E}">
        <p14:creationId xmlns:p14="http://schemas.microsoft.com/office/powerpoint/2010/main" val="3305123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gcc02.safelinks.protection.outlook.com/?url=http%3A%2F%2Fwww.theburnoutprofessor.com%2F&amp;data=05%7C02%7CJean.Stack%40ct.gov%7Cfaa54842cf5c44d0e96408dce4915f07%7C118b7cfaa3dd48b9b02631ff69bb738b%7C0%7C0%7C638636560241684839%7CUnknown%7CTWFpbGZsb3d8eyJWIjoiMC4wLjAwMDAiLCJQIjoiV2luMzIiLCJBTiI6Ik1haWwiLCJXVCI6Mn0%3D%7C0%7C%7C%7C&amp;sdata=4dcgYcP3Mwl6lxEJwomLT7hxFuWbhnH56KOY2IFd4u4%3D&amp;reserved=0"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hyperlink" Target="https://www.flickr.com/photos/garrettziegler/5817587275" TargetMode="External"/><Relationship Id="rId7" Type="http://schemas.openxmlformats.org/officeDocument/2006/relationships/hyperlink" Target="https://pt.qaz.wiki/wiki/Puerto_Rican_cuisine" TargetMode="External"/><Relationship Id="rId2" Type="http://schemas.openxmlformats.org/officeDocument/2006/relationships/image" Target="../media/image34.jpg"/><Relationship Id="rId1" Type="http://schemas.openxmlformats.org/officeDocument/2006/relationships/slideLayout" Target="../slideLayouts/slideLayout1.xml"/><Relationship Id="rId6" Type="http://schemas.openxmlformats.org/officeDocument/2006/relationships/image" Target="../media/image36.jpg"/><Relationship Id="rId11" Type="http://schemas.openxmlformats.org/officeDocument/2006/relationships/hyperlink" Target="https://www.flickr.com/photos/flickr4jazz/18846345011/" TargetMode="External"/><Relationship Id="rId5" Type="http://schemas.openxmlformats.org/officeDocument/2006/relationships/hyperlink" Target="http://www.chasingfooddreams.com/2017/03/fresca-mexican-kitchen-bar-gardens-mall.html" TargetMode="External"/><Relationship Id="rId10" Type="http://schemas.openxmlformats.org/officeDocument/2006/relationships/image" Target="../media/image38.jpg"/><Relationship Id="rId4" Type="http://schemas.openxmlformats.org/officeDocument/2006/relationships/image" Target="../media/image35.JPG"/><Relationship Id="rId9" Type="http://schemas.openxmlformats.org/officeDocument/2006/relationships/hyperlink" Target="https://pxhere.com/en/photo/702236"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hyperlink" Target="https://pxhere.com/es/photo/933997" TargetMode="External"/><Relationship Id="rId7" Type="http://schemas.openxmlformats.org/officeDocument/2006/relationships/hyperlink" Target="https://www.flickr.com/photos/dopey/6789380415/" TargetMode="External"/><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1.jpg"/><Relationship Id="rId11" Type="http://schemas.openxmlformats.org/officeDocument/2006/relationships/hyperlink" Target="http://flickr.com/photos/armandolobos/7695317154" TargetMode="External"/><Relationship Id="rId5" Type="http://schemas.openxmlformats.org/officeDocument/2006/relationships/hyperlink" Target="http://flickr.com/photos/ebarney/4236298994" TargetMode="External"/><Relationship Id="rId10" Type="http://schemas.openxmlformats.org/officeDocument/2006/relationships/image" Target="../media/image43.jpg"/><Relationship Id="rId4" Type="http://schemas.openxmlformats.org/officeDocument/2006/relationships/image" Target="../media/image40.jpg"/><Relationship Id="rId9" Type="http://schemas.openxmlformats.org/officeDocument/2006/relationships/hyperlink" Target="https://elfogoncito.net/2013/07/09/moro-congri-moro-de-habichuelas-negras/"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47.jpg"/><Relationship Id="rId13" Type="http://schemas.openxmlformats.org/officeDocument/2006/relationships/hyperlink" Target="https://commons.wikimedia.org/wiki/File:Traditional_style_cuatro_of_Puerto_Rico.jpg" TargetMode="External"/><Relationship Id="rId3" Type="http://schemas.openxmlformats.org/officeDocument/2006/relationships/hyperlink" Target="https://journalistsresource.org/studies/society/news-media/news-media-portray-latinos/" TargetMode="External"/><Relationship Id="rId7" Type="http://schemas.openxmlformats.org/officeDocument/2006/relationships/hyperlink" Target="https://soundsandcolours.com/subjects/travel/what-are-the-top-10-traditional-instruments-used-in-latin-america-49760/" TargetMode="External"/><Relationship Id="rId12" Type="http://schemas.openxmlformats.org/officeDocument/2006/relationships/image" Target="../media/image49.jp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46.jpg"/><Relationship Id="rId11" Type="http://schemas.openxmlformats.org/officeDocument/2006/relationships/hyperlink" Target="https://pxhere.com/fr/photo/1172979" TargetMode="External"/><Relationship Id="rId5" Type="http://schemas.openxmlformats.org/officeDocument/2006/relationships/hyperlink" Target="https://soundsandcolours.com/subjects/travel/top-tips-on-using-latin-american-culture-to-inspire-in-your-home-decor-47193/" TargetMode="External"/><Relationship Id="rId10" Type="http://schemas.openxmlformats.org/officeDocument/2006/relationships/image" Target="../media/image48.jpeg"/><Relationship Id="rId4" Type="http://schemas.openxmlformats.org/officeDocument/2006/relationships/image" Target="../media/image45.jpg"/><Relationship Id="rId9" Type="http://schemas.openxmlformats.org/officeDocument/2006/relationships/hyperlink" Target="http://www.flickr.com/photos/texasmilitaryforces/8077757025/" TargetMode="External"/><Relationship Id="rId14" Type="http://schemas.openxmlformats.org/officeDocument/2006/relationships/hyperlink" Target="https://creativecommons.org/licenses/by-sa/3.0/"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53.jpg"/><Relationship Id="rId13" Type="http://schemas.openxmlformats.org/officeDocument/2006/relationships/hyperlink" Target="http://flickr.com/photos/montuno/2471823358" TargetMode="External"/><Relationship Id="rId3" Type="http://schemas.openxmlformats.org/officeDocument/2006/relationships/hyperlink" Target="https://en.wikipedia.org/wiki/Culture_of_Puerto_Rico" TargetMode="External"/><Relationship Id="rId7" Type="http://schemas.openxmlformats.org/officeDocument/2006/relationships/hyperlink" Target="https://www.windley.com/archives/2015/08/culture_and_trustworthy_spaces.shtml" TargetMode="External"/><Relationship Id="rId12" Type="http://schemas.openxmlformats.org/officeDocument/2006/relationships/image" Target="../media/image55.jp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2.jpg"/><Relationship Id="rId11" Type="http://schemas.openxmlformats.org/officeDocument/2006/relationships/hyperlink" Target="https://www.flickr.com/photos/pacificairforces/16231172241/" TargetMode="External"/><Relationship Id="rId5" Type="http://schemas.openxmlformats.org/officeDocument/2006/relationships/hyperlink" Target="https://pxhere.com/en/photo/1373716" TargetMode="External"/><Relationship Id="rId10" Type="http://schemas.openxmlformats.org/officeDocument/2006/relationships/image" Target="../media/image54.jpg"/><Relationship Id="rId4" Type="http://schemas.openxmlformats.org/officeDocument/2006/relationships/image" Target="../media/image51.jpeg"/><Relationship Id="rId9" Type="http://schemas.openxmlformats.org/officeDocument/2006/relationships/hyperlink" Target="http://www.flickr.com/photos/visagency/5623079864/"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veganposters.com/author/cesar-chavez" TargetMode="External"/><Relationship Id="rId2" Type="http://schemas.openxmlformats.org/officeDocument/2006/relationships/image" Target="../media/image56.jpg"/><Relationship Id="rId1" Type="http://schemas.openxmlformats.org/officeDocument/2006/relationships/slideLayout" Target="../slideLayouts/slideLayout7.xml"/><Relationship Id="rId5" Type="http://schemas.openxmlformats.org/officeDocument/2006/relationships/hyperlink" Target="https://seminariogargarella.blogspot.com/2009/05/" TargetMode="External"/><Relationship Id="rId4" Type="http://schemas.openxmlformats.org/officeDocument/2006/relationships/image" Target="../media/image57.jpg"/></Relationships>
</file>

<file path=ppt/slides/_rels/slide44.xml.rels><?xml version="1.0" encoding="UTF-8" standalone="yes"?>
<Relationships xmlns="http://schemas.openxmlformats.org/package/2006/relationships"><Relationship Id="rId8" Type="http://schemas.openxmlformats.org/officeDocument/2006/relationships/hyperlink" Target="https://en.wikipedia.org/wiki/Ellen_Ochoa#cite_note-JSC-3" TargetMode="External"/><Relationship Id="rId13" Type="http://schemas.openxmlformats.org/officeDocument/2006/relationships/image" Target="../media/image60.png"/><Relationship Id="rId3" Type="http://schemas.openxmlformats.org/officeDocument/2006/relationships/hyperlink" Target="https://en.wikipedia.org/wiki/Ellen_Ochoa#cite_note-nasa_bio-1" TargetMode="External"/><Relationship Id="rId7" Type="http://schemas.openxmlformats.org/officeDocument/2006/relationships/hyperlink" Target="https://en.wikipedia.org/wiki/Michael_Coats" TargetMode="External"/><Relationship Id="rId12" Type="http://schemas.openxmlformats.org/officeDocument/2006/relationships/image" Target="../media/image59.png"/><Relationship Id="rId2" Type="http://schemas.openxmlformats.org/officeDocument/2006/relationships/hyperlink" Target="https://en.wikipedia.org/wiki/Johnson_Space_Center" TargetMode="External"/><Relationship Id="rId1" Type="http://schemas.openxmlformats.org/officeDocument/2006/relationships/slideLayout" Target="../slideLayouts/slideLayout7.xml"/><Relationship Id="rId6" Type="http://schemas.openxmlformats.org/officeDocument/2006/relationships/hyperlink" Target="https://en.wikipedia.org/wiki/Ellen_Ochoa#cite_note-2" TargetMode="External"/><Relationship Id="rId11" Type="http://schemas.openxmlformats.org/officeDocument/2006/relationships/hyperlink" Target="https://creativecommons.org/licenses/by-sa/3.0/" TargetMode="External"/><Relationship Id="rId5" Type="http://schemas.openxmlformats.org/officeDocument/2006/relationships/hyperlink" Target="https://en.wikipedia.org/wiki/Space_Shuttle_Discovery" TargetMode="External"/><Relationship Id="rId10" Type="http://schemas.openxmlformats.org/officeDocument/2006/relationships/hyperlink" Target="https://en.wikipedia.org/wiki/File:Ellen_Ochoa.jpg" TargetMode="External"/><Relationship Id="rId4" Type="http://schemas.openxmlformats.org/officeDocument/2006/relationships/hyperlink" Target="https://en.wikipedia.org/wiki/Latinas" TargetMode="External"/><Relationship Id="rId9" Type="http://schemas.openxmlformats.org/officeDocument/2006/relationships/image" Target="../media/image58.jpg"/></Relationships>
</file>

<file path=ppt/slides/_rels/slide4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hyperlink" Target="https://www.amazon.com/House-Spirits-Novel-Isabel-Allende/dp/1501117017?linkCode=ogi&amp;tag=goodhousekeeping_auto-append-20&amp;ascsubtag=%5Bartid%7C10055.g.33835500%5Bsrc%7Cwww.bing.com%5Bch%7C%5Blt%7C%5Bpid%7Cc748906b-bac0-4804-b011-70a2f4d53658%5Baxid%7Cc6da324d-4dc9-4c04-9754-a8fb6fc5b86e" TargetMode="External"/><Relationship Id="rId1" Type="http://schemas.openxmlformats.org/officeDocument/2006/relationships/slideLayout" Target="../slideLayouts/slideLayout7.xml"/><Relationship Id="rId6" Type="http://schemas.openxmlformats.org/officeDocument/2006/relationships/hyperlink" Target="https://www.flickr.com/photos/wasfiakab/53398021580/" TargetMode="External"/><Relationship Id="rId5" Type="http://schemas.openxmlformats.org/officeDocument/2006/relationships/image" Target="../media/image62.jpg"/><Relationship Id="rId4" Type="http://schemas.openxmlformats.org/officeDocument/2006/relationships/hyperlink" Target="https://es.wikipedia.org/wiki/Isabel_Allend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s://www.biography.com/athlete/roberto-clemente"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hyperlink" Target="https://en.wikipedia.org/wiki/Celia_Cruz#cite_note-1" TargetMode="External"/><Relationship Id="rId13" Type="http://schemas.openxmlformats.org/officeDocument/2006/relationships/image" Target="../media/image65.png"/><Relationship Id="rId3" Type="http://schemas.openxmlformats.org/officeDocument/2006/relationships/hyperlink" Target="https://josancaballero.news/tag/celia-cruz/" TargetMode="External"/><Relationship Id="rId7" Type="http://schemas.openxmlformats.org/officeDocument/2006/relationships/hyperlink" Target="https://en.wikipedia.org/wiki/Honorific_nicknames_in_popular_music" TargetMode="External"/><Relationship Id="rId12" Type="http://schemas.openxmlformats.org/officeDocument/2006/relationships/hyperlink" Target="https://en.wikipedia.org/wiki/Celia_Cruz#cite_note-Cruz10-4" TargetMode="External"/><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hyperlink" Target="https://en.wikipedia.org/wiki/Guaracha" TargetMode="External"/><Relationship Id="rId11" Type="http://schemas.openxmlformats.org/officeDocument/2006/relationships/hyperlink" Target="https://en.wikipedia.org/wiki/List_of_best-selling_Latin_music_artists" TargetMode="External"/><Relationship Id="rId5" Type="http://schemas.openxmlformats.org/officeDocument/2006/relationships/hyperlink" Target="https://en.wikipedia.org/wiki/Cuba" TargetMode="External"/><Relationship Id="rId10" Type="http://schemas.openxmlformats.org/officeDocument/2006/relationships/hyperlink" Target="https://en.wikipedia.org/wiki/Celia_Cruz#cite_note-SI-3" TargetMode="External"/><Relationship Id="rId4" Type="http://schemas.openxmlformats.org/officeDocument/2006/relationships/hyperlink" Target="https://en.wikipedia.org/wiki/Latin_music" TargetMode="External"/><Relationship Id="rId9" Type="http://schemas.openxmlformats.org/officeDocument/2006/relationships/hyperlink" Target="https://en.wikipedia.org/wiki/Celia_Cruz#cite_note-NMAH1-2"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6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5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5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jpeg"/></Relationships>
</file>

<file path=ppt/slides/_rels/slide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6C08-9F2D-FBB6-84A1-4DDD0BD83BF7}"/>
              </a:ext>
            </a:extLst>
          </p:cNvPr>
          <p:cNvSpPr>
            <a:spLocks noGrp="1"/>
          </p:cNvSpPr>
          <p:nvPr>
            <p:ph type="title"/>
          </p:nvPr>
        </p:nvSpPr>
        <p:spPr>
          <a:xfrm>
            <a:off x="5964382" y="367318"/>
            <a:ext cx="5579423" cy="1021867"/>
          </a:xfrm>
        </p:spPr>
        <p:txBody>
          <a:bodyPr vert="horz" lIns="91440" tIns="45720" rIns="91440" bIns="45720" rtlCol="0" anchor="b">
            <a:normAutofit/>
          </a:bodyPr>
          <a:lstStyle/>
          <a:p>
            <a:pPr algn="r"/>
            <a:r>
              <a:rPr lang="en-US" sz="3200" b="0" kern="1200" cap="none" spc="0" dirty="0">
                <a:ln w="0"/>
                <a:solidFill>
                  <a:schemeClr val="tx1"/>
                </a:solidFill>
                <a:effectLst>
                  <a:outerShdw blurRad="38100" dist="25400" dir="5400000" algn="ctr" rotWithShape="0">
                    <a:srgbClr val="6E747A">
                      <a:alpha val="43000"/>
                    </a:srgbClr>
                  </a:outerShdw>
                </a:effectLst>
                <a:latin typeface="+mj-lt"/>
                <a:ea typeface="+mj-ea"/>
                <a:cs typeface="+mj-cs"/>
              </a:rPr>
              <a:t> </a:t>
            </a:r>
            <a:r>
              <a:rPr lang="en-US" sz="4800" b="0" kern="1200" cap="none" spc="0" dirty="0">
                <a:ln w="0"/>
                <a:solidFill>
                  <a:schemeClr val="bg2">
                    <a:lumMod val="50000"/>
                  </a:schemeClr>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2024 Manager’s Day</a:t>
            </a:r>
            <a:endParaRPr lang="en-US" sz="3200" b="0" kern="1200" cap="none" spc="0" dirty="0">
              <a:ln w="0"/>
              <a:solidFill>
                <a:schemeClr val="bg2">
                  <a:lumMod val="50000"/>
                </a:schemeClr>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A236CCD-7DCB-7F39-B6A7-50640431C413}"/>
              </a:ext>
            </a:extLst>
          </p:cNvPr>
          <p:cNvSpPr txBox="1"/>
          <p:nvPr/>
        </p:nvSpPr>
        <p:spPr>
          <a:xfrm>
            <a:off x="332509" y="367317"/>
            <a:ext cx="4000005" cy="6314037"/>
          </a:xfrm>
          <a:prstGeom prst="rect">
            <a:avLst/>
          </a:prstGeom>
        </p:spPr>
        <p:txBody>
          <a:bodyPr vert="horz" lIns="91440" tIns="45720" rIns="91440" bIns="45720" rtlCol="0" anchor="t">
            <a:normAutofit lnSpcReduction="10000"/>
          </a:bodyPr>
          <a:lstStyle/>
          <a:p>
            <a:pPr marL="0" marR="0" indent="-228600">
              <a:lnSpc>
                <a:spcPct val="90000"/>
              </a:lnSpc>
              <a:spcBef>
                <a:spcPts val="0"/>
              </a:spcBef>
              <a:spcAft>
                <a:spcPts val="600"/>
              </a:spcAft>
              <a:buFont typeface="Arial" panose="020B0604020202020204" pitchFamily="34" charset="0"/>
              <a:buChar char="•"/>
            </a:pPr>
            <a:r>
              <a:rPr lang="en-US" sz="1400" b="1" dirty="0">
                <a:effectLst/>
                <a:latin typeface="Calibri" panose="020F0502020204030204" pitchFamily="34" charset="0"/>
                <a:cs typeface="Calibri" panose="020F0502020204030204" pitchFamily="34" charset="0"/>
              </a:rPr>
              <a:t>11:30 A.M.</a:t>
            </a:r>
          </a:p>
          <a:p>
            <a:pPr marR="0">
              <a:lnSpc>
                <a:spcPct val="90000"/>
              </a:lnSpc>
              <a:spcBef>
                <a:spcPts val="0"/>
              </a:spcBef>
              <a:spcAft>
                <a:spcPts val="600"/>
              </a:spcAft>
            </a:pPr>
            <a:r>
              <a:rPr lang="en-US" sz="1400" b="1" dirty="0">
                <a:effectLst/>
                <a:latin typeface="Calibri" panose="020F0502020204030204" pitchFamily="34" charset="0"/>
                <a:cs typeface="Calibri" panose="020F0502020204030204" pitchFamily="34" charset="0"/>
              </a:rPr>
              <a:t>Registration and Networking</a:t>
            </a:r>
          </a:p>
          <a:p>
            <a:pPr marR="0">
              <a:lnSpc>
                <a:spcPct val="90000"/>
              </a:lnSpc>
              <a:spcBef>
                <a:spcPts val="0"/>
              </a:spcBef>
              <a:spcAft>
                <a:spcPts val="600"/>
              </a:spcAft>
            </a:pPr>
            <a:r>
              <a:rPr lang="en-US" sz="1400" b="1" dirty="0">
                <a:effectLst/>
                <a:latin typeface="Calibri" panose="020F0502020204030204" pitchFamily="34" charset="0"/>
                <a:cs typeface="Calibri" panose="020F0502020204030204" pitchFamily="34" charset="0"/>
              </a:rPr>
              <a:t> </a:t>
            </a:r>
          </a:p>
          <a:p>
            <a:pPr marL="0" marR="0" indent="-228600">
              <a:lnSpc>
                <a:spcPct val="90000"/>
              </a:lnSpc>
              <a:spcBef>
                <a:spcPts val="0"/>
              </a:spcBef>
              <a:spcAft>
                <a:spcPts val="600"/>
              </a:spcAft>
              <a:buFont typeface="Arial" panose="020B0604020202020204" pitchFamily="34" charset="0"/>
              <a:buChar char="•"/>
            </a:pPr>
            <a:r>
              <a:rPr lang="en-US" sz="1400" b="1" dirty="0">
                <a:effectLst/>
                <a:latin typeface="Calibri" panose="020F0502020204030204" pitchFamily="34" charset="0"/>
                <a:cs typeface="Calibri" panose="020F0502020204030204" pitchFamily="34" charset="0"/>
              </a:rPr>
              <a:t>12:00 P.M.</a:t>
            </a:r>
          </a:p>
          <a:p>
            <a:pPr marR="0">
              <a:lnSpc>
                <a:spcPct val="90000"/>
              </a:lnSpc>
              <a:spcBef>
                <a:spcPts val="0"/>
              </a:spcBef>
              <a:spcAft>
                <a:spcPts val="600"/>
              </a:spcAft>
            </a:pPr>
            <a:r>
              <a:rPr lang="en-US" sz="1400" b="1" dirty="0">
                <a:effectLst/>
                <a:latin typeface="Calibri" panose="020F0502020204030204" pitchFamily="34" charset="0"/>
                <a:cs typeface="Calibri" panose="020F0502020204030204" pitchFamily="34" charset="0"/>
              </a:rPr>
              <a:t>Welcome: CT MAC </a:t>
            </a:r>
          </a:p>
          <a:p>
            <a:pPr marR="0">
              <a:lnSpc>
                <a:spcPct val="90000"/>
              </a:lnSpc>
              <a:spcBef>
                <a:spcPts val="0"/>
              </a:spcBef>
              <a:spcAft>
                <a:spcPts val="600"/>
              </a:spcAft>
            </a:pPr>
            <a:endParaRPr lang="en-US" sz="1400" b="1" dirty="0">
              <a:effectLst/>
              <a:latin typeface="Calibri" panose="020F0502020204030204" pitchFamily="34" charset="0"/>
              <a:cs typeface="Calibri" panose="020F0502020204030204" pitchFamily="34" charset="0"/>
            </a:endParaRPr>
          </a:p>
          <a:p>
            <a:pPr marL="0" marR="0" indent="-228600">
              <a:lnSpc>
                <a:spcPct val="90000"/>
              </a:lnSpc>
              <a:spcBef>
                <a:spcPts val="0"/>
              </a:spcBef>
              <a:spcAft>
                <a:spcPts val="600"/>
              </a:spcAft>
              <a:buFont typeface="Arial" panose="020B0604020202020204" pitchFamily="34" charset="0"/>
              <a:buChar char="•"/>
            </a:pPr>
            <a:r>
              <a:rPr lang="en-US" sz="1400" b="1" dirty="0">
                <a:effectLst/>
                <a:latin typeface="Calibri" panose="020F0502020204030204" pitchFamily="34" charset="0"/>
                <a:cs typeface="Calibri" panose="020F0502020204030204" pitchFamily="34" charset="0"/>
              </a:rPr>
              <a:t>12:05 P.M.</a:t>
            </a:r>
          </a:p>
          <a:p>
            <a:pPr marR="0">
              <a:lnSpc>
                <a:spcPct val="90000"/>
              </a:lnSpc>
              <a:spcBef>
                <a:spcPts val="0"/>
              </a:spcBef>
              <a:spcAft>
                <a:spcPts val="600"/>
              </a:spcAft>
            </a:pPr>
            <a:r>
              <a:rPr lang="en-US" sz="1400" b="1" dirty="0">
                <a:effectLst/>
                <a:latin typeface="Calibri" panose="020F0502020204030204" pitchFamily="34" charset="0"/>
                <a:cs typeface="Calibri" panose="020F0502020204030204" pitchFamily="34" charset="0"/>
              </a:rPr>
              <a:t>Ned Lamont – Governor </a:t>
            </a:r>
          </a:p>
          <a:p>
            <a:pPr marR="0">
              <a:lnSpc>
                <a:spcPct val="90000"/>
              </a:lnSpc>
              <a:spcBef>
                <a:spcPts val="0"/>
              </a:spcBef>
              <a:spcAft>
                <a:spcPts val="600"/>
              </a:spcAft>
            </a:pPr>
            <a:r>
              <a:rPr lang="en-US" sz="1400" b="1" dirty="0">
                <a:effectLst/>
                <a:latin typeface="Calibri" panose="020F0502020204030204" pitchFamily="34" charset="0"/>
                <a:cs typeface="Calibri" panose="020F0502020204030204" pitchFamily="34" charset="0"/>
              </a:rPr>
              <a:t>Nicholas Hermes– Deputy Commissioner of DAS</a:t>
            </a:r>
          </a:p>
          <a:p>
            <a:pPr marR="0">
              <a:lnSpc>
                <a:spcPct val="90000"/>
              </a:lnSpc>
              <a:spcBef>
                <a:spcPts val="0"/>
              </a:spcBef>
              <a:spcAft>
                <a:spcPts val="600"/>
              </a:spcAft>
            </a:pPr>
            <a:r>
              <a:rPr lang="en-US" sz="1400" b="1" dirty="0">
                <a:effectLst/>
                <a:latin typeface="Calibri" panose="020F0502020204030204" pitchFamily="34" charset="0"/>
                <a:cs typeface="Calibri" panose="020F0502020204030204" pitchFamily="34" charset="0"/>
              </a:rPr>
              <a:t>Jeffrey Beckham – Secretary of OPM</a:t>
            </a:r>
          </a:p>
          <a:p>
            <a:pPr marL="0" marR="0" indent="-228600">
              <a:lnSpc>
                <a:spcPct val="90000"/>
              </a:lnSpc>
              <a:spcBef>
                <a:spcPts val="0"/>
              </a:spcBef>
              <a:spcAft>
                <a:spcPts val="600"/>
              </a:spcAft>
              <a:buFont typeface="Arial" panose="020B0604020202020204" pitchFamily="34" charset="0"/>
              <a:buChar char="•"/>
            </a:pPr>
            <a:endParaRPr lang="en-US" sz="1400" b="1" dirty="0">
              <a:effectLst/>
              <a:latin typeface="Calibri" panose="020F0502020204030204" pitchFamily="34" charset="0"/>
              <a:cs typeface="Calibri" panose="020F0502020204030204" pitchFamily="34" charset="0"/>
            </a:endParaRPr>
          </a:p>
          <a:p>
            <a:pPr marL="0" marR="0" indent="-228600">
              <a:lnSpc>
                <a:spcPct val="90000"/>
              </a:lnSpc>
              <a:spcBef>
                <a:spcPts val="0"/>
              </a:spcBef>
              <a:spcAft>
                <a:spcPts val="600"/>
              </a:spcAft>
              <a:buFont typeface="Arial" panose="020B0604020202020204" pitchFamily="34" charset="0"/>
              <a:buChar char="•"/>
            </a:pPr>
            <a:r>
              <a:rPr lang="en-US" sz="1400" b="1" dirty="0">
                <a:effectLst/>
                <a:latin typeface="Calibri" panose="020F0502020204030204" pitchFamily="34" charset="0"/>
                <a:cs typeface="Calibri" panose="020F0502020204030204" pitchFamily="34" charset="0"/>
              </a:rPr>
              <a:t>12:30 P.M.</a:t>
            </a:r>
          </a:p>
          <a:p>
            <a:pPr marR="0">
              <a:lnSpc>
                <a:spcPct val="90000"/>
              </a:lnSpc>
              <a:spcBef>
                <a:spcPts val="0"/>
              </a:spcBef>
              <a:spcAft>
                <a:spcPts val="600"/>
              </a:spcAft>
            </a:pPr>
            <a:r>
              <a:rPr lang="en-US" sz="1400" b="1" dirty="0">
                <a:effectLst/>
                <a:latin typeface="Calibri" panose="020F0502020204030204" pitchFamily="34" charset="0"/>
                <a:cs typeface="Calibri" panose="020F0502020204030204" pitchFamily="34" charset="0"/>
              </a:rPr>
              <a:t>Luncheon</a:t>
            </a:r>
          </a:p>
          <a:p>
            <a:pPr marL="0" marR="0" indent="-228600">
              <a:lnSpc>
                <a:spcPct val="90000"/>
              </a:lnSpc>
              <a:spcBef>
                <a:spcPts val="0"/>
              </a:spcBef>
              <a:spcAft>
                <a:spcPts val="600"/>
              </a:spcAft>
              <a:buFont typeface="Arial" panose="020B0604020202020204" pitchFamily="34" charset="0"/>
              <a:buChar char="•"/>
            </a:pPr>
            <a:endParaRPr lang="en-US" sz="1400" b="1" dirty="0">
              <a:effectLst/>
              <a:latin typeface="Calibri" panose="020F0502020204030204" pitchFamily="34" charset="0"/>
              <a:cs typeface="Calibri" panose="020F0502020204030204" pitchFamily="34" charset="0"/>
            </a:endParaRPr>
          </a:p>
          <a:p>
            <a:pPr marL="0" marR="0" indent="-228600">
              <a:lnSpc>
                <a:spcPct val="90000"/>
              </a:lnSpc>
              <a:spcBef>
                <a:spcPts val="0"/>
              </a:spcBef>
              <a:spcAft>
                <a:spcPts val="600"/>
              </a:spcAft>
              <a:buFont typeface="Arial" panose="020B0604020202020204" pitchFamily="34" charset="0"/>
              <a:buChar char="•"/>
            </a:pPr>
            <a:r>
              <a:rPr lang="en-US" sz="1400" b="1" dirty="0">
                <a:effectLst/>
                <a:latin typeface="Calibri" panose="020F0502020204030204" pitchFamily="34" charset="0"/>
                <a:cs typeface="Calibri" panose="020F0502020204030204" pitchFamily="34" charset="0"/>
              </a:rPr>
              <a:t>1:15 P.M.</a:t>
            </a:r>
          </a:p>
          <a:p>
            <a:pPr marR="0">
              <a:lnSpc>
                <a:spcPct val="90000"/>
              </a:lnSpc>
              <a:spcBef>
                <a:spcPts val="0"/>
              </a:spcBef>
              <a:spcAft>
                <a:spcPts val="600"/>
              </a:spcAft>
            </a:pPr>
            <a:r>
              <a:rPr lang="en-US" sz="1400" b="1" dirty="0">
                <a:effectLst/>
                <a:latin typeface="Calibri" panose="020F0502020204030204" pitchFamily="34" charset="0"/>
                <a:cs typeface="Calibri" panose="020F0502020204030204" pitchFamily="34" charset="0"/>
              </a:rPr>
              <a:t>United Way</a:t>
            </a:r>
          </a:p>
          <a:p>
            <a:pPr marL="0" marR="0" indent="-228600">
              <a:lnSpc>
                <a:spcPct val="90000"/>
              </a:lnSpc>
              <a:spcBef>
                <a:spcPts val="0"/>
              </a:spcBef>
              <a:spcAft>
                <a:spcPts val="600"/>
              </a:spcAft>
              <a:buFont typeface="Arial" panose="020B0604020202020204" pitchFamily="34" charset="0"/>
              <a:buChar char="•"/>
            </a:pPr>
            <a:endParaRPr lang="en-US" sz="1400" b="1" dirty="0">
              <a:effectLst/>
              <a:latin typeface="Calibri" panose="020F0502020204030204" pitchFamily="34" charset="0"/>
              <a:cs typeface="Calibri" panose="020F0502020204030204" pitchFamily="34" charset="0"/>
            </a:endParaRPr>
          </a:p>
          <a:p>
            <a:pPr marL="0" marR="0" indent="-228600">
              <a:lnSpc>
                <a:spcPct val="90000"/>
              </a:lnSpc>
              <a:spcBef>
                <a:spcPts val="0"/>
              </a:spcBef>
              <a:spcAft>
                <a:spcPts val="600"/>
              </a:spcAft>
              <a:buFont typeface="Arial" panose="020B0604020202020204" pitchFamily="34" charset="0"/>
              <a:buChar char="•"/>
            </a:pPr>
            <a:r>
              <a:rPr lang="en-US" sz="1400" b="1" dirty="0">
                <a:effectLst/>
                <a:latin typeface="Calibri" panose="020F0502020204030204" pitchFamily="34" charset="0"/>
                <a:cs typeface="Calibri" panose="020F0502020204030204" pitchFamily="34" charset="0"/>
              </a:rPr>
              <a:t>1:30 P.M.</a:t>
            </a:r>
          </a:p>
          <a:p>
            <a:pPr marR="0">
              <a:lnSpc>
                <a:spcPct val="90000"/>
              </a:lnSpc>
              <a:spcBef>
                <a:spcPts val="0"/>
              </a:spcBef>
              <a:spcAft>
                <a:spcPts val="600"/>
              </a:spcAft>
            </a:pPr>
            <a:r>
              <a:rPr lang="en-US" sz="1400" b="1" dirty="0">
                <a:effectLst/>
                <a:latin typeface="Calibri" panose="020F0502020204030204" pitchFamily="34" charset="0"/>
                <a:cs typeface="Calibri" panose="020F0502020204030204" pitchFamily="34" charset="0"/>
              </a:rPr>
              <a:t>Distinguished Managerial Service Awards </a:t>
            </a:r>
          </a:p>
          <a:p>
            <a:pPr marL="0" marR="0" indent="-228600">
              <a:lnSpc>
                <a:spcPct val="90000"/>
              </a:lnSpc>
              <a:spcBef>
                <a:spcPts val="0"/>
              </a:spcBef>
              <a:spcAft>
                <a:spcPts val="600"/>
              </a:spcAft>
              <a:buFont typeface="Arial" panose="020B0604020202020204" pitchFamily="34" charset="0"/>
              <a:buChar char="•"/>
            </a:pPr>
            <a:endParaRPr lang="en-US" sz="1400" b="1" dirty="0">
              <a:effectLst/>
              <a:latin typeface="Calibri" panose="020F0502020204030204" pitchFamily="34" charset="0"/>
              <a:cs typeface="Calibri" panose="020F0502020204030204" pitchFamily="34" charset="0"/>
            </a:endParaRPr>
          </a:p>
          <a:p>
            <a:pPr marL="0" marR="0" indent="-228600">
              <a:lnSpc>
                <a:spcPct val="90000"/>
              </a:lnSpc>
              <a:spcBef>
                <a:spcPts val="0"/>
              </a:spcBef>
              <a:spcAft>
                <a:spcPts val="600"/>
              </a:spcAft>
              <a:buFont typeface="Arial" panose="020B0604020202020204" pitchFamily="34" charset="0"/>
              <a:buChar char="•"/>
            </a:pPr>
            <a:r>
              <a:rPr lang="en-US" sz="1400" b="1" dirty="0">
                <a:effectLst/>
                <a:latin typeface="Calibri" panose="020F0502020204030204" pitchFamily="34" charset="0"/>
                <a:cs typeface="Calibri" panose="020F0502020204030204" pitchFamily="34" charset="0"/>
              </a:rPr>
              <a:t>2:00 P.M.</a:t>
            </a:r>
          </a:p>
          <a:p>
            <a:pPr marR="0">
              <a:lnSpc>
                <a:spcPct val="90000"/>
              </a:lnSpc>
              <a:spcBef>
                <a:spcPts val="0"/>
              </a:spcBef>
              <a:spcAft>
                <a:spcPts val="600"/>
              </a:spcAft>
            </a:pPr>
            <a:r>
              <a:rPr lang="en-US" sz="1400" b="1" dirty="0">
                <a:effectLst/>
                <a:latin typeface="Calibri" panose="020F0502020204030204" pitchFamily="34" charset="0"/>
                <a:cs typeface="Calibri" panose="020F0502020204030204" pitchFamily="34" charset="0"/>
              </a:rPr>
              <a:t>Keynote Speaker – Erica Cuni  </a:t>
            </a:r>
          </a:p>
          <a:p>
            <a:pPr marL="0" marR="0" indent="-228600">
              <a:lnSpc>
                <a:spcPct val="90000"/>
              </a:lnSpc>
              <a:spcBef>
                <a:spcPts val="0"/>
              </a:spcBef>
              <a:spcAft>
                <a:spcPts val="600"/>
              </a:spcAft>
              <a:buFont typeface="Arial" panose="020B0604020202020204" pitchFamily="34" charset="0"/>
              <a:buChar char="•"/>
            </a:pPr>
            <a:endParaRPr lang="en-US" sz="1400" b="1" dirty="0">
              <a:effectLst/>
              <a:latin typeface="Calibri" panose="020F0502020204030204" pitchFamily="34" charset="0"/>
              <a:cs typeface="Calibri" panose="020F0502020204030204" pitchFamily="34" charset="0"/>
            </a:endParaRPr>
          </a:p>
          <a:p>
            <a:pPr marL="0" marR="0" indent="-228600">
              <a:lnSpc>
                <a:spcPct val="90000"/>
              </a:lnSpc>
              <a:spcBef>
                <a:spcPts val="0"/>
              </a:spcBef>
              <a:spcAft>
                <a:spcPts val="600"/>
              </a:spcAft>
              <a:buFont typeface="Arial" panose="020B0604020202020204" pitchFamily="34" charset="0"/>
              <a:buChar char="•"/>
            </a:pPr>
            <a:r>
              <a:rPr lang="en-US" sz="1400" b="1" dirty="0">
                <a:effectLst/>
                <a:latin typeface="Calibri" panose="020F0502020204030204" pitchFamily="34" charset="0"/>
                <a:cs typeface="Calibri" panose="020F0502020204030204" pitchFamily="34" charset="0"/>
              </a:rPr>
              <a:t>3:15 P.M.</a:t>
            </a:r>
          </a:p>
          <a:p>
            <a:pPr marR="0">
              <a:lnSpc>
                <a:spcPct val="90000"/>
              </a:lnSpc>
              <a:spcBef>
                <a:spcPts val="0"/>
              </a:spcBef>
              <a:spcAft>
                <a:spcPts val="600"/>
              </a:spcAft>
            </a:pPr>
            <a:r>
              <a:rPr lang="en-US" sz="1400" b="1" dirty="0">
                <a:effectLst/>
                <a:latin typeface="Calibri" panose="020F0502020204030204" pitchFamily="34" charset="0"/>
                <a:cs typeface="Calibri" panose="020F0502020204030204" pitchFamily="34" charset="0"/>
              </a:rPr>
              <a:t>Closing Remarks and Raffles </a:t>
            </a:r>
          </a:p>
        </p:txBody>
      </p:sp>
      <p:pic>
        <p:nvPicPr>
          <p:cNvPr id="4" name="Picture 3">
            <a:extLst>
              <a:ext uri="{FF2B5EF4-FFF2-40B4-BE49-F238E27FC236}">
                <a16:creationId xmlns:a16="http://schemas.microsoft.com/office/drawing/2014/main" id="{D9BA84E3-097B-17F9-B8CD-1672EF3609E8}"/>
              </a:ext>
            </a:extLst>
          </p:cNvPr>
          <p:cNvPicPr>
            <a:picLocks noChangeAspect="1"/>
          </p:cNvPicPr>
          <p:nvPr/>
        </p:nvPicPr>
        <p:blipFill>
          <a:blip r:embed="rId2" cstate="print">
            <a:extLst>
              <a:ext uri="{28A0092B-C50C-407E-A947-70E740481C1C}">
                <a14:useLocalDpi xmlns:a14="http://schemas.microsoft.com/office/drawing/2010/main" val="0"/>
              </a:ext>
            </a:extLst>
          </a:blip>
          <a:srcRect l="3603" r="8397" b="-1"/>
          <a:stretch/>
        </p:blipFill>
        <p:spPr bwMode="auto">
          <a:xfrm>
            <a:off x="5278617" y="2810807"/>
            <a:ext cx="6389346" cy="3594042"/>
          </a:xfrm>
          <a:prstGeom prst="rect">
            <a:avLst/>
          </a:prstGeom>
          <a:noFill/>
        </p:spPr>
      </p:pic>
      <p:grpSp>
        <p:nvGrpSpPr>
          <p:cNvPr id="36" name="Group 35">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37" name="Rectangle 36">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3B7E422A-05C6-A070-440B-3FA39F9DF5A8}"/>
              </a:ext>
            </a:extLst>
          </p:cNvPr>
          <p:cNvSpPr txBox="1"/>
          <p:nvPr/>
        </p:nvSpPr>
        <p:spPr>
          <a:xfrm>
            <a:off x="4640559" y="2022697"/>
            <a:ext cx="6097464" cy="658835"/>
          </a:xfrm>
          <a:prstGeom prst="rect">
            <a:avLst/>
          </a:prstGeom>
          <a:noFill/>
        </p:spPr>
        <p:txBody>
          <a:bodyPr wrap="square">
            <a:spAutoFit/>
          </a:bodyPr>
          <a:lstStyle/>
          <a:p>
            <a:pPr marL="0" marR="0" algn="ctr">
              <a:lnSpc>
                <a:spcPct val="107000"/>
              </a:lnSpc>
              <a:spcBef>
                <a:spcPts val="0"/>
              </a:spcBef>
              <a:spcAft>
                <a:spcPts val="800"/>
              </a:spcAft>
            </a:pPr>
            <a:r>
              <a:rPr lang="en-US" sz="3600" b="1" kern="1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Rediscover Your Spark</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C5CFC66C-7310-61F7-4A58-28E7416CDFF2}"/>
              </a:ext>
            </a:extLst>
          </p:cNvPr>
          <p:cNvPicPr>
            <a:picLocks noChangeAspect="1"/>
          </p:cNvPicPr>
          <p:nvPr/>
        </p:nvPicPr>
        <p:blipFill>
          <a:blip r:embed="rId3"/>
          <a:stretch>
            <a:fillRect/>
          </a:stretch>
        </p:blipFill>
        <p:spPr>
          <a:xfrm>
            <a:off x="9975273" y="1518460"/>
            <a:ext cx="1884218" cy="1876590"/>
          </a:xfrm>
          <a:prstGeom prst="rect">
            <a:avLst/>
          </a:prstGeom>
        </p:spPr>
      </p:pic>
    </p:spTree>
    <p:extLst>
      <p:ext uri="{BB962C8B-B14F-4D97-AF65-F5344CB8AC3E}">
        <p14:creationId xmlns:p14="http://schemas.microsoft.com/office/powerpoint/2010/main" val="159744650"/>
      </p:ext>
    </p:extLst>
  </p:cSld>
  <p:clrMapOvr>
    <a:masterClrMapping/>
  </p:clrMapOvr>
  <mc:AlternateContent xmlns:mc="http://schemas.openxmlformats.org/markup-compatibility/2006" xmlns:p14="http://schemas.microsoft.com/office/powerpoint/2010/main">
    <mc:Choice Requires="p14">
      <p:transition p14:dur="250" advClick="0" advTm="25000"/>
    </mc:Choice>
    <mc:Fallback xmlns="">
      <p:transition advClick="0" advTm="2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49" name="Rectangle 3148">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91BBE6-9FC5-8442-EB4A-A22D140B8247}"/>
              </a:ext>
            </a:extLst>
          </p:cNvPr>
          <p:cNvSpPr>
            <a:spLocks noGrp="1"/>
          </p:cNvSpPr>
          <p:nvPr>
            <p:ph type="title"/>
          </p:nvPr>
        </p:nvSpPr>
        <p:spPr>
          <a:xfrm>
            <a:off x="572493" y="238539"/>
            <a:ext cx="11047013" cy="1434415"/>
          </a:xfrm>
        </p:spPr>
        <p:txBody>
          <a:bodyPr anchor="b">
            <a:normAutofit/>
          </a:bodyPr>
          <a:lstStyle/>
          <a:p>
            <a:r>
              <a:rPr lang="en-US" sz="3000" dirty="0">
                <a:ln w="12700">
                  <a:solidFill>
                    <a:schemeClr val="tx1"/>
                  </a:solidFill>
                </a:ln>
                <a:latin typeface="Calibri" panose="020F0502020204030204" pitchFamily="34" charset="0"/>
                <a:cs typeface="Calibri" panose="020F0502020204030204" pitchFamily="34" charset="0"/>
              </a:rPr>
              <a:t>Debra </a:t>
            </a:r>
            <a:r>
              <a:rPr lang="en-US" sz="3000" dirty="0" err="1">
                <a:ln w="12700">
                  <a:solidFill>
                    <a:schemeClr val="tx1"/>
                  </a:solidFill>
                </a:ln>
                <a:latin typeface="Calibri" panose="020F0502020204030204" pitchFamily="34" charset="0"/>
                <a:cs typeface="Calibri" panose="020F0502020204030204" pitchFamily="34" charset="0"/>
              </a:rPr>
              <a:t>Notarino</a:t>
            </a:r>
            <a:br>
              <a:rPr lang="en-US" sz="3000" dirty="0">
                <a:ln w="12700">
                  <a:solidFill>
                    <a:schemeClr val="tx1"/>
                  </a:solidFill>
                </a:ln>
                <a:latin typeface="Calibri" panose="020F0502020204030204" pitchFamily="34" charset="0"/>
                <a:cs typeface="Calibri" panose="020F0502020204030204" pitchFamily="34" charset="0"/>
              </a:rPr>
            </a:br>
            <a:r>
              <a:rPr lang="en-US" sz="3000" dirty="0">
                <a:ln w="12700">
                  <a:solidFill>
                    <a:schemeClr val="tx1"/>
                  </a:solidFill>
                </a:ln>
                <a:latin typeface="Calibri" panose="020F0502020204030204" pitchFamily="34" charset="0"/>
                <a:cs typeface="Calibri" panose="020F0502020204030204" pitchFamily="34" charset="0"/>
              </a:rPr>
              <a:t>MV Division Chief </a:t>
            </a:r>
            <a:br>
              <a:rPr lang="en-US" sz="3000" dirty="0">
                <a:ln w="12700">
                  <a:solidFill>
                    <a:schemeClr val="tx1"/>
                  </a:solidFill>
                </a:ln>
                <a:latin typeface="Calibri" panose="020F0502020204030204" pitchFamily="34" charset="0"/>
                <a:cs typeface="Calibri" panose="020F0502020204030204" pitchFamily="34" charset="0"/>
              </a:rPr>
            </a:br>
            <a:r>
              <a:rPr lang="en-US" sz="3000" dirty="0">
                <a:ln w="12700">
                  <a:solidFill>
                    <a:schemeClr val="tx1"/>
                  </a:solidFill>
                </a:ln>
                <a:latin typeface="Calibri" panose="020F0502020204030204" pitchFamily="34" charset="0"/>
                <a:cs typeface="Calibri" panose="020F0502020204030204" pitchFamily="34" charset="0"/>
              </a:rPr>
              <a:t>Department of Motor Vehicles</a:t>
            </a:r>
          </a:p>
        </p:txBody>
      </p:sp>
      <p:sp>
        <p:nvSpPr>
          <p:cNvPr id="3151"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Blue Sparkler Images – Browse 32,872 Stock Photos, Vectors, and Video |  Adobe Stock">
            <a:extLst>
              <a:ext uri="{FF2B5EF4-FFF2-40B4-BE49-F238E27FC236}">
                <a16:creationId xmlns:a16="http://schemas.microsoft.com/office/drawing/2014/main" id="{DD2CF4AE-BEA5-F01E-DD32-68520A9C5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869" r="14215" b="2"/>
          <a:stretch/>
        </p:blipFill>
        <p:spPr bwMode="auto">
          <a:xfrm>
            <a:off x="572492" y="2002056"/>
            <a:ext cx="3943849" cy="4184060"/>
          </a:xfrm>
          <a:prstGeom prst="snip2DiagRect">
            <a:avLst/>
          </a:prstGeom>
          <a:solidFill>
            <a:srgbClr val="FFFFFF">
              <a:shade val="85000"/>
            </a:srgbClr>
          </a:solidFill>
          <a:ln w="88900" cap="sq">
            <a:noFill/>
            <a:miter lim="800000"/>
          </a:ln>
          <a:effectLst>
            <a:outerShdw blurRad="88900" algn="tl" rotWithShape="0">
              <a:srgbClr val="000000">
                <a:alpha val="45000"/>
              </a:srgbClr>
            </a:outerShdw>
            <a:softEdge rad="635000"/>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E3D0F59B-3FAD-292C-6EBE-632F827CDCFD}"/>
              </a:ext>
            </a:extLst>
          </p:cNvPr>
          <p:cNvSpPr>
            <a:spLocks noGrp="1"/>
          </p:cNvSpPr>
          <p:nvPr>
            <p:ph idx="1"/>
          </p:nvPr>
        </p:nvSpPr>
        <p:spPr>
          <a:xfrm>
            <a:off x="4905955" y="2071316"/>
            <a:ext cx="6713552" cy="4114800"/>
          </a:xfrm>
        </p:spPr>
        <p:txBody>
          <a:bodyPr anchor="t">
            <a:normAutofit/>
          </a:bodyPr>
          <a:lstStyle/>
          <a:p>
            <a:pPr>
              <a:spcAft>
                <a:spcPts val="600"/>
              </a:spcAft>
            </a:pPr>
            <a:r>
              <a:rPr lang="en-US" sz="3200" b="1" dirty="0">
                <a:latin typeface="Calibri" panose="020F0502020204030204" pitchFamily="34" charset="0"/>
                <a:cs typeface="Calibri" panose="020F0502020204030204" pitchFamily="34" charset="0"/>
              </a:rPr>
              <a:t>“The employees of our agency trust Deb, they seek her out for advice and to assist them with questions.”</a:t>
            </a:r>
          </a:p>
          <a:p>
            <a:pPr>
              <a:spcAft>
                <a:spcPts val="600"/>
              </a:spcAft>
            </a:pPr>
            <a:r>
              <a:rPr lang="en-US" sz="3200" b="1" dirty="0">
                <a:latin typeface="Calibri" panose="020F0502020204030204" pitchFamily="34" charset="0"/>
                <a:cs typeface="Calibri" panose="020F0502020204030204" pitchFamily="34" charset="0"/>
              </a:rPr>
              <a:t>“She will not give up on an issue until she has it resolved.”</a:t>
            </a:r>
          </a:p>
          <a:p>
            <a:pPr>
              <a:spcAft>
                <a:spcPts val="600"/>
              </a:spcAft>
            </a:pPr>
            <a:r>
              <a:rPr lang="en-US" sz="3200" b="1" dirty="0">
                <a:latin typeface="Calibri" panose="020F0502020204030204" pitchFamily="34" charset="0"/>
                <a:cs typeface="Calibri" panose="020F0502020204030204" pitchFamily="34" charset="0"/>
              </a:rPr>
              <a:t>She treats her employees fairly and is “respected by everyone in the agency.”</a:t>
            </a:r>
          </a:p>
        </p:txBody>
      </p:sp>
    </p:spTree>
    <p:extLst>
      <p:ext uri="{BB962C8B-B14F-4D97-AF65-F5344CB8AC3E}">
        <p14:creationId xmlns:p14="http://schemas.microsoft.com/office/powerpoint/2010/main" val="1667436624"/>
      </p:ext>
    </p:extLst>
  </p:cSld>
  <p:clrMapOvr>
    <a:masterClrMapping/>
  </p:clrMapOvr>
  <p:transition spd="slow" advClick="0" advTm="20000">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3" name="Rectangle 106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966138-96ED-B68C-9684-B2928F3A7B9C}"/>
              </a:ext>
            </a:extLst>
          </p:cNvPr>
          <p:cNvSpPr>
            <a:spLocks noGrp="1"/>
          </p:cNvSpPr>
          <p:nvPr>
            <p:ph type="title"/>
          </p:nvPr>
        </p:nvSpPr>
        <p:spPr>
          <a:xfrm>
            <a:off x="572493" y="238539"/>
            <a:ext cx="11018520" cy="1434415"/>
          </a:xfrm>
        </p:spPr>
        <p:txBody>
          <a:bodyPr vert="horz" lIns="91440" tIns="45720" rIns="91440" bIns="45720" rtlCol="0" anchor="b">
            <a:normAutofit/>
          </a:bodyPr>
          <a:lstStyle/>
          <a:p>
            <a:pPr algn="r"/>
            <a:r>
              <a:rPr lang="en-US" sz="3200" dirty="0">
                <a:ln w="12700">
                  <a:solidFill>
                    <a:schemeClr val="tx1"/>
                  </a:solidFill>
                </a:ln>
                <a:latin typeface="Calibri" panose="020F0502020204030204" pitchFamily="34" charset="0"/>
                <a:cs typeface="Calibri" panose="020F0502020204030204" pitchFamily="34" charset="0"/>
              </a:rPr>
              <a:t>Donald Wilkerson</a:t>
            </a:r>
            <a:br>
              <a:rPr lang="en-US" sz="3200" dirty="0">
                <a:ln w="12700">
                  <a:solidFill>
                    <a:schemeClr val="tx1"/>
                  </a:solidFill>
                </a:ln>
                <a:latin typeface="Calibri" panose="020F0502020204030204" pitchFamily="34" charset="0"/>
                <a:cs typeface="Calibri" panose="020F0502020204030204" pitchFamily="34" charset="0"/>
              </a:rPr>
            </a:br>
            <a:r>
              <a:rPr lang="en-US" sz="3200" dirty="0">
                <a:ln w="12700">
                  <a:solidFill>
                    <a:schemeClr val="tx1"/>
                  </a:solidFill>
                </a:ln>
                <a:latin typeface="Calibri" panose="020F0502020204030204" pitchFamily="34" charset="0"/>
                <a:cs typeface="Calibri" panose="020F0502020204030204" pitchFamily="34" charset="0"/>
              </a:rPr>
              <a:t>Assistant Division Director </a:t>
            </a:r>
            <a:br>
              <a:rPr lang="en-US" sz="3200" dirty="0">
                <a:ln w="12700">
                  <a:solidFill>
                    <a:schemeClr val="tx1"/>
                  </a:solidFill>
                </a:ln>
                <a:latin typeface="Calibri" panose="020F0502020204030204" pitchFamily="34" charset="0"/>
                <a:cs typeface="Calibri" panose="020F0502020204030204" pitchFamily="34" charset="0"/>
              </a:rPr>
            </a:br>
            <a:r>
              <a:rPr lang="en-US" sz="3200" dirty="0">
                <a:ln w="12700">
                  <a:solidFill>
                    <a:schemeClr val="tx1"/>
                  </a:solidFill>
                </a:ln>
                <a:latin typeface="Calibri" panose="020F0502020204030204" pitchFamily="34" charset="0"/>
                <a:cs typeface="Calibri" panose="020F0502020204030204" pitchFamily="34" charset="0"/>
              </a:rPr>
              <a:t>Office of the State Comptroller</a:t>
            </a:r>
            <a:endParaRPr lang="en-US" sz="3000" b="1" dirty="0">
              <a:latin typeface="Calibri" panose="020F0502020204030204" pitchFamily="34" charset="0"/>
              <a:cs typeface="Calibri" panose="020F0502020204030204" pitchFamily="34" charset="0"/>
            </a:endParaRPr>
          </a:p>
        </p:txBody>
      </p:sp>
      <p:sp>
        <p:nvSpPr>
          <p:cNvPr id="106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2D089D3-9847-C552-A3CB-50D97DB84CAE}"/>
              </a:ext>
            </a:extLst>
          </p:cNvPr>
          <p:cNvSpPr txBox="1"/>
          <p:nvPr/>
        </p:nvSpPr>
        <p:spPr>
          <a:xfrm>
            <a:off x="572493" y="2071316"/>
            <a:ext cx="6713552" cy="4119172"/>
          </a:xfrm>
          <a:prstGeom prst="rect">
            <a:avLst/>
          </a:prstGeom>
        </p:spPr>
        <p:txBody>
          <a:bodyPr vert="horz" lIns="91440" tIns="45720" rIns="91440" bIns="45720" rtlCol="0" anchor="t">
            <a:normAutofit lnSpcReduction="10000"/>
          </a:bodyPr>
          <a:lstStyle/>
          <a:p>
            <a:pPr marL="571500" indent="-228600">
              <a:lnSpc>
                <a:spcPct val="90000"/>
              </a:lnSpc>
              <a:spcAft>
                <a:spcPts val="600"/>
              </a:spcAft>
              <a:buFont typeface="Arial" panose="020B0604020202020204" pitchFamily="34" charset="0"/>
              <a:buChar char="•"/>
            </a:pPr>
            <a:r>
              <a:rPr lang="en-US" sz="2800" b="1" dirty="0">
                <a:effectLst/>
                <a:latin typeface="Calibri" panose="020F0502020204030204" pitchFamily="34" charset="0"/>
                <a:cs typeface="Calibri" panose="020F0502020204030204" pitchFamily="34" charset="0"/>
              </a:rPr>
              <a:t>He “</a:t>
            </a:r>
            <a:r>
              <a:rPr lang="en-US" sz="28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has improved efficiency and accountability within the Retirement Services Division</a:t>
            </a:r>
            <a:r>
              <a:rPr lang="en-US" sz="2800" b="1"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cs typeface="Calibri" panose="020F0502020204030204" pitchFamily="34" charset="0"/>
            </a:endParaRPr>
          </a:p>
          <a:p>
            <a:pPr marL="571500" indent="-228600">
              <a:lnSpc>
                <a:spcPct val="90000"/>
              </a:lnSpc>
              <a:spcAft>
                <a:spcPts val="600"/>
              </a:spcAft>
              <a:buFont typeface="Arial" panose="020B0604020202020204" pitchFamily="34" charset="0"/>
              <a:buChar char="•"/>
            </a:pPr>
            <a:r>
              <a:rPr lang="en-US" sz="2800" b="1" dirty="0">
                <a:effectLst/>
                <a:latin typeface="Calibri" panose="020F0502020204030204" pitchFamily="34" charset="0"/>
                <a:cs typeface="Calibri" panose="020F0502020204030204" pitchFamily="34" charset="0"/>
              </a:rPr>
              <a:t>He “</a:t>
            </a:r>
            <a:r>
              <a:rPr lang="en-US" sz="28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willingly works early, late and on weekends to ensure that all state employees retiring receive their first check accurately and on time.”</a:t>
            </a:r>
          </a:p>
          <a:p>
            <a:pPr marL="571500" indent="-228600">
              <a:lnSpc>
                <a:spcPct val="90000"/>
              </a:lnSpc>
              <a:spcAft>
                <a:spcPts val="600"/>
              </a:spcAft>
              <a:buFont typeface="Arial" panose="020B0604020202020204" pitchFamily="34" charset="0"/>
              <a:buChar char="•"/>
            </a:pPr>
            <a:r>
              <a:rPr lang="en-US" sz="2800" b="1" kern="0" dirty="0">
                <a:solidFill>
                  <a:srgbClr val="000000"/>
                </a:solidFill>
                <a:latin typeface="Calibri" panose="020F0502020204030204" pitchFamily="34" charset="0"/>
                <a:cs typeface="Calibri" panose="020F0502020204030204" pitchFamily="34" charset="0"/>
              </a:rPr>
              <a:t>He “</a:t>
            </a:r>
            <a:r>
              <a:rPr lang="en-US" sz="28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played a key part in the retirement surge and was integral in ensuring that all retirements were completed on time.” </a:t>
            </a:r>
            <a:endParaRPr lang="en-US" sz="2800" b="1" dirty="0">
              <a:effectLst/>
              <a:latin typeface="Calibri" panose="020F0502020204030204" pitchFamily="34" charset="0"/>
              <a:cs typeface="Calibri" panose="020F0502020204030204" pitchFamily="34" charset="0"/>
            </a:endParaRPr>
          </a:p>
          <a:p>
            <a:pPr marL="571500" indent="-228600">
              <a:lnSpc>
                <a:spcPct val="90000"/>
              </a:lnSpc>
              <a:spcAft>
                <a:spcPts val="600"/>
              </a:spcAft>
              <a:buFont typeface="Arial" panose="020B0604020202020204" pitchFamily="34" charset="0"/>
              <a:buChar char="•"/>
            </a:pPr>
            <a:endParaRPr lang="en-US" sz="2200" b="1" dirty="0">
              <a:effectLst/>
            </a:endParaRPr>
          </a:p>
          <a:p>
            <a:pPr marL="571500" indent="-228600">
              <a:lnSpc>
                <a:spcPct val="90000"/>
              </a:lnSpc>
              <a:spcAft>
                <a:spcPts val="600"/>
              </a:spcAft>
              <a:buFont typeface="Arial" panose="020B0604020202020204" pitchFamily="34" charset="0"/>
              <a:buChar char="•"/>
            </a:pPr>
            <a:endParaRPr lang="en-US" sz="2200" b="1" dirty="0"/>
          </a:p>
        </p:txBody>
      </p:sp>
      <p:pic>
        <p:nvPicPr>
          <p:cNvPr id="3" name="Picture 4" descr="Blue Sparkler Images – Browse 32,872 Stock Photos, Vectors, and Video |  Adobe Stock">
            <a:extLst>
              <a:ext uri="{FF2B5EF4-FFF2-40B4-BE49-F238E27FC236}">
                <a16:creationId xmlns:a16="http://schemas.microsoft.com/office/drawing/2014/main" id="{FA828D56-8792-D4FD-8CE7-B52EEB39E5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310" r="16652" b="-1"/>
          <a:stretch/>
        </p:blipFill>
        <p:spPr bwMode="auto">
          <a:xfrm>
            <a:off x="8059479" y="2105057"/>
            <a:ext cx="4132521" cy="4752944"/>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715083"/>
      </p:ext>
    </p:extLst>
  </p:cSld>
  <p:clrMapOvr>
    <a:masterClrMapping/>
  </p:clrMapOvr>
  <p:transition spd="slow" advClick="0" advTm="20000">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49" name="Rectangle 3148">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91BBE6-9FC5-8442-EB4A-A22D140B8247}"/>
              </a:ext>
            </a:extLst>
          </p:cNvPr>
          <p:cNvSpPr>
            <a:spLocks noGrp="1"/>
          </p:cNvSpPr>
          <p:nvPr>
            <p:ph type="title"/>
          </p:nvPr>
        </p:nvSpPr>
        <p:spPr>
          <a:xfrm>
            <a:off x="572493" y="238539"/>
            <a:ext cx="11047013" cy="1434415"/>
          </a:xfrm>
        </p:spPr>
        <p:txBody>
          <a:bodyPr anchor="b">
            <a:normAutofit/>
          </a:bodyPr>
          <a:lstStyle/>
          <a:p>
            <a:r>
              <a:rPr lang="en-US" sz="3000" dirty="0">
                <a:ln w="12700">
                  <a:solidFill>
                    <a:schemeClr val="tx1"/>
                  </a:solidFill>
                </a:ln>
                <a:latin typeface="Calibri" panose="020F0502020204030204" pitchFamily="34" charset="0"/>
                <a:cs typeface="Calibri" panose="020F0502020204030204" pitchFamily="34" charset="0"/>
              </a:rPr>
              <a:t>Grisel </a:t>
            </a:r>
            <a:r>
              <a:rPr lang="en-US" sz="3000" dirty="0" err="1">
                <a:ln w="12700">
                  <a:solidFill>
                    <a:schemeClr val="tx1"/>
                  </a:solidFill>
                </a:ln>
                <a:latin typeface="Calibri" panose="020F0502020204030204" pitchFamily="34" charset="0"/>
                <a:cs typeface="Calibri" panose="020F0502020204030204" pitchFamily="34" charset="0"/>
              </a:rPr>
              <a:t>Cuascut</a:t>
            </a:r>
            <a:br>
              <a:rPr lang="en-US" sz="3000" dirty="0">
                <a:ln w="12700">
                  <a:solidFill>
                    <a:schemeClr val="tx1"/>
                  </a:solidFill>
                </a:ln>
                <a:latin typeface="Calibri" panose="020F0502020204030204" pitchFamily="34" charset="0"/>
                <a:cs typeface="Calibri" panose="020F0502020204030204" pitchFamily="34" charset="0"/>
              </a:rPr>
            </a:br>
            <a:r>
              <a:rPr lang="en-US" sz="3000" dirty="0">
                <a:ln w="12700">
                  <a:solidFill>
                    <a:schemeClr val="tx1"/>
                  </a:solidFill>
                </a:ln>
                <a:latin typeface="Calibri" panose="020F0502020204030204" pitchFamily="34" charset="0"/>
                <a:cs typeface="Calibri" panose="020F0502020204030204" pitchFamily="34" charset="0"/>
              </a:rPr>
              <a:t>Assistant Division Director </a:t>
            </a:r>
            <a:br>
              <a:rPr lang="en-US" sz="3000" dirty="0">
                <a:ln w="12700">
                  <a:solidFill>
                    <a:schemeClr val="tx1"/>
                  </a:solidFill>
                </a:ln>
                <a:latin typeface="Calibri" panose="020F0502020204030204" pitchFamily="34" charset="0"/>
                <a:cs typeface="Calibri" panose="020F0502020204030204" pitchFamily="34" charset="0"/>
              </a:rPr>
            </a:br>
            <a:r>
              <a:rPr lang="en-US" sz="3000" dirty="0">
                <a:ln w="12700">
                  <a:solidFill>
                    <a:schemeClr val="tx1"/>
                  </a:solidFill>
                </a:ln>
                <a:latin typeface="Calibri" panose="020F0502020204030204" pitchFamily="34" charset="0"/>
                <a:cs typeface="Calibri" panose="020F0502020204030204" pitchFamily="34" charset="0"/>
              </a:rPr>
              <a:t>Office of the State Comptroller</a:t>
            </a:r>
          </a:p>
        </p:txBody>
      </p:sp>
      <p:sp>
        <p:nvSpPr>
          <p:cNvPr id="3151"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3D0F59B-3FAD-292C-6EBE-632F827CDCFD}"/>
              </a:ext>
            </a:extLst>
          </p:cNvPr>
          <p:cNvSpPr>
            <a:spLocks noGrp="1"/>
          </p:cNvSpPr>
          <p:nvPr>
            <p:ph idx="1"/>
          </p:nvPr>
        </p:nvSpPr>
        <p:spPr>
          <a:xfrm>
            <a:off x="4905955" y="2071316"/>
            <a:ext cx="6713552" cy="4114800"/>
          </a:xfrm>
        </p:spPr>
        <p:txBody>
          <a:bodyPr anchor="t">
            <a:normAutofit lnSpcReduction="10000"/>
          </a:bodyPr>
          <a:lstStyle/>
          <a:p>
            <a:r>
              <a:rPr lang="en-US" b="1" dirty="0">
                <a:latin typeface="Calibri" panose="020F0502020204030204" pitchFamily="34" charset="0"/>
                <a:cs typeface="Calibri" panose="020F0502020204030204" pitchFamily="34" charset="0"/>
              </a:rPr>
              <a:t>She “is professional, hard-working, reliable, dedicated, and committed to achieving success through her efforts.”</a:t>
            </a:r>
          </a:p>
          <a:p>
            <a:r>
              <a:rPr lang="en-US" b="1" dirty="0">
                <a:latin typeface="Calibri" panose="020F0502020204030204" pitchFamily="34" charset="0"/>
                <a:cs typeface="Calibri" panose="020F0502020204030204" pitchFamily="34" charset="0"/>
              </a:rPr>
              <a:t> </a:t>
            </a:r>
            <a:r>
              <a:rPr lang="en-US" b="1"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She is instrumental in the development of processes, has increased productivity through efficiencies and collaboration with both internal and external teams.</a:t>
            </a:r>
          </a:p>
          <a:p>
            <a:r>
              <a:rPr lang="en-US" b="1" kern="0" dirty="0">
                <a:solidFill>
                  <a:srgbClr val="000000"/>
                </a:solidFill>
                <a:latin typeface="Calibri" panose="020F0502020204030204" pitchFamily="34" charset="0"/>
                <a:ea typeface="Aptos" panose="020B0004020202020204" pitchFamily="34" charset="0"/>
                <a:cs typeface="Times New Roman" panose="02020603050405020304" pitchFamily="18" charset="0"/>
              </a:rPr>
              <a:t>She shows her dedication to the agency through sharing her knowledge by training new employees.</a:t>
            </a:r>
            <a:endParaRPr lang="en-US" b="1"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4" descr="Blue Sparkler Images – Browse 32,872 Stock Photos, Vectors, and Video |  Adobe Stock">
            <a:extLst>
              <a:ext uri="{FF2B5EF4-FFF2-40B4-BE49-F238E27FC236}">
                <a16:creationId xmlns:a16="http://schemas.microsoft.com/office/drawing/2014/main" id="{8D4B1FAD-78E6-439F-F679-110E9CE3E1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406" b="6406"/>
          <a:stretch/>
        </p:blipFill>
        <p:spPr bwMode="auto">
          <a:xfrm>
            <a:off x="-1" y="3635527"/>
            <a:ext cx="4667693" cy="3222473"/>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000872"/>
      </p:ext>
    </p:extLst>
  </p:cSld>
  <p:clrMapOvr>
    <a:masterClrMapping/>
  </p:clrMapOvr>
  <mc:AlternateContent xmlns:mc="http://schemas.openxmlformats.org/markup-compatibility/2006" xmlns:p14="http://schemas.microsoft.com/office/powerpoint/2010/main">
    <mc:Choice Requires="p14">
      <p:transition spd="slow" p14:dur="1400" advClick="0" advTm="20000">
        <p14:ripple/>
      </p:transition>
    </mc:Choice>
    <mc:Fallback xmlns="">
      <p:transition spd="slow" advClick="0" advTm="2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42" name="Rectangle 314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91BBE6-9FC5-8442-EB4A-A22D140B8247}"/>
              </a:ext>
            </a:extLst>
          </p:cNvPr>
          <p:cNvSpPr>
            <a:spLocks noGrp="1"/>
          </p:cNvSpPr>
          <p:nvPr>
            <p:ph type="title"/>
          </p:nvPr>
        </p:nvSpPr>
        <p:spPr>
          <a:xfrm>
            <a:off x="572493" y="238539"/>
            <a:ext cx="11018520" cy="1434415"/>
          </a:xfrm>
        </p:spPr>
        <p:txBody>
          <a:bodyPr anchor="b">
            <a:normAutofit/>
          </a:bodyPr>
          <a:lstStyle/>
          <a:p>
            <a:pPr algn="r"/>
            <a:r>
              <a:rPr lang="en-US" sz="3000" dirty="0">
                <a:ln w="12700">
                  <a:solidFill>
                    <a:schemeClr val="tx1"/>
                  </a:solidFill>
                </a:ln>
                <a:latin typeface="Calibri" panose="020F0502020204030204" pitchFamily="34" charset="0"/>
                <a:cs typeface="Calibri" panose="020F0502020204030204" pitchFamily="34" charset="0"/>
              </a:rPr>
              <a:t>Jennifer </a:t>
            </a:r>
            <a:r>
              <a:rPr lang="en-US" sz="3000" dirty="0" err="1">
                <a:ln w="12700">
                  <a:solidFill>
                    <a:schemeClr val="tx1"/>
                  </a:solidFill>
                </a:ln>
                <a:latin typeface="Calibri" panose="020F0502020204030204" pitchFamily="34" charset="0"/>
                <a:cs typeface="Calibri" panose="020F0502020204030204" pitchFamily="34" charset="0"/>
              </a:rPr>
              <a:t>Padula</a:t>
            </a:r>
            <a:br>
              <a:rPr lang="en-US" sz="3000" dirty="0">
                <a:ln w="12700">
                  <a:solidFill>
                    <a:schemeClr val="tx1"/>
                  </a:solidFill>
                </a:ln>
                <a:latin typeface="Calibri" panose="020F0502020204030204" pitchFamily="34" charset="0"/>
                <a:cs typeface="Calibri" panose="020F0502020204030204" pitchFamily="34" charset="0"/>
              </a:rPr>
            </a:br>
            <a:r>
              <a:rPr lang="en-US" sz="3000" dirty="0">
                <a:ln w="12700">
                  <a:solidFill>
                    <a:schemeClr val="tx1"/>
                  </a:solidFill>
                </a:ln>
                <a:latin typeface="Calibri" panose="020F0502020204030204" pitchFamily="34" charset="0"/>
                <a:cs typeface="Calibri" panose="020F0502020204030204" pitchFamily="34" charset="0"/>
              </a:rPr>
              <a:t>Agency Legal Director</a:t>
            </a:r>
            <a:br>
              <a:rPr lang="en-US" sz="3000" dirty="0">
                <a:ln w="12700">
                  <a:solidFill>
                    <a:schemeClr val="tx1"/>
                  </a:solidFill>
                </a:ln>
                <a:latin typeface="Calibri" panose="020F0502020204030204" pitchFamily="34" charset="0"/>
                <a:cs typeface="Calibri" panose="020F0502020204030204" pitchFamily="34" charset="0"/>
              </a:rPr>
            </a:br>
            <a:r>
              <a:rPr lang="en-US" sz="3000" dirty="0">
                <a:ln w="12700">
                  <a:solidFill>
                    <a:schemeClr val="tx1"/>
                  </a:solidFill>
                </a:ln>
                <a:latin typeface="Calibri" panose="020F0502020204030204" pitchFamily="34" charset="0"/>
                <a:cs typeface="Calibri" panose="020F0502020204030204" pitchFamily="34" charset="0"/>
              </a:rPr>
              <a:t>Department of Administrative Services</a:t>
            </a:r>
            <a:r>
              <a:rPr lang="en-US" sz="3200" dirty="0">
                <a:ln w="12700">
                  <a:solidFill>
                    <a:schemeClr val="tx1"/>
                  </a:solidFill>
                </a:ln>
                <a:latin typeface="Calibri" panose="020F0502020204030204" pitchFamily="34" charset="0"/>
                <a:cs typeface="Calibri" panose="020F0502020204030204" pitchFamily="34" charset="0"/>
              </a:rPr>
              <a:t> </a:t>
            </a:r>
            <a:endParaRPr lang="en-US" sz="3000" dirty="0">
              <a:ln w="12700">
                <a:solidFill>
                  <a:schemeClr val="tx1"/>
                </a:solidFill>
              </a:ln>
              <a:latin typeface="Calibri" panose="020F0502020204030204" pitchFamily="34" charset="0"/>
              <a:cs typeface="Calibri" panose="020F0502020204030204" pitchFamily="34" charset="0"/>
            </a:endParaRPr>
          </a:p>
        </p:txBody>
      </p:sp>
      <p:sp>
        <p:nvSpPr>
          <p:cNvPr id="314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3D0F59B-3FAD-292C-6EBE-632F827CDCFD}"/>
              </a:ext>
            </a:extLst>
          </p:cNvPr>
          <p:cNvSpPr>
            <a:spLocks noGrp="1"/>
          </p:cNvSpPr>
          <p:nvPr>
            <p:ph idx="1"/>
          </p:nvPr>
        </p:nvSpPr>
        <p:spPr>
          <a:xfrm>
            <a:off x="572493" y="2071316"/>
            <a:ext cx="6713552" cy="4119172"/>
          </a:xfrm>
        </p:spPr>
        <p:txBody>
          <a:bodyPr anchor="t">
            <a:normAutofit lnSpcReduction="10000"/>
          </a:bodyPr>
          <a:lstStyle/>
          <a:p>
            <a:r>
              <a:rPr lang="en-US" b="1" kern="0" dirty="0">
                <a:solidFill>
                  <a:srgbClr val="000000"/>
                </a:solidFill>
                <a:effectLst/>
                <a:latin typeface="Calibri" panose="020F0502020204030204" pitchFamily="34" charset="0"/>
                <a:ea typeface="Times New Roman" panose="02020603050405020304" pitchFamily="18" charset="0"/>
              </a:rPr>
              <a:t>“Her leadership is marked by a deep commitment to fostering a collaborative and productive work environment.”</a:t>
            </a:r>
            <a:r>
              <a:rPr lang="en-US" sz="3200" b="1" dirty="0">
                <a:latin typeface="Calibri" panose="020F0502020204030204" pitchFamily="34" charset="0"/>
                <a:cs typeface="Calibri" panose="020F0502020204030204" pitchFamily="34" charset="0"/>
              </a:rPr>
              <a:t> </a:t>
            </a:r>
          </a:p>
          <a:p>
            <a:r>
              <a:rPr lang="en-US" b="1" kern="0" dirty="0">
                <a:solidFill>
                  <a:srgbClr val="000000"/>
                </a:solidFill>
                <a:effectLst/>
                <a:latin typeface="Calibri" panose="020F0502020204030204" pitchFamily="34" charset="0"/>
                <a:ea typeface="Times New Roman" panose="02020603050405020304" pitchFamily="18" charset="0"/>
              </a:rPr>
              <a:t>She “has been instrumental in guiding her team through complex projects and initiatives, providing clear direction, and supporting professional development.” </a:t>
            </a:r>
          </a:p>
          <a:p>
            <a:r>
              <a:rPr lang="en-US" b="1" kern="0" dirty="0">
                <a:solidFill>
                  <a:srgbClr val="000000"/>
                </a:solidFill>
                <a:latin typeface="Calibri" panose="020F0502020204030204" pitchFamily="34" charset="0"/>
                <a:cs typeface="Calibri" panose="020F0502020204030204" pitchFamily="34" charset="0"/>
              </a:rPr>
              <a:t>She “</a:t>
            </a:r>
            <a:r>
              <a:rPr lang="en-US" b="1" kern="0" dirty="0">
                <a:solidFill>
                  <a:srgbClr val="000000"/>
                </a:solidFill>
                <a:effectLst/>
                <a:latin typeface="Calibri" panose="020F0502020204030204" pitchFamily="34" charset="0"/>
                <a:ea typeface="Times New Roman" panose="02020603050405020304" pitchFamily="18" charset="0"/>
              </a:rPr>
              <a:t>has exemplified what it means to lead with integrity, empathy, and determination.” </a:t>
            </a:r>
            <a:endParaRPr lang="en-US" sz="3200" b="1" dirty="0">
              <a:latin typeface="Calibri" panose="020F0502020204030204" pitchFamily="34" charset="0"/>
              <a:cs typeface="Calibri" panose="020F0502020204030204" pitchFamily="34" charset="0"/>
            </a:endParaRPr>
          </a:p>
          <a:p>
            <a:pPr>
              <a:spcAft>
                <a:spcPts val="600"/>
              </a:spcAft>
            </a:pPr>
            <a:endParaRPr lang="en-US" sz="2200" b="1" dirty="0">
              <a:latin typeface="Calibri" panose="020F0502020204030204" pitchFamily="34" charset="0"/>
              <a:cs typeface="Calibri" panose="020F0502020204030204" pitchFamily="34" charset="0"/>
            </a:endParaRPr>
          </a:p>
        </p:txBody>
      </p:sp>
      <p:pic>
        <p:nvPicPr>
          <p:cNvPr id="3076" name="Picture 4" descr="Blue Sparkler Images – Browse 32,872 Stock Photos, Vectors, and Video |  Adobe Stock">
            <a:extLst>
              <a:ext uri="{FF2B5EF4-FFF2-40B4-BE49-F238E27FC236}">
                <a16:creationId xmlns:a16="http://schemas.microsoft.com/office/drawing/2014/main" id="{DD2CF4AE-BEA5-F01E-DD32-68520A9C5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220" r="13564" b="2"/>
          <a:stretch/>
        </p:blipFill>
        <p:spPr bwMode="auto">
          <a:xfrm>
            <a:off x="7675658" y="2093976"/>
            <a:ext cx="3941064" cy="4096512"/>
          </a:xfrm>
          <a:prstGeom prst="round2DiagRect">
            <a:avLst>
              <a:gd name="adj1" fmla="val 16667"/>
              <a:gd name="adj2" fmla="val 0"/>
            </a:avLst>
          </a:prstGeom>
          <a:ln w="88900" cap="sq">
            <a:noFill/>
            <a:miter lim="800000"/>
          </a:ln>
          <a:effectLst>
            <a:outerShdw blurRad="254000" algn="tl" rotWithShape="0">
              <a:srgbClr val="000000">
                <a:alpha val="43000"/>
              </a:srgbClr>
            </a:outerShdw>
            <a:softEdge rad="63500"/>
          </a:effectLst>
        </p:spPr>
      </p:pic>
    </p:spTree>
    <p:extLst>
      <p:ext uri="{BB962C8B-B14F-4D97-AF65-F5344CB8AC3E}">
        <p14:creationId xmlns:p14="http://schemas.microsoft.com/office/powerpoint/2010/main" val="603676535"/>
      </p:ext>
    </p:extLst>
  </p:cSld>
  <p:clrMapOvr>
    <a:masterClrMapping/>
  </p:clrMapOvr>
  <p:transition spd="slow" advClick="0" advTm="20000">
    <p:wheel spokes="1"/>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49" name="Rectangle 3148">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91BBE6-9FC5-8442-EB4A-A22D140B8247}"/>
              </a:ext>
            </a:extLst>
          </p:cNvPr>
          <p:cNvSpPr>
            <a:spLocks noGrp="1"/>
          </p:cNvSpPr>
          <p:nvPr>
            <p:ph type="title"/>
          </p:nvPr>
        </p:nvSpPr>
        <p:spPr>
          <a:xfrm>
            <a:off x="572493" y="238539"/>
            <a:ext cx="11047013" cy="1434415"/>
          </a:xfrm>
        </p:spPr>
        <p:txBody>
          <a:bodyPr anchor="b">
            <a:normAutofit/>
          </a:bodyPr>
          <a:lstStyle/>
          <a:p>
            <a:r>
              <a:rPr lang="en-US" sz="3000" b="1" dirty="0">
                <a:latin typeface="Calibri" panose="020F0502020204030204" pitchFamily="34" charset="0"/>
                <a:cs typeface="Calibri" panose="020F0502020204030204" pitchFamily="34" charset="0"/>
              </a:rPr>
              <a:t>Jennifer Tokarczyk</a:t>
            </a:r>
            <a:br>
              <a:rPr lang="en-US" sz="3000" b="1" dirty="0">
                <a:latin typeface="Calibri" panose="020F0502020204030204" pitchFamily="34" charset="0"/>
                <a:cs typeface="Calibri" panose="020F0502020204030204" pitchFamily="34" charset="0"/>
              </a:rPr>
            </a:br>
            <a:r>
              <a:rPr lang="en-US" sz="3000" b="1" dirty="0">
                <a:latin typeface="Calibri" panose="020F0502020204030204" pitchFamily="34" charset="0"/>
                <a:cs typeface="Calibri" panose="020F0502020204030204" pitchFamily="34" charset="0"/>
              </a:rPr>
              <a:t>Human Resources Generalist 2 </a:t>
            </a:r>
            <a:br>
              <a:rPr lang="en-US" sz="3000" b="1" dirty="0">
                <a:latin typeface="Calibri" panose="020F0502020204030204" pitchFamily="34" charset="0"/>
                <a:cs typeface="Calibri" panose="020F0502020204030204" pitchFamily="34" charset="0"/>
              </a:rPr>
            </a:br>
            <a:r>
              <a:rPr lang="en-US" sz="3000" b="1" dirty="0">
                <a:latin typeface="Calibri" panose="020F0502020204030204" pitchFamily="34" charset="0"/>
                <a:cs typeface="Calibri" panose="020F0502020204030204" pitchFamily="34" charset="0"/>
              </a:rPr>
              <a:t>DAS/DEEP</a:t>
            </a:r>
            <a:endParaRPr lang="en-US" sz="3000" dirty="0">
              <a:ln w="12700">
                <a:solidFill>
                  <a:schemeClr val="tx1"/>
                </a:solidFill>
              </a:ln>
              <a:latin typeface="Calibri" panose="020F0502020204030204" pitchFamily="34" charset="0"/>
              <a:cs typeface="Calibri" panose="020F0502020204030204" pitchFamily="34" charset="0"/>
            </a:endParaRPr>
          </a:p>
        </p:txBody>
      </p:sp>
      <p:sp>
        <p:nvSpPr>
          <p:cNvPr id="3151"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3D0F59B-3FAD-292C-6EBE-632F827CDCFD}"/>
              </a:ext>
            </a:extLst>
          </p:cNvPr>
          <p:cNvSpPr>
            <a:spLocks noGrp="1"/>
          </p:cNvSpPr>
          <p:nvPr>
            <p:ph idx="1"/>
          </p:nvPr>
        </p:nvSpPr>
        <p:spPr>
          <a:xfrm>
            <a:off x="4905955" y="2071316"/>
            <a:ext cx="6713552" cy="4114800"/>
          </a:xfrm>
        </p:spPr>
        <p:txBody>
          <a:bodyPr anchor="t">
            <a:normAutofit/>
          </a:bodyPr>
          <a:lstStyle/>
          <a:p>
            <a:r>
              <a:rPr lang="en-US" sz="2400" b="1" dirty="0">
                <a:effectLst/>
                <a:latin typeface="Calibri" panose="020F0502020204030204" pitchFamily="34" charset="0"/>
                <a:ea typeface="Aptos" panose="020B0004020202020204" pitchFamily="34" charset="0"/>
              </a:rPr>
              <a:t>“She is a champion for employee rights and well-being, and demonstrates compassion, understanding, and patience with everyone she encounters within the agency.”</a:t>
            </a:r>
          </a:p>
          <a:p>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“She is always the first to volunteer for any training opportunities and works hard to build upon not only her strengths, but also areas where she needs or wants improvement.” </a:t>
            </a:r>
            <a:endParaRPr lang="en-US" sz="2400" b="1"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2400" b="1" dirty="0">
                <a:effectLst/>
                <a:latin typeface="Calibri" panose="020F0502020204030204" pitchFamily="34" charset="0"/>
                <a:ea typeface="Aptos" panose="020B0004020202020204" pitchFamily="34" charset="0"/>
              </a:rPr>
              <a:t>“She is always willing to help anyone and put in as much work as is needed”, and “she is always available whenever called upon.”</a:t>
            </a:r>
            <a:endParaRPr lang="en-US" sz="2400" b="1" dirty="0">
              <a:latin typeface="Calibri" panose="020F0502020204030204" pitchFamily="34" charset="0"/>
              <a:cs typeface="Calibri" panose="020F0502020204030204" pitchFamily="34" charset="0"/>
            </a:endParaRPr>
          </a:p>
          <a:p>
            <a:pPr>
              <a:spcAft>
                <a:spcPts val="600"/>
              </a:spcAft>
            </a:pPr>
            <a:endParaRPr lang="en-US" sz="2200" b="1" dirty="0">
              <a:latin typeface="Calibri" panose="020F0502020204030204" pitchFamily="34" charset="0"/>
              <a:cs typeface="Calibri" panose="020F0502020204030204" pitchFamily="34" charset="0"/>
            </a:endParaRPr>
          </a:p>
        </p:txBody>
      </p:sp>
      <p:pic>
        <p:nvPicPr>
          <p:cNvPr id="5" name="Picture 4" descr="Blue Sparkler Images – Browse 32,872 Stock Photos, Vectors, and Video |  Adobe Stock">
            <a:extLst>
              <a:ext uri="{FF2B5EF4-FFF2-40B4-BE49-F238E27FC236}">
                <a16:creationId xmlns:a16="http://schemas.microsoft.com/office/drawing/2014/main" id="{E0B1E5EC-03C9-5E3D-9325-78EE8371CC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870" r="14214" b="2"/>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694242"/>
      </p:ext>
    </p:extLst>
  </p:cSld>
  <p:clrMapOvr>
    <a:masterClrMapping/>
  </p:clrMapOvr>
  <mc:AlternateContent xmlns:mc="http://schemas.openxmlformats.org/markup-compatibility/2006" xmlns:p14="http://schemas.microsoft.com/office/powerpoint/2010/main">
    <mc:Choice Requires="p14">
      <p:transition spd="slow" p14:dur="2000" advClick="0" advTm="20000">
        <p14:ferris dir="l"/>
      </p:transition>
    </mc:Choice>
    <mc:Fallback xmlns="">
      <p:transition spd="slow" advClick="0" advTm="2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70" name="Rectangle 3169">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91BBE6-9FC5-8442-EB4A-A22D140B8247}"/>
              </a:ext>
            </a:extLst>
          </p:cNvPr>
          <p:cNvSpPr>
            <a:spLocks noGrp="1"/>
          </p:cNvSpPr>
          <p:nvPr>
            <p:ph type="title"/>
          </p:nvPr>
        </p:nvSpPr>
        <p:spPr>
          <a:xfrm>
            <a:off x="572493" y="238539"/>
            <a:ext cx="11047013" cy="1434415"/>
          </a:xfrm>
        </p:spPr>
        <p:txBody>
          <a:bodyPr anchor="b">
            <a:normAutofit/>
          </a:bodyPr>
          <a:lstStyle/>
          <a:p>
            <a:pPr algn="r"/>
            <a:r>
              <a:rPr lang="en-US" sz="3000" dirty="0">
                <a:ln w="9525">
                  <a:solidFill>
                    <a:schemeClr val="tx1"/>
                  </a:solidFill>
                </a:ln>
                <a:latin typeface="Calibri" panose="020F0502020204030204" pitchFamily="34" charset="0"/>
                <a:cs typeface="Calibri" panose="020F0502020204030204" pitchFamily="34" charset="0"/>
              </a:rPr>
              <a:t>Kristofer Gilman</a:t>
            </a:r>
            <a:br>
              <a:rPr lang="en-US" sz="3000" dirty="0">
                <a:ln w="9525">
                  <a:solidFill>
                    <a:schemeClr val="tx1"/>
                  </a:solidFill>
                </a:ln>
                <a:latin typeface="Calibri" panose="020F0502020204030204" pitchFamily="34" charset="0"/>
                <a:cs typeface="Calibri" panose="020F0502020204030204" pitchFamily="34" charset="0"/>
              </a:rPr>
            </a:br>
            <a:r>
              <a:rPr lang="en-US" sz="3000" dirty="0">
                <a:ln w="9525">
                  <a:solidFill>
                    <a:schemeClr val="tx1"/>
                  </a:solidFill>
                </a:ln>
                <a:latin typeface="Calibri" panose="020F0502020204030204" pitchFamily="34" charset="0"/>
                <a:cs typeface="Calibri" panose="020F0502020204030204" pitchFamily="34" charset="0"/>
              </a:rPr>
              <a:t>CP Director</a:t>
            </a:r>
            <a:br>
              <a:rPr lang="en-US" sz="3000" dirty="0">
                <a:ln w="9525">
                  <a:solidFill>
                    <a:schemeClr val="tx1"/>
                  </a:solidFill>
                </a:ln>
                <a:latin typeface="Calibri" panose="020F0502020204030204" pitchFamily="34" charset="0"/>
                <a:cs typeface="Calibri" panose="020F0502020204030204" pitchFamily="34" charset="0"/>
              </a:rPr>
            </a:br>
            <a:r>
              <a:rPr lang="en-US" sz="3000" dirty="0">
                <a:ln w="9525">
                  <a:solidFill>
                    <a:schemeClr val="tx1"/>
                  </a:solidFill>
                </a:ln>
                <a:latin typeface="Calibri" panose="020F0502020204030204" pitchFamily="34" charset="0"/>
                <a:cs typeface="Calibri" panose="020F0502020204030204" pitchFamily="34" charset="0"/>
              </a:rPr>
              <a:t>Office of Consumer Protection</a:t>
            </a:r>
          </a:p>
        </p:txBody>
      </p:sp>
      <p:sp>
        <p:nvSpPr>
          <p:cNvPr id="3172"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3D0F59B-3FAD-292C-6EBE-632F827CDCFD}"/>
              </a:ext>
            </a:extLst>
          </p:cNvPr>
          <p:cNvSpPr>
            <a:spLocks noGrp="1"/>
          </p:cNvSpPr>
          <p:nvPr>
            <p:ph idx="1"/>
          </p:nvPr>
        </p:nvSpPr>
        <p:spPr>
          <a:xfrm>
            <a:off x="572493" y="2264598"/>
            <a:ext cx="6713552" cy="4114800"/>
          </a:xfrm>
        </p:spPr>
        <p:txBody>
          <a:bodyPr anchor="t">
            <a:normAutofit/>
          </a:bodyPr>
          <a:lstStyle/>
          <a:p>
            <a:pPr>
              <a:spcAft>
                <a:spcPts val="600"/>
              </a:spcAft>
            </a:pPr>
            <a:r>
              <a:rPr lang="en-US" sz="2400" b="1" dirty="0">
                <a:latin typeface="Calibri" panose="020F0502020204030204" pitchFamily="34" charset="0"/>
                <a:cs typeface="Calibri" panose="020F0502020204030204" pitchFamily="34" charset="0"/>
              </a:rPr>
              <a:t> </a:t>
            </a:r>
            <a:r>
              <a:rPr lang="en-US"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Kristofer gets the job done while keeping his team motivated.</a:t>
            </a:r>
          </a:p>
          <a:p>
            <a:pPr>
              <a:spcAft>
                <a:spcPts val="600"/>
              </a:spcAft>
            </a:pPr>
            <a:r>
              <a:rPr lang="en-US"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 is able to work under tremendous pressure, while meeting the deadline.</a:t>
            </a:r>
          </a:p>
          <a:p>
            <a:pPr>
              <a:spcAft>
                <a:spcPts val="600"/>
              </a:spcAft>
            </a:pPr>
            <a:r>
              <a:rPr lang="en-US" b="1" kern="0" dirty="0">
                <a:solidFill>
                  <a:srgbClr val="000000"/>
                </a:solidFill>
                <a:latin typeface="Calibri" panose="020F0502020204030204" pitchFamily="34" charset="0"/>
                <a:ea typeface="Aptos" panose="020B0004020202020204" pitchFamily="34" charset="0"/>
                <a:cs typeface="Calibri" panose="020F0502020204030204" pitchFamily="34" charset="0"/>
              </a:rPr>
              <a:t>Under his leadership, the Gaming Division was able to, in record time, </a:t>
            </a:r>
            <a:r>
              <a:rPr lang="en-US" b="1" kern="0" dirty="0">
                <a:solidFill>
                  <a:srgbClr val="000000"/>
                </a:solidFill>
                <a:effectLst/>
                <a:latin typeface="Calibri" panose="020F0502020204030204" pitchFamily="34" charset="0"/>
                <a:ea typeface="Times New Roman" panose="02020603050405020304" pitchFamily="18" charset="0"/>
              </a:rPr>
              <a:t>draft legislation, develop regulations, and vet online gaming apps</a:t>
            </a:r>
            <a:r>
              <a:rPr lang="en-US" b="1"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endParaRPr lang="en-US" b="1" kern="100" dirty="0">
              <a:effectLst/>
              <a:latin typeface="Calibri" panose="020F0502020204030204" pitchFamily="34" charset="0"/>
              <a:ea typeface="Aptos" panose="020B0004020202020204" pitchFamily="34" charset="0"/>
              <a:cs typeface="Calibri" panose="020F0502020204030204" pitchFamily="34" charset="0"/>
            </a:endParaRPr>
          </a:p>
          <a:p>
            <a:pPr>
              <a:spcAft>
                <a:spcPts val="600"/>
              </a:spcAft>
            </a:pPr>
            <a:endParaRPr lang="en-US" sz="2200" b="1" dirty="0">
              <a:latin typeface="Calibri" panose="020F0502020204030204" pitchFamily="34" charset="0"/>
              <a:cs typeface="Calibri" panose="020F0502020204030204" pitchFamily="34" charset="0"/>
            </a:endParaRPr>
          </a:p>
        </p:txBody>
      </p:sp>
      <p:pic>
        <p:nvPicPr>
          <p:cNvPr id="7" name="Picture 4" descr="Blue Sparkler Images – Browse 32,872 Stock Photos, Vectors, and Video |  Adobe Stock">
            <a:extLst>
              <a:ext uri="{FF2B5EF4-FFF2-40B4-BE49-F238E27FC236}">
                <a16:creationId xmlns:a16="http://schemas.microsoft.com/office/drawing/2014/main" id="{1D868DC8-2506-5FA8-7250-7AE42BD0AA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446" r="3785" b="-3"/>
          <a:stretch/>
        </p:blipFill>
        <p:spPr bwMode="auto">
          <a:xfrm>
            <a:off x="7081599" y="2071316"/>
            <a:ext cx="4916873" cy="3918004"/>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986285"/>
      </p:ext>
    </p:extLst>
  </p:cSld>
  <p:clrMapOvr>
    <a:masterClrMapping/>
  </p:clrMapOvr>
  <mc:AlternateContent xmlns:mc="http://schemas.openxmlformats.org/markup-compatibility/2006" xmlns:p14="http://schemas.microsoft.com/office/powerpoint/2010/main">
    <mc:Choice Requires="p14">
      <p:transition spd="slow" p14:dur="1500" advClick="0" advTm="20000">
        <p:split orient="vert"/>
      </p:transition>
    </mc:Choice>
    <mc:Fallback xmlns="">
      <p:transition spd="slow" advClick="0" advTm="20000">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70" name="Rectangle 3169">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91BBE6-9FC5-8442-EB4A-A22D140B8247}"/>
              </a:ext>
            </a:extLst>
          </p:cNvPr>
          <p:cNvSpPr>
            <a:spLocks noGrp="1"/>
          </p:cNvSpPr>
          <p:nvPr>
            <p:ph type="title"/>
          </p:nvPr>
        </p:nvSpPr>
        <p:spPr>
          <a:xfrm>
            <a:off x="572493" y="238539"/>
            <a:ext cx="11047013" cy="1434415"/>
          </a:xfrm>
        </p:spPr>
        <p:txBody>
          <a:bodyPr anchor="b">
            <a:normAutofit/>
          </a:bodyPr>
          <a:lstStyle/>
          <a:p>
            <a:r>
              <a:rPr lang="en-US" sz="3000" dirty="0">
                <a:ln w="9525">
                  <a:solidFill>
                    <a:schemeClr val="tx1"/>
                  </a:solidFill>
                </a:ln>
                <a:latin typeface="Calibri" panose="020F0502020204030204" pitchFamily="34" charset="0"/>
                <a:cs typeface="Calibri" panose="020F0502020204030204" pitchFamily="34" charset="0"/>
              </a:rPr>
              <a:t>Nathan Wilson</a:t>
            </a:r>
            <a:br>
              <a:rPr lang="en-US" sz="3000" dirty="0">
                <a:ln w="9525">
                  <a:solidFill>
                    <a:schemeClr val="tx1"/>
                  </a:solidFill>
                </a:ln>
                <a:latin typeface="Calibri" panose="020F0502020204030204" pitchFamily="34" charset="0"/>
                <a:cs typeface="Calibri" panose="020F0502020204030204" pitchFamily="34" charset="0"/>
              </a:rPr>
            </a:br>
            <a:r>
              <a:rPr lang="en-US" sz="3000" dirty="0">
                <a:ln w="9525">
                  <a:solidFill>
                    <a:schemeClr val="tx1"/>
                  </a:solidFill>
                </a:ln>
                <a:latin typeface="Calibri" panose="020F0502020204030204" pitchFamily="34" charset="0"/>
                <a:cs typeface="Calibri" panose="020F0502020204030204" pitchFamily="34" charset="0"/>
              </a:rPr>
              <a:t>Director of Operations</a:t>
            </a:r>
            <a:br>
              <a:rPr lang="en-US" sz="3000" dirty="0">
                <a:ln w="9525">
                  <a:solidFill>
                    <a:schemeClr val="tx1"/>
                  </a:solidFill>
                </a:ln>
                <a:latin typeface="Calibri" panose="020F0502020204030204" pitchFamily="34" charset="0"/>
                <a:cs typeface="Calibri" panose="020F0502020204030204" pitchFamily="34" charset="0"/>
              </a:rPr>
            </a:br>
            <a:r>
              <a:rPr lang="en-US" sz="3000" dirty="0">
                <a:ln w="9525">
                  <a:solidFill>
                    <a:schemeClr val="tx1"/>
                  </a:solidFill>
                </a:ln>
                <a:latin typeface="Calibri" panose="020F0502020204030204" pitchFamily="34" charset="0"/>
                <a:cs typeface="Calibri" panose="020F0502020204030204" pitchFamily="34" charset="0"/>
              </a:rPr>
              <a:t>Department of Agriculture</a:t>
            </a:r>
          </a:p>
        </p:txBody>
      </p:sp>
      <p:sp>
        <p:nvSpPr>
          <p:cNvPr id="3172"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3D0F59B-3FAD-292C-6EBE-632F827CDCFD}"/>
              </a:ext>
            </a:extLst>
          </p:cNvPr>
          <p:cNvSpPr>
            <a:spLocks noGrp="1"/>
          </p:cNvSpPr>
          <p:nvPr>
            <p:ph idx="1"/>
          </p:nvPr>
        </p:nvSpPr>
        <p:spPr>
          <a:xfrm>
            <a:off x="4831741" y="2215992"/>
            <a:ext cx="6713552" cy="4114800"/>
          </a:xfrm>
        </p:spPr>
        <p:txBody>
          <a:bodyPr anchor="t">
            <a:normAutofit/>
          </a:bodyPr>
          <a:lstStyle/>
          <a:p>
            <a:pPr>
              <a:spcAft>
                <a:spcPts val="600"/>
              </a:spcAft>
            </a:pPr>
            <a:r>
              <a:rPr lang="en-US" sz="2200" b="1" dirty="0">
                <a:latin typeface="Calibri" panose="020F0502020204030204" pitchFamily="34" charset="0"/>
                <a:cs typeface="Calibri" panose="020F0502020204030204" pitchFamily="34" charset="0"/>
              </a:rPr>
              <a:t> “He jumps in on any challenge, with a positive ‘can-do’ attitude, that helps bring people together to accomplish a task.”</a:t>
            </a:r>
          </a:p>
          <a:p>
            <a:pPr>
              <a:spcAft>
                <a:spcPts val="600"/>
              </a:spcAft>
            </a:pPr>
            <a:r>
              <a:rPr lang="en-US" sz="2200" b="1" dirty="0">
                <a:latin typeface="Calibri" panose="020F0502020204030204" pitchFamily="34" charset="0"/>
                <a:cs typeface="Calibri" panose="020F0502020204030204" pitchFamily="34" charset="0"/>
              </a:rPr>
              <a:t> He “</a:t>
            </a:r>
            <a:r>
              <a:rPr lang="en-US" sz="2200" b="1" kern="0" dirty="0">
                <a:effectLst/>
                <a:latin typeface="Calibri" panose="020F0502020204030204" pitchFamily="34" charset="0"/>
                <a:ea typeface="Times New Roman" panose="02020603050405020304" pitchFamily="18" charset="0"/>
              </a:rPr>
              <a:t>offers an opportunity for members of the team to express concerns and be heard by senior leadership in the agency” and “then works to address them in a fair and professional manner.”</a:t>
            </a:r>
          </a:p>
          <a:p>
            <a:pPr>
              <a:spcAft>
                <a:spcPts val="600"/>
              </a:spcAft>
            </a:pPr>
            <a:r>
              <a:rPr lang="en-US" sz="2200" b="1" dirty="0">
                <a:latin typeface="Calibri" panose="020F0502020204030204" pitchFamily="34" charset="0"/>
                <a:cs typeface="Calibri" panose="020F0502020204030204" pitchFamily="34" charset="0"/>
              </a:rPr>
              <a:t>“He lifts everyone around him up with his positive energy and his focus on solutions and outcomes.”</a:t>
            </a:r>
          </a:p>
        </p:txBody>
      </p:sp>
      <p:pic>
        <p:nvPicPr>
          <p:cNvPr id="6" name="Picture 4" descr="Blue Sparkler Images – Browse 32,872 Stock Photos, Vectors, and Video |  Adobe Stock">
            <a:extLst>
              <a:ext uri="{FF2B5EF4-FFF2-40B4-BE49-F238E27FC236}">
                <a16:creationId xmlns:a16="http://schemas.microsoft.com/office/drawing/2014/main" id="{DF7A70AA-946A-BD0A-EAB5-AE59BEC7F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869" r="14215" b="2"/>
          <a:stretch/>
        </p:blipFill>
        <p:spPr bwMode="auto">
          <a:xfrm>
            <a:off x="443946" y="2044189"/>
            <a:ext cx="3943849" cy="418406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831920"/>
      </p:ext>
    </p:extLst>
  </p:cSld>
  <p:clrMapOvr>
    <a:masterClrMapping/>
  </p:clrMapOvr>
  <p:transition spd="slow" advClick="0" advTm="20000">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69" name="Rectangle 316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91BBE6-9FC5-8442-EB4A-A22D140B8247}"/>
              </a:ext>
            </a:extLst>
          </p:cNvPr>
          <p:cNvSpPr>
            <a:spLocks noGrp="1"/>
          </p:cNvSpPr>
          <p:nvPr>
            <p:ph type="title"/>
          </p:nvPr>
        </p:nvSpPr>
        <p:spPr>
          <a:xfrm>
            <a:off x="572493" y="238539"/>
            <a:ext cx="11018520" cy="1434415"/>
          </a:xfrm>
        </p:spPr>
        <p:txBody>
          <a:bodyPr anchor="b">
            <a:normAutofit/>
          </a:bodyPr>
          <a:lstStyle/>
          <a:p>
            <a:pPr algn="r"/>
            <a:r>
              <a:rPr lang="en-US" sz="3000" dirty="0">
                <a:ln w="19050">
                  <a:solidFill>
                    <a:schemeClr val="tx1"/>
                  </a:solidFill>
                </a:ln>
                <a:latin typeface="Calibri" panose="020F0502020204030204" pitchFamily="34" charset="0"/>
                <a:cs typeface="Calibri" panose="020F0502020204030204" pitchFamily="34" charset="0"/>
              </a:rPr>
              <a:t>Raffaella </a:t>
            </a:r>
            <a:r>
              <a:rPr lang="en-US" sz="3000" dirty="0" err="1">
                <a:ln w="19050">
                  <a:solidFill>
                    <a:schemeClr val="tx1"/>
                  </a:solidFill>
                </a:ln>
                <a:latin typeface="Calibri" panose="020F0502020204030204" pitchFamily="34" charset="0"/>
                <a:cs typeface="Calibri" panose="020F0502020204030204" pitchFamily="34" charset="0"/>
              </a:rPr>
              <a:t>Calciano</a:t>
            </a:r>
            <a:br>
              <a:rPr lang="en-US" sz="3000" dirty="0">
                <a:ln w="19050">
                  <a:solidFill>
                    <a:schemeClr val="tx1"/>
                  </a:solidFill>
                </a:ln>
                <a:latin typeface="Calibri" panose="020F0502020204030204" pitchFamily="34" charset="0"/>
                <a:cs typeface="Calibri" panose="020F0502020204030204" pitchFamily="34" charset="0"/>
              </a:rPr>
            </a:br>
            <a:r>
              <a:rPr lang="en-US" sz="3000" dirty="0">
                <a:ln w="19050">
                  <a:solidFill>
                    <a:schemeClr val="tx1"/>
                  </a:solidFill>
                </a:ln>
                <a:latin typeface="Calibri" panose="020F0502020204030204" pitchFamily="34" charset="0"/>
                <a:cs typeface="Calibri" panose="020F0502020204030204" pitchFamily="34" charset="0"/>
              </a:rPr>
              <a:t>Director, Office of Emergency Medical Services</a:t>
            </a:r>
            <a:br>
              <a:rPr lang="en-US" sz="3000" dirty="0">
                <a:ln w="19050">
                  <a:solidFill>
                    <a:schemeClr val="tx1"/>
                  </a:solidFill>
                </a:ln>
                <a:latin typeface="Calibri" panose="020F0502020204030204" pitchFamily="34" charset="0"/>
                <a:cs typeface="Calibri" panose="020F0502020204030204" pitchFamily="34" charset="0"/>
              </a:rPr>
            </a:br>
            <a:r>
              <a:rPr lang="en-US" sz="3000" dirty="0">
                <a:ln w="19050">
                  <a:solidFill>
                    <a:schemeClr val="tx1"/>
                  </a:solidFill>
                </a:ln>
                <a:latin typeface="Calibri" panose="020F0502020204030204" pitchFamily="34" charset="0"/>
                <a:cs typeface="Calibri" panose="020F0502020204030204" pitchFamily="34" charset="0"/>
              </a:rPr>
              <a:t>Department of Public Health</a:t>
            </a:r>
          </a:p>
        </p:txBody>
      </p:sp>
      <p:sp>
        <p:nvSpPr>
          <p:cNvPr id="317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3D0F59B-3FAD-292C-6EBE-632F827CDCFD}"/>
              </a:ext>
            </a:extLst>
          </p:cNvPr>
          <p:cNvSpPr>
            <a:spLocks noGrp="1"/>
          </p:cNvSpPr>
          <p:nvPr>
            <p:ph idx="1"/>
          </p:nvPr>
        </p:nvSpPr>
        <p:spPr>
          <a:xfrm>
            <a:off x="572493" y="2086864"/>
            <a:ext cx="6713552" cy="4119172"/>
          </a:xfrm>
        </p:spPr>
        <p:txBody>
          <a:bodyPr anchor="t">
            <a:normAutofit/>
          </a:bodyPr>
          <a:lstStyle/>
          <a:p>
            <a:pPr>
              <a:spcAft>
                <a:spcPts val="600"/>
              </a:spcAft>
            </a:pP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“As a manager she is a true people person who cares about her staff and encourages their self-improvement.”</a:t>
            </a:r>
          </a:p>
          <a:p>
            <a:pPr>
              <a:spcAft>
                <a:spcPts val="600"/>
              </a:spcAft>
            </a:pP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“She has faith in her employees and is a perfect combination of manager, friend, and mentor.”</a:t>
            </a:r>
          </a:p>
          <a:p>
            <a:pPr>
              <a:spcAft>
                <a:spcPts val="600"/>
              </a:spcAft>
            </a:pPr>
            <a:r>
              <a:rPr lang="en-US" sz="2400" b="1" kern="100" dirty="0">
                <a:effectLst/>
                <a:latin typeface="Calibri" panose="020F0502020204030204" pitchFamily="34" charset="0"/>
                <a:ea typeface="Aptos" panose="020B0004020202020204" pitchFamily="34" charset="0"/>
                <a:cs typeface="Calibri" panose="020F0502020204030204" pitchFamily="34" charset="0"/>
              </a:rPr>
              <a:t>Over the years she has streamlined, established, overseen, and chaired many programs, processes, and committees that hav</a:t>
            </a:r>
            <a:r>
              <a:rPr lang="en-US" sz="2400" b="1" kern="100" dirty="0">
                <a:latin typeface="Calibri" panose="020F0502020204030204" pitchFamily="34" charset="0"/>
                <a:ea typeface="Aptos" panose="020B0004020202020204" pitchFamily="34" charset="0"/>
                <a:cs typeface="Calibri" panose="020F0502020204030204" pitchFamily="34" charset="0"/>
              </a:rPr>
              <a:t>e affected services available through the Department of Public Health today.</a:t>
            </a:r>
            <a:endParaRPr lang="en-US" sz="2400" b="1" kern="100" dirty="0">
              <a:effectLst/>
              <a:latin typeface="Calibri" panose="020F0502020204030204" pitchFamily="34" charset="0"/>
              <a:ea typeface="Aptos" panose="020B0004020202020204" pitchFamily="34" charset="0"/>
              <a:cs typeface="Calibri" panose="020F0502020204030204" pitchFamily="34" charset="0"/>
            </a:endParaRPr>
          </a:p>
        </p:txBody>
      </p:sp>
      <p:pic>
        <p:nvPicPr>
          <p:cNvPr id="5" name="Picture 4" descr="Blue Sparkler Images – Browse 32,872 Stock Photos, Vectors, and Video |  Adobe Stock">
            <a:extLst>
              <a:ext uri="{FF2B5EF4-FFF2-40B4-BE49-F238E27FC236}">
                <a16:creationId xmlns:a16="http://schemas.microsoft.com/office/drawing/2014/main" id="{6652E200-B0A5-5028-DD88-45D4F803DD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406" b="6406"/>
          <a:stretch/>
        </p:blipFill>
        <p:spPr bwMode="auto">
          <a:xfrm>
            <a:off x="7286045" y="3707781"/>
            <a:ext cx="4905955" cy="315021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a:noFill/>
          <a:scene3d>
            <a:camera prst="orthographicFront">
              <a:rot lat="0" lon="10799999"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05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0">
        <p15:prstTrans prst="pageCurlDouble"/>
      </p:transition>
    </mc:Choice>
    <mc:Fallback xmlns="">
      <p:transition spd="slow" advClick="0" advTm="2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2" name="Rectangle 1051">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966138-96ED-B68C-9684-B2928F3A7B9C}"/>
              </a:ext>
            </a:extLst>
          </p:cNvPr>
          <p:cNvSpPr>
            <a:spLocks noGrp="1"/>
          </p:cNvSpPr>
          <p:nvPr>
            <p:ph type="title"/>
          </p:nvPr>
        </p:nvSpPr>
        <p:spPr>
          <a:xfrm>
            <a:off x="572492" y="230150"/>
            <a:ext cx="11047013" cy="1434415"/>
          </a:xfrm>
        </p:spPr>
        <p:txBody>
          <a:bodyPr vert="horz" lIns="91440" tIns="45720" rIns="91440" bIns="45720" rtlCol="0" anchor="b">
            <a:normAutofit/>
          </a:bodyPr>
          <a:lstStyle/>
          <a:p>
            <a:r>
              <a:rPr lang="en-US" sz="3000" b="1" dirty="0">
                <a:ln w="22225">
                  <a:noFill/>
                </a:ln>
              </a:rPr>
              <a:t>Seweryn Borecki</a:t>
            </a:r>
            <a:br>
              <a:rPr lang="en-US" sz="3000" b="1" dirty="0">
                <a:ln w="22225">
                  <a:noFill/>
                </a:ln>
              </a:rPr>
            </a:br>
            <a:r>
              <a:rPr lang="en-US" sz="3000" b="1" dirty="0">
                <a:ln w="22225">
                  <a:noFill/>
                </a:ln>
              </a:rPr>
              <a:t>Director of Operations</a:t>
            </a:r>
            <a:br>
              <a:rPr lang="en-US" sz="3000" b="1" dirty="0">
                <a:ln w="22225">
                  <a:noFill/>
                </a:ln>
              </a:rPr>
            </a:br>
            <a:r>
              <a:rPr lang="en-US" sz="3000" b="1" dirty="0">
                <a:ln w="22225">
                  <a:noFill/>
                </a:ln>
              </a:rPr>
              <a:t>Department of Mental Health and Addiction Services (DMHAS)</a:t>
            </a:r>
            <a:endParaRPr lang="en-US" sz="3000" b="1" dirty="0"/>
          </a:p>
        </p:txBody>
      </p:sp>
      <p:sp>
        <p:nvSpPr>
          <p:cNvPr id="1053"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2D089D3-9847-C552-A3CB-50D97DB84CAE}"/>
              </a:ext>
            </a:extLst>
          </p:cNvPr>
          <p:cNvSpPr txBox="1"/>
          <p:nvPr/>
        </p:nvSpPr>
        <p:spPr>
          <a:xfrm>
            <a:off x="4831741" y="2044236"/>
            <a:ext cx="6713552" cy="4114800"/>
          </a:xfrm>
          <a:prstGeom prst="rect">
            <a:avLst/>
          </a:prstGeom>
        </p:spPr>
        <p:txBody>
          <a:bodyPr vert="horz" lIns="91440" tIns="45720" rIns="91440" bIns="45720" rtlCol="0" anchor="t">
            <a:normAutofit/>
          </a:bodyPr>
          <a:lstStyle/>
          <a:p>
            <a:pPr marL="571500" indent="-228600">
              <a:lnSpc>
                <a:spcPct val="90000"/>
              </a:lnSpc>
              <a:spcAft>
                <a:spcPts val="600"/>
              </a:spcAft>
              <a:buFont typeface="Arial" panose="020B0604020202020204" pitchFamily="34" charset="0"/>
              <a:buChar char="•"/>
            </a:pPr>
            <a:r>
              <a:rPr lang="en-US" sz="2800" b="1" dirty="0"/>
              <a:t>He  “is always willing to be a team player.”</a:t>
            </a:r>
          </a:p>
          <a:p>
            <a:pPr marL="571500" indent="-228600">
              <a:lnSpc>
                <a:spcPct val="90000"/>
              </a:lnSpc>
              <a:spcAft>
                <a:spcPts val="600"/>
              </a:spcAft>
              <a:buFont typeface="Arial" panose="020B0604020202020204" pitchFamily="34" charset="0"/>
              <a:buChar char="•"/>
            </a:pPr>
            <a:r>
              <a:rPr lang="en-US" sz="2800" b="1" dirty="0"/>
              <a:t>He  “is able to look at issues and problem solve and develop systems to streamline processes and reduce unnecessary work.” </a:t>
            </a:r>
          </a:p>
          <a:p>
            <a:pPr marL="571500" indent="-228600">
              <a:lnSpc>
                <a:spcPct val="90000"/>
              </a:lnSpc>
              <a:spcAft>
                <a:spcPts val="600"/>
              </a:spcAft>
              <a:buFont typeface="Arial" panose="020B0604020202020204" pitchFamily="34" charset="0"/>
              <a:buChar char="•"/>
            </a:pPr>
            <a:r>
              <a:rPr lang="en-US" sz="2800" b="1" dirty="0"/>
              <a:t>He “is an innovative thinker, always coming up with new and improved ways of 'doing business’.”</a:t>
            </a:r>
          </a:p>
        </p:txBody>
      </p:sp>
      <p:pic>
        <p:nvPicPr>
          <p:cNvPr id="5" name="Picture 4" descr="Blue Sparkler Images – Browse 32,872 Stock Photos, Vectors, and Video |  Adobe Stock">
            <a:extLst>
              <a:ext uri="{FF2B5EF4-FFF2-40B4-BE49-F238E27FC236}">
                <a16:creationId xmlns:a16="http://schemas.microsoft.com/office/drawing/2014/main" id="{BDE0DD01-1F3D-6E6F-1E85-62B2F01F92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869" r="14215" b="2"/>
          <a:stretch/>
        </p:blipFill>
        <p:spPr bwMode="auto">
          <a:xfrm>
            <a:off x="572492" y="2002056"/>
            <a:ext cx="3943849" cy="4184060"/>
          </a:xfrm>
          <a:prstGeom prst="snip2DiagRect">
            <a:avLst/>
          </a:prstGeom>
          <a:solidFill>
            <a:srgbClr val="FFFFFF">
              <a:shade val="85000"/>
            </a:srgbClr>
          </a:solidFill>
          <a:ln w="88900" cap="sq">
            <a:noFill/>
            <a:miter lim="800000"/>
          </a:ln>
          <a:effectLst>
            <a:outerShdw blurRad="88900" algn="tl" rotWithShape="0">
              <a:srgbClr val="000000">
                <a:alpha val="45000"/>
              </a:srgbClr>
            </a:outerShdw>
            <a:softEdge rad="635000"/>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49057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0">
        <p15:prstTrans prst="peelOff"/>
      </p:transition>
    </mc:Choice>
    <mc:Fallback xmlns="">
      <p:transition spd="slow" advClick="0" advTm="2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69" name="Rectangle 316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91BBE6-9FC5-8442-EB4A-A22D140B8247}"/>
              </a:ext>
            </a:extLst>
          </p:cNvPr>
          <p:cNvSpPr>
            <a:spLocks noGrp="1"/>
          </p:cNvSpPr>
          <p:nvPr>
            <p:ph type="title"/>
          </p:nvPr>
        </p:nvSpPr>
        <p:spPr>
          <a:xfrm>
            <a:off x="572493" y="238539"/>
            <a:ext cx="11018520" cy="1434415"/>
          </a:xfrm>
        </p:spPr>
        <p:txBody>
          <a:bodyPr anchor="b">
            <a:normAutofit/>
          </a:bodyPr>
          <a:lstStyle/>
          <a:p>
            <a:pPr algn="r"/>
            <a:r>
              <a:rPr lang="en-US" sz="3000" dirty="0">
                <a:ln w="19050">
                  <a:solidFill>
                    <a:schemeClr val="tx1"/>
                  </a:solidFill>
                </a:ln>
                <a:latin typeface="Calibri" panose="020F0502020204030204" pitchFamily="34" charset="0"/>
                <a:cs typeface="Calibri" panose="020F0502020204030204" pitchFamily="34" charset="0"/>
              </a:rPr>
              <a:t>Sharonda Carlos</a:t>
            </a:r>
            <a:br>
              <a:rPr lang="en-US" sz="3000" dirty="0">
                <a:ln w="19050">
                  <a:solidFill>
                    <a:schemeClr val="tx1"/>
                  </a:solidFill>
                </a:ln>
                <a:latin typeface="Calibri" panose="020F0502020204030204" pitchFamily="34" charset="0"/>
                <a:cs typeface="Calibri" panose="020F0502020204030204" pitchFamily="34" charset="0"/>
              </a:rPr>
            </a:br>
            <a:r>
              <a:rPr lang="en-US" sz="3000" dirty="0">
                <a:ln w="19050">
                  <a:solidFill>
                    <a:schemeClr val="tx1"/>
                  </a:solidFill>
                </a:ln>
                <a:latin typeface="Calibri" panose="020F0502020204030204" pitchFamily="34" charset="0"/>
                <a:cs typeface="Calibri" panose="020F0502020204030204" pitchFamily="34" charset="0"/>
              </a:rPr>
              <a:t>Deputy Commissioner </a:t>
            </a:r>
            <a:br>
              <a:rPr lang="en-US" sz="3000" dirty="0">
                <a:ln w="19050">
                  <a:solidFill>
                    <a:schemeClr val="tx1"/>
                  </a:solidFill>
                </a:ln>
                <a:latin typeface="Calibri" panose="020F0502020204030204" pitchFamily="34" charset="0"/>
                <a:cs typeface="Calibri" panose="020F0502020204030204" pitchFamily="34" charset="0"/>
              </a:rPr>
            </a:br>
            <a:r>
              <a:rPr lang="en-US" sz="3000" dirty="0">
                <a:ln w="19050">
                  <a:solidFill>
                    <a:schemeClr val="tx1"/>
                  </a:solidFill>
                </a:ln>
                <a:latin typeface="Calibri" panose="020F0502020204030204" pitchFamily="34" charset="0"/>
                <a:cs typeface="Calibri" panose="020F0502020204030204" pitchFamily="34" charset="0"/>
              </a:rPr>
              <a:t>Department of Correction</a:t>
            </a:r>
          </a:p>
        </p:txBody>
      </p:sp>
      <p:sp>
        <p:nvSpPr>
          <p:cNvPr id="317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3D0F59B-3FAD-292C-6EBE-632F827CDCFD}"/>
              </a:ext>
            </a:extLst>
          </p:cNvPr>
          <p:cNvSpPr>
            <a:spLocks noGrp="1"/>
          </p:cNvSpPr>
          <p:nvPr>
            <p:ph idx="1"/>
          </p:nvPr>
        </p:nvSpPr>
        <p:spPr>
          <a:xfrm>
            <a:off x="572493" y="1911493"/>
            <a:ext cx="6713552" cy="4119172"/>
          </a:xfrm>
        </p:spPr>
        <p:txBody>
          <a:bodyPr anchor="t">
            <a:normAutofit lnSpcReduction="10000"/>
          </a:bodyPr>
          <a:lstStyle/>
          <a:p>
            <a:pPr>
              <a:spcAft>
                <a:spcPts val="600"/>
              </a:spcAft>
            </a:pPr>
            <a:r>
              <a:rPr lang="en-US" dirty="0">
                <a:ln>
                  <a:solidFill>
                    <a:schemeClr val="tx1"/>
                  </a:solidFill>
                </a:ln>
                <a:latin typeface="Calibri" panose="020F0502020204030204" pitchFamily="34" charset="0"/>
                <a:cs typeface="Calibri" panose="020F0502020204030204" pitchFamily="34" charset="0"/>
              </a:rPr>
              <a:t>“She mentors staff and is always willing to lend a helping hand regardless of area of supervision.”</a:t>
            </a:r>
          </a:p>
          <a:p>
            <a:pPr>
              <a:spcAft>
                <a:spcPts val="600"/>
              </a:spcAft>
            </a:pPr>
            <a:r>
              <a:rPr lang="en-US" dirty="0">
                <a:ln>
                  <a:solidFill>
                    <a:schemeClr val="tx1"/>
                  </a:solidFill>
                </a:ln>
                <a:latin typeface="Calibri" panose="020F0502020204030204" pitchFamily="34" charset="0"/>
                <a:cs typeface="Calibri" panose="020F0502020204030204" pitchFamily="34" charset="0"/>
              </a:rPr>
              <a:t>“She is thorough, efficient, professional, respectful, accountable,” and “she is a great role model and teacher at heart.” </a:t>
            </a:r>
          </a:p>
          <a:p>
            <a:pPr>
              <a:spcAft>
                <a:spcPts val="600"/>
              </a:spcAft>
            </a:pPr>
            <a:r>
              <a:rPr lang="en-US" dirty="0">
                <a:ln>
                  <a:solidFill>
                    <a:schemeClr val="tx1"/>
                  </a:solidFill>
                </a:ln>
                <a:latin typeface="Calibri" panose="020F0502020204030204" pitchFamily="34" charset="0"/>
                <a:cs typeface="Calibri" panose="020F0502020204030204" pitchFamily="34" charset="0"/>
              </a:rPr>
              <a:t>“She wants to see people do well and grow professionally and personally,” and “she is a great active listener who always keeps her word.” </a:t>
            </a:r>
          </a:p>
        </p:txBody>
      </p:sp>
      <p:pic>
        <p:nvPicPr>
          <p:cNvPr id="3076" name="Picture 4" descr="Blue Sparkler Images – Browse 32,872 Stock Photos, Vectors, and Video |  Adobe Stock">
            <a:extLst>
              <a:ext uri="{FF2B5EF4-FFF2-40B4-BE49-F238E27FC236}">
                <a16:creationId xmlns:a16="http://schemas.microsoft.com/office/drawing/2014/main" id="{DD2CF4AE-BEA5-F01E-DD32-68520A9C5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220" r="13564" b="2"/>
          <a:stretch/>
        </p:blipFill>
        <p:spPr bwMode="auto">
          <a:xfrm>
            <a:off x="7604229" y="1934153"/>
            <a:ext cx="3941064" cy="4096512"/>
          </a:xfrm>
          <a:prstGeom prst="roundRect">
            <a:avLst>
              <a:gd name="adj" fmla="val 4167"/>
            </a:avLst>
          </a:prstGeom>
          <a:solidFill>
            <a:srgbClr val="FFFFFF"/>
          </a:solidFill>
          <a:ln w="76200" cap="sq">
            <a:noFill/>
            <a:miter lim="800000"/>
          </a:ln>
          <a:effectLst>
            <a:softEdge rad="6350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224020886"/>
      </p:ext>
    </p:extLst>
  </p:cSld>
  <p:clrMapOvr>
    <a:masterClrMapping/>
  </p:clrMapOvr>
  <p:transition spd="slow" advClick="0" advTm="20000">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FB95D-A638-8AD5-11B1-361596077270}"/>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035390EB-8497-B386-ABFB-70F9D26A7EC9}"/>
              </a:ext>
            </a:extLst>
          </p:cNvPr>
          <p:cNvSpPr>
            <a:spLocks noGrp="1"/>
          </p:cNvSpPr>
          <p:nvPr>
            <p:ph type="subTitle" idx="1"/>
          </p:nvPr>
        </p:nvSpPr>
        <p:spPr>
          <a:xfrm>
            <a:off x="1524000" y="4766465"/>
            <a:ext cx="9144000" cy="1064492"/>
          </a:xfrm>
        </p:spPr>
        <p:txBody>
          <a:bodyPr/>
          <a:lstStyle/>
          <a:p>
            <a:r>
              <a:rPr lang="en-US" sz="3200" b="1" kern="100" dirty="0">
                <a:solidFill>
                  <a:srgbClr val="0099CC"/>
                </a:solidFill>
                <a:effectLst/>
                <a:latin typeface="Calibri" panose="020F0502020204030204" pitchFamily="34" charset="0"/>
                <a:ea typeface="Calibri" panose="020F0502020204030204" pitchFamily="34" charset="0"/>
                <a:cs typeface="Times New Roman" panose="02020603050405020304" pitchFamily="18" charset="0"/>
              </a:rPr>
              <a:t>Distinguished Managerial Service Award Nominees 2024</a:t>
            </a:r>
          </a:p>
          <a:p>
            <a:endParaRPr lang="en-US" dirty="0"/>
          </a:p>
        </p:txBody>
      </p:sp>
      <p:pic>
        <p:nvPicPr>
          <p:cNvPr id="4" name="Picture 3">
            <a:extLst>
              <a:ext uri="{FF2B5EF4-FFF2-40B4-BE49-F238E27FC236}">
                <a16:creationId xmlns:a16="http://schemas.microsoft.com/office/drawing/2014/main" id="{EB785C70-3D5F-83DF-C9BB-7C8760B1474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534534"/>
            <a:ext cx="9144000" cy="4231931"/>
          </a:xfrm>
          <a:prstGeom prst="rect">
            <a:avLst/>
          </a:prstGeom>
          <a:noFill/>
          <a:ln>
            <a:noFill/>
          </a:ln>
        </p:spPr>
      </p:pic>
    </p:spTree>
    <p:extLst>
      <p:ext uri="{BB962C8B-B14F-4D97-AF65-F5344CB8AC3E}">
        <p14:creationId xmlns:p14="http://schemas.microsoft.com/office/powerpoint/2010/main" val="2073006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7000">
        <p159:morph option="byObject"/>
      </p:transition>
    </mc:Choice>
    <mc:Fallback xmlns="">
      <p:transition spd="slow" advClick="0" advTm="7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02" name="Rectangle 210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23B466-39D7-AE98-575B-0E0046D60EFD}"/>
              </a:ext>
            </a:extLst>
          </p:cNvPr>
          <p:cNvSpPr>
            <a:spLocks noGrp="1"/>
          </p:cNvSpPr>
          <p:nvPr>
            <p:ph type="title"/>
          </p:nvPr>
        </p:nvSpPr>
        <p:spPr>
          <a:xfrm>
            <a:off x="572493" y="238539"/>
            <a:ext cx="11018520" cy="1434415"/>
          </a:xfrm>
        </p:spPr>
        <p:txBody>
          <a:bodyPr anchor="b">
            <a:normAutofit/>
          </a:bodyPr>
          <a:lstStyle/>
          <a:p>
            <a:r>
              <a:rPr lang="en-US" sz="3000" b="1" dirty="0">
                <a:latin typeface="Calibri" panose="020F0502020204030204" pitchFamily="34" charset="0"/>
                <a:cs typeface="Calibri" panose="020F0502020204030204" pitchFamily="34" charset="0"/>
              </a:rPr>
              <a:t>Shawn Burns</a:t>
            </a:r>
            <a:br>
              <a:rPr lang="en-US" sz="3000" b="1" dirty="0">
                <a:latin typeface="Calibri" panose="020F0502020204030204" pitchFamily="34" charset="0"/>
                <a:cs typeface="Calibri" panose="020F0502020204030204" pitchFamily="34" charset="0"/>
              </a:rPr>
            </a:br>
            <a:r>
              <a:rPr lang="en-US" sz="3000" b="1" dirty="0">
                <a:latin typeface="Calibri" panose="020F0502020204030204" pitchFamily="34" charset="0"/>
                <a:cs typeface="Calibri" panose="020F0502020204030204" pitchFamily="34" charset="0"/>
              </a:rPr>
              <a:t>Regional Manager </a:t>
            </a:r>
            <a:br>
              <a:rPr lang="en-US" sz="3000" b="1" dirty="0">
                <a:latin typeface="Calibri" panose="020F0502020204030204" pitchFamily="34" charset="0"/>
                <a:cs typeface="Calibri" panose="020F0502020204030204" pitchFamily="34" charset="0"/>
              </a:rPr>
            </a:br>
            <a:r>
              <a:rPr lang="en-US" sz="3000" b="1" dirty="0">
                <a:latin typeface="Calibri" panose="020F0502020204030204" pitchFamily="34" charset="0"/>
                <a:cs typeface="Calibri" panose="020F0502020204030204" pitchFamily="34" charset="0"/>
              </a:rPr>
              <a:t>Commission on Human Rights and Opportunities</a:t>
            </a:r>
          </a:p>
        </p:txBody>
      </p:sp>
      <p:sp>
        <p:nvSpPr>
          <p:cNvPr id="210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5C8C556-576C-EC61-88E5-D35F09CE2BA9}"/>
              </a:ext>
            </a:extLst>
          </p:cNvPr>
          <p:cNvSpPr>
            <a:spLocks noGrp="1"/>
          </p:cNvSpPr>
          <p:nvPr>
            <p:ph idx="1"/>
          </p:nvPr>
        </p:nvSpPr>
        <p:spPr>
          <a:xfrm>
            <a:off x="4877461" y="2130552"/>
            <a:ext cx="6713552" cy="4119172"/>
          </a:xfrm>
        </p:spPr>
        <p:txBody>
          <a:bodyPr anchor="t">
            <a:normAutofit lnSpcReduction="10000"/>
          </a:bodyPr>
          <a:lstStyle/>
          <a:p>
            <a:r>
              <a:rPr lang="en-US" b="1" dirty="0">
                <a:latin typeface="Calibri" panose="020F0502020204030204" pitchFamily="34" charset="0"/>
                <a:cs typeface="Calibri" panose="020F0502020204030204" pitchFamily="34" charset="0"/>
              </a:rPr>
              <a:t>He “goes out of his way to meet all of his performance objectives…while being very kind and supportive to his staff.” </a:t>
            </a:r>
          </a:p>
          <a:p>
            <a:r>
              <a:rPr lang="en-US" b="1" dirty="0">
                <a:latin typeface="Calibri" panose="020F0502020204030204" pitchFamily="34" charset="0"/>
                <a:cs typeface="Calibri" panose="020F0502020204030204" pitchFamily="34" charset="0"/>
              </a:rPr>
              <a:t>“He regularly steps in to fill voids throughout the agency, providing guidance and assistance to his colleagues throughout the state.” </a:t>
            </a:r>
          </a:p>
          <a:p>
            <a:r>
              <a:rPr lang="en-US" b="1" dirty="0">
                <a:latin typeface="Calibri" panose="020F0502020204030204" pitchFamily="34" charset="0"/>
                <a:cs typeface="Calibri" panose="020F0502020204030204" pitchFamily="34" charset="0"/>
              </a:rPr>
              <a:t>“His actions demonstrate his commitment to civil rights, to his team, and to the people of CT.”</a:t>
            </a:r>
          </a:p>
        </p:txBody>
      </p:sp>
      <p:pic>
        <p:nvPicPr>
          <p:cNvPr id="8" name="Picture 4" descr="Blue Sparkler Images – Browse 32,872 Stock Photos, Vectors, and Video |  Adobe Stock">
            <a:extLst>
              <a:ext uri="{FF2B5EF4-FFF2-40B4-BE49-F238E27FC236}">
                <a16:creationId xmlns:a16="http://schemas.microsoft.com/office/drawing/2014/main" id="{71E219EB-9421-6841-C50E-00AFC7493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220" r="13564" b="2"/>
          <a:stretch/>
        </p:blipFill>
        <p:spPr bwMode="auto">
          <a:xfrm>
            <a:off x="572493" y="2093976"/>
            <a:ext cx="3941064" cy="4096512"/>
          </a:xfrm>
          <a:prstGeom prst="round2DiagRect">
            <a:avLst>
              <a:gd name="adj1" fmla="val 16667"/>
              <a:gd name="adj2" fmla="val 0"/>
            </a:avLst>
          </a:prstGeom>
          <a:ln w="88900" cap="sq">
            <a:noFill/>
            <a:miter lim="800000"/>
          </a:ln>
          <a:effectLst>
            <a:outerShdw blurRad="254000" algn="tl" rotWithShape="0">
              <a:srgbClr val="000000">
                <a:alpha val="43000"/>
              </a:srgbClr>
            </a:outerShdw>
            <a:softEdge rad="63500"/>
          </a:effectLst>
        </p:spPr>
      </p:pic>
    </p:spTree>
    <p:extLst>
      <p:ext uri="{BB962C8B-B14F-4D97-AF65-F5344CB8AC3E}">
        <p14:creationId xmlns:p14="http://schemas.microsoft.com/office/powerpoint/2010/main" val="1761186897"/>
      </p:ext>
    </p:extLst>
  </p:cSld>
  <p:clrMapOvr>
    <a:masterClrMapping/>
  </p:clrMapOvr>
  <p:transition spd="slow" advClick="0" advTm="20000">
    <p:push dir="d"/>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49" name="Rectangle 3148">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91BBE6-9FC5-8442-EB4A-A22D140B8247}"/>
              </a:ext>
            </a:extLst>
          </p:cNvPr>
          <p:cNvSpPr>
            <a:spLocks noGrp="1"/>
          </p:cNvSpPr>
          <p:nvPr>
            <p:ph type="title"/>
          </p:nvPr>
        </p:nvSpPr>
        <p:spPr>
          <a:xfrm>
            <a:off x="572493" y="238539"/>
            <a:ext cx="11047013" cy="1434415"/>
          </a:xfrm>
        </p:spPr>
        <p:txBody>
          <a:bodyPr anchor="b">
            <a:normAutofit/>
          </a:bodyPr>
          <a:lstStyle/>
          <a:p>
            <a:pPr algn="r"/>
            <a:r>
              <a:rPr lang="en-US" sz="3000" b="1" dirty="0">
                <a:ln w="22225">
                  <a:noFill/>
                </a:ln>
                <a:latin typeface="Calibri" panose="020F0502020204030204" pitchFamily="34" charset="0"/>
                <a:cs typeface="Calibri" panose="020F0502020204030204" pitchFamily="34" charset="0"/>
              </a:rPr>
              <a:t>Tammy </a:t>
            </a:r>
            <a:r>
              <a:rPr lang="en-US" sz="3000" b="1" dirty="0" err="1">
                <a:ln w="22225">
                  <a:noFill/>
                </a:ln>
                <a:latin typeface="Calibri" panose="020F0502020204030204" pitchFamily="34" charset="0"/>
                <a:cs typeface="Calibri" panose="020F0502020204030204" pitchFamily="34" charset="0"/>
              </a:rPr>
              <a:t>Kreyer</a:t>
            </a:r>
            <a:br>
              <a:rPr lang="en-US" sz="3000" b="1" dirty="0">
                <a:ln w="22225">
                  <a:noFill/>
                </a:ln>
                <a:latin typeface="Calibri" panose="020F0502020204030204" pitchFamily="34" charset="0"/>
                <a:cs typeface="Calibri" panose="020F0502020204030204" pitchFamily="34" charset="0"/>
              </a:rPr>
            </a:br>
            <a:r>
              <a:rPr lang="en-US" sz="3000" b="1" dirty="0">
                <a:ln w="22225">
                  <a:noFill/>
                </a:ln>
                <a:latin typeface="Calibri" panose="020F0502020204030204" pitchFamily="34" charset="0"/>
                <a:cs typeface="Calibri" panose="020F0502020204030204" pitchFamily="34" charset="0"/>
              </a:rPr>
              <a:t>Gaming State Program Manager </a:t>
            </a:r>
            <a:br>
              <a:rPr lang="en-US" sz="3000" b="1" dirty="0">
                <a:ln w="22225">
                  <a:noFill/>
                </a:ln>
                <a:latin typeface="Calibri" panose="020F0502020204030204" pitchFamily="34" charset="0"/>
                <a:cs typeface="Calibri" panose="020F0502020204030204" pitchFamily="34" charset="0"/>
              </a:rPr>
            </a:br>
            <a:r>
              <a:rPr lang="en-US" sz="3000" b="1" dirty="0">
                <a:ln w="22225">
                  <a:noFill/>
                </a:ln>
                <a:latin typeface="Calibri" panose="020F0502020204030204" pitchFamily="34" charset="0"/>
                <a:cs typeface="Calibri" panose="020F0502020204030204" pitchFamily="34" charset="0"/>
              </a:rPr>
              <a:t>Consumer Protection</a:t>
            </a:r>
            <a:endParaRPr lang="en-US" sz="3000" dirty="0">
              <a:ln w="12700">
                <a:solidFill>
                  <a:schemeClr val="tx1"/>
                </a:solidFill>
              </a:ln>
              <a:latin typeface="Calibri" panose="020F0502020204030204" pitchFamily="34" charset="0"/>
              <a:cs typeface="Calibri" panose="020F0502020204030204" pitchFamily="34" charset="0"/>
            </a:endParaRPr>
          </a:p>
        </p:txBody>
      </p:sp>
      <p:sp>
        <p:nvSpPr>
          <p:cNvPr id="3151"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3D0F59B-3FAD-292C-6EBE-632F827CDCFD}"/>
              </a:ext>
            </a:extLst>
          </p:cNvPr>
          <p:cNvSpPr>
            <a:spLocks noGrp="1"/>
          </p:cNvSpPr>
          <p:nvPr>
            <p:ph idx="1"/>
          </p:nvPr>
        </p:nvSpPr>
        <p:spPr>
          <a:xfrm>
            <a:off x="572493" y="2202647"/>
            <a:ext cx="6713552" cy="4416814"/>
          </a:xfrm>
        </p:spPr>
        <p:txBody>
          <a:bodyPr anchor="t">
            <a:normAutofit lnSpcReduction="10000"/>
          </a:bodyPr>
          <a:lstStyle/>
          <a:p>
            <a:pPr marL="571500" indent="-228600">
              <a:lnSpc>
                <a:spcPct val="90000"/>
              </a:lnSpc>
              <a:spcAft>
                <a:spcPts val="600"/>
              </a:spcAft>
              <a:buFont typeface="Arial" panose="020B0604020202020204" pitchFamily="34" charset="0"/>
              <a:buChar char="•"/>
            </a:pPr>
            <a:r>
              <a:rPr lang="en-US" sz="32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“Tammy is an inspiring leader who motivates her team.”</a:t>
            </a:r>
          </a:p>
          <a:p>
            <a:pPr marL="571500" indent="-228600">
              <a:lnSpc>
                <a:spcPct val="90000"/>
              </a:lnSpc>
              <a:spcAft>
                <a:spcPts val="600"/>
              </a:spcAft>
              <a:buFont typeface="Arial" panose="020B0604020202020204" pitchFamily="34" charset="0"/>
              <a:buChar char="•"/>
            </a:pPr>
            <a:r>
              <a:rPr lang="en-US" sz="32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 is impressive how she “assembles her team, encourages them with humor and affirmation as they work through the task at hand.” </a:t>
            </a:r>
          </a:p>
          <a:p>
            <a:pPr marL="571500" indent="-228600">
              <a:lnSpc>
                <a:spcPct val="90000"/>
              </a:lnSpc>
              <a:spcAft>
                <a:spcPts val="600"/>
              </a:spcAft>
              <a:buFont typeface="Arial" panose="020B0604020202020204" pitchFamily="34" charset="0"/>
              <a:buChar char="•"/>
            </a:pPr>
            <a:r>
              <a:rPr lang="en-US" sz="3200" b="1"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She “</a:t>
            </a:r>
            <a:r>
              <a:rPr lang="en-US" sz="32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finds ways to boost the morale of her division.” </a:t>
            </a:r>
            <a:endParaRPr lang="en-US" sz="3200" b="1" kern="100" dirty="0">
              <a:effectLst/>
              <a:latin typeface="Calibri" panose="020F0502020204030204" pitchFamily="34" charset="0"/>
              <a:ea typeface="Aptos" panose="020B0004020202020204" pitchFamily="34" charset="0"/>
              <a:cs typeface="Calibri" panose="020F0502020204030204" pitchFamily="34" charset="0"/>
            </a:endParaRPr>
          </a:p>
        </p:txBody>
      </p:sp>
      <p:pic>
        <p:nvPicPr>
          <p:cNvPr id="6" name="Picture 4" descr="Blue Sparkler Images – Browse 32,872 Stock Photos, Vectors, and Video |  Adobe Stock">
            <a:extLst>
              <a:ext uri="{FF2B5EF4-FFF2-40B4-BE49-F238E27FC236}">
                <a16:creationId xmlns:a16="http://schemas.microsoft.com/office/drawing/2014/main" id="{B10AC2D4-C4B1-3B85-B878-7000622A7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446" r="3785" b="-3"/>
          <a:stretch/>
        </p:blipFill>
        <p:spPr bwMode="auto">
          <a:xfrm>
            <a:off x="7081599" y="2071316"/>
            <a:ext cx="4916873" cy="3918004"/>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962420"/>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70" name="Rectangle 3169">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91BBE6-9FC5-8442-EB4A-A22D140B8247}"/>
              </a:ext>
            </a:extLst>
          </p:cNvPr>
          <p:cNvSpPr>
            <a:spLocks noGrp="1"/>
          </p:cNvSpPr>
          <p:nvPr>
            <p:ph type="title"/>
          </p:nvPr>
        </p:nvSpPr>
        <p:spPr>
          <a:xfrm>
            <a:off x="573940" y="186585"/>
            <a:ext cx="11047013" cy="1434415"/>
          </a:xfrm>
        </p:spPr>
        <p:txBody>
          <a:bodyPr anchor="b">
            <a:normAutofit/>
          </a:bodyPr>
          <a:lstStyle/>
          <a:p>
            <a:pPr algn="r"/>
            <a:r>
              <a:rPr lang="en-US" sz="3000" b="1" dirty="0">
                <a:ln w="22225">
                  <a:noFill/>
                </a:ln>
                <a:latin typeface="Calibri" panose="020F0502020204030204" pitchFamily="34" charset="0"/>
                <a:cs typeface="Calibri" panose="020F0502020204030204" pitchFamily="34" charset="0"/>
              </a:rPr>
              <a:t>Thomas </a:t>
            </a:r>
            <a:r>
              <a:rPr lang="en-US" sz="3000" b="1" dirty="0" err="1">
                <a:ln w="22225">
                  <a:noFill/>
                </a:ln>
                <a:latin typeface="Calibri" panose="020F0502020204030204" pitchFamily="34" charset="0"/>
                <a:cs typeface="Calibri" panose="020F0502020204030204" pitchFamily="34" charset="0"/>
              </a:rPr>
              <a:t>Wydra</a:t>
            </a:r>
            <a:br>
              <a:rPr lang="en-US" sz="3000" b="1" dirty="0">
                <a:ln w="22225">
                  <a:noFill/>
                </a:ln>
                <a:latin typeface="Calibri" panose="020F0502020204030204" pitchFamily="34" charset="0"/>
                <a:cs typeface="Calibri" panose="020F0502020204030204" pitchFamily="34" charset="0"/>
              </a:rPr>
            </a:br>
            <a:r>
              <a:rPr lang="en-US" sz="3000" b="1" dirty="0">
                <a:ln w="22225">
                  <a:noFill/>
                </a:ln>
                <a:latin typeface="Calibri" panose="020F0502020204030204" pitchFamily="34" charset="0"/>
                <a:cs typeface="Calibri" panose="020F0502020204030204" pitchFamily="34" charset="0"/>
              </a:rPr>
              <a:t>Director, Wage and Workplace Standards Division</a:t>
            </a:r>
            <a:br>
              <a:rPr lang="en-US" sz="3000" b="1" dirty="0">
                <a:ln w="22225">
                  <a:noFill/>
                </a:ln>
                <a:latin typeface="Calibri" panose="020F0502020204030204" pitchFamily="34" charset="0"/>
                <a:cs typeface="Calibri" panose="020F0502020204030204" pitchFamily="34" charset="0"/>
              </a:rPr>
            </a:br>
            <a:r>
              <a:rPr lang="en-US" sz="3000" b="1" dirty="0">
                <a:ln w="22225">
                  <a:noFill/>
                </a:ln>
                <a:latin typeface="Calibri" panose="020F0502020204030204" pitchFamily="34" charset="0"/>
                <a:cs typeface="Calibri" panose="020F0502020204030204" pitchFamily="34" charset="0"/>
              </a:rPr>
              <a:t>CT Department of Labor</a:t>
            </a:r>
            <a:endParaRPr lang="en-US" sz="3000" dirty="0">
              <a:ln w="9525">
                <a:solidFill>
                  <a:schemeClr val="tx1"/>
                </a:solidFill>
              </a:ln>
              <a:latin typeface="Calibri" panose="020F0502020204030204" pitchFamily="34" charset="0"/>
              <a:cs typeface="Calibri" panose="020F0502020204030204" pitchFamily="34" charset="0"/>
            </a:endParaRPr>
          </a:p>
        </p:txBody>
      </p:sp>
      <p:sp>
        <p:nvSpPr>
          <p:cNvPr id="3172"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3D0F59B-3FAD-292C-6EBE-632F827CDCFD}"/>
              </a:ext>
            </a:extLst>
          </p:cNvPr>
          <p:cNvSpPr>
            <a:spLocks noGrp="1"/>
          </p:cNvSpPr>
          <p:nvPr>
            <p:ph idx="1"/>
          </p:nvPr>
        </p:nvSpPr>
        <p:spPr>
          <a:xfrm>
            <a:off x="4905955" y="2071315"/>
            <a:ext cx="6713552" cy="4387315"/>
          </a:xfrm>
        </p:spPr>
        <p:txBody>
          <a:bodyPr anchor="t">
            <a:normAutofit fontScale="92500" lnSpcReduction="10000"/>
          </a:bodyPr>
          <a:lstStyle/>
          <a:p>
            <a:pPr marL="571500" indent="-228600">
              <a:lnSpc>
                <a:spcPct val="90000"/>
              </a:lnSpc>
              <a:spcAft>
                <a:spcPts val="600"/>
              </a:spcAft>
              <a:buFont typeface="Arial" panose="020B0604020202020204" pitchFamily="34" charset="0"/>
              <a:buChar char="•"/>
            </a:pPr>
            <a:r>
              <a:rPr lang="en-US" b="1" kern="0" dirty="0">
                <a:solidFill>
                  <a:srgbClr val="000000"/>
                </a:solidFill>
                <a:effectLst/>
                <a:latin typeface="Calibri" panose="020F0502020204030204" pitchFamily="34" charset="0"/>
                <a:ea typeface="Times New Roman" panose="02020603050405020304" pitchFamily="18" charset="0"/>
              </a:rPr>
              <a:t>He improved “interpersonal and professional dynamics of the unit, ultimately resulting in positive impacts.”</a:t>
            </a:r>
          </a:p>
          <a:p>
            <a:pPr marL="571500" indent="-228600">
              <a:lnSpc>
                <a:spcPct val="90000"/>
              </a:lnSpc>
              <a:spcAft>
                <a:spcPts val="600"/>
              </a:spcAft>
              <a:buFont typeface="Arial" panose="020B0604020202020204" pitchFamily="34" charset="0"/>
              <a:buChar char="•"/>
            </a:pPr>
            <a:r>
              <a:rPr lang="en-US" b="1" kern="0" dirty="0">
                <a:solidFill>
                  <a:srgbClr val="000000"/>
                </a:solidFill>
                <a:effectLst/>
                <a:latin typeface="Calibri" panose="020F0502020204030204" pitchFamily="34" charset="0"/>
                <a:ea typeface="Times New Roman" panose="02020603050405020304" pitchFamily="18" charset="0"/>
              </a:rPr>
              <a:t>He is trustworthy and demonstrates “steady leadership to his team,” and he identifies and mentors others to leadership positions.</a:t>
            </a:r>
          </a:p>
          <a:p>
            <a:pPr marL="571500" indent="-228600">
              <a:lnSpc>
                <a:spcPct val="90000"/>
              </a:lnSpc>
              <a:spcAft>
                <a:spcPts val="600"/>
              </a:spcAft>
              <a:buFont typeface="Arial" panose="020B0604020202020204" pitchFamily="34" charset="0"/>
              <a:buChar char="•"/>
            </a:pPr>
            <a:r>
              <a:rPr lang="en-US" b="1" kern="0" dirty="0">
                <a:solidFill>
                  <a:srgbClr val="000000"/>
                </a:solidFill>
                <a:effectLst/>
                <a:latin typeface="Calibri" panose="020F0502020204030204" pitchFamily="34" charset="0"/>
                <a:ea typeface="Times New Roman" panose="02020603050405020304" pitchFamily="18" charset="0"/>
              </a:rPr>
              <a:t>He “has spent a lifetime dedicated to public service”, “has embraced many challenges”, and “remains committed” to the agency, his team, and the people the DOL serves.</a:t>
            </a:r>
          </a:p>
        </p:txBody>
      </p:sp>
      <p:pic>
        <p:nvPicPr>
          <p:cNvPr id="7" name="Picture 6" descr="Blue Sparkler Images – Browse 32,872 Stock Photos, Vectors, and Video |  Adobe Stock">
            <a:extLst>
              <a:ext uri="{FF2B5EF4-FFF2-40B4-BE49-F238E27FC236}">
                <a16:creationId xmlns:a16="http://schemas.microsoft.com/office/drawing/2014/main" id="{51EEF03F-C203-99A0-AA15-C85C8359A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310" r="16652" b="-1"/>
          <a:stretch/>
        </p:blipFill>
        <p:spPr bwMode="auto">
          <a:xfrm>
            <a:off x="0" y="2544039"/>
            <a:ext cx="3814619" cy="438731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ffectLst>
            <a:softEdge rad="31750"/>
          </a:effectLst>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420449"/>
      </p:ext>
    </p:extLst>
  </p:cSld>
  <p:clrMapOvr>
    <a:masterClrMapping/>
  </p:clrMapOvr>
  <mc:AlternateContent xmlns:mc="http://schemas.openxmlformats.org/markup-compatibility/2006" xmlns:p14="http://schemas.microsoft.com/office/powerpoint/2010/main">
    <mc:Choice Requires="p14">
      <p:transition spd="slow" p14:dur="1200" advClick="0" advTm="20000">
        <p:zoom dir="in"/>
      </p:transition>
    </mc:Choice>
    <mc:Fallback xmlns="">
      <p:transition spd="slow" advClick="0" advTm="20000">
        <p:zoom dir="in"/>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0" name="Rectangle 3089">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Blue Sparkler Images – Browse 32,872 Stock Photos, Vectors, and Video |  Adobe Stock">
            <a:extLst>
              <a:ext uri="{FF2B5EF4-FFF2-40B4-BE49-F238E27FC236}">
                <a16:creationId xmlns:a16="http://schemas.microsoft.com/office/drawing/2014/main" id="{DD2CF4AE-BEA5-F01E-DD32-68520A9C5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30"/>
          <a:stretch/>
        </p:blipFill>
        <p:spPr bwMode="auto">
          <a:xfrm>
            <a:off x="20" y="-22"/>
            <a:ext cx="12191977" cy="6858022"/>
          </a:xfrm>
          <a:prstGeom prst="rect">
            <a:avLst/>
          </a:prstGeom>
          <a:noFill/>
          <a:extLst>
            <a:ext uri="{909E8E84-426E-40DD-AFC4-6F175D3DCCD1}">
              <a14:hiddenFill xmlns:a14="http://schemas.microsoft.com/office/drawing/2010/main">
                <a:solidFill>
                  <a:srgbClr val="FFFFFF"/>
                </a:solidFill>
              </a14:hiddenFill>
            </a:ext>
          </a:extLst>
        </p:spPr>
      </p:pic>
      <p:sp>
        <p:nvSpPr>
          <p:cNvPr id="3092" name="Graphic 1">
            <a:extLst>
              <a:ext uri="{FF2B5EF4-FFF2-40B4-BE49-F238E27FC236}">
                <a16:creationId xmlns:a16="http://schemas.microsoft.com/office/drawing/2014/main" id="{D6705569-F545-4F47-A260-A9202826E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969639" y="158592"/>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2" name="Title 1">
            <a:extLst>
              <a:ext uri="{FF2B5EF4-FFF2-40B4-BE49-F238E27FC236}">
                <a16:creationId xmlns:a16="http://schemas.microsoft.com/office/drawing/2014/main" id="{1491BBE6-9FC5-8442-EB4A-A22D140B8247}"/>
              </a:ext>
            </a:extLst>
          </p:cNvPr>
          <p:cNvSpPr>
            <a:spLocks noGrp="1"/>
          </p:cNvSpPr>
          <p:nvPr>
            <p:ph type="title"/>
          </p:nvPr>
        </p:nvSpPr>
        <p:spPr>
          <a:xfrm>
            <a:off x="3004394" y="1391521"/>
            <a:ext cx="5994018" cy="3870036"/>
          </a:xfrm>
        </p:spPr>
        <p:txBody>
          <a:bodyPr vert="horz" lIns="91440" tIns="45720" rIns="91440" bIns="45720" rtlCol="0" anchor="b">
            <a:normAutofit fontScale="90000"/>
          </a:bodyPr>
          <a:lstStyle/>
          <a:p>
            <a:pPr algn="ctr"/>
            <a:r>
              <a:rPr lang="en-US" sz="6000" b="1" dirty="0">
                <a:effectLst/>
                <a:latin typeface="Calibri" panose="020F0502020204030204" pitchFamily="34" charset="0"/>
                <a:cs typeface="Calibri" panose="020F0502020204030204" pitchFamily="34" charset="0"/>
              </a:rPr>
              <a:t>Congratulations to all the nominees and thank you for your state service.</a:t>
            </a:r>
            <a:endParaRPr lang="en-US" sz="6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8739390"/>
      </p:ext>
    </p:extLst>
  </p:cSld>
  <p:clrMapOvr>
    <a:masterClrMapping/>
  </p:clrMapOvr>
  <mc:AlternateContent xmlns:mc="http://schemas.openxmlformats.org/markup-compatibility/2006" xmlns:p14="http://schemas.microsoft.com/office/powerpoint/2010/main">
    <mc:Choice Requires="p14">
      <p:transition spd="slow" p14:dur="900" advClick="0" advTm="10000">
        <p14:warp dir="in"/>
      </p:transition>
    </mc:Choice>
    <mc:Fallback xmlns="">
      <p:transition spd="slow" advClick="0" advTm="1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F3649F-BE5D-A989-FECC-C266D086788C}"/>
              </a:ext>
            </a:extLst>
          </p:cNvPr>
          <p:cNvSpPr>
            <a:spLocks noGrp="1"/>
          </p:cNvSpPr>
          <p:nvPr>
            <p:ph type="title"/>
          </p:nvPr>
        </p:nvSpPr>
        <p:spPr>
          <a:xfrm>
            <a:off x="640080" y="325369"/>
            <a:ext cx="5833456" cy="1165519"/>
          </a:xfrm>
        </p:spPr>
        <p:txBody>
          <a:bodyPr vert="horz" lIns="91440" tIns="45720" rIns="91440" bIns="45720" rtlCol="0" anchor="b">
            <a:normAutofit/>
          </a:bodyPr>
          <a:lstStyle/>
          <a:p>
            <a:r>
              <a:rPr lang="en-US" sz="5400" b="1" dirty="0">
                <a:latin typeface="Calibri" panose="020F0502020204030204" pitchFamily="34" charset="0"/>
                <a:cs typeface="Calibri" panose="020F0502020204030204" pitchFamily="34" charset="0"/>
              </a:rPr>
              <a:t>Keynote Speaker</a:t>
            </a:r>
            <a:endParaRPr lang="en-US" sz="5400" dirty="0">
              <a:latin typeface="Calibri" panose="020F0502020204030204" pitchFamily="34" charset="0"/>
              <a:cs typeface="Calibri" panose="020F0502020204030204" pitchFamily="34" charset="0"/>
            </a:endParaRPr>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Medium shot of a person smiling&#10;&#10;Description automatically generated">
            <a:extLst>
              <a:ext uri="{FF2B5EF4-FFF2-40B4-BE49-F238E27FC236}">
                <a16:creationId xmlns:a16="http://schemas.microsoft.com/office/drawing/2014/main" id="{EE581AB7-8CA2-7627-56A8-C40957784A3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4976" r="-1" b="2847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TextBox 7">
            <a:extLst>
              <a:ext uri="{FF2B5EF4-FFF2-40B4-BE49-F238E27FC236}">
                <a16:creationId xmlns:a16="http://schemas.microsoft.com/office/drawing/2014/main" id="{AAE56366-6736-ECB3-399E-2C8D0E6F86CC}"/>
              </a:ext>
            </a:extLst>
          </p:cNvPr>
          <p:cNvSpPr txBox="1"/>
          <p:nvPr/>
        </p:nvSpPr>
        <p:spPr>
          <a:xfrm>
            <a:off x="640080" y="1553228"/>
            <a:ext cx="6481689" cy="954107"/>
          </a:xfrm>
          <a:prstGeom prst="rect">
            <a:avLst/>
          </a:prstGeom>
          <a:noFill/>
        </p:spPr>
        <p:txBody>
          <a:bodyPr wrap="square" rtlCol="0">
            <a:spAutoFit/>
          </a:bodyPr>
          <a:lstStyle/>
          <a:p>
            <a:r>
              <a:rPr lang="en-US" sz="2800" dirty="0">
                <a:effectLst/>
                <a:latin typeface="Calibri" panose="020F0502020204030204" pitchFamily="34" charset="0"/>
                <a:ea typeface="Aptos" panose="020B0004020202020204" pitchFamily="34" charset="0"/>
              </a:rPr>
              <a:t>Erica Cuni, LMFT, CIMHP, also known as "The Burnout Professor" </a:t>
            </a:r>
            <a:endParaRPr lang="en-US" sz="2800" dirty="0"/>
          </a:p>
        </p:txBody>
      </p:sp>
      <p:sp>
        <p:nvSpPr>
          <p:cNvPr id="7" name="TextBox 6">
            <a:extLst>
              <a:ext uri="{FF2B5EF4-FFF2-40B4-BE49-F238E27FC236}">
                <a16:creationId xmlns:a16="http://schemas.microsoft.com/office/drawing/2014/main" id="{148EEDF8-4568-A687-C646-D5E600733D2F}"/>
              </a:ext>
            </a:extLst>
          </p:cNvPr>
          <p:cNvSpPr txBox="1"/>
          <p:nvPr/>
        </p:nvSpPr>
        <p:spPr>
          <a:xfrm>
            <a:off x="640080" y="2684941"/>
            <a:ext cx="6155575" cy="3508625"/>
          </a:xfrm>
          <a:prstGeom prst="rect">
            <a:avLst/>
          </a:prstGeom>
        </p:spPr>
        <p:txBody>
          <a:bodyPr vert="horz" lIns="91440" tIns="45720" rIns="91440" bIns="45720" rtlCol="0">
            <a:normAutofit/>
          </a:bodyPr>
          <a:lstStyle/>
          <a:p>
            <a:pPr marL="0" marR="0" indent="-228600">
              <a:lnSpc>
                <a:spcPct val="90000"/>
              </a:lnSpc>
              <a:spcBef>
                <a:spcPts val="0"/>
              </a:spcBef>
              <a:spcAft>
                <a:spcPts val="1200"/>
              </a:spcAft>
              <a:buFont typeface="Arial" panose="020B0604020202020204" pitchFamily="34" charset="0"/>
              <a:buChar char="•"/>
            </a:pPr>
            <a:r>
              <a:rPr lang="en-US" sz="1600" dirty="0">
                <a:effectLst/>
                <a:latin typeface="Calibri" panose="020F0502020204030204" pitchFamily="34" charset="0"/>
                <a:cs typeface="Calibri" panose="020F0502020204030204" pitchFamily="34" charset="0"/>
              </a:rPr>
              <a:t>She is a leading Integrative Mental Health and Trauma Therapist, Keynote Speaker, and Fellow Burnout Survivor. She is on a mission to empower people worldwide with the life-changing skills to successfully navigate change, overwhelm, and burnout so they can stress better, live better and feel better. Join her community on </a:t>
            </a:r>
            <a:r>
              <a:rPr lang="en-US" sz="1600" u="sng" dirty="0">
                <a:effectLst/>
                <a:latin typeface="Calibri" panose="020F0502020204030204" pitchFamily="34" charset="0"/>
                <a:cs typeface="Calibri" panose="020F0502020204030204" pitchFamily="34" charset="0"/>
                <a:hlinkClick r:id="rId3"/>
              </a:rPr>
              <a:t>www.theburnoutprofessor.com</a:t>
            </a:r>
            <a:r>
              <a:rPr lang="en-US" sz="1600" dirty="0">
                <a:effectLst/>
                <a:latin typeface="Calibri" panose="020F0502020204030204" pitchFamily="34" charset="0"/>
                <a:cs typeface="Calibri" panose="020F0502020204030204" pitchFamily="34" charset="0"/>
              </a:rPr>
              <a:t>. </a:t>
            </a:r>
          </a:p>
          <a:p>
            <a:pPr marL="0" marR="0" indent="-228600">
              <a:lnSpc>
                <a:spcPct val="90000"/>
              </a:lnSpc>
              <a:spcBef>
                <a:spcPts val="0"/>
              </a:spcBef>
              <a:spcAft>
                <a:spcPts val="0"/>
              </a:spcAft>
              <a:buFont typeface="Arial" panose="020B0604020202020204" pitchFamily="34" charset="0"/>
              <a:buChar char="•"/>
            </a:pPr>
            <a:r>
              <a:rPr lang="en-US" sz="1600" dirty="0">
                <a:effectLst/>
                <a:latin typeface="Calibri" panose="020F0502020204030204" pitchFamily="34" charset="0"/>
                <a:cs typeface="Calibri" panose="020F0502020204030204" pitchFamily="34" charset="0"/>
              </a:rPr>
              <a:t>Burnout is everywhere. The feeling of being constantly stressed and overwhelmed is at an all-time high. And contrary to popular opinion, you can love what you do and still burn out. In this relatable, empowering, interactive speech, Erica will take you beyond "positive thinking" with actionable steps that you can start to implement right away. She will show you how to befriend stress, navigate your nervous system, and rediscover your spark when working in the human services field.</a:t>
            </a:r>
          </a:p>
        </p:txBody>
      </p:sp>
    </p:spTree>
    <p:extLst>
      <p:ext uri="{BB962C8B-B14F-4D97-AF65-F5344CB8AC3E}">
        <p14:creationId xmlns:p14="http://schemas.microsoft.com/office/powerpoint/2010/main" val="216266811"/>
      </p:ext>
    </p:extLst>
  </p:cSld>
  <p:clrMapOvr>
    <a:masterClrMapping/>
  </p:clrMapOvr>
  <p:transition spd="slow" advClick="0" advTm="30000">
    <p:cove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7" name="Rectangle 3096">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076" name="Picture 4" descr="Blue Sparkler Images – Browse 32,872 Stock Photos, Vectors, and Video |  Adobe Stock">
            <a:extLst>
              <a:ext uri="{FF2B5EF4-FFF2-40B4-BE49-F238E27FC236}">
                <a16:creationId xmlns:a16="http://schemas.microsoft.com/office/drawing/2014/main" id="{DD2CF4AE-BEA5-F01E-DD32-68520A9C5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10" r="-1" b="-1"/>
          <a:stretch/>
        </p:blipFill>
        <p:spPr bwMode="auto">
          <a:xfrm>
            <a:off x="1524" y="10"/>
            <a:ext cx="1218895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99" name="Freeform: Shape 3098">
            <a:extLst>
              <a:ext uri="{FF2B5EF4-FFF2-40B4-BE49-F238E27FC236}">
                <a16:creationId xmlns:a16="http://schemas.microsoft.com/office/drawing/2014/main" id="{F6DD4703-FD80-4610-ACE9-01DCD86D8C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01" name="Freeform: Shape 3100">
            <a:extLst>
              <a:ext uri="{FF2B5EF4-FFF2-40B4-BE49-F238E27FC236}">
                <a16:creationId xmlns:a16="http://schemas.microsoft.com/office/drawing/2014/main" id="{9CEFCBC2-6F82-4011-8D8D-90F43DCB1D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08571"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03" name="Freeform: Shape 3102">
            <a:extLst>
              <a:ext uri="{FF2B5EF4-FFF2-40B4-BE49-F238E27FC236}">
                <a16:creationId xmlns:a16="http://schemas.microsoft.com/office/drawing/2014/main" id="{2E9DED9E-DE30-402A-B9D1-AC3C24025A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35602"/>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05" name="Freeform: Shape 3104">
            <a:extLst>
              <a:ext uri="{FF2B5EF4-FFF2-40B4-BE49-F238E27FC236}">
                <a16:creationId xmlns:a16="http://schemas.microsoft.com/office/drawing/2014/main" id="{5CCB7C65-BA06-49C5-8D3C-51F97B409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35602"/>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1491BBE6-9FC5-8442-EB4A-A22D140B8247}"/>
              </a:ext>
            </a:extLst>
          </p:cNvPr>
          <p:cNvSpPr>
            <a:spLocks noGrp="1"/>
          </p:cNvSpPr>
          <p:nvPr>
            <p:ph type="title"/>
          </p:nvPr>
        </p:nvSpPr>
        <p:spPr>
          <a:xfrm>
            <a:off x="2263486" y="1803468"/>
            <a:ext cx="7810500" cy="4192087"/>
          </a:xfrm>
        </p:spPr>
        <p:txBody>
          <a:bodyPr vert="horz" lIns="91440" tIns="45720" rIns="91440" bIns="45720" rtlCol="0" anchor="b">
            <a:noAutofit/>
          </a:bodyPr>
          <a:lstStyle/>
          <a:p>
            <a:pPr algn="ctr"/>
            <a:r>
              <a:rPr lang="en-US" sz="6600" b="1" dirty="0">
                <a:effectLst/>
                <a:latin typeface="Calibri" panose="020F0502020204030204" pitchFamily="34" charset="0"/>
                <a:cs typeface="Calibri" panose="020F0502020204030204" pitchFamily="34" charset="0"/>
              </a:rPr>
              <a:t>We would now like to take the time to recognize the different heritages that are celebrated this month.</a:t>
            </a:r>
            <a:endParaRPr lang="en-US" sz="6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6278659"/>
      </p:ext>
    </p:extLst>
  </p:cSld>
  <p:clrMapOvr>
    <a:masterClrMapping/>
  </p:clrMapOvr>
  <mc:AlternateContent xmlns:mc="http://schemas.openxmlformats.org/markup-compatibility/2006" xmlns:p14="http://schemas.microsoft.com/office/powerpoint/2010/main">
    <mc:Choice Requires="p14">
      <p:transition spd="slow" p14:dur="1500" advClick="0" advTm="10000">
        <p14:window dir="vert"/>
      </p:transition>
    </mc:Choice>
    <mc:Fallback xmlns="">
      <p:transition spd="slow" advClick="0" advTm="10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Filipino American History Month">
            <a:extLst>
              <a:ext uri="{FF2B5EF4-FFF2-40B4-BE49-F238E27FC236}">
                <a16:creationId xmlns:a16="http://schemas.microsoft.com/office/drawing/2014/main" id="{DD39CE20-F1A5-F59E-F72B-AB8B3579FFF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64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822452"/>
      </p:ext>
    </p:extLst>
  </p:cSld>
  <p:clrMapOvr>
    <a:masterClrMapping/>
  </p:clrMapOvr>
  <mc:AlternateContent xmlns:mc="http://schemas.openxmlformats.org/markup-compatibility/2006" xmlns:p159="http://schemas.microsoft.com/office/powerpoint/2015/09/main">
    <mc:Choice Requires="p159">
      <p:transition spd="med" advClick="0" advTm="5000">
        <p159:morph option="byObject"/>
      </p:transition>
    </mc:Choice>
    <mc:Fallback xmlns="">
      <p:transition spd="med" advClick="0" advTm="5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4B72A1-FEA8-89E5-4B71-9E0C7B0287E2}"/>
              </a:ext>
            </a:extLst>
          </p:cNvPr>
          <p:cNvPicPr>
            <a:picLocks noChangeAspect="1"/>
          </p:cNvPicPr>
          <p:nvPr/>
        </p:nvPicPr>
        <p:blipFill>
          <a:blip r:embed="rId2"/>
          <a:srcRect r="607"/>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TextBox 1">
            <a:extLst>
              <a:ext uri="{FF2B5EF4-FFF2-40B4-BE49-F238E27FC236}">
                <a16:creationId xmlns:a16="http://schemas.microsoft.com/office/drawing/2014/main" id="{63DB81A0-1AA5-1243-CF9F-FFD2506DC261}"/>
              </a:ext>
            </a:extLst>
          </p:cNvPr>
          <p:cNvSpPr txBox="1"/>
          <p:nvPr/>
        </p:nvSpPr>
        <p:spPr>
          <a:xfrm>
            <a:off x="1415563" y="3867150"/>
            <a:ext cx="8889022" cy="2452687"/>
          </a:xfrm>
          <a:prstGeom prst="rect">
            <a:avLst/>
          </a:prstGeom>
        </p:spPr>
        <p:txBody>
          <a:bodyPr vert="horz" lIns="91440" tIns="45720" rIns="91440" bIns="45720" rtlCol="0" anchor="ctr">
            <a:normAutofit/>
          </a:bodyPr>
          <a:lstStyle/>
          <a:p>
            <a:pPr>
              <a:lnSpc>
                <a:spcPct val="90000"/>
              </a:lnSpc>
              <a:spcAft>
                <a:spcPts val="600"/>
              </a:spcAft>
            </a:pPr>
            <a:r>
              <a:rPr lang="en-US" sz="2000" dirty="0"/>
              <a:t>Filipino American History Month (FAHM) in 2024 is celebrated in October, with the theme "</a:t>
            </a:r>
            <a:r>
              <a:rPr lang="en-US" sz="2000" b="1" i="1" dirty="0"/>
              <a:t>Struggle, Resistance, Solidarity, and Resilience</a:t>
            </a:r>
            <a:r>
              <a:rPr lang="en-US" sz="2000" dirty="0"/>
              <a:t>". The month commemorates the first recorded evidence of Filipinos in North America, which occurred in Morro Bay, California on October 18, 1587.</a:t>
            </a:r>
          </a:p>
          <a:p>
            <a:pPr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2000" dirty="0"/>
              <a:t>FAHM celebrates the history, culture, and contributions of Filipino Americans to the United States. It also serves to connect Filipinos in the U.S. with those in the Philippines. </a:t>
            </a:r>
          </a:p>
        </p:txBody>
      </p:sp>
    </p:spTree>
    <p:extLst>
      <p:ext uri="{BB962C8B-B14F-4D97-AF65-F5344CB8AC3E}">
        <p14:creationId xmlns:p14="http://schemas.microsoft.com/office/powerpoint/2010/main" val="1098870260"/>
      </p:ext>
    </p:extLst>
  </p:cSld>
  <p:clrMapOvr>
    <a:masterClrMapping/>
  </p:clrMapOvr>
  <p:transition spd="med" advClick="0" advTm="15000">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7A49DC-EBBD-D99B-4087-1CD39120B182}"/>
              </a:ext>
            </a:extLst>
          </p:cNvPr>
          <p:cNvPicPr>
            <a:picLocks noChangeAspect="1"/>
          </p:cNvPicPr>
          <p:nvPr/>
        </p:nvPicPr>
        <p:blipFill>
          <a:blip r:embed="rId2"/>
          <a:srcRect r="1" b="2375"/>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7" name="Picture 6">
            <a:extLst>
              <a:ext uri="{FF2B5EF4-FFF2-40B4-BE49-F238E27FC236}">
                <a16:creationId xmlns:a16="http://schemas.microsoft.com/office/drawing/2014/main" id="{1054DDF7-5578-8DAA-C033-1FE8C6DA6BBB}"/>
              </a:ext>
            </a:extLst>
          </p:cNvPr>
          <p:cNvPicPr>
            <a:picLocks noChangeAspect="1"/>
          </p:cNvPicPr>
          <p:nvPr/>
        </p:nvPicPr>
        <p:blipFill>
          <a:blip r:embed="rId3"/>
          <a:srcRect r="-3" b="21135"/>
          <a:stretch/>
        </p:blipFill>
        <p:spPr>
          <a:xfrm>
            <a:off x="20" y="4069976"/>
            <a:ext cx="3535311" cy="2788023"/>
          </a:xfrm>
          <a:prstGeom prst="rect">
            <a:avLst/>
          </a:prstGeom>
        </p:spPr>
      </p:pic>
      <p:pic>
        <p:nvPicPr>
          <p:cNvPr id="3" name="Picture 2">
            <a:extLst>
              <a:ext uri="{FF2B5EF4-FFF2-40B4-BE49-F238E27FC236}">
                <a16:creationId xmlns:a16="http://schemas.microsoft.com/office/drawing/2014/main" id="{1A15495C-AA3F-E1BA-ED42-5C078FA1BBD2}"/>
              </a:ext>
            </a:extLst>
          </p:cNvPr>
          <p:cNvPicPr>
            <a:picLocks noChangeAspect="1"/>
          </p:cNvPicPr>
          <p:nvPr/>
        </p:nvPicPr>
        <p:blipFill>
          <a:blip r:embed="rId4"/>
          <a:srcRect r="19184" b="-1"/>
          <a:stretch/>
        </p:blipFill>
        <p:spPr>
          <a:xfrm>
            <a:off x="3696199" y="3257176"/>
            <a:ext cx="4789093" cy="3600824"/>
          </a:xfrm>
          <a:prstGeom prst="rect">
            <a:avLst/>
          </a:prstGeom>
        </p:spPr>
      </p:pic>
      <p:pic>
        <p:nvPicPr>
          <p:cNvPr id="4" name="Picture 3">
            <a:extLst>
              <a:ext uri="{FF2B5EF4-FFF2-40B4-BE49-F238E27FC236}">
                <a16:creationId xmlns:a16="http://schemas.microsoft.com/office/drawing/2014/main" id="{1E099B1B-8D82-CB80-2AA0-A0313C6A8EB1}"/>
              </a:ext>
            </a:extLst>
          </p:cNvPr>
          <p:cNvPicPr>
            <a:picLocks noChangeAspect="1"/>
          </p:cNvPicPr>
          <p:nvPr/>
        </p:nvPicPr>
        <p:blipFill>
          <a:blip r:embed="rId5"/>
          <a:srcRect t="4143" b="4627"/>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2" name="Picture 1">
            <a:extLst>
              <a:ext uri="{FF2B5EF4-FFF2-40B4-BE49-F238E27FC236}">
                <a16:creationId xmlns:a16="http://schemas.microsoft.com/office/drawing/2014/main" id="{58F9B254-1E69-A1F2-B8E9-CB30A908F130}"/>
              </a:ext>
            </a:extLst>
          </p:cNvPr>
          <p:cNvPicPr>
            <a:picLocks noChangeAspect="1"/>
          </p:cNvPicPr>
          <p:nvPr/>
        </p:nvPicPr>
        <p:blipFill>
          <a:blip r:embed="rId6"/>
          <a:srcRect t="15307" r="2" b="27808"/>
          <a:stretch/>
        </p:blipFill>
        <p:spPr>
          <a:xfrm>
            <a:off x="8646161" y="4069976"/>
            <a:ext cx="3545840" cy="2788024"/>
          </a:xfrm>
          <a:prstGeom prst="rect">
            <a:avLst/>
          </a:prstGeom>
        </p:spPr>
      </p:pic>
    </p:spTree>
    <p:extLst>
      <p:ext uri="{BB962C8B-B14F-4D97-AF65-F5344CB8AC3E}">
        <p14:creationId xmlns:p14="http://schemas.microsoft.com/office/powerpoint/2010/main" val="2610257535"/>
      </p:ext>
    </p:extLst>
  </p:cSld>
  <p:clrMapOvr>
    <a:masterClrMapping/>
  </p:clrMapOvr>
  <p:transition spd="slow" advClick="0" advTm="10000">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glasses of green drink&#10;&#10;Description automatically generated">
            <a:extLst>
              <a:ext uri="{FF2B5EF4-FFF2-40B4-BE49-F238E27FC236}">
                <a16:creationId xmlns:a16="http://schemas.microsoft.com/office/drawing/2014/main" id="{C51A78BF-4864-BB8C-EF23-956F16ED2658}"/>
              </a:ext>
            </a:extLst>
          </p:cNvPr>
          <p:cNvPicPr>
            <a:picLocks noChangeAspect="1"/>
          </p:cNvPicPr>
          <p:nvPr/>
        </p:nvPicPr>
        <p:blipFill>
          <a:blip r:embed="rId2">
            <a:alphaModFix amt="40000"/>
          </a:blip>
          <a:srcRect t="40886" b="21567"/>
          <a:stretch/>
        </p:blipFill>
        <p:spPr>
          <a:xfrm>
            <a:off x="20" y="10"/>
            <a:ext cx="12191980" cy="6857990"/>
          </a:xfrm>
          <a:prstGeom prst="rect">
            <a:avLst/>
          </a:prstGeom>
        </p:spPr>
      </p:pic>
      <p:sp>
        <p:nvSpPr>
          <p:cNvPr id="3" name="TextBox 2">
            <a:extLst>
              <a:ext uri="{FF2B5EF4-FFF2-40B4-BE49-F238E27FC236}">
                <a16:creationId xmlns:a16="http://schemas.microsoft.com/office/drawing/2014/main" id="{49F2E779-338F-0F40-D2A5-686E00D7123F}"/>
              </a:ext>
            </a:extLst>
          </p:cNvPr>
          <p:cNvSpPr txBox="1"/>
          <p:nvPr/>
        </p:nvSpPr>
        <p:spPr>
          <a:xfrm>
            <a:off x="342900" y="2711395"/>
            <a:ext cx="4743269" cy="3465568"/>
          </a:xfrm>
          <a:prstGeom prst="rect">
            <a:avLst/>
          </a:prstGeom>
        </p:spPr>
        <p:txBody>
          <a:bodyPr vert="horz" lIns="91440" tIns="45720" rIns="91440" bIns="45720" rtlCol="0">
            <a:normAutofit/>
          </a:bodyPr>
          <a:lstStyle/>
          <a:p>
            <a:pPr>
              <a:lnSpc>
                <a:spcPct val="90000"/>
              </a:lnSpc>
              <a:spcAft>
                <a:spcPts val="600"/>
              </a:spcAft>
            </a:pPr>
            <a:endParaRPr lang="en-US" sz="2000" dirty="0"/>
          </a:p>
          <a:p>
            <a:pPr>
              <a:lnSpc>
                <a:spcPct val="90000"/>
              </a:lnSpc>
              <a:spcAft>
                <a:spcPts val="600"/>
              </a:spcAft>
            </a:pPr>
            <a:endParaRPr lang="en-US" sz="2000" dirty="0"/>
          </a:p>
          <a:p>
            <a:pPr>
              <a:lnSpc>
                <a:spcPct val="90000"/>
              </a:lnSpc>
              <a:spcAft>
                <a:spcPts val="600"/>
              </a:spcAft>
            </a:pPr>
            <a:endParaRPr lang="en-US" sz="2000" dirty="0"/>
          </a:p>
          <a:p>
            <a:pPr>
              <a:lnSpc>
                <a:spcPct val="90000"/>
              </a:lnSpc>
              <a:spcAft>
                <a:spcPts val="600"/>
              </a:spcAft>
            </a:pPr>
            <a:endParaRPr lang="en-US" sz="2000" dirty="0"/>
          </a:p>
          <a:p>
            <a:pPr>
              <a:lnSpc>
                <a:spcPct val="90000"/>
              </a:lnSpc>
              <a:spcAft>
                <a:spcPts val="600"/>
              </a:spcAft>
            </a:pPr>
            <a:endParaRPr lang="en-US" sz="2000" dirty="0"/>
          </a:p>
          <a:p>
            <a:pPr>
              <a:lnSpc>
                <a:spcPct val="90000"/>
              </a:lnSpc>
              <a:spcAft>
                <a:spcPts val="600"/>
              </a:spcAft>
            </a:pPr>
            <a:endParaRPr lang="en-US" sz="2000" dirty="0"/>
          </a:p>
          <a:p>
            <a:pPr>
              <a:lnSpc>
                <a:spcPct val="90000"/>
              </a:lnSpc>
              <a:spcAft>
                <a:spcPts val="600"/>
              </a:spcAft>
            </a:pPr>
            <a:endParaRPr lang="en-US" sz="2000" dirty="0"/>
          </a:p>
          <a:p>
            <a:pPr>
              <a:lnSpc>
                <a:spcPct val="90000"/>
              </a:lnSpc>
              <a:spcAft>
                <a:spcPts val="600"/>
              </a:spcAft>
            </a:pPr>
            <a:endParaRPr lang="en-US" sz="2000" dirty="0"/>
          </a:p>
          <a:p>
            <a:pPr>
              <a:lnSpc>
                <a:spcPct val="90000"/>
              </a:lnSpc>
              <a:spcAft>
                <a:spcPts val="600"/>
              </a:spcAft>
            </a:pPr>
            <a:r>
              <a:rPr lang="en-US" sz="2400" dirty="0"/>
              <a:t>Traditional Filipino Food &amp; Drinks</a:t>
            </a:r>
          </a:p>
        </p:txBody>
      </p:sp>
      <p:pic>
        <p:nvPicPr>
          <p:cNvPr id="4" name="Picture 3" descr="A group of food on a flag&#10;&#10;Description automatically generated">
            <a:extLst>
              <a:ext uri="{FF2B5EF4-FFF2-40B4-BE49-F238E27FC236}">
                <a16:creationId xmlns:a16="http://schemas.microsoft.com/office/drawing/2014/main" id="{AE767024-1D9D-CB93-FD2A-0AD4906E3B7D}"/>
              </a:ext>
            </a:extLst>
          </p:cNvPr>
          <p:cNvPicPr>
            <a:picLocks noChangeAspect="1"/>
          </p:cNvPicPr>
          <p:nvPr/>
        </p:nvPicPr>
        <p:blipFill>
          <a:blip r:embed="rId3"/>
          <a:srcRect l="25957" r="7675"/>
          <a:stretch/>
        </p:blipFill>
        <p:spPr>
          <a:xfrm>
            <a:off x="8452963" y="3681463"/>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5" name="Picture 4" descr="A bowl of soup with vegetables and meat&#10;&#10;Description automatically generated">
            <a:extLst>
              <a:ext uri="{FF2B5EF4-FFF2-40B4-BE49-F238E27FC236}">
                <a16:creationId xmlns:a16="http://schemas.microsoft.com/office/drawing/2014/main" id="{59F1897B-BF2C-FBDD-5817-3F20D9270A02}"/>
              </a:ext>
            </a:extLst>
          </p:cNvPr>
          <p:cNvPicPr>
            <a:picLocks noChangeAspect="1"/>
          </p:cNvPicPr>
          <p:nvPr/>
        </p:nvPicPr>
        <p:blipFill>
          <a:blip r:embed="rId4"/>
          <a:srcRect l="4799" r="39489"/>
          <a:stretch/>
        </p:blipFill>
        <p:spPr>
          <a:xfrm>
            <a:off x="5398281"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2" name="Picture 1" descr="A plate of food on a table&#10;&#10;Description automatically generated">
            <a:extLst>
              <a:ext uri="{FF2B5EF4-FFF2-40B4-BE49-F238E27FC236}">
                <a16:creationId xmlns:a16="http://schemas.microsoft.com/office/drawing/2014/main" id="{5FCE6E56-5BC2-E304-C9CD-0E1944712DA0}"/>
              </a:ext>
            </a:extLst>
          </p:cNvPr>
          <p:cNvPicPr>
            <a:picLocks noChangeAspect="1"/>
          </p:cNvPicPr>
          <p:nvPr/>
        </p:nvPicPr>
        <p:blipFill>
          <a:blip r:embed="rId5"/>
          <a:srcRect l="10863" r="3017" b="-1"/>
          <a:stretch/>
        </p:blipFill>
        <p:spPr>
          <a:xfrm>
            <a:off x="7621024" y="-3"/>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3196286680"/>
      </p:ext>
    </p:extLst>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spd="slow" advClick="0" advTm="10000">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0" name="Rectangle 3089">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Blue Sparkler Images – Browse 32,872 Stock Photos, Vectors, and Video |  Adobe Stock">
            <a:extLst>
              <a:ext uri="{FF2B5EF4-FFF2-40B4-BE49-F238E27FC236}">
                <a16:creationId xmlns:a16="http://schemas.microsoft.com/office/drawing/2014/main" id="{DD2CF4AE-BEA5-F01E-DD32-68520A9C5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30"/>
          <a:stretch/>
        </p:blipFill>
        <p:spPr bwMode="auto">
          <a:xfrm>
            <a:off x="20" y="-22"/>
            <a:ext cx="12191977" cy="6858022"/>
          </a:xfrm>
          <a:prstGeom prst="rect">
            <a:avLst/>
          </a:prstGeom>
          <a:noFill/>
          <a:extLst>
            <a:ext uri="{909E8E84-426E-40DD-AFC4-6F175D3DCCD1}">
              <a14:hiddenFill xmlns:a14="http://schemas.microsoft.com/office/drawing/2010/main">
                <a:solidFill>
                  <a:srgbClr val="FFFFFF"/>
                </a:solidFill>
              </a14:hiddenFill>
            </a:ext>
          </a:extLst>
        </p:spPr>
      </p:pic>
      <p:sp>
        <p:nvSpPr>
          <p:cNvPr id="3092" name="Graphic 1">
            <a:extLst>
              <a:ext uri="{FF2B5EF4-FFF2-40B4-BE49-F238E27FC236}">
                <a16:creationId xmlns:a16="http://schemas.microsoft.com/office/drawing/2014/main" id="{D6705569-F545-4F47-A260-A9202826E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969639" y="158592"/>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2" name="Title 1">
            <a:extLst>
              <a:ext uri="{FF2B5EF4-FFF2-40B4-BE49-F238E27FC236}">
                <a16:creationId xmlns:a16="http://schemas.microsoft.com/office/drawing/2014/main" id="{1491BBE6-9FC5-8442-EB4A-A22D140B8247}"/>
              </a:ext>
            </a:extLst>
          </p:cNvPr>
          <p:cNvSpPr>
            <a:spLocks noGrp="1"/>
          </p:cNvSpPr>
          <p:nvPr>
            <p:ph type="title"/>
          </p:nvPr>
        </p:nvSpPr>
        <p:spPr>
          <a:xfrm>
            <a:off x="2872509" y="1524000"/>
            <a:ext cx="5994018" cy="3870036"/>
          </a:xfrm>
        </p:spPr>
        <p:txBody>
          <a:bodyPr vert="horz" lIns="91440" tIns="45720" rIns="91440" bIns="45720" rtlCol="0" anchor="b">
            <a:normAutofit/>
          </a:bodyPr>
          <a:lstStyle/>
          <a:p>
            <a:pPr algn="ctr"/>
            <a:r>
              <a:rPr lang="en-US" sz="3600" b="1" dirty="0">
                <a:effectLst/>
              </a:rPr>
              <a:t>The Distinguished Managerial Service Award is an opportunity for us to recognize the accomplishments of a manager from state government.</a:t>
            </a:r>
            <a:endParaRPr lang="en-US" sz="3600" dirty="0"/>
          </a:p>
        </p:txBody>
      </p:sp>
      <p:sp>
        <p:nvSpPr>
          <p:cNvPr id="3" name="Content Placeholder 2">
            <a:extLst>
              <a:ext uri="{FF2B5EF4-FFF2-40B4-BE49-F238E27FC236}">
                <a16:creationId xmlns:a16="http://schemas.microsoft.com/office/drawing/2014/main" id="{E3D0F59B-3FAD-292C-6EBE-632F827CDCFD}"/>
              </a:ext>
            </a:extLst>
          </p:cNvPr>
          <p:cNvSpPr>
            <a:spLocks noGrp="1"/>
          </p:cNvSpPr>
          <p:nvPr>
            <p:ph idx="1"/>
          </p:nvPr>
        </p:nvSpPr>
        <p:spPr>
          <a:xfrm>
            <a:off x="3880419" y="4300833"/>
            <a:ext cx="4431162" cy="1337967"/>
          </a:xfrm>
        </p:spPr>
        <p:txBody>
          <a:bodyPr vert="horz" lIns="91440" tIns="45720" rIns="91440" bIns="45720" rtlCol="0">
            <a:normAutofit/>
          </a:bodyPr>
          <a:lstStyle/>
          <a:p>
            <a:pPr marL="0" indent="0" algn="ctr">
              <a:buNone/>
            </a:pPr>
            <a:r>
              <a:rPr lang="en-US" sz="2400"/>
              <a:t> </a:t>
            </a:r>
          </a:p>
        </p:txBody>
      </p:sp>
    </p:spTree>
    <p:extLst>
      <p:ext uri="{BB962C8B-B14F-4D97-AF65-F5344CB8AC3E}">
        <p14:creationId xmlns:p14="http://schemas.microsoft.com/office/powerpoint/2010/main" val="3297057519"/>
      </p:ext>
    </p:extLst>
  </p:cSld>
  <p:clrMapOvr>
    <a:masterClrMapping/>
  </p:clrMapOvr>
  <mc:AlternateContent xmlns:mc="http://schemas.openxmlformats.org/markup-compatibility/2006" xmlns:p14="http://schemas.microsoft.com/office/powerpoint/2010/main">
    <mc:Choice Requires="p14">
      <p:transition spd="slow" p14:dur="900" advClick="0" advTm="10000">
        <p14:warp dir="in"/>
      </p:transition>
    </mc:Choice>
    <mc:Fallback xmlns="">
      <p:transition spd="slow" advClick="0" advTm="10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09CD6A4-0E88-E842-1638-CFF5F7BAB982}"/>
              </a:ext>
            </a:extLst>
          </p:cNvPr>
          <p:cNvPicPr>
            <a:picLocks noChangeAspect="1"/>
          </p:cNvPicPr>
          <p:nvPr/>
        </p:nvPicPr>
        <p:blipFill>
          <a:blip r:embed="rId2"/>
          <a:srcRect t="19106" r="1" b="29950"/>
          <a:stretch/>
        </p:blipFill>
        <p:spPr>
          <a:xfrm>
            <a:off x="5162052" y="3272588"/>
            <a:ext cx="6105382" cy="3585411"/>
          </a:xfrm>
          <a:prstGeom prst="rect">
            <a:avLst/>
          </a:prstGeom>
        </p:spPr>
      </p:pic>
      <p:pic>
        <p:nvPicPr>
          <p:cNvPr id="6" name="Picture 5">
            <a:extLst>
              <a:ext uri="{FF2B5EF4-FFF2-40B4-BE49-F238E27FC236}">
                <a16:creationId xmlns:a16="http://schemas.microsoft.com/office/drawing/2014/main" id="{84503F7D-2A28-6EE2-F707-110661AEFB5C}"/>
              </a:ext>
            </a:extLst>
          </p:cNvPr>
          <p:cNvPicPr>
            <a:picLocks noChangeAspect="1"/>
          </p:cNvPicPr>
          <p:nvPr/>
        </p:nvPicPr>
        <p:blipFill>
          <a:blip r:embed="rId3"/>
          <a:srcRect t="10820"/>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7" name="Picture 6">
            <a:extLst>
              <a:ext uri="{FF2B5EF4-FFF2-40B4-BE49-F238E27FC236}">
                <a16:creationId xmlns:a16="http://schemas.microsoft.com/office/drawing/2014/main" id="{FBD20F8A-E1B8-BB91-2D7B-4AB598301396}"/>
              </a:ext>
            </a:extLst>
          </p:cNvPr>
          <p:cNvPicPr>
            <a:picLocks noChangeAspect="1"/>
          </p:cNvPicPr>
          <p:nvPr/>
        </p:nvPicPr>
        <p:blipFill>
          <a:blip r:embed="rId4"/>
          <a:srcRect t="8201" r="-3" b="9375"/>
          <a:stretch/>
        </p:blipFill>
        <p:spPr>
          <a:xfrm>
            <a:off x="7458302" y="-22547"/>
            <a:ext cx="3809132" cy="3139531"/>
          </a:xfrm>
          <a:prstGeom prst="rect">
            <a:avLst/>
          </a:prstGeom>
        </p:spPr>
      </p:pic>
      <p:pic>
        <p:nvPicPr>
          <p:cNvPr id="2" name="Picture 1">
            <a:extLst>
              <a:ext uri="{FF2B5EF4-FFF2-40B4-BE49-F238E27FC236}">
                <a16:creationId xmlns:a16="http://schemas.microsoft.com/office/drawing/2014/main" id="{B996AE81-C1C6-D232-D9F6-9B8F004AAEE3}"/>
              </a:ext>
            </a:extLst>
          </p:cNvPr>
          <p:cNvPicPr>
            <a:picLocks noChangeAspect="1"/>
          </p:cNvPicPr>
          <p:nvPr/>
        </p:nvPicPr>
        <p:blipFill>
          <a:blip r:embed="rId5"/>
          <a:srcRect t="4116" b="21443"/>
          <a:stretch/>
        </p:blipFill>
        <p:spPr>
          <a:xfrm>
            <a:off x="1" y="4065775"/>
            <a:ext cx="5001186" cy="2792224"/>
          </a:xfrm>
          <a:prstGeom prst="rect">
            <a:avLst/>
          </a:prstGeom>
        </p:spPr>
      </p:pic>
      <p:sp>
        <p:nvSpPr>
          <p:cNvPr id="13" name="TextBox 12">
            <a:extLst>
              <a:ext uri="{FF2B5EF4-FFF2-40B4-BE49-F238E27FC236}">
                <a16:creationId xmlns:a16="http://schemas.microsoft.com/office/drawing/2014/main" id="{31D20651-42BC-A891-F0F6-FB58FAB2CB02}"/>
              </a:ext>
            </a:extLst>
          </p:cNvPr>
          <p:cNvSpPr txBox="1"/>
          <p:nvPr/>
        </p:nvSpPr>
        <p:spPr>
          <a:xfrm>
            <a:off x="-36230" y="3559038"/>
            <a:ext cx="5696727" cy="369332"/>
          </a:xfrm>
          <a:prstGeom prst="rect">
            <a:avLst/>
          </a:prstGeom>
          <a:noFill/>
        </p:spPr>
        <p:txBody>
          <a:bodyPr wrap="square" rtlCol="0">
            <a:spAutoFit/>
          </a:bodyPr>
          <a:lstStyle/>
          <a:p>
            <a:r>
              <a:rPr lang="en-US" b="1" dirty="0">
                <a:solidFill>
                  <a:schemeClr val="bg1"/>
                </a:solidFill>
              </a:rPr>
              <a:t>Filipino Heritage – The Arts and Landmarks</a:t>
            </a:r>
          </a:p>
        </p:txBody>
      </p:sp>
    </p:spTree>
    <p:extLst>
      <p:ext uri="{BB962C8B-B14F-4D97-AF65-F5344CB8AC3E}">
        <p14:creationId xmlns:p14="http://schemas.microsoft.com/office/powerpoint/2010/main" val="2892335100"/>
      </p:ext>
    </p:extLst>
  </p:cSld>
  <p:clrMapOvr>
    <a:masterClrMapping/>
  </p:clrMapOvr>
  <p:transition spd="slow" advClick="0" advTm="10000">
    <p:wipe dir="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a:extLst>
              <a:ext uri="{FF2B5EF4-FFF2-40B4-BE49-F238E27FC236}">
                <a16:creationId xmlns:a16="http://schemas.microsoft.com/office/drawing/2014/main" id="{3DA5EE87-4AEE-606A-C0FA-EF73D1429E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121824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35885"/>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4107" name="Rectangle 4106">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2" name="Content Placeholder 4101">
            <a:extLst>
              <a:ext uri="{FF2B5EF4-FFF2-40B4-BE49-F238E27FC236}">
                <a16:creationId xmlns:a16="http://schemas.microsoft.com/office/drawing/2014/main" id="{F0D9A77B-B888-0F95-BB6E-ED8FAC43475C}"/>
              </a:ext>
            </a:extLst>
          </p:cNvPr>
          <p:cNvSpPr>
            <a:spLocks noGrp="1"/>
          </p:cNvSpPr>
          <p:nvPr>
            <p:ph idx="1"/>
          </p:nvPr>
        </p:nvSpPr>
        <p:spPr>
          <a:xfrm>
            <a:off x="761802" y="2743200"/>
            <a:ext cx="4646905" cy="3613149"/>
          </a:xfrm>
        </p:spPr>
        <p:txBody>
          <a:bodyPr anchor="ctr">
            <a:normAutofit/>
          </a:bodyPr>
          <a:lstStyle/>
          <a:p>
            <a:r>
              <a:rPr lang="en-US" sz="1800" dirty="0">
                <a:effectLst/>
                <a:latin typeface="Calibri" panose="020F0502020204030204" pitchFamily="34" charset="0"/>
                <a:ea typeface="Times New Roman" panose="02020603050405020304" pitchFamily="18" charset="0"/>
                <a:cs typeface="Calibri" panose="020F0502020204030204" pitchFamily="34" charset="0"/>
              </a:rPr>
              <a:t>It all started back in October 1683, when a group of German families established Germantown, Pennsylvania, marking one of the first major German settlements in America.</a:t>
            </a:r>
          </a:p>
          <a:p>
            <a:r>
              <a:rPr lang="en-US" sz="1800" dirty="0">
                <a:effectLst/>
                <a:latin typeface="Calibri" panose="020F0502020204030204" pitchFamily="34" charset="0"/>
                <a:ea typeface="Times New Roman" panose="02020603050405020304" pitchFamily="18" charset="0"/>
                <a:cs typeface="Calibri" panose="020F0502020204030204" pitchFamily="34" charset="0"/>
              </a:rPr>
              <a:t>The idea of celebrating German-American heritage on a national scale began to take shape in 1983. That year, on the 300th anniversary of Germantown’s founding, President Ronald Reagan proclaimed October 6th as German-American Day.</a:t>
            </a:r>
          </a:p>
          <a:p>
            <a:endParaRPr lang="en-US" sz="2000" dirty="0"/>
          </a:p>
        </p:txBody>
      </p:sp>
      <p:pic>
        <p:nvPicPr>
          <p:cNvPr id="4098" name="Picture 2" descr="Germany Map of Major Sights and Attractions - OrangeSmile.com">
            <a:extLst>
              <a:ext uri="{FF2B5EF4-FFF2-40B4-BE49-F238E27FC236}">
                <a16:creationId xmlns:a16="http://schemas.microsoft.com/office/drawing/2014/main" id="{E47DFE15-9C40-2326-E7FE-7919DD1F0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48" r="376"/>
          <a:stretch/>
        </p:blipFill>
        <p:spPr bwMode="auto">
          <a:xfrm>
            <a:off x="6096000" y="1"/>
            <a:ext cx="61028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German flag background bunting confetti frame border with copy space.  47190678 Vector Art at Vecteezy">
            <a:extLst>
              <a:ext uri="{FF2B5EF4-FFF2-40B4-BE49-F238E27FC236}">
                <a16:creationId xmlns:a16="http://schemas.microsoft.com/office/drawing/2014/main" id="{774D9B42-A4DC-B35A-498D-2775E6D476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327" y="238989"/>
            <a:ext cx="4831125" cy="2150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896F535-61ED-8FB7-CD0F-39C81D3DCB61}"/>
              </a:ext>
            </a:extLst>
          </p:cNvPr>
          <p:cNvSpPr>
            <a:spLocks noGrp="1"/>
          </p:cNvSpPr>
          <p:nvPr>
            <p:ph type="title"/>
          </p:nvPr>
        </p:nvSpPr>
        <p:spPr>
          <a:xfrm>
            <a:off x="724548" y="373959"/>
            <a:ext cx="4646904" cy="1624520"/>
          </a:xfrm>
        </p:spPr>
        <p:txBody>
          <a:bodyPr anchor="ctr">
            <a:normAutofit/>
          </a:bodyPr>
          <a:lstStyle/>
          <a:p>
            <a:pPr algn="ctr"/>
            <a:r>
              <a:rPr lang="en-US" sz="3200" kern="0" dirty="0">
                <a:solidFill>
                  <a:srgbClr val="33244A"/>
                </a:solidFill>
                <a:effectLst/>
                <a:latin typeface="Calibri" panose="020F0502020204030204" pitchFamily="34" charset="0"/>
                <a:ea typeface="Times New Roman" panose="02020603050405020304" pitchFamily="18" charset="0"/>
                <a:cs typeface="Calibri" panose="020F0502020204030204" pitchFamily="34" charset="0"/>
              </a:rPr>
              <a:t>German American Heritage Day is October 6. </a:t>
            </a:r>
            <a:endParaRPr lang="en-US" sz="6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6263880"/>
      </p:ext>
    </p:extLst>
  </p:cSld>
  <p:clrMapOvr>
    <a:masterClrMapping/>
  </p:clrMapOvr>
  <p:transition spd="slow" advClick="0" advTm="20000">
    <p:wip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German Flag Border: Clip Art, Page Border, and Vector Graphics">
            <a:extLst>
              <a:ext uri="{FF2B5EF4-FFF2-40B4-BE49-F238E27FC236}">
                <a16:creationId xmlns:a16="http://schemas.microsoft.com/office/drawing/2014/main" id="{82DCD014-95F6-ECF2-E805-D2271BE189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8129" r="-2" b="28449"/>
          <a:stretch/>
        </p:blipFill>
        <p:spPr bwMode="auto">
          <a:xfrm>
            <a:off x="-6588" y="10"/>
            <a:ext cx="12198588"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1AE1665-3FFA-C08A-083C-C4F172AA68D6}"/>
              </a:ext>
            </a:extLst>
          </p:cNvPr>
          <p:cNvSpPr txBox="1"/>
          <p:nvPr/>
        </p:nvSpPr>
        <p:spPr>
          <a:xfrm>
            <a:off x="1134207" y="476935"/>
            <a:ext cx="9293469" cy="5109091"/>
          </a:xfrm>
          <a:prstGeom prst="rect">
            <a:avLst/>
          </a:prstGeom>
          <a:noFill/>
        </p:spPr>
        <p:txBody>
          <a:bodyPr wrap="square">
            <a:spAutoFit/>
          </a:bodyPr>
          <a:lstStyle/>
          <a:p>
            <a:r>
              <a:rPr lang="en-US" sz="2800" kern="0" dirty="0">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It’s estimated that 50 million Americans have German ancestry, around 17% of the population.</a:t>
            </a:r>
          </a:p>
          <a:p>
            <a:endParaRPr lang="en-US" sz="2800" kern="0" dirty="0">
              <a:highlight>
                <a:srgbClr val="FFFFFF"/>
              </a:highlight>
              <a:latin typeface="Calibri" panose="020F0502020204030204" pitchFamily="34" charset="0"/>
              <a:ea typeface="Aptos" panose="020B0004020202020204" pitchFamily="34" charset="0"/>
              <a:cs typeface="Calibri" panose="020F0502020204030204" pitchFamily="34" charset="0"/>
            </a:endParaRPr>
          </a:p>
          <a:p>
            <a:r>
              <a:rPr lang="en-US" sz="2800" b="0" i="0" dirty="0">
                <a:solidFill>
                  <a:srgbClr val="000000"/>
                </a:solidFill>
                <a:effectLst/>
                <a:highlight>
                  <a:srgbClr val="FFFFFF"/>
                </a:highlight>
                <a:latin typeface="Calibri" panose="020F0502020204030204" pitchFamily="34" charset="0"/>
                <a:cs typeface="Calibri" panose="020F0502020204030204" pitchFamily="34" charset="0"/>
              </a:rPr>
              <a:t>Milwaukee is the most German of major American cities, and Germans have constituted Milwaukee’s largest immigrant group.</a:t>
            </a:r>
          </a:p>
          <a:p>
            <a:endParaRPr lang="en-US" sz="2800" kern="100" dirty="0">
              <a:solidFill>
                <a:srgbClr val="000000"/>
              </a:solidFill>
              <a:highlight>
                <a:srgbClr val="FFFFFF"/>
              </a:highlight>
              <a:latin typeface="Calibri" panose="020F0502020204030204" pitchFamily="34" charset="0"/>
              <a:ea typeface="Aptos" panose="020B0004020202020204" pitchFamily="34" charset="0"/>
              <a:cs typeface="Calibri" panose="020F0502020204030204" pitchFamily="34" charset="0"/>
            </a:endParaRPr>
          </a:p>
          <a:p>
            <a:r>
              <a:rPr lang="en-US" sz="2800" b="0" i="0" dirty="0">
                <a:solidFill>
                  <a:srgbClr val="202122"/>
                </a:solidFill>
                <a:effectLst/>
                <a:highlight>
                  <a:srgbClr val="FFFFFF"/>
                </a:highlight>
                <a:latin typeface="Calibri" panose="020F0502020204030204" pitchFamily="34" charset="0"/>
                <a:cs typeface="Calibri" panose="020F0502020204030204" pitchFamily="34" charset="0"/>
              </a:rPr>
              <a:t>Pennsylvania, with 3.5 million people of German ancestry, has the largest population of German-Americans in the U.S. </a:t>
            </a:r>
          </a:p>
          <a:p>
            <a:endParaRPr lang="en-US" sz="2800" kern="100" dirty="0">
              <a:solidFill>
                <a:srgbClr val="202122"/>
              </a:solidFill>
              <a:highlight>
                <a:srgbClr val="FFFFFF"/>
              </a:highlight>
              <a:latin typeface="Calibri" panose="020F0502020204030204" pitchFamily="34" charset="0"/>
              <a:ea typeface="Aptos" panose="020B0004020202020204" pitchFamily="34" charset="0"/>
              <a:cs typeface="Calibri" panose="020F0502020204030204" pitchFamily="34" charset="0"/>
            </a:endParaRPr>
          </a:p>
          <a:p>
            <a:r>
              <a:rPr lang="en-US" sz="2800" kern="100" dirty="0">
                <a:solidFill>
                  <a:srgbClr val="202122"/>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German Americans make up 10% of the population in CT.</a:t>
            </a:r>
          </a:p>
          <a:p>
            <a:endParaRPr lang="en-US" sz="1800" kern="100" dirty="0">
              <a:effectLst/>
              <a:highlight>
                <a:srgbClr val="FFFFFF"/>
              </a:highlight>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2620012516"/>
      </p:ext>
    </p:extLst>
  </p:cSld>
  <p:clrMapOvr>
    <a:masterClrMapping/>
  </p:clrMapOvr>
  <mc:AlternateContent xmlns:mc="http://schemas.openxmlformats.org/markup-compatibility/2006" xmlns:p14="http://schemas.microsoft.com/office/powerpoint/2010/main">
    <mc:Choice Requires="p14">
      <p:transition spd="slow" p14:dur="1250" advClick="0" advTm="15000">
        <p14:switch dir="r"/>
      </p:transition>
    </mc:Choice>
    <mc:Fallback xmlns="">
      <p:transition spd="slow" advClick="0" advTm="15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0AD14-C651-B92C-3BC7-A90C6C437B50}"/>
              </a:ext>
            </a:extLst>
          </p:cNvPr>
          <p:cNvSpPr>
            <a:spLocks noGrp="1"/>
          </p:cNvSpPr>
          <p:nvPr>
            <p:ph type="title"/>
          </p:nvPr>
        </p:nvSpPr>
        <p:spPr>
          <a:xfrm>
            <a:off x="4128368" y="4921823"/>
            <a:ext cx="4908547" cy="1632298"/>
          </a:xfrm>
        </p:spPr>
        <p:txBody>
          <a:bodyPr vert="horz" lIns="91440" tIns="45720" rIns="91440" bIns="45720" rtlCol="0" anchor="t">
            <a:normAutofit/>
          </a:bodyPr>
          <a:lstStyle/>
          <a:p>
            <a:r>
              <a:rPr lang="en-US" b="1" kern="1200" dirty="0">
                <a:solidFill>
                  <a:srgbClr val="FFCC00"/>
                </a:solidFill>
                <a:latin typeface="Calibri" panose="020F0502020204030204" pitchFamily="34" charset="0"/>
                <a:cs typeface="Calibri" panose="020F0502020204030204" pitchFamily="34" charset="0"/>
              </a:rPr>
              <a:t>German Traditions brought to America</a:t>
            </a:r>
          </a:p>
        </p:txBody>
      </p:sp>
      <p:sp>
        <p:nvSpPr>
          <p:cNvPr id="5190" name="Freeform: Shape 5189">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92" name="Freeform: Shape 5191">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34" name="Picture 14" descr="The Easter Bunny’s Origins: The Interesting History Behind This Easter ...">
            <a:extLst>
              <a:ext uri="{FF2B5EF4-FFF2-40B4-BE49-F238E27FC236}">
                <a16:creationId xmlns:a16="http://schemas.microsoft.com/office/drawing/2014/main" id="{00D50323-4E96-9C4D-7155-1E8280C8E8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140" r="-1" b="8382"/>
          <a:stretch/>
        </p:blipFill>
        <p:spPr bwMode="auto">
          <a:xfrm>
            <a:off x="1132083" y="10"/>
            <a:ext cx="4195509" cy="2449816"/>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rgbClr val="FF0000"/>
          </a:solidFill>
          <a:effectLst>
            <a:glow rad="127000">
              <a:srgbClr val="FF0000"/>
            </a:glow>
          </a:effectLst>
        </p:spPr>
      </p:pic>
      <p:pic>
        <p:nvPicPr>
          <p:cNvPr id="10" name="Picture 9" descr="Original German Nutcracker Hussar red/white height 15.5 inches - Online ...">
            <a:extLst>
              <a:ext uri="{FF2B5EF4-FFF2-40B4-BE49-F238E27FC236}">
                <a16:creationId xmlns:a16="http://schemas.microsoft.com/office/drawing/2014/main" id="{4F9CA76B-BF4C-FF24-6E9C-6A551D2A1ACA}"/>
              </a:ext>
            </a:extLst>
          </p:cNvPr>
          <p:cNvPicPr>
            <a:picLocks noChangeAspect="1"/>
          </p:cNvPicPr>
          <p:nvPr/>
        </p:nvPicPr>
        <p:blipFill>
          <a:blip r:embed="rId3" cstate="print">
            <a:extLst>
              <a:ext uri="{28A0092B-C50C-407E-A947-70E740481C1C}">
                <a14:useLocalDpi xmlns:a14="http://schemas.microsoft.com/office/drawing/2010/main" val="0"/>
              </a:ext>
            </a:extLst>
          </a:blip>
          <a:srcRect t="18242" b="37211"/>
          <a:stretch/>
        </p:blipFill>
        <p:spPr bwMode="auto">
          <a:xfrm>
            <a:off x="-2" y="2144018"/>
            <a:ext cx="3677211" cy="4713980"/>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effectLst>
            <a:glow rad="127000">
              <a:srgbClr val="FF0000"/>
            </a:glow>
          </a:effectLst>
        </p:spPr>
      </p:pic>
      <p:sp>
        <p:nvSpPr>
          <p:cNvPr id="5194" name="Oval 5193">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07" y="303879"/>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96" name="Oval 5195">
            <a:extLst>
              <a:ext uri="{FF2B5EF4-FFF2-40B4-BE49-F238E27FC236}">
                <a16:creationId xmlns:a16="http://schemas.microsoft.com/office/drawing/2014/main" id="{C20267F5-D4E6-477A-A590-81F2ABD1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109" y="2382976"/>
            <a:ext cx="1920240" cy="19202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Traditional German Bavarian Style Advent Calendars 2017">
            <a:extLst>
              <a:ext uri="{FF2B5EF4-FFF2-40B4-BE49-F238E27FC236}">
                <a16:creationId xmlns:a16="http://schemas.microsoft.com/office/drawing/2014/main" id="{A5904AEC-DED3-EBB9-2456-F715134AAA53}"/>
              </a:ext>
            </a:extLst>
          </p:cNvPr>
          <p:cNvPicPr>
            <a:picLocks noChangeAspect="1"/>
          </p:cNvPicPr>
          <p:nvPr/>
        </p:nvPicPr>
        <p:blipFill>
          <a:blip r:embed="rId4">
            <a:extLst>
              <a:ext uri="{28A0092B-C50C-407E-A947-70E740481C1C}">
                <a14:useLocalDpi xmlns:a14="http://schemas.microsoft.com/office/drawing/2010/main" val="0"/>
              </a:ext>
            </a:extLst>
          </a:blip>
          <a:srcRect l="2144" r="11610" b="5"/>
          <a:stretch/>
        </p:blipFill>
        <p:spPr bwMode="auto">
          <a:xfrm>
            <a:off x="3585109" y="2399620"/>
            <a:ext cx="1903596" cy="1903596"/>
          </a:xfrm>
          <a:custGeom>
            <a:avLst/>
            <a:gdLst/>
            <a:ahLst/>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a:noFill/>
          <a:effectLst>
            <a:glow rad="127000">
              <a:srgbClr val="FF0000"/>
            </a:glow>
          </a:effectLst>
        </p:spPr>
      </p:pic>
      <p:pic>
        <p:nvPicPr>
          <p:cNvPr id="9" name="Picture 8" descr="German Christmas Recipes and Traditions">
            <a:extLst>
              <a:ext uri="{FF2B5EF4-FFF2-40B4-BE49-F238E27FC236}">
                <a16:creationId xmlns:a16="http://schemas.microsoft.com/office/drawing/2014/main" id="{95EFC8CB-9212-EB92-477D-7312297FEE55}"/>
              </a:ext>
            </a:extLst>
          </p:cNvPr>
          <p:cNvPicPr>
            <a:picLocks noChangeAspect="1"/>
          </p:cNvPicPr>
          <p:nvPr/>
        </p:nvPicPr>
        <p:blipFill>
          <a:blip r:embed="rId5" cstate="print">
            <a:extLst>
              <a:ext uri="{28A0092B-C50C-407E-A947-70E740481C1C}">
                <a14:useLocalDpi xmlns:a14="http://schemas.microsoft.com/office/drawing/2010/main" val="0"/>
              </a:ext>
            </a:extLst>
          </a:blip>
          <a:srcRect l="7225" r="26025" b="-1"/>
          <a:stretch/>
        </p:blipFill>
        <p:spPr bwMode="auto">
          <a:xfrm>
            <a:off x="5413248" y="303878"/>
            <a:ext cx="3198071" cy="3198071"/>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ffectLst>
            <a:glow rad="127000">
              <a:srgbClr val="FF0000"/>
            </a:glow>
          </a:effectLst>
        </p:spPr>
      </p:pic>
      <p:sp>
        <p:nvSpPr>
          <p:cNvPr id="5198" name="Freeform: Shape 5197">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Content Placeholder 7" descr="German Christmas Traditions - Deutsches Haus">
            <a:extLst>
              <a:ext uri="{FF2B5EF4-FFF2-40B4-BE49-F238E27FC236}">
                <a16:creationId xmlns:a16="http://schemas.microsoft.com/office/drawing/2014/main" id="{0D16F965-EF23-11C2-80EC-7EF20CD1C5FE}"/>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rcRect t="22464" r="2" b="2"/>
          <a:stretch/>
        </p:blipFill>
        <p:spPr bwMode="auto">
          <a:xfrm>
            <a:off x="8775911" y="-4330"/>
            <a:ext cx="3416088" cy="3531570"/>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noFill/>
          <a:effectLst>
            <a:glow rad="127000">
              <a:srgbClr val="FF0000"/>
            </a:glow>
          </a:effectLst>
        </p:spPr>
      </p:pic>
      <p:sp>
        <p:nvSpPr>
          <p:cNvPr id="5200" name="Freeform: Shape 5199">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36" name="Picture 16" descr="Here's How Hamburgers Got Their Name">
            <a:extLst>
              <a:ext uri="{FF2B5EF4-FFF2-40B4-BE49-F238E27FC236}">
                <a16:creationId xmlns:a16="http://schemas.microsoft.com/office/drawing/2014/main" id="{AC1406B2-B6D6-CD7A-7B82-19FE495CFE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9433" r="23467" b="-2"/>
          <a:stretch/>
        </p:blipFill>
        <p:spPr bwMode="auto">
          <a:xfrm>
            <a:off x="9090458" y="3817847"/>
            <a:ext cx="3086067" cy="3040151"/>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noFill/>
          <a:effectLst>
            <a:glow rad="127000">
              <a:srgbClr val="FF0000"/>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9784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spd="slow" advClick="0" advTm="10000">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4119-DD0E-2CD5-2357-4E77C9F9F3F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A7CFF5-72C1-81B7-4AC7-64B146BA0262}"/>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140968CC-1DA9-366E-D6C1-BB855C6342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90488"/>
            <a:ext cx="12096750" cy="66770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2">
            <a:extLst>
              <a:ext uri="{FF2B5EF4-FFF2-40B4-BE49-F238E27FC236}">
                <a16:creationId xmlns:a16="http://schemas.microsoft.com/office/drawing/2014/main" id="{6C8371F2-E912-5674-8B79-666882C5910D}"/>
              </a:ext>
            </a:extLst>
          </p:cNvPr>
          <p:cNvSpPr txBox="1"/>
          <p:nvPr/>
        </p:nvSpPr>
        <p:spPr>
          <a:xfrm>
            <a:off x="5958567" y="6176963"/>
            <a:ext cx="607299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Feast of Oktoberfest: A Taste of Traditional German Cuisine </a:t>
            </a:r>
          </a:p>
        </p:txBody>
      </p:sp>
    </p:spTree>
    <p:extLst>
      <p:ext uri="{BB962C8B-B14F-4D97-AF65-F5344CB8AC3E}">
        <p14:creationId xmlns:p14="http://schemas.microsoft.com/office/powerpoint/2010/main" val="362948403"/>
      </p:ext>
    </p:extLst>
  </p:cSld>
  <p:clrMapOvr>
    <a:masterClrMapping/>
  </p:clrMapOvr>
  <p:transition spd="slow" advClick="0" advTm="10000">
    <p:push dir="u"/>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60"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8" name="Picture 4" descr="American And German Flags Stock Illustration - Download Image Now - Germany,  American Flag, German Culture - iStock">
            <a:extLst>
              <a:ext uri="{FF2B5EF4-FFF2-40B4-BE49-F238E27FC236}">
                <a16:creationId xmlns:a16="http://schemas.microsoft.com/office/drawing/2014/main" id="{9C4C7907-C1C8-C2C0-8B39-CD9553B907CA}"/>
              </a:ext>
            </a:extLst>
          </p:cNvPr>
          <p:cNvPicPr>
            <a:picLocks noChangeAspect="1" noChangeArrowheads="1"/>
          </p:cNvPicPr>
          <p:nvPr/>
        </p:nvPicPr>
        <p:blipFill>
          <a:blip r:embed="rId2">
            <a:alphaModFix amt="55000"/>
            <a:extLst>
              <a:ext uri="{28A0092B-C50C-407E-A947-70E740481C1C}">
                <a14:useLocalDpi xmlns:a14="http://schemas.microsoft.com/office/drawing/2010/main" val="0"/>
              </a:ext>
            </a:extLst>
          </a:blip>
          <a:srcRect l="4082" r="1695"/>
          <a:stretch/>
        </p:blipFill>
        <p:spPr bwMode="auto">
          <a:xfrm>
            <a:off x="20" y="-9107"/>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C98E699-C2A4-9CCB-892E-D78C91723C7B}"/>
              </a:ext>
            </a:extLst>
          </p:cNvPr>
          <p:cNvSpPr>
            <a:spLocks noGrp="1"/>
          </p:cNvSpPr>
          <p:nvPr>
            <p:ph type="title"/>
          </p:nvPr>
        </p:nvSpPr>
        <p:spPr>
          <a:xfrm>
            <a:off x="686834" y="591344"/>
            <a:ext cx="3200400" cy="5585619"/>
          </a:xfrm>
        </p:spPr>
        <p:txBody>
          <a:bodyPr>
            <a:normAutofit/>
          </a:bodyPr>
          <a:lstStyle/>
          <a:p>
            <a:r>
              <a:rPr lang="en-US" dirty="0">
                <a:solidFill>
                  <a:srgbClr val="FFFFFF"/>
                </a:solidFill>
                <a:latin typeface="Calibri" panose="020F0502020204030204" pitchFamily="34" charset="0"/>
                <a:cs typeface="Calibri" panose="020F0502020204030204" pitchFamily="34" charset="0"/>
              </a:rPr>
              <a:t>Famous German Americans</a:t>
            </a:r>
          </a:p>
        </p:txBody>
      </p:sp>
      <p:sp>
        <p:nvSpPr>
          <p:cNvPr id="6162" name="Arc 616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50" name="Content Placeholder 6149">
            <a:extLst>
              <a:ext uri="{FF2B5EF4-FFF2-40B4-BE49-F238E27FC236}">
                <a16:creationId xmlns:a16="http://schemas.microsoft.com/office/drawing/2014/main" id="{B087F7BB-39A8-B0E5-CCC0-AE4C1D224DFA}"/>
              </a:ext>
            </a:extLst>
          </p:cNvPr>
          <p:cNvSpPr>
            <a:spLocks noGrp="1"/>
          </p:cNvSpPr>
          <p:nvPr>
            <p:ph idx="1"/>
          </p:nvPr>
        </p:nvSpPr>
        <p:spPr>
          <a:xfrm>
            <a:off x="3374647" y="636190"/>
            <a:ext cx="6906491" cy="5585619"/>
          </a:xfrm>
          <a:noFill/>
        </p:spPr>
        <p:txBody>
          <a:bodyPr anchor="ctr">
            <a:normAutofit/>
          </a:bodyPr>
          <a:lstStyle/>
          <a:p>
            <a:r>
              <a:rPr lang="de-DE" sz="1800" b="1" i="0" dirty="0">
                <a:effectLst/>
                <a:highlight>
                  <a:srgbClr val="F5F3EF"/>
                </a:highlight>
                <a:latin typeface="Calibri" panose="020F0502020204030204" pitchFamily="34" charset="0"/>
                <a:cs typeface="Calibri" panose="020F0502020204030204" pitchFamily="34" charset="0"/>
              </a:rPr>
              <a:t>Eberhard Anheuser, Anheuser-Busch Companies Inc.</a:t>
            </a:r>
          </a:p>
          <a:p>
            <a:r>
              <a:rPr lang="en-US" sz="1800" b="1" i="0" dirty="0">
                <a:effectLst/>
                <a:highlight>
                  <a:srgbClr val="F5F3EF"/>
                </a:highlight>
                <a:latin typeface="Calibri" panose="020F0502020204030204" pitchFamily="34" charset="0"/>
                <a:cs typeface="Calibri" panose="020F0502020204030204" pitchFamily="34" charset="0"/>
              </a:rPr>
              <a:t>John Jacob Astor</a:t>
            </a:r>
            <a:r>
              <a:rPr lang="de-DE" sz="1800" b="1" dirty="0">
                <a:highlight>
                  <a:srgbClr val="F5F3EF"/>
                </a:highlight>
                <a:latin typeface="Calibri" panose="020F0502020204030204" pitchFamily="34" charset="0"/>
                <a:cs typeface="Calibri" panose="020F0502020204030204" pitchFamily="34" charset="0"/>
              </a:rPr>
              <a:t>, American Fur. Co</a:t>
            </a:r>
          </a:p>
          <a:p>
            <a:r>
              <a:rPr lang="de-DE" sz="1800" b="1" i="0" dirty="0">
                <a:effectLst/>
                <a:highlight>
                  <a:srgbClr val="F5F3EF"/>
                </a:highlight>
                <a:latin typeface="Calibri" panose="020F0502020204030204" pitchFamily="34" charset="0"/>
                <a:cs typeface="Calibri" panose="020F0502020204030204" pitchFamily="34" charset="0"/>
              </a:rPr>
              <a:t>John Jacob Bausch, Bausch + Lomb</a:t>
            </a:r>
          </a:p>
          <a:p>
            <a:r>
              <a:rPr lang="en-US" sz="1800" b="1" i="0" dirty="0">
                <a:effectLst/>
                <a:highlight>
                  <a:srgbClr val="F5F3EF"/>
                </a:highlight>
                <a:latin typeface="Calibri" panose="020F0502020204030204" pitchFamily="34" charset="0"/>
                <a:cs typeface="Calibri" panose="020F0502020204030204" pitchFamily="34" charset="0"/>
              </a:rPr>
              <a:t>Dwight D. Eisenhower, Soldier and U.S. President</a:t>
            </a:r>
            <a:endParaRPr lang="de-DE" sz="1800" b="1" dirty="0">
              <a:highlight>
                <a:srgbClr val="F5F3EF"/>
              </a:highlight>
              <a:latin typeface="Calibri" panose="020F0502020204030204" pitchFamily="34" charset="0"/>
              <a:cs typeface="Calibri" panose="020F0502020204030204" pitchFamily="34" charset="0"/>
            </a:endParaRPr>
          </a:p>
          <a:p>
            <a:r>
              <a:rPr lang="en-US" sz="1800" b="1" i="0" dirty="0">
                <a:effectLst/>
                <a:highlight>
                  <a:srgbClr val="F5F3EF"/>
                </a:highlight>
                <a:latin typeface="Calibri" panose="020F0502020204030204" pitchFamily="34" charset="0"/>
                <a:cs typeface="Calibri" panose="020F0502020204030204" pitchFamily="34" charset="0"/>
              </a:rPr>
              <a:t>Adolphus Busch, Anheuser-Busch Companies Inc.</a:t>
            </a:r>
            <a:endParaRPr lang="de-DE" sz="1800" b="1" i="0" dirty="0">
              <a:effectLst/>
              <a:highlight>
                <a:srgbClr val="F5F3EF"/>
              </a:highlight>
              <a:latin typeface="Calibri" panose="020F0502020204030204" pitchFamily="34" charset="0"/>
              <a:cs typeface="Calibri" panose="020F0502020204030204" pitchFamily="34" charset="0"/>
            </a:endParaRPr>
          </a:p>
          <a:p>
            <a:r>
              <a:rPr lang="de-DE" sz="1800" b="1" i="0" dirty="0">
                <a:effectLst/>
                <a:highlight>
                  <a:srgbClr val="F5F3EF"/>
                </a:highlight>
                <a:latin typeface="Calibri" panose="020F0502020204030204" pitchFamily="34" charset="0"/>
                <a:cs typeface="Calibri" panose="020F0502020204030204" pitchFamily="34" charset="0"/>
              </a:rPr>
              <a:t>Henry J. Heinz, H. J. Heinz Company</a:t>
            </a:r>
            <a:endParaRPr lang="de-DE" sz="1800" b="1" dirty="0">
              <a:highlight>
                <a:srgbClr val="F5F3EF"/>
              </a:highlight>
              <a:latin typeface="Calibri" panose="020F0502020204030204" pitchFamily="34" charset="0"/>
              <a:cs typeface="Calibri" panose="020F0502020204030204" pitchFamily="34" charset="0"/>
            </a:endParaRPr>
          </a:p>
          <a:p>
            <a:r>
              <a:rPr lang="en-US" sz="1800" b="1" i="0" dirty="0">
                <a:effectLst/>
                <a:highlight>
                  <a:srgbClr val="F5F3EF"/>
                </a:highlight>
                <a:latin typeface="Calibri" panose="020F0502020204030204" pitchFamily="34" charset="0"/>
                <a:cs typeface="Calibri" panose="020F0502020204030204" pitchFamily="34" charset="0"/>
              </a:rPr>
              <a:t>Richard Hellmann, Hellmann’s Mayonnaise</a:t>
            </a:r>
          </a:p>
          <a:p>
            <a:r>
              <a:rPr lang="en-US" sz="1800" b="1" i="0" dirty="0">
                <a:effectLst/>
                <a:highlight>
                  <a:srgbClr val="F5F3EF"/>
                </a:highlight>
                <a:latin typeface="Calibri" panose="020F0502020204030204" pitchFamily="34" charset="0"/>
                <a:cs typeface="Calibri" panose="020F0502020204030204" pitchFamily="34" charset="0"/>
              </a:rPr>
              <a:t>Henry Kissinger, Statesman</a:t>
            </a:r>
            <a:endParaRPr lang="en-US" sz="1800" b="1" dirty="0">
              <a:highlight>
                <a:srgbClr val="F5F3EF"/>
              </a:highlight>
              <a:latin typeface="Calibri" panose="020F0502020204030204" pitchFamily="34" charset="0"/>
              <a:cs typeface="Calibri" panose="020F0502020204030204" pitchFamily="34" charset="0"/>
            </a:endParaRPr>
          </a:p>
          <a:p>
            <a:r>
              <a:rPr lang="en-US" sz="1800" b="1" i="0" dirty="0">
                <a:effectLst/>
                <a:highlight>
                  <a:srgbClr val="F5F3EF"/>
                </a:highlight>
                <a:latin typeface="Calibri" panose="020F0502020204030204" pitchFamily="34" charset="0"/>
                <a:cs typeface="Calibri" panose="020F0502020204030204" pitchFamily="34" charset="0"/>
              </a:rPr>
              <a:t>Frederick Miller, MillerCoors</a:t>
            </a:r>
          </a:p>
          <a:p>
            <a:r>
              <a:rPr lang="en-US" sz="1800" b="1" i="0" dirty="0">
                <a:effectLst/>
                <a:highlight>
                  <a:srgbClr val="F5F3EF"/>
                </a:highlight>
                <a:latin typeface="Calibri" panose="020F0502020204030204" pitchFamily="34" charset="0"/>
                <a:cs typeface="Calibri" panose="020F0502020204030204" pitchFamily="34" charset="0"/>
              </a:rPr>
              <a:t>Levi Strauss, Levi Strauss &amp; Co.</a:t>
            </a:r>
            <a:endParaRPr lang="en-US" sz="1800" b="1" dirty="0">
              <a:highlight>
                <a:srgbClr val="F5F3EF"/>
              </a:highlight>
              <a:latin typeface="Calibri" panose="020F0502020204030204" pitchFamily="34" charset="0"/>
              <a:cs typeface="Calibri" panose="020F0502020204030204" pitchFamily="34" charset="0"/>
            </a:endParaRPr>
          </a:p>
          <a:p>
            <a:r>
              <a:rPr lang="de-DE" sz="1800" b="1" i="0" dirty="0">
                <a:effectLst/>
                <a:highlight>
                  <a:srgbClr val="F5F3EF"/>
                </a:highlight>
                <a:latin typeface="Calibri" panose="020F0502020204030204" pitchFamily="34" charset="0"/>
                <a:cs typeface="Calibri" panose="020F0502020204030204" pitchFamily="34" charset="0"/>
              </a:rPr>
              <a:t>Heinrich E. Steinweg, Steinway &amp; Sons</a:t>
            </a:r>
            <a:endParaRPr lang="en-US" sz="1800" b="1" i="0" dirty="0">
              <a:effectLst/>
              <a:highlight>
                <a:srgbClr val="F5F3EF"/>
              </a:highlight>
              <a:latin typeface="Calibri" panose="020F0502020204030204" pitchFamily="34" charset="0"/>
              <a:cs typeface="Calibri" panose="020F0502020204030204" pitchFamily="34" charset="0"/>
            </a:endParaRPr>
          </a:p>
          <a:p>
            <a:r>
              <a:rPr lang="en-US" sz="1800" b="1" i="0" dirty="0">
                <a:effectLst/>
                <a:highlight>
                  <a:srgbClr val="F5F3EF"/>
                </a:highlight>
                <a:latin typeface="Calibri" panose="020F0502020204030204" pitchFamily="34" charset="0"/>
                <a:cs typeface="Calibri" panose="020F0502020204030204" pitchFamily="34" charset="0"/>
              </a:rPr>
              <a:t>Sandra Bullock, Actress</a:t>
            </a:r>
            <a:endParaRPr lang="en-US" sz="1800" b="1" dirty="0">
              <a:highlight>
                <a:srgbClr val="F5F3EF"/>
              </a:highlight>
              <a:latin typeface="Calibri" panose="020F0502020204030204" pitchFamily="34" charset="0"/>
              <a:cs typeface="Calibri" panose="020F0502020204030204" pitchFamily="34" charset="0"/>
            </a:endParaRPr>
          </a:p>
          <a:p>
            <a:r>
              <a:rPr lang="en-US" sz="1800" b="1" i="0" dirty="0">
                <a:effectLst/>
                <a:highlight>
                  <a:srgbClr val="F5F3EF"/>
                </a:highlight>
                <a:latin typeface="Calibri" panose="020F0502020204030204" pitchFamily="34" charset="0"/>
                <a:cs typeface="Calibri" panose="020F0502020204030204" pitchFamily="34" charset="0"/>
              </a:rPr>
              <a:t>Doris Day, Actress &amp; Singer</a:t>
            </a:r>
          </a:p>
          <a:p>
            <a:r>
              <a:rPr lang="en-US" sz="1800" b="1" i="0" dirty="0">
                <a:effectLst/>
                <a:highlight>
                  <a:srgbClr val="F5F3EF"/>
                </a:highlight>
                <a:latin typeface="Calibri" panose="020F0502020204030204" pitchFamily="34" charset="0"/>
                <a:cs typeface="Calibri" panose="020F0502020204030204" pitchFamily="34" charset="0"/>
              </a:rPr>
              <a:t>Leonardo Wilhelm DiCaprio, Actor</a:t>
            </a:r>
          </a:p>
          <a:p>
            <a:r>
              <a:rPr lang="en-US" sz="1800" b="1" i="0" dirty="0">
                <a:effectLst/>
                <a:highlight>
                  <a:srgbClr val="F5F3EF"/>
                </a:highlight>
                <a:latin typeface="Calibri" panose="020F0502020204030204" pitchFamily="34" charset="0"/>
                <a:cs typeface="Calibri" panose="020F0502020204030204" pitchFamily="34" charset="0"/>
              </a:rPr>
              <a:t>Heidi Klum, Model &amp; Actress</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90297060"/>
      </p:ext>
    </p:extLst>
  </p:cSld>
  <p:clrMapOvr>
    <a:masterClrMapping/>
  </p:clrMapOvr>
  <mc:AlternateContent xmlns:mc="http://schemas.openxmlformats.org/markup-compatibility/2006" xmlns:p14="http://schemas.microsoft.com/office/powerpoint/2010/main">
    <mc:Choice Requires="p14">
      <p:transition spd="slow" p14:dur="2000" advClick="0" advTm="17000">
        <p14:prism isContent="1"/>
      </p:transition>
    </mc:Choice>
    <mc:Fallback xmlns="">
      <p:transition spd="slow" advClick="0" advTm="17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886CE-2C93-97DE-1310-E3974BFBF2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B8FEE7-447D-273B-9589-EFA9F0D1B26E}"/>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FE5FB9A9-E7FA-048F-B6C3-78D0E4940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608764" cy="6875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27100"/>
      </p:ext>
    </p:extLst>
  </p:cSld>
  <p:clrMapOvr>
    <a:masterClrMapping/>
  </p:clrMapOvr>
  <mc:AlternateContent xmlns:mc="http://schemas.openxmlformats.org/markup-compatibility/2006" xmlns:p14="http://schemas.microsoft.com/office/powerpoint/2010/main">
    <mc:Choice Requires="p14">
      <p:transition spd="slow" p14:dur="800" advClick="0" advTm="5000">
        <p:circle/>
      </p:transition>
    </mc:Choice>
    <mc:Fallback xmlns="">
      <p:transition spd="slow" advClick="0" advTm="5000">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a:extLst>
              <a:ext uri="{FF2B5EF4-FFF2-40B4-BE49-F238E27FC236}">
                <a16:creationId xmlns:a16="http://schemas.microsoft.com/office/drawing/2014/main" id="{5EEA7D18-FCF3-9C35-D0C3-01443D9BD4E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74194"/>
      </p:ext>
    </p:extLst>
  </p:cSld>
  <p:clrMapOvr>
    <a:masterClrMapping/>
  </p:clrMapOvr>
  <p:transition spd="slow" advClick="0" advTm="15000">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late of food with a bowl of soup&#10;&#10;Description automatically generated">
            <a:extLst>
              <a:ext uri="{FF2B5EF4-FFF2-40B4-BE49-F238E27FC236}">
                <a16:creationId xmlns:a16="http://schemas.microsoft.com/office/drawing/2014/main" id="{8762703A-F955-C469-09C4-138AC77CD51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1151" b="-4"/>
          <a:stretch/>
        </p:blipFill>
        <p:spPr>
          <a:xfrm>
            <a:off x="20" y="10"/>
            <a:ext cx="4003019" cy="3388883"/>
          </a:xfrm>
          <a:prstGeom prst="rect">
            <a:avLst/>
          </a:prstGeom>
        </p:spPr>
      </p:pic>
      <p:pic>
        <p:nvPicPr>
          <p:cNvPr id="8" name="Picture 7" descr="A plate of food on a wood surface&#10;&#10;Description automatically generated">
            <a:extLst>
              <a:ext uri="{FF2B5EF4-FFF2-40B4-BE49-F238E27FC236}">
                <a16:creationId xmlns:a16="http://schemas.microsoft.com/office/drawing/2014/main" id="{6091BD18-05A1-6F1F-2FA6-CAA6EA9B861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985" r="19166" b="-4"/>
          <a:stretch/>
        </p:blipFill>
        <p:spPr>
          <a:xfrm>
            <a:off x="20" y="3469102"/>
            <a:ext cx="4003019" cy="3388893"/>
          </a:xfrm>
          <a:prstGeom prst="rect">
            <a:avLst/>
          </a:prstGeom>
        </p:spPr>
      </p:pic>
      <p:pic>
        <p:nvPicPr>
          <p:cNvPr id="13" name="Picture 12" descr="A plate of rice with meat&#10;&#10;Description automatically generated">
            <a:extLst>
              <a:ext uri="{FF2B5EF4-FFF2-40B4-BE49-F238E27FC236}">
                <a16:creationId xmlns:a16="http://schemas.microsoft.com/office/drawing/2014/main" id="{01042A66-D33A-2C6A-E9E9-328A23E455B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7547" r="28555"/>
          <a:stretch/>
        </p:blipFill>
        <p:spPr>
          <a:xfrm>
            <a:off x="4094479" y="10"/>
            <a:ext cx="4014047" cy="6857990"/>
          </a:xfrm>
          <a:prstGeom prst="rect">
            <a:avLst/>
          </a:prstGeom>
        </p:spPr>
      </p:pic>
      <p:pic>
        <p:nvPicPr>
          <p:cNvPr id="11" name="Picture 10" descr="A large bowl of food&#10;&#10;Description automatically generated">
            <a:extLst>
              <a:ext uri="{FF2B5EF4-FFF2-40B4-BE49-F238E27FC236}">
                <a16:creationId xmlns:a16="http://schemas.microsoft.com/office/drawing/2014/main" id="{DF1F0048-ADC9-3E50-F0E8-3A2B20937B96}"/>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9843" r="1421" b="4"/>
          <a:stretch/>
        </p:blipFill>
        <p:spPr>
          <a:xfrm>
            <a:off x="8188960" y="10"/>
            <a:ext cx="4003039" cy="3383270"/>
          </a:xfrm>
          <a:prstGeom prst="rect">
            <a:avLst/>
          </a:prstGeom>
        </p:spPr>
      </p:pic>
      <p:pic>
        <p:nvPicPr>
          <p:cNvPr id="30" name="Picture 29" descr="A plate of tacos with meat and vegetables&#10;&#10;Description automatically generated">
            <a:extLst>
              <a:ext uri="{FF2B5EF4-FFF2-40B4-BE49-F238E27FC236}">
                <a16:creationId xmlns:a16="http://schemas.microsoft.com/office/drawing/2014/main" id="{258F4E2A-0152-4668-2F22-3F34C496CF04}"/>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1912" r="3848" b="-3"/>
          <a:stretch/>
        </p:blipFill>
        <p:spPr>
          <a:xfrm>
            <a:off x="8199966" y="3469102"/>
            <a:ext cx="3992034" cy="3388893"/>
          </a:xfrm>
          <a:prstGeom prst="rect">
            <a:avLst/>
          </a:prstGeom>
        </p:spPr>
      </p:pic>
    </p:spTree>
    <p:extLst>
      <p:ext uri="{BB962C8B-B14F-4D97-AF65-F5344CB8AC3E}">
        <p14:creationId xmlns:p14="http://schemas.microsoft.com/office/powerpoint/2010/main" val="318492134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76" name="Rectangle 3175">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91BBE6-9FC5-8442-EB4A-A22D140B8247}"/>
              </a:ext>
            </a:extLst>
          </p:cNvPr>
          <p:cNvSpPr>
            <a:spLocks noGrp="1"/>
          </p:cNvSpPr>
          <p:nvPr>
            <p:ph type="title"/>
          </p:nvPr>
        </p:nvSpPr>
        <p:spPr>
          <a:xfrm>
            <a:off x="643467" y="643467"/>
            <a:ext cx="5698609" cy="1093054"/>
          </a:xfrm>
        </p:spPr>
        <p:txBody>
          <a:bodyPr vert="horz" lIns="91440" tIns="45720" rIns="91440" bIns="45720" rtlCol="0" anchor="b">
            <a:noAutofit/>
          </a:bodyPr>
          <a:lstStyle/>
          <a:p>
            <a:pPr>
              <a:lnSpc>
                <a:spcPct val="150000"/>
              </a:lnSpc>
              <a:spcBef>
                <a:spcPts val="0"/>
              </a:spcBef>
            </a:pPr>
            <a:r>
              <a:rPr lang="en-US" sz="3200" b="1" dirty="0">
                <a:latin typeface="Calibri" panose="020F0502020204030204" pitchFamily="34" charset="0"/>
                <a:ea typeface="Times New Roman" panose="02020603050405020304" pitchFamily="18" charset="0"/>
                <a:cs typeface="Times New Roman" panose="02020603050405020304" pitchFamily="18" charset="0"/>
              </a:rPr>
              <a:t>Selection Criteria</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a:t>
            </a:r>
            <a:br>
              <a:rPr lang="en-US" sz="1800" dirty="0">
                <a:effectLst/>
                <a:latin typeface="Calibri" panose="020F0502020204030204" pitchFamily="34" charset="0"/>
                <a:ea typeface="Times New Roman" panose="02020603050405020304" pitchFamily="18" charset="0"/>
                <a:cs typeface="Times New Roman" panose="02020603050405020304" pitchFamily="18" charset="0"/>
              </a:rPr>
            </a:b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076" name="Picture 4" descr="Blue Sparkler Images – Browse 32,872 Stock Photos, Vectors, and Video |  Adobe Stock">
            <a:extLst>
              <a:ext uri="{FF2B5EF4-FFF2-40B4-BE49-F238E27FC236}">
                <a16:creationId xmlns:a16="http://schemas.microsoft.com/office/drawing/2014/main" id="{DD2CF4AE-BEA5-F01E-DD32-68520A9C5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924" r="18038" b="-1"/>
          <a:stretch/>
        </p:blipFill>
        <p:spPr bwMode="auto">
          <a:xfrm>
            <a:off x="6866792" y="10"/>
            <a:ext cx="5325208"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0F557A4-F151-CC39-E7A4-D143B25DAC80}"/>
              </a:ext>
            </a:extLst>
          </p:cNvPr>
          <p:cNvSpPr txBox="1"/>
          <p:nvPr/>
        </p:nvSpPr>
        <p:spPr>
          <a:xfrm>
            <a:off x="512329" y="1471059"/>
            <a:ext cx="6351415" cy="5239383"/>
          </a:xfrm>
          <a:prstGeom prst="rect">
            <a:avLst/>
          </a:prstGeom>
          <a:noFill/>
        </p:spPr>
        <p:txBody>
          <a:bodyPr wrap="square" rtlCol="0">
            <a:spAutoFit/>
          </a:bodyPr>
          <a:lstStyle/>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2800" b="1" kern="100" dirty="0">
                <a:effectLst/>
                <a:latin typeface="Calibri" panose="020F0502020204030204" pitchFamily="34" charset="0"/>
                <a:ea typeface="Aptos" panose="020B0004020202020204" pitchFamily="34" charset="0"/>
                <a:cs typeface="Times New Roman" panose="02020603050405020304" pitchFamily="18" charset="0"/>
              </a:rPr>
              <a:t>The nominee’s service to his/her agency, including performance as a supervisor and/or mentor</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2800" b="1" kern="100" dirty="0">
                <a:effectLst/>
                <a:latin typeface="Calibri" panose="020F0502020204030204" pitchFamily="34" charset="0"/>
                <a:ea typeface="Aptos" panose="020B0004020202020204" pitchFamily="34" charset="0"/>
                <a:cs typeface="Times New Roman" panose="02020603050405020304" pitchFamily="18" charset="0"/>
              </a:rPr>
              <a:t>The nominee’s service to the people served by the agency</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2800" b="1" kern="100" dirty="0">
                <a:effectLst/>
                <a:latin typeface="Calibri" panose="020F0502020204030204" pitchFamily="34" charset="0"/>
                <a:ea typeface="Aptos" panose="020B0004020202020204" pitchFamily="34" charset="0"/>
                <a:cs typeface="Times New Roman" panose="02020603050405020304" pitchFamily="18" charset="0"/>
              </a:rPr>
              <a:t>The nominee’s record of career growth and development</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2800" b="1" kern="100" dirty="0">
                <a:effectLst/>
                <a:latin typeface="Calibri" panose="020F0502020204030204" pitchFamily="34" charset="0"/>
                <a:ea typeface="Aptos" panose="020B0004020202020204" pitchFamily="34" charset="0"/>
                <a:cs typeface="Times New Roman" panose="02020603050405020304" pitchFamily="18" charset="0"/>
              </a:rPr>
              <a:t>Volunteer services performed by the nominee</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920514426"/>
      </p:ext>
    </p:extLst>
  </p:cSld>
  <p:clrMapOvr>
    <a:masterClrMapping/>
  </p:clrMapOvr>
  <p:transition spd="slow" advClick="0" advTm="15000">
    <p:cove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le of food on a plate&#10;&#10;Description automatically generated">
            <a:extLst>
              <a:ext uri="{FF2B5EF4-FFF2-40B4-BE49-F238E27FC236}">
                <a16:creationId xmlns:a16="http://schemas.microsoft.com/office/drawing/2014/main" id="{865151FC-F777-552B-C582-6AFD3D9B392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2375"/>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21" name="Picture 20" descr="A bowl of soup with vegetables and meat&#10;&#10;Description automatically generated">
            <a:extLst>
              <a:ext uri="{FF2B5EF4-FFF2-40B4-BE49-F238E27FC236}">
                <a16:creationId xmlns:a16="http://schemas.microsoft.com/office/drawing/2014/main" id="{AC790838-20D7-4027-21F1-7A93F9CD575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4893" b="-4"/>
          <a:stretch/>
        </p:blipFill>
        <p:spPr>
          <a:xfrm>
            <a:off x="20" y="4069976"/>
            <a:ext cx="3535311" cy="2788023"/>
          </a:xfrm>
          <a:prstGeom prst="rect">
            <a:avLst/>
          </a:prstGeom>
        </p:spPr>
      </p:pic>
      <p:pic>
        <p:nvPicPr>
          <p:cNvPr id="27" name="Picture 26" descr="A plate of food on a table&#10;&#10;Description automatically generated">
            <a:extLst>
              <a:ext uri="{FF2B5EF4-FFF2-40B4-BE49-F238E27FC236}">
                <a16:creationId xmlns:a16="http://schemas.microsoft.com/office/drawing/2014/main" id="{2CCA30F1-D39D-AF80-A6E3-4863B1154B0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50" r="2" b="2"/>
          <a:stretch/>
        </p:blipFill>
        <p:spPr>
          <a:xfrm>
            <a:off x="3696199" y="3257176"/>
            <a:ext cx="4789093" cy="3600824"/>
          </a:xfrm>
          <a:prstGeom prst="rect">
            <a:avLst/>
          </a:prstGeom>
        </p:spPr>
      </p:pic>
      <p:pic>
        <p:nvPicPr>
          <p:cNvPr id="24" name="Picture 23" descr="A plate of rice and beans&#10;&#10;Description automatically generated">
            <a:extLst>
              <a:ext uri="{FF2B5EF4-FFF2-40B4-BE49-F238E27FC236}">
                <a16:creationId xmlns:a16="http://schemas.microsoft.com/office/drawing/2014/main" id="{BB54C76C-E856-DD1F-A575-07F8D5AE87A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11520" r="1" b="12707"/>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18" name="Picture 17" descr="A plate of food with rice and vegetables&#10;&#10;Description automatically generated">
            <a:extLst>
              <a:ext uri="{FF2B5EF4-FFF2-40B4-BE49-F238E27FC236}">
                <a16:creationId xmlns:a16="http://schemas.microsoft.com/office/drawing/2014/main" id="{AFAD5CD8-9637-5EC0-AC2D-BF9C57976ADD}"/>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r="7158"/>
          <a:stretch/>
        </p:blipFill>
        <p:spPr>
          <a:xfrm>
            <a:off x="8646161" y="4069976"/>
            <a:ext cx="3545840" cy="2788024"/>
          </a:xfrm>
          <a:prstGeom prst="rect">
            <a:avLst/>
          </a:prstGeom>
        </p:spPr>
      </p:pic>
    </p:spTree>
    <p:extLst>
      <p:ext uri="{BB962C8B-B14F-4D97-AF65-F5344CB8AC3E}">
        <p14:creationId xmlns:p14="http://schemas.microsoft.com/office/powerpoint/2010/main" val="1355881013"/>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feathered headdress&#10;&#10;Description automatically generated">
            <a:extLst>
              <a:ext uri="{FF2B5EF4-FFF2-40B4-BE49-F238E27FC236}">
                <a16:creationId xmlns:a16="http://schemas.microsoft.com/office/drawing/2014/main" id="{C74C8EC0-F608-DD7A-49B1-A915D2DF33E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9375" r="2" b="2"/>
          <a:stretch/>
        </p:blipFill>
        <p:spPr>
          <a:xfrm>
            <a:off x="2295" y="10"/>
            <a:ext cx="7493441" cy="4515944"/>
          </a:xfrm>
          <a:prstGeom prst="rect">
            <a:avLst/>
          </a:prstGeom>
        </p:spPr>
      </p:pic>
      <p:pic>
        <p:nvPicPr>
          <p:cNvPr id="14" name="Picture 13" descr="A colorful art piece with many different patterns&#10;&#10;Description automatically generated with medium confidence">
            <a:extLst>
              <a:ext uri="{FF2B5EF4-FFF2-40B4-BE49-F238E27FC236}">
                <a16:creationId xmlns:a16="http://schemas.microsoft.com/office/drawing/2014/main" id="{E3AA2814-4195-A9DA-2473-355D83EDE43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1052" r="2" b="22677"/>
          <a:stretch/>
        </p:blipFill>
        <p:spPr>
          <a:xfrm>
            <a:off x="7581163" y="-1"/>
            <a:ext cx="4607118" cy="2183054"/>
          </a:xfrm>
          <a:prstGeom prst="rect">
            <a:avLst/>
          </a:prstGeom>
        </p:spPr>
      </p:pic>
      <p:pic>
        <p:nvPicPr>
          <p:cNvPr id="3" name="Picture 2" descr="A person playing a bongos&#10;&#10;Description automatically generated">
            <a:extLst>
              <a:ext uri="{FF2B5EF4-FFF2-40B4-BE49-F238E27FC236}">
                <a16:creationId xmlns:a16="http://schemas.microsoft.com/office/drawing/2014/main" id="{3968A43E-B2B0-98E1-23BC-098BB2AF9DD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11014" r="2" b="16006"/>
          <a:stretch/>
        </p:blipFill>
        <p:spPr>
          <a:xfrm>
            <a:off x="7581165" y="2274491"/>
            <a:ext cx="4601105" cy="2241463"/>
          </a:xfrm>
          <a:prstGeom prst="rect">
            <a:avLst/>
          </a:prstGeom>
        </p:spPr>
      </p:pic>
      <p:pic>
        <p:nvPicPr>
          <p:cNvPr id="11" name="Picture 10" descr="A row of flags on poles&#10;&#10;Description automatically generated">
            <a:extLst>
              <a:ext uri="{FF2B5EF4-FFF2-40B4-BE49-F238E27FC236}">
                <a16:creationId xmlns:a16="http://schemas.microsoft.com/office/drawing/2014/main" id="{8D576DAF-3FBA-E3AC-8691-56E53C8F1D87}"/>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3788" r="5" b="4920"/>
          <a:stretch/>
        </p:blipFill>
        <p:spPr>
          <a:xfrm>
            <a:off x="-3717" y="4607392"/>
            <a:ext cx="3707011" cy="2250608"/>
          </a:xfrm>
          <a:prstGeom prst="rect">
            <a:avLst/>
          </a:prstGeom>
        </p:spPr>
      </p:pic>
      <p:pic>
        <p:nvPicPr>
          <p:cNvPr id="9" name="Picture 8" descr="A group of women wearing traditional clothing&#10;&#10;Description automatically generated">
            <a:extLst>
              <a:ext uri="{FF2B5EF4-FFF2-40B4-BE49-F238E27FC236}">
                <a16:creationId xmlns:a16="http://schemas.microsoft.com/office/drawing/2014/main" id="{D9267822-CEAA-F51B-EF2C-55022F6F68F3}"/>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r="-5" b="18783"/>
          <a:stretch/>
        </p:blipFill>
        <p:spPr>
          <a:xfrm>
            <a:off x="3794735" y="4607393"/>
            <a:ext cx="3694988" cy="2250608"/>
          </a:xfrm>
          <a:prstGeom prst="rect">
            <a:avLst/>
          </a:prstGeom>
        </p:spPr>
      </p:pic>
      <p:pic>
        <p:nvPicPr>
          <p:cNvPr id="20" name="Picture 19" descr="A guitar on a red cloth&#10;&#10;Description automatically generated">
            <a:extLst>
              <a:ext uri="{FF2B5EF4-FFF2-40B4-BE49-F238E27FC236}">
                <a16:creationId xmlns:a16="http://schemas.microsoft.com/office/drawing/2014/main" id="{BFFE83E6-F684-E651-65AD-722D4D173DF3}"/>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r="8120" b="-3"/>
          <a:stretch/>
        </p:blipFill>
        <p:spPr>
          <a:xfrm rot="10800000">
            <a:off x="7581164" y="4607392"/>
            <a:ext cx="4595097" cy="2250608"/>
          </a:xfrm>
          <a:prstGeom prst="rect">
            <a:avLst/>
          </a:prstGeom>
        </p:spPr>
      </p:pic>
      <p:sp>
        <p:nvSpPr>
          <p:cNvPr id="21" name="TextBox 20">
            <a:extLst>
              <a:ext uri="{FF2B5EF4-FFF2-40B4-BE49-F238E27FC236}">
                <a16:creationId xmlns:a16="http://schemas.microsoft.com/office/drawing/2014/main" id="{536D21FD-2A74-255E-DA62-5DB2D54F0C5C}"/>
              </a:ext>
            </a:extLst>
          </p:cNvPr>
          <p:cNvSpPr txBox="1"/>
          <p:nvPr/>
        </p:nvSpPr>
        <p:spPr>
          <a:xfrm>
            <a:off x="9759924" y="6657945"/>
            <a:ext cx="243207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13" tooltip="https://commons.wikimedia.org/wiki/File:Traditional_style_cuatro_of_Puerto_Rico.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60902807"/>
      </p:ext>
    </p:extLst>
  </p:cSld>
  <p:clrMapOvr>
    <a:masterClrMapping/>
  </p:clrMapOvr>
  <p:transition spd="slow" advClick="0" advTm="10000">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oup of men playing a game">
            <a:extLst>
              <a:ext uri="{FF2B5EF4-FFF2-40B4-BE49-F238E27FC236}">
                <a16:creationId xmlns:a16="http://schemas.microsoft.com/office/drawing/2014/main" id="{C6144917-FBF9-180B-22F6-BFF922D596F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369" b="-1"/>
          <a:stretch/>
        </p:blipFill>
        <p:spPr>
          <a:xfrm>
            <a:off x="320044" y="320038"/>
            <a:ext cx="4570678" cy="4128360"/>
          </a:xfrm>
          <a:prstGeom prst="rect">
            <a:avLst/>
          </a:prstGeom>
        </p:spPr>
      </p:pic>
      <p:pic>
        <p:nvPicPr>
          <p:cNvPr id="32" name="Picture 31" descr="A person in a colorful dress&#10;&#10;Description automatically generated">
            <a:extLst>
              <a:ext uri="{FF2B5EF4-FFF2-40B4-BE49-F238E27FC236}">
                <a16:creationId xmlns:a16="http://schemas.microsoft.com/office/drawing/2014/main" id="{CFCCA727-4828-1492-4DE6-89B7612FF7E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2391" r="-1" b="-1"/>
          <a:stretch/>
        </p:blipFill>
        <p:spPr>
          <a:xfrm>
            <a:off x="4968251" y="307164"/>
            <a:ext cx="2249424" cy="4141235"/>
          </a:xfrm>
          <a:prstGeom prst="rect">
            <a:avLst/>
          </a:prstGeom>
        </p:spPr>
      </p:pic>
      <p:pic>
        <p:nvPicPr>
          <p:cNvPr id="34" name="Picture 33" descr="A person in a garment&#10;&#10;Description automatically generated">
            <a:extLst>
              <a:ext uri="{FF2B5EF4-FFF2-40B4-BE49-F238E27FC236}">
                <a16:creationId xmlns:a16="http://schemas.microsoft.com/office/drawing/2014/main" id="{CE74CD86-245E-10CB-66A4-7C406872F06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r="-3" b="23593"/>
          <a:stretch/>
        </p:blipFill>
        <p:spPr>
          <a:xfrm>
            <a:off x="7295204" y="320040"/>
            <a:ext cx="4565343" cy="2383831"/>
          </a:xfrm>
          <a:prstGeom prst="rect">
            <a:avLst/>
          </a:prstGeom>
        </p:spPr>
      </p:pic>
      <p:pic>
        <p:nvPicPr>
          <p:cNvPr id="29" name="Picture 28" descr="A group of people standing with a llama&#10;&#10;Description automatically generated">
            <a:extLst>
              <a:ext uri="{FF2B5EF4-FFF2-40B4-BE49-F238E27FC236}">
                <a16:creationId xmlns:a16="http://schemas.microsoft.com/office/drawing/2014/main" id="{04E36045-016D-283D-F02D-AAB0167FDE75}"/>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r="8" b="15389"/>
          <a:stretch/>
        </p:blipFill>
        <p:spPr>
          <a:xfrm>
            <a:off x="320044" y="4540159"/>
            <a:ext cx="2249424" cy="1760648"/>
          </a:xfrm>
          <a:prstGeom prst="rect">
            <a:avLst/>
          </a:prstGeom>
        </p:spPr>
      </p:pic>
      <p:pic>
        <p:nvPicPr>
          <p:cNvPr id="23" name="Picture 22" descr="A group of women dancing in colorful dresses&#10;&#10;Description automatically generated">
            <a:extLst>
              <a:ext uri="{FF2B5EF4-FFF2-40B4-BE49-F238E27FC236}">
                <a16:creationId xmlns:a16="http://schemas.microsoft.com/office/drawing/2014/main" id="{3DAB1D4B-0E8E-9796-40B0-9E4BF30C0E34}"/>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t="20739" r="4" b="21362"/>
          <a:stretch/>
        </p:blipFill>
        <p:spPr>
          <a:xfrm>
            <a:off x="2645048" y="4540159"/>
            <a:ext cx="4572626" cy="1760642"/>
          </a:xfrm>
          <a:prstGeom prst="rect">
            <a:avLst/>
          </a:prstGeom>
        </p:spPr>
      </p:pic>
      <p:pic>
        <p:nvPicPr>
          <p:cNvPr id="26" name="Picture 25" descr="A group of people in colorful dresses holding flags&#10;&#10;Description automatically generated">
            <a:extLst>
              <a:ext uri="{FF2B5EF4-FFF2-40B4-BE49-F238E27FC236}">
                <a16:creationId xmlns:a16="http://schemas.microsoft.com/office/drawing/2014/main" id="{09AB7893-8AB7-6E78-BE6B-11D301315BEE}"/>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t="13891" r="-2" b="1393"/>
          <a:stretch/>
        </p:blipFill>
        <p:spPr>
          <a:xfrm>
            <a:off x="7287920" y="2841523"/>
            <a:ext cx="4572626" cy="3459278"/>
          </a:xfrm>
          <a:prstGeom prst="rect">
            <a:avLst/>
          </a:prstGeom>
        </p:spPr>
      </p:pic>
    </p:spTree>
    <p:extLst>
      <p:ext uri="{BB962C8B-B14F-4D97-AF65-F5344CB8AC3E}">
        <p14:creationId xmlns:p14="http://schemas.microsoft.com/office/powerpoint/2010/main" val="1010925401"/>
      </p:ext>
    </p:extLst>
  </p:cSld>
  <p:clrMapOvr>
    <a:masterClrMapping/>
  </p:clrMapOvr>
  <p:transition spd="slow" advClick="0" advTm="10000">
    <p:push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36FC6A-4287-B750-4330-8346591DF4FB}"/>
              </a:ext>
            </a:extLst>
          </p:cNvPr>
          <p:cNvSpPr txBox="1"/>
          <p:nvPr/>
        </p:nvSpPr>
        <p:spPr>
          <a:xfrm>
            <a:off x="7371060" y="3335044"/>
            <a:ext cx="3804512" cy="3320669"/>
          </a:xfrm>
          <a:prstGeom prst="rect">
            <a:avLst/>
          </a:prstGeom>
        </p:spPr>
        <p:txBody>
          <a:bodyPr vert="horz" lIns="91440" tIns="45720" rIns="91440" bIns="45720" rtlCol="0">
            <a:normAutofit/>
          </a:bodyPr>
          <a:lstStyle/>
          <a:p>
            <a:pPr>
              <a:lnSpc>
                <a:spcPct val="90000"/>
              </a:lnSpc>
              <a:spcAft>
                <a:spcPts val="600"/>
              </a:spcAft>
            </a:pPr>
            <a:r>
              <a:rPr lang="en-US" sz="1700" b="1" i="0" dirty="0">
                <a:effectLst/>
              </a:rPr>
              <a:t>Cesar Chavez </a:t>
            </a:r>
            <a:r>
              <a:rPr lang="en-US" sz="1700" b="0" i="0" dirty="0">
                <a:effectLst/>
              </a:rPr>
              <a:t>– Labor and </a:t>
            </a:r>
            <a:r>
              <a:rPr lang="en-US" sz="1700" dirty="0"/>
              <a:t>Civil Rights Leader</a:t>
            </a:r>
          </a:p>
          <a:p>
            <a:pPr>
              <a:lnSpc>
                <a:spcPct val="90000"/>
              </a:lnSpc>
              <a:spcAft>
                <a:spcPts val="600"/>
              </a:spcAft>
            </a:pPr>
            <a:r>
              <a:rPr lang="en-US" sz="1700" b="0" i="0" dirty="0">
                <a:effectLst/>
              </a:rPr>
              <a:t>Cesar Chavez employed nonviolent means to bring attention to the plight of farmworkers and formed both the National Farm Workers Association, which later became United Farm Workers. As a labor leader, Chavez led marches, called for boycotts and went on several hunger strikes. It is believed that Chavez's hunger strikes contributed to his death on April 23, 1993, in San Luis, Arizona.</a:t>
            </a:r>
            <a:endParaRPr lang="en-US" sz="1700" dirty="0"/>
          </a:p>
        </p:txBody>
      </p:sp>
      <p:pic>
        <p:nvPicPr>
          <p:cNvPr id="5" name="Picture 4" descr="A person speaking into two microphones&#10;&#10;Description automatically generated">
            <a:extLst>
              <a:ext uri="{FF2B5EF4-FFF2-40B4-BE49-F238E27FC236}">
                <a16:creationId xmlns:a16="http://schemas.microsoft.com/office/drawing/2014/main" id="{77215148-BBBE-C363-F8C9-80A543EA086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511" r="4261"/>
          <a:stretch/>
        </p:blipFill>
        <p:spPr>
          <a:xfrm>
            <a:off x="3195873" y="3405024"/>
            <a:ext cx="3161807" cy="315225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ABB438DE-599E-3065-7012-EE70496029AD}"/>
              </a:ext>
            </a:extLst>
          </p:cNvPr>
          <p:cNvSpPr txBox="1"/>
          <p:nvPr/>
        </p:nvSpPr>
        <p:spPr>
          <a:xfrm>
            <a:off x="453081" y="1659430"/>
            <a:ext cx="3550508" cy="369332"/>
          </a:xfrm>
          <a:prstGeom prst="rect">
            <a:avLst/>
          </a:prstGeom>
          <a:noFill/>
        </p:spPr>
        <p:txBody>
          <a:bodyPr wrap="square" rtlCol="0">
            <a:spAutoFit/>
          </a:bodyPr>
          <a:lstStyle/>
          <a:p>
            <a:r>
              <a:rPr lang="en-US" b="1" dirty="0"/>
              <a:t>LAW AND ACTIVISM</a:t>
            </a:r>
          </a:p>
        </p:txBody>
      </p:sp>
      <p:sp>
        <p:nvSpPr>
          <p:cNvPr id="9" name="TextBox 8">
            <a:extLst>
              <a:ext uri="{FF2B5EF4-FFF2-40B4-BE49-F238E27FC236}">
                <a16:creationId xmlns:a16="http://schemas.microsoft.com/office/drawing/2014/main" id="{A23D2F1C-6145-C04E-CDEB-F250F2943717}"/>
              </a:ext>
            </a:extLst>
          </p:cNvPr>
          <p:cNvSpPr txBox="1"/>
          <p:nvPr/>
        </p:nvSpPr>
        <p:spPr>
          <a:xfrm>
            <a:off x="4003589" y="211125"/>
            <a:ext cx="5269727" cy="2554545"/>
          </a:xfrm>
          <a:prstGeom prst="rect">
            <a:avLst/>
          </a:prstGeom>
          <a:noFill/>
        </p:spPr>
        <p:txBody>
          <a:bodyPr wrap="square">
            <a:spAutoFit/>
          </a:bodyPr>
          <a:lstStyle/>
          <a:p>
            <a:r>
              <a:rPr lang="en-US" sz="1600" b="1" dirty="0"/>
              <a:t>Sonia Sotomayor </a:t>
            </a:r>
            <a:r>
              <a:rPr lang="en-US" sz="1600" dirty="0"/>
              <a:t>is an associate justice of the Supreme Court of the United States, upon which she has served since 2009. Appointed by then-President Barack Obama following the retirement of Justice David Souter, Sotomayor is the first Latina (Puerto Rican) Supreme Court justice in United States history, as well as the first woman of color to serve on the Supreme Court. Sotomayor previously served as a U.S. District Court judge starting in 1992 and was elevated to the 2nd Circuit Court of Appeals in 1998.</a:t>
            </a:r>
          </a:p>
        </p:txBody>
      </p:sp>
      <p:pic>
        <p:nvPicPr>
          <p:cNvPr id="12" name="Picture 11" descr="A person speaking into a microphone">
            <a:extLst>
              <a:ext uri="{FF2B5EF4-FFF2-40B4-BE49-F238E27FC236}">
                <a16:creationId xmlns:a16="http://schemas.microsoft.com/office/drawing/2014/main" id="{D53CF2E3-DF60-740A-F478-73B36DB3968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1876"/>
          <a:stretch/>
        </p:blipFill>
        <p:spPr>
          <a:xfrm>
            <a:off x="9238996" y="298128"/>
            <a:ext cx="2589170" cy="1836315"/>
          </a:xfrm>
          <a:prstGeom prst="rect">
            <a:avLst/>
          </a:prstGeom>
        </p:spPr>
      </p:pic>
    </p:spTree>
    <p:extLst>
      <p:ext uri="{BB962C8B-B14F-4D97-AF65-F5344CB8AC3E}">
        <p14:creationId xmlns:p14="http://schemas.microsoft.com/office/powerpoint/2010/main" val="157457685"/>
      </p:ext>
    </p:extLst>
  </p:cSld>
  <p:clrMapOvr>
    <a:masterClrMapping/>
  </p:clrMapOvr>
  <mc:AlternateContent xmlns:mc="http://schemas.openxmlformats.org/markup-compatibility/2006" xmlns:p14="http://schemas.microsoft.com/office/powerpoint/2010/main">
    <mc:Choice Requires="p14">
      <p:transition spd="slow" p14:dur="1500" advClick="0" advTm="20000">
        <p:split dir="in"/>
      </p:transition>
    </mc:Choice>
    <mc:Fallback xmlns="">
      <p:transition spd="slow" advClick="0" advTm="20000">
        <p:split dir="in"/>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69A292-D5BA-6AD1-304F-AEA81E161708}"/>
              </a:ext>
            </a:extLst>
          </p:cNvPr>
          <p:cNvSpPr txBox="1"/>
          <p:nvPr/>
        </p:nvSpPr>
        <p:spPr>
          <a:xfrm>
            <a:off x="5759983" y="3857178"/>
            <a:ext cx="3242559" cy="2800767"/>
          </a:xfrm>
          <a:prstGeom prst="rect">
            <a:avLst/>
          </a:prstGeom>
        </p:spPr>
        <p:txBody>
          <a:bodyPr vert="horz" lIns="91440" tIns="45720" rIns="91440" bIns="45720" rtlCol="0">
            <a:normAutofit fontScale="85000" lnSpcReduction="10000"/>
          </a:bodyPr>
          <a:lstStyle/>
          <a:p>
            <a:pPr>
              <a:lnSpc>
                <a:spcPct val="90000"/>
              </a:lnSpc>
              <a:spcAft>
                <a:spcPts val="600"/>
              </a:spcAft>
            </a:pPr>
            <a:r>
              <a:rPr lang="en-US" sz="1700" b="1" i="0" dirty="0">
                <a:effectLst/>
                <a:highlight>
                  <a:srgbClr val="FFFFFF"/>
                </a:highlight>
              </a:rPr>
              <a:t>Ellen Ochoa</a:t>
            </a:r>
            <a:r>
              <a:rPr lang="en-US" sz="1700" b="0" i="0" dirty="0">
                <a:effectLst/>
                <a:highlight>
                  <a:srgbClr val="FFFFFF"/>
                </a:highlight>
              </a:rPr>
              <a:t> (born May 10, 1958) is a Hispanic engineer, former astronaut and former director of the </a:t>
            </a:r>
            <a:r>
              <a:rPr lang="en-US" sz="1700" b="0" i="0" u="none" strike="noStrike" dirty="0">
                <a:effectLst/>
                <a:highlight>
                  <a:srgbClr val="FFFFFF"/>
                </a:highlight>
                <a:hlinkClick r:id="rId2" tooltip="Johnson Space Center"/>
              </a:rPr>
              <a:t>Johnson Space Center</a:t>
            </a:r>
            <a:r>
              <a:rPr lang="en-US" sz="1700" b="0" i="0" dirty="0">
                <a:effectLst/>
                <a:highlight>
                  <a:srgbClr val="FFFFFF"/>
                </a:highlight>
              </a:rPr>
              <a:t>.</a:t>
            </a:r>
            <a:r>
              <a:rPr lang="en-US" sz="1700" b="0" i="0" u="none" strike="noStrike" baseline="30000" dirty="0">
                <a:effectLst/>
                <a:highlight>
                  <a:srgbClr val="FFFFFF"/>
                </a:highlight>
                <a:hlinkClick r:id="rId3"/>
              </a:rPr>
              <a:t>[1]</a:t>
            </a:r>
            <a:r>
              <a:rPr lang="en-US" sz="1700" b="0" i="0" dirty="0">
                <a:effectLst/>
                <a:highlight>
                  <a:srgbClr val="FFFFFF"/>
                </a:highlight>
              </a:rPr>
              <a:t> In 1993, Ochoa became the first </a:t>
            </a:r>
            <a:r>
              <a:rPr lang="en-US" sz="1700" b="0" i="0" u="none" strike="noStrike" dirty="0">
                <a:effectLst/>
                <a:highlight>
                  <a:srgbClr val="FFFFFF"/>
                </a:highlight>
                <a:hlinkClick r:id="rId4" tooltip="Latinas"/>
              </a:rPr>
              <a:t>Latina</a:t>
            </a:r>
            <a:r>
              <a:rPr lang="en-US" sz="1700" b="0" i="0" dirty="0">
                <a:effectLst/>
                <a:highlight>
                  <a:srgbClr val="FFFFFF"/>
                </a:highlight>
              </a:rPr>
              <a:t> woman to go to space when she served on a nine-day mission aboard the </a:t>
            </a:r>
            <a:r>
              <a:rPr lang="en-US" sz="1700" b="0" i="0" u="none" strike="noStrike" dirty="0">
                <a:effectLst/>
                <a:highlight>
                  <a:srgbClr val="FFFFFF"/>
                </a:highlight>
                <a:hlinkClick r:id="rId5" tooltip="Space Shuttle Discovery"/>
              </a:rPr>
              <a:t>Space Shuttle </a:t>
            </a:r>
            <a:r>
              <a:rPr lang="en-US" sz="1700" b="0" i="1" u="none" strike="noStrike" dirty="0">
                <a:effectLst/>
                <a:highlight>
                  <a:srgbClr val="FFFFFF"/>
                </a:highlight>
                <a:hlinkClick r:id="rId5" tooltip="Space Shuttle Discovery"/>
              </a:rPr>
              <a:t>Discovery</a:t>
            </a:r>
            <a:r>
              <a:rPr lang="en-US" sz="1700" b="0" i="0" dirty="0">
                <a:effectLst/>
                <a:highlight>
                  <a:srgbClr val="FFFFFF"/>
                </a:highlight>
              </a:rPr>
              <a:t>.</a:t>
            </a:r>
            <a:r>
              <a:rPr lang="en-US" sz="1700" b="0" i="0" u="none" strike="noStrike" baseline="30000" dirty="0">
                <a:effectLst/>
                <a:highlight>
                  <a:srgbClr val="FFFFFF"/>
                </a:highlight>
                <a:hlinkClick r:id="rId6"/>
              </a:rPr>
              <a:t>[2]</a:t>
            </a:r>
            <a:r>
              <a:rPr lang="en-US" sz="1700" b="0" i="0" dirty="0">
                <a:effectLst/>
                <a:highlight>
                  <a:srgbClr val="FFFFFF"/>
                </a:highlight>
              </a:rPr>
              <a:t> Ochoa became director of the center upon the retirement of the previous director, </a:t>
            </a:r>
            <a:r>
              <a:rPr lang="en-US" sz="1700" b="0" i="0" u="none" strike="noStrike" dirty="0">
                <a:effectLst/>
                <a:highlight>
                  <a:srgbClr val="FFFFFF"/>
                </a:highlight>
                <a:hlinkClick r:id="rId7" tooltip="Michael Coats"/>
              </a:rPr>
              <a:t>Michael Coats</a:t>
            </a:r>
            <a:r>
              <a:rPr lang="en-US" sz="1700" b="0" i="0" dirty="0">
                <a:effectLst/>
                <a:highlight>
                  <a:srgbClr val="FFFFFF"/>
                </a:highlight>
              </a:rPr>
              <a:t>, on December 31, 2012.</a:t>
            </a:r>
            <a:r>
              <a:rPr lang="en-US" sz="1700" b="0" i="0" u="none" strike="noStrike" baseline="30000" dirty="0">
                <a:effectLst/>
                <a:highlight>
                  <a:srgbClr val="FFFFFF"/>
                </a:highlight>
                <a:hlinkClick r:id="rId8"/>
              </a:rPr>
              <a:t>[3]</a:t>
            </a:r>
            <a:r>
              <a:rPr lang="en-US" sz="1700" b="0" i="0" dirty="0">
                <a:effectLst/>
                <a:highlight>
                  <a:srgbClr val="FFFFFF"/>
                </a:highlight>
              </a:rPr>
              <a:t> She was the first Latina director and the second female director of Johnson Space Center.</a:t>
            </a:r>
            <a:endParaRPr lang="en-US" sz="1700" dirty="0"/>
          </a:p>
        </p:txBody>
      </p:sp>
      <p:pic>
        <p:nvPicPr>
          <p:cNvPr id="5" name="Picture 4" descr="A person in an orange space suit&#10;&#10;Description automatically generated">
            <a:extLst>
              <a:ext uri="{FF2B5EF4-FFF2-40B4-BE49-F238E27FC236}">
                <a16:creationId xmlns:a16="http://schemas.microsoft.com/office/drawing/2014/main" id="{DA91797A-16F2-9E15-0956-73472E811027}"/>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r="-1" b="20241"/>
          <a:stretch/>
        </p:blipFill>
        <p:spPr>
          <a:xfrm>
            <a:off x="9046480" y="3723502"/>
            <a:ext cx="3143997" cy="313449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958BEC75-9024-CC24-3774-22EDB6F73D10}"/>
              </a:ext>
            </a:extLst>
          </p:cNvPr>
          <p:cNvSpPr txBox="1"/>
          <p:nvPr/>
        </p:nvSpPr>
        <p:spPr>
          <a:xfrm>
            <a:off x="9759924" y="6657945"/>
            <a:ext cx="243207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10" tooltip="https://en.wikipedia.org/wiki/File:Ellen_Ochoa.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1"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8" name="TextBox 7">
            <a:extLst>
              <a:ext uri="{FF2B5EF4-FFF2-40B4-BE49-F238E27FC236}">
                <a16:creationId xmlns:a16="http://schemas.microsoft.com/office/drawing/2014/main" id="{CEE43C76-E013-4901-6047-A817F501303B}"/>
              </a:ext>
            </a:extLst>
          </p:cNvPr>
          <p:cNvSpPr txBox="1"/>
          <p:nvPr/>
        </p:nvSpPr>
        <p:spPr>
          <a:xfrm>
            <a:off x="51280" y="3268141"/>
            <a:ext cx="4929102" cy="3293209"/>
          </a:xfrm>
          <a:prstGeom prst="rect">
            <a:avLst/>
          </a:prstGeom>
          <a:noFill/>
        </p:spPr>
        <p:txBody>
          <a:bodyPr wrap="square">
            <a:spAutoFit/>
          </a:bodyPr>
          <a:lstStyle/>
          <a:p>
            <a:r>
              <a:rPr lang="en-US" sz="1600" b="1" dirty="0"/>
              <a:t>Color TV</a:t>
            </a:r>
          </a:p>
          <a:p>
            <a:r>
              <a:rPr lang="en-US" sz="1600" dirty="0"/>
              <a:t>The upgrades from black-and-white to color television began in the 1960s, thanks to a patent filed in 1940 for a “</a:t>
            </a:r>
            <a:r>
              <a:rPr lang="en-US" sz="1600" dirty="0" err="1"/>
              <a:t>chromoscopic</a:t>
            </a:r>
            <a:r>
              <a:rPr lang="en-US" sz="1600" dirty="0"/>
              <a:t> adapter for television equipment” by Guillermo González Camarena of Mexico. Camarena, an electrical engineer who specialized in electronics at the National Polytechnic Institute of Mexico, created the first Trichromatic Field Sequential System, a technology that transmits moving images in variations of red, green and blue to achieve a spectrum of color. Prior to González Camarena’s invention, televisions only broadcast images in monochrome.</a:t>
            </a:r>
          </a:p>
        </p:txBody>
      </p:sp>
      <p:sp>
        <p:nvSpPr>
          <p:cNvPr id="9" name="TextBox 8">
            <a:extLst>
              <a:ext uri="{FF2B5EF4-FFF2-40B4-BE49-F238E27FC236}">
                <a16:creationId xmlns:a16="http://schemas.microsoft.com/office/drawing/2014/main" id="{612BD15E-8031-D78F-950C-740FB33808D1}"/>
              </a:ext>
            </a:extLst>
          </p:cNvPr>
          <p:cNvSpPr txBox="1"/>
          <p:nvPr/>
        </p:nvSpPr>
        <p:spPr>
          <a:xfrm>
            <a:off x="1348079" y="1795670"/>
            <a:ext cx="2335504" cy="461665"/>
          </a:xfrm>
          <a:prstGeom prst="rect">
            <a:avLst/>
          </a:prstGeom>
          <a:noFill/>
        </p:spPr>
        <p:txBody>
          <a:bodyPr wrap="square" rtlCol="0">
            <a:spAutoFit/>
          </a:bodyPr>
          <a:lstStyle/>
          <a:p>
            <a:r>
              <a:rPr lang="en-US" sz="2400" b="1" dirty="0"/>
              <a:t>SCIENCE</a:t>
            </a:r>
          </a:p>
        </p:txBody>
      </p:sp>
      <p:sp>
        <p:nvSpPr>
          <p:cNvPr id="12" name="TextBox 11">
            <a:extLst>
              <a:ext uri="{FF2B5EF4-FFF2-40B4-BE49-F238E27FC236}">
                <a16:creationId xmlns:a16="http://schemas.microsoft.com/office/drawing/2014/main" id="{A93D4FAA-BE35-89EA-67C4-8A09183BAB20}"/>
              </a:ext>
            </a:extLst>
          </p:cNvPr>
          <p:cNvSpPr txBox="1"/>
          <p:nvPr/>
        </p:nvSpPr>
        <p:spPr>
          <a:xfrm>
            <a:off x="6526867" y="456842"/>
            <a:ext cx="5251281" cy="2677656"/>
          </a:xfrm>
          <a:prstGeom prst="rect">
            <a:avLst/>
          </a:prstGeom>
          <a:noFill/>
        </p:spPr>
        <p:txBody>
          <a:bodyPr wrap="square">
            <a:spAutoFit/>
          </a:bodyPr>
          <a:lstStyle/>
          <a:p>
            <a:r>
              <a:rPr lang="en-US" sz="1400" b="1" dirty="0"/>
              <a:t>Earthquake Sensing Technology</a:t>
            </a:r>
          </a:p>
          <a:p>
            <a:r>
              <a:rPr lang="en-US" sz="1400" dirty="0"/>
              <a:t>Because of University of Chile professor Arturo Arias Suárez, scientists have the ability to measure the risks of damage related to a possible earthquake in a given location. Arias Suárez served as director of Chile’s Instituto de </a:t>
            </a:r>
            <a:r>
              <a:rPr lang="en-US" sz="1400" dirty="0" err="1"/>
              <a:t>Investigación</a:t>
            </a:r>
            <a:r>
              <a:rPr lang="en-US" sz="1400" dirty="0"/>
              <a:t> y </a:t>
            </a:r>
            <a:r>
              <a:rPr lang="en-US" sz="1400" dirty="0" err="1"/>
              <a:t>Ensayos</a:t>
            </a:r>
            <a:r>
              <a:rPr lang="en-US" sz="1400" dirty="0"/>
              <a:t> de </a:t>
            </a:r>
            <a:r>
              <a:rPr lang="en-US" sz="1400" dirty="0" err="1"/>
              <a:t>Materiales</a:t>
            </a:r>
            <a:r>
              <a:rPr lang="en-US" sz="1400" dirty="0"/>
              <a:t> (Materials Research and Testing Institute /IDIEM) from 1958 through 1965. In 1970, he developed the “Instrumental Seismic Intensity” or “Arias Intensity” (AI) method, a mathematical formula that assesses the strength of earthquake tremors by measuring their seismic waves. With the Arias Intensity formula, building engineers can design buildings that are better equipped to withstand seismic activity.</a:t>
            </a:r>
          </a:p>
        </p:txBody>
      </p:sp>
      <p:pic>
        <p:nvPicPr>
          <p:cNvPr id="14" name="Picture 13">
            <a:extLst>
              <a:ext uri="{FF2B5EF4-FFF2-40B4-BE49-F238E27FC236}">
                <a16:creationId xmlns:a16="http://schemas.microsoft.com/office/drawing/2014/main" id="{049BB0F4-3846-8556-A96E-B0937888D6D1}"/>
              </a:ext>
            </a:extLst>
          </p:cNvPr>
          <p:cNvPicPr>
            <a:picLocks noChangeAspect="1"/>
          </p:cNvPicPr>
          <p:nvPr/>
        </p:nvPicPr>
        <p:blipFill>
          <a:blip r:embed="rId12"/>
          <a:stretch>
            <a:fillRect/>
          </a:stretch>
        </p:blipFill>
        <p:spPr>
          <a:xfrm>
            <a:off x="1202725" y="2713502"/>
            <a:ext cx="963063" cy="841992"/>
          </a:xfrm>
          <a:prstGeom prst="rect">
            <a:avLst/>
          </a:prstGeom>
        </p:spPr>
      </p:pic>
      <p:pic>
        <p:nvPicPr>
          <p:cNvPr id="15" name="Picture 14">
            <a:extLst>
              <a:ext uri="{FF2B5EF4-FFF2-40B4-BE49-F238E27FC236}">
                <a16:creationId xmlns:a16="http://schemas.microsoft.com/office/drawing/2014/main" id="{46844D3C-ED10-1FFE-E089-6613D5C7327B}"/>
              </a:ext>
            </a:extLst>
          </p:cNvPr>
          <p:cNvPicPr>
            <a:picLocks noChangeAspect="1"/>
          </p:cNvPicPr>
          <p:nvPr/>
        </p:nvPicPr>
        <p:blipFill>
          <a:blip r:embed="rId13"/>
          <a:stretch>
            <a:fillRect/>
          </a:stretch>
        </p:blipFill>
        <p:spPr>
          <a:xfrm>
            <a:off x="5183496" y="588266"/>
            <a:ext cx="1340323" cy="1340323"/>
          </a:xfrm>
          <a:prstGeom prst="rect">
            <a:avLst/>
          </a:prstGeom>
        </p:spPr>
      </p:pic>
    </p:spTree>
    <p:extLst>
      <p:ext uri="{BB962C8B-B14F-4D97-AF65-F5344CB8AC3E}">
        <p14:creationId xmlns:p14="http://schemas.microsoft.com/office/powerpoint/2010/main" val="1792137446"/>
      </p:ext>
    </p:extLst>
  </p:cSld>
  <p:clrMapOvr>
    <a:masterClrMapping/>
  </p:clrMapOvr>
  <p:transition spd="slow" advClick="0" advTm="25000">
    <p:strips dir="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D88243-E6FD-ABBC-B550-09A3E8ECA9B9}"/>
              </a:ext>
            </a:extLst>
          </p:cNvPr>
          <p:cNvSpPr txBox="1"/>
          <p:nvPr/>
        </p:nvSpPr>
        <p:spPr>
          <a:xfrm>
            <a:off x="220968" y="3901931"/>
            <a:ext cx="5766070" cy="2554545"/>
          </a:xfrm>
          <a:prstGeom prst="rect">
            <a:avLst/>
          </a:prstGeom>
          <a:noFill/>
        </p:spPr>
        <p:txBody>
          <a:bodyPr wrap="square">
            <a:spAutoFit/>
          </a:bodyPr>
          <a:lstStyle/>
          <a:p>
            <a:pPr algn="l"/>
            <a:r>
              <a:rPr lang="en-US" sz="1600" b="1" i="0" dirty="0">
                <a:solidFill>
                  <a:srgbClr val="000000"/>
                </a:solidFill>
                <a:effectLst/>
                <a:latin typeface="Neutra"/>
              </a:rPr>
              <a:t>Isabel Allende</a:t>
            </a:r>
          </a:p>
          <a:p>
            <a:pPr algn="l"/>
            <a:r>
              <a:rPr lang="en-US" sz="1600" b="0" i="0" dirty="0">
                <a:solidFill>
                  <a:srgbClr val="000000"/>
                </a:solidFill>
                <a:effectLst/>
                <a:latin typeface="Charter"/>
              </a:rPr>
              <a:t>Isabelle Allende is one of the most famous writers of magical realism and an iconic voice in Latin American literature. She’s been called the most widely-read Spanish language writer in the world: Her novels have been translated into more than 42 languages and sold more than 77 million copies. The Chilean author’s best-known book is </a:t>
            </a:r>
            <a:r>
              <a:rPr lang="en-US" sz="1600" b="1" i="1" dirty="0">
                <a:solidFill>
                  <a:srgbClr val="125C68"/>
                </a:solidFill>
                <a:effectLst/>
                <a:latin typeface="CharterItalic"/>
                <a:hlinkClick r:id="rId2"/>
              </a:rPr>
              <a:t>The House of the Spirits</a:t>
            </a:r>
            <a:r>
              <a:rPr lang="en-US" sz="1600" b="0" i="0" dirty="0">
                <a:solidFill>
                  <a:srgbClr val="000000"/>
                </a:solidFill>
                <a:effectLst/>
                <a:latin typeface="Charter"/>
              </a:rPr>
              <a:t>, which is set in Chile during the Pinochet dictatorship. A little-known fact is that she’s related to actor Pedro Pascal. In 2014, President Obama awarded her the Presidential Medal of Freedom.</a:t>
            </a:r>
          </a:p>
        </p:txBody>
      </p:sp>
      <p:sp>
        <p:nvSpPr>
          <p:cNvPr id="5" name="TextBox 4">
            <a:extLst>
              <a:ext uri="{FF2B5EF4-FFF2-40B4-BE49-F238E27FC236}">
                <a16:creationId xmlns:a16="http://schemas.microsoft.com/office/drawing/2014/main" id="{47142F72-AB1F-7EAE-A517-123F8C81B28E}"/>
              </a:ext>
            </a:extLst>
          </p:cNvPr>
          <p:cNvSpPr txBox="1"/>
          <p:nvPr/>
        </p:nvSpPr>
        <p:spPr>
          <a:xfrm>
            <a:off x="6421837" y="4055818"/>
            <a:ext cx="5338053" cy="2246769"/>
          </a:xfrm>
          <a:prstGeom prst="rect">
            <a:avLst/>
          </a:prstGeom>
          <a:noFill/>
        </p:spPr>
        <p:txBody>
          <a:bodyPr wrap="square">
            <a:spAutoFit/>
          </a:bodyPr>
          <a:lstStyle/>
          <a:p>
            <a:pPr algn="l"/>
            <a:r>
              <a:rPr lang="en-US" sz="1400" b="1" i="0" dirty="0">
                <a:solidFill>
                  <a:srgbClr val="000000"/>
                </a:solidFill>
                <a:effectLst/>
                <a:latin typeface="Neutra"/>
              </a:rPr>
              <a:t>Jean-Michel Basquiat</a:t>
            </a:r>
          </a:p>
          <a:p>
            <a:pPr algn="l"/>
            <a:r>
              <a:rPr lang="en-US" sz="1400" b="0" i="0" dirty="0">
                <a:solidFill>
                  <a:srgbClr val="000000"/>
                </a:solidFill>
                <a:effectLst/>
                <a:latin typeface="Charter"/>
              </a:rPr>
              <a:t>Jean-Michel Basquiat is one of the most famous American artists. He painted in New York City in the 80s, where he fostered a close friendship with fellow artist Andy Warhol. He was born in Brooklyn to a Haitian-American father and a Puerto Rican mother.</a:t>
            </a:r>
          </a:p>
          <a:p>
            <a:pPr algn="l"/>
            <a:r>
              <a:rPr lang="en-US" sz="1400" b="0" i="0" dirty="0">
                <a:solidFill>
                  <a:srgbClr val="000000"/>
                </a:solidFill>
                <a:effectLst/>
                <a:latin typeface="Charter"/>
              </a:rPr>
              <a:t>His paintings explore Black and Latino identity, combining bold colors, recurring iconography and text to make political statements. His most famous motifs are crowns, dinosaurs and skeletal figures. Although he died at only 27, his influence on the art world and on street fashion is still felt today, found on designs ranging from Uniqlo to Tiffany.</a:t>
            </a:r>
          </a:p>
        </p:txBody>
      </p:sp>
      <p:pic>
        <p:nvPicPr>
          <p:cNvPr id="7" name="Picture 6" descr="A person with short hair wearing a necklace">
            <a:extLst>
              <a:ext uri="{FF2B5EF4-FFF2-40B4-BE49-F238E27FC236}">
                <a16:creationId xmlns:a16="http://schemas.microsoft.com/office/drawing/2014/main" id="{78AF4197-0AA5-3BF3-F837-99E6E01CA06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302326" y="2611150"/>
            <a:ext cx="1132853" cy="1508755"/>
          </a:xfrm>
          <a:prstGeom prst="rect">
            <a:avLst/>
          </a:prstGeom>
        </p:spPr>
      </p:pic>
      <p:pic>
        <p:nvPicPr>
          <p:cNvPr id="10" name="Picture 9" descr="A person wearing a hat">
            <a:extLst>
              <a:ext uri="{FF2B5EF4-FFF2-40B4-BE49-F238E27FC236}">
                <a16:creationId xmlns:a16="http://schemas.microsoft.com/office/drawing/2014/main" id="{0D8EC544-3F53-020C-86DA-78A48528D44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604832" y="2462037"/>
            <a:ext cx="2409306" cy="1806979"/>
          </a:xfrm>
          <a:prstGeom prst="rect">
            <a:avLst/>
          </a:prstGeom>
        </p:spPr>
      </p:pic>
      <p:sp>
        <p:nvSpPr>
          <p:cNvPr id="14" name="TextBox 13">
            <a:extLst>
              <a:ext uri="{FF2B5EF4-FFF2-40B4-BE49-F238E27FC236}">
                <a16:creationId xmlns:a16="http://schemas.microsoft.com/office/drawing/2014/main" id="{5870B507-3F2A-FD1F-1E4F-BAFB338EF254}"/>
              </a:ext>
            </a:extLst>
          </p:cNvPr>
          <p:cNvSpPr txBox="1"/>
          <p:nvPr/>
        </p:nvSpPr>
        <p:spPr>
          <a:xfrm>
            <a:off x="1833716" y="436225"/>
            <a:ext cx="8524567" cy="1877437"/>
          </a:xfrm>
          <a:prstGeom prst="rect">
            <a:avLst/>
          </a:prstGeom>
          <a:noFill/>
        </p:spPr>
        <p:txBody>
          <a:bodyPr wrap="square">
            <a:spAutoFit/>
          </a:bodyPr>
          <a:lstStyle/>
          <a:p>
            <a:pPr algn="ctr"/>
            <a:r>
              <a:rPr lang="en-US" b="1" dirty="0"/>
              <a:t>Writers and Artists  </a:t>
            </a:r>
          </a:p>
          <a:p>
            <a:endParaRPr lang="en-US" sz="1400" dirty="0"/>
          </a:p>
          <a:p>
            <a:r>
              <a:rPr lang="en-US" sz="1400" dirty="0"/>
              <a:t>There are many famous Latino authors and Hispanic writers. Some of the famous Hispanic poets and writers include Diana Gabaldon, Gary Soto, Sandra Cisneros, Luis Alberto </a:t>
            </a:r>
            <a:r>
              <a:rPr lang="en-US" sz="1400" dirty="0" err="1"/>
              <a:t>Urrea</a:t>
            </a:r>
            <a:r>
              <a:rPr lang="en-US" sz="1400" dirty="0"/>
              <a:t>, Rudolpho Anaya, Pat Mora, and Ana Castillo1. Some of the most renowned Hispanic authors of all time include Junot Díaz, Benjamin </a:t>
            </a:r>
            <a:r>
              <a:rPr lang="en-US" sz="1400" dirty="0" err="1"/>
              <a:t>Alire</a:t>
            </a:r>
            <a:r>
              <a:rPr lang="en-US" sz="1400" dirty="0"/>
              <a:t> </a:t>
            </a:r>
            <a:r>
              <a:rPr lang="en-US" sz="1400" dirty="0" err="1"/>
              <a:t>Sáenz</a:t>
            </a:r>
            <a:r>
              <a:rPr lang="en-US" sz="1400" dirty="0"/>
              <a:t>, Carlos Ruiz </a:t>
            </a:r>
            <a:r>
              <a:rPr lang="en-US" sz="1400" dirty="0" err="1"/>
              <a:t>Zafón</a:t>
            </a:r>
            <a:r>
              <a:rPr lang="en-US" sz="1400" dirty="0"/>
              <a:t>, and Yuri Herrera2. Other famous Latin American authors include Jorge Luis Borges, Octavio Paz, Pablo Neruda, Roberto </a:t>
            </a:r>
            <a:r>
              <a:rPr lang="en-US" sz="1400" dirty="0" err="1"/>
              <a:t>Bolaño</a:t>
            </a:r>
            <a:r>
              <a:rPr lang="en-US" sz="1400" dirty="0"/>
              <a:t>, Gabriela Mistral, Gabriel García Márquez, Julio Cortázar, and Isabel Allende.</a:t>
            </a:r>
          </a:p>
        </p:txBody>
      </p:sp>
    </p:spTree>
    <p:extLst>
      <p:ext uri="{BB962C8B-B14F-4D97-AF65-F5344CB8AC3E}">
        <p14:creationId xmlns:p14="http://schemas.microsoft.com/office/powerpoint/2010/main" val="1811335941"/>
      </p:ext>
    </p:extLst>
  </p:cSld>
  <p:clrMapOvr>
    <a:masterClrMapping/>
  </p:clrMapOvr>
  <mc:AlternateContent xmlns:mc="http://schemas.openxmlformats.org/markup-compatibility/2006" xmlns:p14="http://schemas.microsoft.com/office/powerpoint/2010/main">
    <mc:Choice Requires="p14">
      <p:transition spd="slow" p14:dur="1200" advClick="0" advTm="25000">
        <p:zoom dir="in"/>
      </p:transition>
    </mc:Choice>
    <mc:Fallback xmlns="">
      <p:transition spd="slow" advClick="0" advTm="25000">
        <p:zoom dir="in"/>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0A9FB9-58CC-3EFF-8868-F66CB9D43BCB}"/>
              </a:ext>
            </a:extLst>
          </p:cNvPr>
          <p:cNvSpPr txBox="1"/>
          <p:nvPr/>
        </p:nvSpPr>
        <p:spPr>
          <a:xfrm>
            <a:off x="838200" y="2333297"/>
            <a:ext cx="4619621" cy="3843666"/>
          </a:xfrm>
          <a:prstGeom prst="rect">
            <a:avLst/>
          </a:prstGeom>
        </p:spPr>
        <p:txBody>
          <a:bodyPr vert="horz" lIns="91440" tIns="45720" rIns="91440" bIns="45720" rtlCol="0">
            <a:normAutofit/>
          </a:bodyPr>
          <a:lstStyle/>
          <a:p>
            <a:pPr>
              <a:lnSpc>
                <a:spcPct val="90000"/>
              </a:lnSpc>
              <a:spcAft>
                <a:spcPts val="600"/>
              </a:spcAft>
            </a:pPr>
            <a:r>
              <a:rPr lang="en-US" sz="1900" b="1" i="0" dirty="0">
                <a:effectLst/>
              </a:rPr>
              <a:t>Roberto Clemente</a:t>
            </a:r>
          </a:p>
          <a:p>
            <a:pPr>
              <a:lnSpc>
                <a:spcPct val="90000"/>
              </a:lnSpc>
              <a:spcAft>
                <a:spcPts val="600"/>
              </a:spcAft>
            </a:pPr>
            <a:r>
              <a:rPr lang="en-US" sz="1900" b="0" i="0" dirty="0">
                <a:effectLst/>
              </a:rPr>
              <a:t>Today, Major League Baseball touts names like the Toronto Blue Jays' </a:t>
            </a:r>
            <a:r>
              <a:rPr lang="en-US" sz="1900" b="1" i="0" dirty="0">
                <a:effectLst/>
              </a:rPr>
              <a:t>Vladimir Guerrero Jr.</a:t>
            </a:r>
            <a:r>
              <a:rPr lang="en-US" sz="1900" b="0" i="0" dirty="0">
                <a:effectLst/>
              </a:rPr>
              <a:t> and the Yankees' </a:t>
            </a:r>
            <a:r>
              <a:rPr lang="en-US" sz="1900" b="1" i="0" dirty="0">
                <a:effectLst/>
              </a:rPr>
              <a:t>Nestor Cortes</a:t>
            </a:r>
            <a:r>
              <a:rPr lang="en-US" sz="1900" b="0" i="0" dirty="0">
                <a:effectLst/>
              </a:rPr>
              <a:t>. But before they were setting records, Roberto pioneered the way for Hispanic players. Throughout his 18-season career, the Puerto Rican native became </a:t>
            </a:r>
            <a:r>
              <a:rPr lang="en-US" sz="1900" b="1" i="0" dirty="0">
                <a:effectLst/>
                <a:hlinkClick r:id="rId2"/>
              </a:rPr>
              <a:t>the first Latino</a:t>
            </a:r>
            <a:r>
              <a:rPr lang="en-US" sz="1900" b="0" i="0" dirty="0">
                <a:effectLst/>
              </a:rPr>
              <a:t> to achieve 3,000 career hits. Though he died at the young age of 38 in a plane crash, he continues to be remembered for his sportsmanship and community outreach.</a:t>
            </a:r>
          </a:p>
        </p:txBody>
      </p:sp>
      <p:pic>
        <p:nvPicPr>
          <p:cNvPr id="1026" name="Picture 2" descr="famous hispanic people roberto clemente">
            <a:extLst>
              <a:ext uri="{FF2B5EF4-FFF2-40B4-BE49-F238E27FC236}">
                <a16:creationId xmlns:a16="http://schemas.microsoft.com/office/drawing/2014/main" id="{D7F2EF71-CD88-96A0-EF79-9D08414E59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053"/>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6F0FFF-7F1C-7EE1-5B38-81FCA904118B}"/>
              </a:ext>
            </a:extLst>
          </p:cNvPr>
          <p:cNvSpPr txBox="1"/>
          <p:nvPr/>
        </p:nvSpPr>
        <p:spPr>
          <a:xfrm>
            <a:off x="1663430" y="982494"/>
            <a:ext cx="2587557" cy="461665"/>
          </a:xfrm>
          <a:prstGeom prst="rect">
            <a:avLst/>
          </a:prstGeom>
          <a:noFill/>
        </p:spPr>
        <p:txBody>
          <a:bodyPr wrap="square" rtlCol="0">
            <a:spAutoFit/>
          </a:bodyPr>
          <a:lstStyle/>
          <a:p>
            <a:r>
              <a:rPr lang="en-US" sz="2400" b="1" dirty="0"/>
              <a:t>SPORTS</a:t>
            </a:r>
          </a:p>
        </p:txBody>
      </p:sp>
    </p:spTree>
    <p:extLst>
      <p:ext uri="{BB962C8B-B14F-4D97-AF65-F5344CB8AC3E}">
        <p14:creationId xmlns:p14="http://schemas.microsoft.com/office/powerpoint/2010/main" val="2086386701"/>
      </p:ext>
    </p:extLst>
  </p:cSld>
  <p:clrMapOvr>
    <a:masterClrMapping/>
  </p:clrMapOvr>
  <p:transition spd="med" advClick="0" advTm="17000">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trophy">
            <a:extLst>
              <a:ext uri="{FF2B5EF4-FFF2-40B4-BE49-F238E27FC236}">
                <a16:creationId xmlns:a16="http://schemas.microsoft.com/office/drawing/2014/main" id="{1EAE2444-0F97-0557-0D5E-844C7C0AA0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140349" y="4081534"/>
            <a:ext cx="2417064" cy="2181400"/>
          </a:xfrm>
          <a:prstGeom prst="rect">
            <a:avLst/>
          </a:prstGeom>
        </p:spPr>
      </p:pic>
      <p:sp>
        <p:nvSpPr>
          <p:cNvPr id="3" name="TextBox 2">
            <a:extLst>
              <a:ext uri="{FF2B5EF4-FFF2-40B4-BE49-F238E27FC236}">
                <a16:creationId xmlns:a16="http://schemas.microsoft.com/office/drawing/2014/main" id="{D39A9FD3-3968-B96C-90E2-93FB585E09D7}"/>
              </a:ext>
            </a:extLst>
          </p:cNvPr>
          <p:cNvSpPr txBox="1"/>
          <p:nvPr/>
        </p:nvSpPr>
        <p:spPr>
          <a:xfrm>
            <a:off x="3776883" y="4081534"/>
            <a:ext cx="5017173" cy="2920540"/>
          </a:xfrm>
          <a:prstGeom prst="rect">
            <a:avLst/>
          </a:prstGeom>
        </p:spPr>
        <p:txBody>
          <a:bodyPr vert="horz" lIns="91440" tIns="45720" rIns="91440" bIns="45720" rtlCol="0" anchor="t">
            <a:normAutofit lnSpcReduction="10000"/>
          </a:bodyPr>
          <a:lstStyle/>
          <a:p>
            <a:pPr>
              <a:lnSpc>
                <a:spcPct val="90000"/>
              </a:lnSpc>
              <a:spcAft>
                <a:spcPts val="600"/>
              </a:spcAft>
            </a:pPr>
            <a:r>
              <a:rPr lang="en-US" sz="1900" b="1" i="0" dirty="0">
                <a:effectLst/>
                <a:highlight>
                  <a:srgbClr val="FFFFFF"/>
                </a:highlight>
              </a:rPr>
              <a:t>Celia Caridad Cruz y Alfonso</a:t>
            </a:r>
            <a:r>
              <a:rPr lang="en-US" sz="1900" b="0" i="0" dirty="0">
                <a:effectLst/>
                <a:highlight>
                  <a:srgbClr val="FFFFFF"/>
                </a:highlight>
              </a:rPr>
              <a:t> known as </a:t>
            </a:r>
            <a:r>
              <a:rPr lang="en-US" sz="1900" b="1" i="0" dirty="0">
                <a:effectLst/>
                <a:highlight>
                  <a:srgbClr val="FFFFFF"/>
                </a:highlight>
              </a:rPr>
              <a:t>Celia Cruz</a:t>
            </a:r>
            <a:r>
              <a:rPr lang="en-US" sz="1900" b="0" i="0" dirty="0">
                <a:effectLst/>
                <a:highlight>
                  <a:srgbClr val="FFFFFF"/>
                </a:highlight>
              </a:rPr>
              <a:t>, was a Cuban singer and one of the most popular </a:t>
            </a:r>
            <a:r>
              <a:rPr lang="en-US" sz="1900" b="0" i="0" u="none" strike="noStrike" dirty="0">
                <a:effectLst/>
                <a:highlight>
                  <a:srgbClr val="FFFFFF"/>
                </a:highlight>
                <a:hlinkClick r:id="rId4" tooltip="Latin music"/>
              </a:rPr>
              <a:t>Latin artists</a:t>
            </a:r>
            <a:r>
              <a:rPr lang="en-US" sz="1900" b="0" i="0" dirty="0">
                <a:effectLst/>
                <a:highlight>
                  <a:srgbClr val="FFFFFF"/>
                </a:highlight>
              </a:rPr>
              <a:t> of the 20th century. Cruz rose to fame in </a:t>
            </a:r>
            <a:r>
              <a:rPr lang="en-US" sz="1900" b="0" i="0" u="none" strike="noStrike" dirty="0">
                <a:effectLst/>
                <a:highlight>
                  <a:srgbClr val="FFFFFF"/>
                </a:highlight>
                <a:hlinkClick r:id="rId5" tooltip="Cuba"/>
              </a:rPr>
              <a:t>Cuba</a:t>
            </a:r>
            <a:r>
              <a:rPr lang="en-US" sz="1900" b="0" i="0" dirty="0">
                <a:effectLst/>
                <a:highlight>
                  <a:srgbClr val="FFFFFF"/>
                </a:highlight>
              </a:rPr>
              <a:t> during the 1950s as a singer of </a:t>
            </a:r>
            <a:r>
              <a:rPr lang="en-US" sz="1900" b="0" i="1" u="none" strike="noStrike" dirty="0">
                <a:effectLst/>
                <a:highlight>
                  <a:srgbClr val="FFFFFF"/>
                </a:highlight>
                <a:hlinkClick r:id="rId6" tooltip="Guaracha"/>
              </a:rPr>
              <a:t>guarachas</a:t>
            </a:r>
            <a:r>
              <a:rPr lang="en-US" sz="1900" b="0" i="0" dirty="0">
                <a:effectLst/>
                <a:highlight>
                  <a:srgbClr val="FFFFFF"/>
                </a:highlight>
              </a:rPr>
              <a:t>, earning the nickname "</a:t>
            </a:r>
            <a:r>
              <a:rPr lang="en-US" sz="1900" b="0" i="1" dirty="0">
                <a:effectLst/>
                <a:highlight>
                  <a:srgbClr val="FFFFFF"/>
                </a:highlight>
              </a:rPr>
              <a:t>La </a:t>
            </a:r>
            <a:r>
              <a:rPr lang="en-US" sz="1900" b="0" i="1" dirty="0" err="1">
                <a:effectLst/>
                <a:highlight>
                  <a:srgbClr val="FFFFFF"/>
                </a:highlight>
              </a:rPr>
              <a:t>Guarachera</a:t>
            </a:r>
            <a:r>
              <a:rPr lang="en-US" sz="1900" b="0" i="1" dirty="0">
                <a:effectLst/>
                <a:highlight>
                  <a:srgbClr val="FFFFFF"/>
                </a:highlight>
              </a:rPr>
              <a:t> de Cuba</a:t>
            </a:r>
            <a:r>
              <a:rPr lang="en-US" sz="1900" b="0" i="0" dirty="0">
                <a:effectLst/>
                <a:highlight>
                  <a:srgbClr val="FFFFFF"/>
                </a:highlight>
              </a:rPr>
              <a:t>". In the following decades, she became known internationally as the "</a:t>
            </a:r>
            <a:r>
              <a:rPr lang="en-US" sz="1900" b="0" i="0" u="none" strike="noStrike" dirty="0">
                <a:effectLst/>
                <a:highlight>
                  <a:srgbClr val="FFFFFF"/>
                </a:highlight>
                <a:hlinkClick r:id="rId7" tooltip="Honorific nicknames in popular music"/>
              </a:rPr>
              <a:t>Queen of Salsa</a:t>
            </a:r>
            <a:r>
              <a:rPr lang="en-US" sz="1900" b="0" i="0" dirty="0">
                <a:effectLst/>
                <a:highlight>
                  <a:srgbClr val="FFFFFF"/>
                </a:highlight>
              </a:rPr>
              <a:t>" due to her contributions to Latin music.</a:t>
            </a:r>
            <a:r>
              <a:rPr lang="en-US" sz="1900" b="0" i="0" u="none" strike="noStrike" baseline="30000" dirty="0">
                <a:effectLst/>
                <a:highlight>
                  <a:srgbClr val="FFFFFF"/>
                </a:highlight>
                <a:hlinkClick r:id="rId8"/>
              </a:rPr>
              <a:t>[1]</a:t>
            </a:r>
            <a:r>
              <a:rPr lang="en-US" sz="1900" b="0" i="0" u="none" strike="noStrike" baseline="30000" dirty="0">
                <a:effectLst/>
                <a:highlight>
                  <a:srgbClr val="FFFFFF"/>
                </a:highlight>
                <a:hlinkClick r:id="rId9"/>
              </a:rPr>
              <a:t>[2]</a:t>
            </a:r>
            <a:r>
              <a:rPr lang="en-US" sz="1900" b="0" i="0" u="none" strike="noStrike" baseline="30000" dirty="0">
                <a:effectLst/>
                <a:highlight>
                  <a:srgbClr val="FFFFFF"/>
                </a:highlight>
                <a:hlinkClick r:id="rId10"/>
              </a:rPr>
              <a:t>[3]</a:t>
            </a:r>
            <a:r>
              <a:rPr lang="en-US" sz="1900" b="0" i="0" dirty="0">
                <a:effectLst/>
                <a:highlight>
                  <a:srgbClr val="FFFFFF"/>
                </a:highlight>
              </a:rPr>
              <a:t> She had sold over 10 million copies, making her one of the </a:t>
            </a:r>
            <a:r>
              <a:rPr lang="en-US" sz="1900" b="0" i="0" u="none" strike="noStrike" dirty="0">
                <a:effectLst/>
                <a:highlight>
                  <a:srgbClr val="FFFFFF"/>
                </a:highlight>
                <a:hlinkClick r:id="rId11" tooltip="List of best-selling Latin music artists"/>
              </a:rPr>
              <a:t>best-selling Latin music artists</a:t>
            </a:r>
            <a:r>
              <a:rPr lang="en-US" sz="1900" b="0" i="0" dirty="0">
                <a:effectLst/>
                <a:highlight>
                  <a:srgbClr val="FFFFFF"/>
                </a:highlight>
              </a:rPr>
              <a:t>.</a:t>
            </a:r>
            <a:r>
              <a:rPr lang="en-US" sz="1900" b="0" i="0" u="none" strike="noStrike" baseline="30000" dirty="0">
                <a:effectLst/>
                <a:highlight>
                  <a:srgbClr val="FFFFFF"/>
                </a:highlight>
                <a:hlinkClick r:id="rId12"/>
              </a:rPr>
              <a:t>[4]</a:t>
            </a:r>
            <a:endParaRPr lang="en-US" sz="1900" dirty="0"/>
          </a:p>
        </p:txBody>
      </p:sp>
      <p:sp>
        <p:nvSpPr>
          <p:cNvPr id="8" name="TextBox 7">
            <a:extLst>
              <a:ext uri="{FF2B5EF4-FFF2-40B4-BE49-F238E27FC236}">
                <a16:creationId xmlns:a16="http://schemas.microsoft.com/office/drawing/2014/main" id="{89EBF94D-34AF-2565-0145-EE116A0827B6}"/>
              </a:ext>
            </a:extLst>
          </p:cNvPr>
          <p:cNvSpPr txBox="1"/>
          <p:nvPr/>
        </p:nvSpPr>
        <p:spPr>
          <a:xfrm>
            <a:off x="189470" y="306614"/>
            <a:ext cx="6096000" cy="2862322"/>
          </a:xfrm>
          <a:prstGeom prst="rect">
            <a:avLst/>
          </a:prstGeom>
          <a:noFill/>
        </p:spPr>
        <p:txBody>
          <a:bodyPr wrap="square">
            <a:spAutoFit/>
          </a:bodyPr>
          <a:lstStyle/>
          <a:p>
            <a:r>
              <a:rPr lang="en-US" b="1" dirty="0"/>
              <a:t>Lin-Manuel Miranda </a:t>
            </a:r>
            <a:r>
              <a:rPr lang="en-US" dirty="0"/>
              <a:t>is an American songwriter, actor, singer, filmmaker, rapper, and librettist. He created the Broadway musicals In the Heights (2005) and Hamilton (2015), and the soundtracks for the animated films Moana (2016), Vivo, and Encanto (both 2021). He has received numerous accolades including a Pulitzer Prize, three Tony Awards, two Laurence Olivier Awards, two Primetime Emmy Awards, and five Grammy Awards, along with nominations for two Academy Awards. He received the Kennedy Center Honors in 2018.</a:t>
            </a:r>
          </a:p>
        </p:txBody>
      </p:sp>
      <p:pic>
        <p:nvPicPr>
          <p:cNvPr id="9" name="Picture 8">
            <a:extLst>
              <a:ext uri="{FF2B5EF4-FFF2-40B4-BE49-F238E27FC236}">
                <a16:creationId xmlns:a16="http://schemas.microsoft.com/office/drawing/2014/main" id="{05C50D8F-0443-C6E3-E94B-870B97019546}"/>
              </a:ext>
            </a:extLst>
          </p:cNvPr>
          <p:cNvPicPr>
            <a:picLocks noChangeAspect="1"/>
          </p:cNvPicPr>
          <p:nvPr/>
        </p:nvPicPr>
        <p:blipFill>
          <a:blip r:embed="rId13"/>
          <a:stretch>
            <a:fillRect/>
          </a:stretch>
        </p:blipFill>
        <p:spPr>
          <a:xfrm>
            <a:off x="189470" y="3168936"/>
            <a:ext cx="1518709" cy="2047722"/>
          </a:xfrm>
          <a:prstGeom prst="rect">
            <a:avLst/>
          </a:prstGeom>
        </p:spPr>
      </p:pic>
      <p:sp>
        <p:nvSpPr>
          <p:cNvPr id="10" name="TextBox 9">
            <a:extLst>
              <a:ext uri="{FF2B5EF4-FFF2-40B4-BE49-F238E27FC236}">
                <a16:creationId xmlns:a16="http://schemas.microsoft.com/office/drawing/2014/main" id="{2CCFC360-AD1B-91D0-F6F0-9140ED6D3354}"/>
              </a:ext>
            </a:extLst>
          </p:cNvPr>
          <p:cNvSpPr txBox="1"/>
          <p:nvPr/>
        </p:nvSpPr>
        <p:spPr>
          <a:xfrm>
            <a:off x="6739129" y="1737775"/>
            <a:ext cx="3504098" cy="461665"/>
          </a:xfrm>
          <a:prstGeom prst="rect">
            <a:avLst/>
          </a:prstGeom>
          <a:noFill/>
        </p:spPr>
        <p:txBody>
          <a:bodyPr wrap="square" rtlCol="0">
            <a:spAutoFit/>
          </a:bodyPr>
          <a:lstStyle/>
          <a:p>
            <a:r>
              <a:rPr lang="en-US" sz="2400" b="1" dirty="0"/>
              <a:t>THEATRE AND MUSIC</a:t>
            </a:r>
          </a:p>
        </p:txBody>
      </p:sp>
    </p:spTree>
    <p:extLst>
      <p:ext uri="{BB962C8B-B14F-4D97-AF65-F5344CB8AC3E}">
        <p14:creationId xmlns:p14="http://schemas.microsoft.com/office/powerpoint/2010/main" val="2755025510"/>
      </p:ext>
    </p:extLst>
  </p:cSld>
  <p:clrMapOvr>
    <a:masterClrMapping/>
  </p:clrMapOvr>
  <p:transition spd="slow" advClick="0" advTm="20000">
    <p:cover dir="rd"/>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7" name="Rectangle 3096">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076" name="Picture 4" descr="Blue Sparkler Images – Browse 32,872 Stock Photos, Vectors, and Video |  Adobe Stock">
            <a:extLst>
              <a:ext uri="{FF2B5EF4-FFF2-40B4-BE49-F238E27FC236}">
                <a16:creationId xmlns:a16="http://schemas.microsoft.com/office/drawing/2014/main" id="{DD2CF4AE-BEA5-F01E-DD32-68520A9C5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10" r="-1" b="-1"/>
          <a:stretch/>
        </p:blipFill>
        <p:spPr bwMode="auto">
          <a:xfrm>
            <a:off x="1524" y="10"/>
            <a:ext cx="1218895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99" name="Freeform: Shape 3098">
            <a:extLst>
              <a:ext uri="{FF2B5EF4-FFF2-40B4-BE49-F238E27FC236}">
                <a16:creationId xmlns:a16="http://schemas.microsoft.com/office/drawing/2014/main" id="{F6DD4703-FD80-4610-ACE9-01DCD86D8C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01" name="Freeform: Shape 3100">
            <a:extLst>
              <a:ext uri="{FF2B5EF4-FFF2-40B4-BE49-F238E27FC236}">
                <a16:creationId xmlns:a16="http://schemas.microsoft.com/office/drawing/2014/main" id="{9CEFCBC2-6F82-4011-8D8D-90F43DCB1D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08571"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03" name="Freeform: Shape 3102">
            <a:extLst>
              <a:ext uri="{FF2B5EF4-FFF2-40B4-BE49-F238E27FC236}">
                <a16:creationId xmlns:a16="http://schemas.microsoft.com/office/drawing/2014/main" id="{2E9DED9E-DE30-402A-B9D1-AC3C24025A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35602"/>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07" name="Freeform: Shape 3106">
            <a:extLst>
              <a:ext uri="{FF2B5EF4-FFF2-40B4-BE49-F238E27FC236}">
                <a16:creationId xmlns:a16="http://schemas.microsoft.com/office/drawing/2014/main" id="{5CCB7C65-BA06-49C5-8D3C-51F97B409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35602"/>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1491BBE6-9FC5-8442-EB4A-A22D140B8247}"/>
              </a:ext>
            </a:extLst>
          </p:cNvPr>
          <p:cNvSpPr>
            <a:spLocks noGrp="1"/>
          </p:cNvSpPr>
          <p:nvPr>
            <p:ph type="title"/>
          </p:nvPr>
        </p:nvSpPr>
        <p:spPr>
          <a:xfrm>
            <a:off x="2190750" y="1346268"/>
            <a:ext cx="7810500" cy="4306387"/>
          </a:xfrm>
        </p:spPr>
        <p:txBody>
          <a:bodyPr vert="horz" lIns="91440" tIns="45720" rIns="91440" bIns="45720" rtlCol="0" anchor="b">
            <a:normAutofit/>
          </a:bodyPr>
          <a:lstStyle/>
          <a:p>
            <a:pPr algn="ctr"/>
            <a:r>
              <a:rPr lang="en-US" sz="5600" b="1" dirty="0">
                <a:effectLst/>
                <a:latin typeface="Calibri" panose="020F0502020204030204" pitchFamily="34" charset="0"/>
                <a:cs typeface="Calibri" panose="020F0502020204030204" pitchFamily="34" charset="0"/>
              </a:rPr>
              <a:t>We’d also like to take the time to recognize the different heritages that are celebrated throughout this month. </a:t>
            </a:r>
            <a:endParaRPr lang="en-US" sz="5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0417EEE-B372-4F69-EF00-DDACE9247FB7}"/>
              </a:ext>
            </a:extLst>
          </p:cNvPr>
          <p:cNvPicPr>
            <a:picLocks noChangeAspect="1"/>
          </p:cNvPicPr>
          <p:nvPr/>
        </p:nvPicPr>
        <p:blipFill>
          <a:blip r:embed="rId3"/>
          <a:stretch>
            <a:fillRect/>
          </a:stretch>
        </p:blipFill>
        <p:spPr>
          <a:xfrm>
            <a:off x="0" y="-414141"/>
            <a:ext cx="12192000" cy="7894101"/>
          </a:xfrm>
          <a:prstGeom prst="rect">
            <a:avLst/>
          </a:prstGeom>
        </p:spPr>
      </p:pic>
      <p:sp>
        <p:nvSpPr>
          <p:cNvPr id="4" name="Title 1">
            <a:extLst>
              <a:ext uri="{FF2B5EF4-FFF2-40B4-BE49-F238E27FC236}">
                <a16:creationId xmlns:a16="http://schemas.microsoft.com/office/drawing/2014/main" id="{BD475154-8FE6-82C4-2C8D-7B1CC569957B}"/>
              </a:ext>
            </a:extLst>
          </p:cNvPr>
          <p:cNvSpPr txBox="1">
            <a:spLocks/>
          </p:cNvSpPr>
          <p:nvPr/>
        </p:nvSpPr>
        <p:spPr>
          <a:xfrm>
            <a:off x="4876800" y="1070264"/>
            <a:ext cx="9144000" cy="246264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i="1">
                <a:solidFill>
                  <a:schemeClr val="bg1"/>
                </a:solidFill>
                <a:latin typeface="Aptos Serif" panose="020B0604020202020204" pitchFamily="34" charset="0"/>
                <a:cs typeface="Aptos Serif" panose="020B0604020202020204" pitchFamily="34" charset="0"/>
              </a:rPr>
              <a:t>Italian-American</a:t>
            </a:r>
            <a:br>
              <a:rPr lang="en-US" i="1">
                <a:solidFill>
                  <a:schemeClr val="bg1"/>
                </a:solidFill>
                <a:latin typeface="Aptos Serif" panose="020B0604020202020204" pitchFamily="34" charset="0"/>
                <a:cs typeface="Aptos Serif" panose="020B0604020202020204" pitchFamily="34" charset="0"/>
              </a:rPr>
            </a:br>
            <a:r>
              <a:rPr lang="en-US" i="1">
                <a:solidFill>
                  <a:schemeClr val="bg1"/>
                </a:solidFill>
                <a:latin typeface="Aptos Serif" panose="020B0604020202020204" pitchFamily="34" charset="0"/>
                <a:cs typeface="Aptos Serif" panose="020B0604020202020204" pitchFamily="34" charset="0"/>
              </a:rPr>
              <a:t> Heritage Month</a:t>
            </a:r>
            <a:br>
              <a:rPr lang="en-US" i="1">
                <a:solidFill>
                  <a:schemeClr val="bg1"/>
                </a:solidFill>
                <a:latin typeface="Aptos Serif" panose="020B0604020202020204" pitchFamily="34" charset="0"/>
                <a:cs typeface="Aptos Serif" panose="020B0604020202020204" pitchFamily="34" charset="0"/>
              </a:rPr>
            </a:br>
            <a:r>
              <a:rPr lang="en-US" i="1">
                <a:solidFill>
                  <a:schemeClr val="bg1"/>
                </a:solidFill>
                <a:latin typeface="Aptos Serif" panose="020B0604020202020204" pitchFamily="34" charset="0"/>
                <a:cs typeface="Aptos Serif" panose="020B0604020202020204" pitchFamily="34" charset="0"/>
              </a:rPr>
              <a:t>October </a:t>
            </a:r>
            <a:endParaRPr lang="en-US" i="1" dirty="0">
              <a:solidFill>
                <a:schemeClr val="bg1"/>
              </a:solidFill>
              <a:latin typeface="Aptos Serif" panose="020B0604020202020204" pitchFamily="34" charset="0"/>
              <a:cs typeface="Aptos Serif" panose="020B0604020202020204" pitchFamily="34" charset="0"/>
            </a:endParaRPr>
          </a:p>
        </p:txBody>
      </p:sp>
    </p:spTree>
    <p:extLst>
      <p:ext uri="{BB962C8B-B14F-4D97-AF65-F5344CB8AC3E}">
        <p14:creationId xmlns:p14="http://schemas.microsoft.com/office/powerpoint/2010/main" val="53978254"/>
      </p:ext>
    </p:extLst>
  </p:cSld>
  <p:clrMapOvr>
    <a:masterClrMapping/>
  </p:clrMapOvr>
  <mc:AlternateContent xmlns:mc="http://schemas.openxmlformats.org/markup-compatibility/2006" xmlns:p14="http://schemas.microsoft.com/office/powerpoint/2010/main">
    <mc:Choice Requires="p14">
      <p:transition spd="slow" p14:dur="1300" advClick="0" advTm="5000">
        <p14:pan dir="u"/>
      </p:transition>
    </mc:Choice>
    <mc:Fallback xmlns="">
      <p:transition spd="slow" advClick="0" advTm="5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2" name="Picture 14" descr="Amazon.com: Laminated Italian Tourist and Travel Destinations Illustrated  Map Travel World Map with Cities in Detail Map Art Wall Decor Geographical  Illustration Travel Destinations Poster Dry Erase Sign 12x18: Home &amp; Kitchen">
            <a:extLst>
              <a:ext uri="{FF2B5EF4-FFF2-40B4-BE49-F238E27FC236}">
                <a16:creationId xmlns:a16="http://schemas.microsoft.com/office/drawing/2014/main" id="{7DA6E82C-D7FE-A327-75BA-FB918AD6549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4304" y="327074"/>
            <a:ext cx="6265985" cy="620385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94EB0DC-1790-56E5-7D9A-3473011DA3C0}"/>
              </a:ext>
            </a:extLst>
          </p:cNvPr>
          <p:cNvSpPr txBox="1"/>
          <p:nvPr/>
        </p:nvSpPr>
        <p:spPr>
          <a:xfrm>
            <a:off x="7019810" y="491060"/>
            <a:ext cx="4727886" cy="4524315"/>
          </a:xfrm>
          <a:prstGeom prst="rect">
            <a:avLst/>
          </a:prstGeom>
          <a:noFill/>
        </p:spPr>
        <p:txBody>
          <a:bodyPr wrap="square" rtlCol="0">
            <a:spAutoFit/>
          </a:bodyPr>
          <a:lstStyle/>
          <a:p>
            <a:pPr algn="ctr"/>
            <a:r>
              <a:rPr lang="en-US" sz="2400" dirty="0"/>
              <a:t>Over 584,000 Italian-Americans call CT home!</a:t>
            </a:r>
          </a:p>
          <a:p>
            <a:endParaRPr lang="en-US" sz="2400" dirty="0"/>
          </a:p>
          <a:p>
            <a:pPr algn="ctr"/>
            <a:r>
              <a:rPr lang="en-US" sz="2400" dirty="0"/>
              <a:t>Italian-Americans make up 16.1% of CT’s population, this is the highest % of all 50 states. </a:t>
            </a:r>
          </a:p>
          <a:p>
            <a:endParaRPr lang="en-US" sz="1200" dirty="0"/>
          </a:p>
          <a:p>
            <a:endParaRPr lang="en-US" sz="1200" dirty="0"/>
          </a:p>
          <a:p>
            <a:pPr algn="ctr"/>
            <a:r>
              <a:rPr lang="en-US" sz="2400" dirty="0"/>
              <a:t>The top 3 cities for </a:t>
            </a:r>
          </a:p>
          <a:p>
            <a:pPr algn="ctr"/>
            <a:r>
              <a:rPr lang="en-US" sz="2400" dirty="0"/>
              <a:t>Italian Americans in CT are:</a:t>
            </a:r>
          </a:p>
          <a:p>
            <a:r>
              <a:rPr lang="en-US" sz="2400" dirty="0"/>
              <a:t>	North Branford -  43.9% </a:t>
            </a:r>
          </a:p>
          <a:p>
            <a:r>
              <a:rPr lang="en-US" sz="2400" dirty="0"/>
              <a:t>	East Haven, -  43.6% </a:t>
            </a:r>
          </a:p>
          <a:p>
            <a:r>
              <a:rPr lang="en-US" sz="2400" dirty="0"/>
              <a:t>	North Haven – 41.2% </a:t>
            </a:r>
          </a:p>
        </p:txBody>
      </p:sp>
      <p:sp>
        <p:nvSpPr>
          <p:cNvPr id="16" name="TextBox 15">
            <a:extLst>
              <a:ext uri="{FF2B5EF4-FFF2-40B4-BE49-F238E27FC236}">
                <a16:creationId xmlns:a16="http://schemas.microsoft.com/office/drawing/2014/main" id="{71581887-66F9-7D4C-2844-1C266FDA3B81}"/>
              </a:ext>
            </a:extLst>
          </p:cNvPr>
          <p:cNvSpPr txBox="1"/>
          <p:nvPr/>
        </p:nvSpPr>
        <p:spPr>
          <a:xfrm>
            <a:off x="444304" y="6530926"/>
            <a:ext cx="2382383" cy="253916"/>
          </a:xfrm>
          <a:prstGeom prst="rect">
            <a:avLst/>
          </a:prstGeom>
          <a:noFill/>
        </p:spPr>
        <p:txBody>
          <a:bodyPr wrap="none" rtlCol="0">
            <a:spAutoFit/>
          </a:bodyPr>
          <a:lstStyle/>
          <a:p>
            <a:r>
              <a:rPr lang="en-US" sz="1050"/>
              <a:t>Data from US Census &amp; NBC CT, 2023</a:t>
            </a:r>
          </a:p>
        </p:txBody>
      </p:sp>
      <p:pic>
        <p:nvPicPr>
          <p:cNvPr id="20" name="Picture 10" descr="Italian American Flags Stock ...">
            <a:extLst>
              <a:ext uri="{FF2B5EF4-FFF2-40B4-BE49-F238E27FC236}">
                <a16:creationId xmlns:a16="http://schemas.microsoft.com/office/drawing/2014/main" id="{96EF281E-9F4D-2AA6-C7CC-4E49E961A3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1374" y="5279508"/>
            <a:ext cx="2382382" cy="1264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83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6000">
        <p15:prstTrans prst="peelOff"/>
      </p:transition>
    </mc:Choice>
    <mc:Fallback xmlns="">
      <p:transition spd="slow" advClick="0" advTm="16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FDE35A-C9AF-7180-7D39-CA4D82126118}"/>
              </a:ext>
            </a:extLst>
          </p:cNvPr>
          <p:cNvSpPr>
            <a:spLocks noGrp="1"/>
          </p:cNvSpPr>
          <p:nvPr>
            <p:ph type="title"/>
          </p:nvPr>
        </p:nvSpPr>
        <p:spPr>
          <a:xfrm>
            <a:off x="841248" y="548640"/>
            <a:ext cx="3600860" cy="5431536"/>
          </a:xfrm>
        </p:spPr>
        <p:txBody>
          <a:bodyPr vert="horz" lIns="91440" tIns="45720" rIns="91440" bIns="45720" rtlCol="0">
            <a:normAutofit/>
          </a:bodyPr>
          <a:lstStyle/>
          <a:p>
            <a:r>
              <a:rPr lang="en-US" sz="4600" b="1" kern="1200" dirty="0">
                <a:effectLst/>
                <a:latin typeface="Calibri" panose="020F0502020204030204" pitchFamily="34" charset="0"/>
                <a:cs typeface="Calibri" panose="020F0502020204030204" pitchFamily="34" charset="0"/>
              </a:rPr>
              <a:t>Distinguished Managerial Service Award Nominees</a:t>
            </a:r>
            <a:endParaRPr lang="en-US" sz="4600" kern="1200" dirty="0">
              <a:latin typeface="Calibri" panose="020F0502020204030204" pitchFamily="34" charset="0"/>
              <a:cs typeface="Calibri" panose="020F0502020204030204" pitchFamily="34" charset="0"/>
            </a:endParaRPr>
          </a:p>
        </p:txBody>
      </p:sp>
      <p:sp>
        <p:nvSpPr>
          <p:cNvPr id="1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A2FA0C3-5E12-F53B-0120-C36E7191DE1B}"/>
              </a:ext>
            </a:extLst>
          </p:cNvPr>
          <p:cNvSpPr>
            <a:spLocks noGrp="1"/>
          </p:cNvSpPr>
          <p:nvPr>
            <p:ph idx="1"/>
          </p:nvPr>
        </p:nvSpPr>
        <p:spPr>
          <a:xfrm>
            <a:off x="5126418" y="484978"/>
            <a:ext cx="2890463" cy="5736167"/>
          </a:xfrm>
        </p:spPr>
        <p:txBody>
          <a:bodyPr vert="horz" lIns="91440" tIns="45720" rIns="91440" bIns="45720" rtlCol="0" anchor="ctr">
            <a:normAutofit/>
          </a:bodyPr>
          <a:lstStyle/>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AnnMarie Ritter</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Avon Johnson</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Brian Sexton</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Chris Drake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Debra </a:t>
            </a:r>
            <a:r>
              <a:rPr lang="en-US" sz="2400" b="1" kern="100" dirty="0" err="1">
                <a:effectLst/>
                <a:latin typeface="Calibri" panose="020F0502020204030204" pitchFamily="34" charset="0"/>
                <a:ea typeface="Aptos" panose="020B0004020202020204" pitchFamily="34" charset="0"/>
                <a:cs typeface="Times New Roman" panose="02020603050405020304" pitchFamily="18" charset="0"/>
              </a:rPr>
              <a:t>Notarino</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Donald Wilkerson</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Grisel </a:t>
            </a:r>
            <a:r>
              <a:rPr lang="en-US" sz="2400" b="1" kern="100" dirty="0" err="1">
                <a:effectLst/>
                <a:latin typeface="Calibri" panose="020F0502020204030204" pitchFamily="34" charset="0"/>
                <a:ea typeface="Aptos" panose="020B0004020202020204" pitchFamily="34" charset="0"/>
                <a:cs typeface="Times New Roman" panose="02020603050405020304" pitchFamily="18" charset="0"/>
              </a:rPr>
              <a:t>Cuascut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Jennifer </a:t>
            </a:r>
            <a:r>
              <a:rPr lang="en-US" sz="2400" b="1" kern="100" dirty="0" err="1">
                <a:effectLst/>
                <a:latin typeface="Calibri" panose="020F0502020204030204" pitchFamily="34" charset="0"/>
                <a:ea typeface="Aptos" panose="020B0004020202020204" pitchFamily="34" charset="0"/>
                <a:cs typeface="Times New Roman" panose="02020603050405020304" pitchFamily="18" charset="0"/>
              </a:rPr>
              <a:t>Padula</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Jennifer Tokarczyk</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E18B0CDD-254A-6F80-26BA-4B05F8D1B8BE}"/>
              </a:ext>
            </a:extLst>
          </p:cNvPr>
          <p:cNvSpPr txBox="1">
            <a:spLocks/>
          </p:cNvSpPr>
          <p:nvPr/>
        </p:nvSpPr>
        <p:spPr>
          <a:xfrm>
            <a:off x="8453218" y="244009"/>
            <a:ext cx="3299396" cy="573616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5000"/>
              </a:lnSpc>
              <a:spcBef>
                <a:spcPts val="0"/>
              </a:spcBef>
              <a:spcAft>
                <a:spcPts val="800"/>
              </a:spcAft>
              <a:tabLst>
                <a:tab pos="457200" algn="l"/>
              </a:tabLst>
            </a:pPr>
            <a:r>
              <a:rPr lang="en-US" sz="2400" b="1" kern="100" dirty="0">
                <a:latin typeface="Calibri" panose="020F0502020204030204" pitchFamily="34" charset="0"/>
                <a:ea typeface="Aptos" panose="020B0004020202020204" pitchFamily="34" charset="0"/>
                <a:cs typeface="Times New Roman" panose="02020603050405020304" pitchFamily="18" charset="0"/>
              </a:rPr>
              <a:t>Kristofer Gilman</a:t>
            </a:r>
            <a:endParaRPr lang="en-US" sz="24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15000"/>
              </a:lnSpc>
              <a:spcBef>
                <a:spcPts val="0"/>
              </a:spcBef>
              <a:spcAft>
                <a:spcPts val="800"/>
              </a:spcAft>
              <a:tabLst>
                <a:tab pos="457200" algn="l"/>
              </a:tabLst>
            </a:pPr>
            <a:r>
              <a:rPr lang="en-US" sz="2400" b="1" kern="100" dirty="0">
                <a:latin typeface="Calibri" panose="020F0502020204030204" pitchFamily="34" charset="0"/>
                <a:ea typeface="Aptos" panose="020B0004020202020204" pitchFamily="34" charset="0"/>
                <a:cs typeface="Times New Roman" panose="02020603050405020304" pitchFamily="18" charset="0"/>
              </a:rPr>
              <a:t>Nathan Wilson</a:t>
            </a:r>
            <a:endParaRPr lang="en-US" sz="24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15000"/>
              </a:lnSpc>
              <a:spcBef>
                <a:spcPts val="0"/>
              </a:spcBef>
              <a:spcAft>
                <a:spcPts val="800"/>
              </a:spcAft>
              <a:tabLst>
                <a:tab pos="457200" algn="l"/>
              </a:tabLst>
            </a:pPr>
            <a:r>
              <a:rPr lang="en-US" sz="2400" b="1" kern="100" dirty="0">
                <a:latin typeface="Calibri" panose="020F0502020204030204" pitchFamily="34" charset="0"/>
                <a:ea typeface="Aptos" panose="020B0004020202020204" pitchFamily="34" charset="0"/>
                <a:cs typeface="Times New Roman" panose="02020603050405020304" pitchFamily="18" charset="0"/>
              </a:rPr>
              <a:t>Raffaella </a:t>
            </a:r>
            <a:r>
              <a:rPr lang="en-US" sz="2400" b="1" kern="100" dirty="0" err="1">
                <a:latin typeface="Calibri" panose="020F0502020204030204" pitchFamily="34" charset="0"/>
                <a:ea typeface="Aptos" panose="020B0004020202020204" pitchFamily="34" charset="0"/>
                <a:cs typeface="Times New Roman" panose="02020603050405020304" pitchFamily="18" charset="0"/>
              </a:rPr>
              <a:t>Calciano</a:t>
            </a:r>
            <a:endParaRPr lang="en-US" sz="24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15000"/>
              </a:lnSpc>
              <a:spcBef>
                <a:spcPts val="0"/>
              </a:spcBef>
              <a:spcAft>
                <a:spcPts val="800"/>
              </a:spcAft>
              <a:tabLst>
                <a:tab pos="457200" algn="l"/>
              </a:tabLst>
            </a:pPr>
            <a:r>
              <a:rPr lang="en-US" sz="2400" b="1" kern="100" dirty="0">
                <a:latin typeface="Calibri" panose="020F0502020204030204" pitchFamily="34" charset="0"/>
                <a:ea typeface="Aptos" panose="020B0004020202020204" pitchFamily="34" charset="0"/>
                <a:cs typeface="Times New Roman" panose="02020603050405020304" pitchFamily="18" charset="0"/>
              </a:rPr>
              <a:t>Seweryn Borecki</a:t>
            </a:r>
            <a:endParaRPr lang="en-US" sz="24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15000"/>
              </a:lnSpc>
              <a:spcBef>
                <a:spcPts val="0"/>
              </a:spcBef>
              <a:spcAft>
                <a:spcPts val="800"/>
              </a:spcAft>
              <a:tabLst>
                <a:tab pos="457200" algn="l"/>
              </a:tabLst>
            </a:pPr>
            <a:r>
              <a:rPr lang="en-US" sz="2400" b="1" kern="100" dirty="0">
                <a:latin typeface="Calibri" panose="020F0502020204030204" pitchFamily="34" charset="0"/>
                <a:ea typeface="Aptos" panose="020B0004020202020204" pitchFamily="34" charset="0"/>
                <a:cs typeface="Times New Roman" panose="02020603050405020304" pitchFamily="18" charset="0"/>
              </a:rPr>
              <a:t>Sharonda Carlos</a:t>
            </a:r>
            <a:endParaRPr lang="en-US" sz="24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15000"/>
              </a:lnSpc>
              <a:spcBef>
                <a:spcPts val="0"/>
              </a:spcBef>
              <a:spcAft>
                <a:spcPts val="800"/>
              </a:spcAft>
              <a:tabLst>
                <a:tab pos="457200" algn="l"/>
              </a:tabLst>
            </a:pPr>
            <a:r>
              <a:rPr lang="en-US" sz="2400" b="1" kern="100" dirty="0">
                <a:latin typeface="Calibri" panose="020F0502020204030204" pitchFamily="34" charset="0"/>
                <a:ea typeface="Aptos" panose="020B0004020202020204" pitchFamily="34" charset="0"/>
                <a:cs typeface="Times New Roman" panose="02020603050405020304" pitchFamily="18" charset="0"/>
              </a:rPr>
              <a:t>Shawn Burns</a:t>
            </a:r>
            <a:endParaRPr lang="en-US" sz="24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15000"/>
              </a:lnSpc>
              <a:spcBef>
                <a:spcPts val="0"/>
              </a:spcBef>
              <a:spcAft>
                <a:spcPts val="800"/>
              </a:spcAft>
              <a:tabLst>
                <a:tab pos="457200" algn="l"/>
              </a:tabLst>
            </a:pPr>
            <a:r>
              <a:rPr lang="en-US" sz="2400" b="1" kern="100" dirty="0">
                <a:latin typeface="Calibri" panose="020F0502020204030204" pitchFamily="34" charset="0"/>
                <a:ea typeface="Aptos" panose="020B0004020202020204" pitchFamily="34" charset="0"/>
                <a:cs typeface="Times New Roman" panose="02020603050405020304" pitchFamily="18" charset="0"/>
              </a:rPr>
              <a:t>Tammy </a:t>
            </a:r>
            <a:r>
              <a:rPr lang="en-US" sz="2400" b="1" kern="100" dirty="0" err="1">
                <a:latin typeface="Calibri" panose="020F0502020204030204" pitchFamily="34" charset="0"/>
                <a:ea typeface="Aptos" panose="020B0004020202020204" pitchFamily="34" charset="0"/>
                <a:cs typeface="Times New Roman" panose="02020603050405020304" pitchFamily="18" charset="0"/>
              </a:rPr>
              <a:t>Kreyer</a:t>
            </a:r>
            <a:endParaRPr lang="en-US" sz="24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15000"/>
              </a:lnSpc>
              <a:spcBef>
                <a:spcPts val="0"/>
              </a:spcBef>
              <a:spcAft>
                <a:spcPts val="800"/>
              </a:spcAft>
              <a:tabLst>
                <a:tab pos="457200" algn="l"/>
              </a:tabLst>
            </a:pPr>
            <a:r>
              <a:rPr lang="en-US" sz="2400" b="1" kern="100" dirty="0">
                <a:latin typeface="Calibri" panose="020F0502020204030204" pitchFamily="34" charset="0"/>
                <a:ea typeface="Aptos" panose="020B0004020202020204" pitchFamily="34" charset="0"/>
                <a:cs typeface="Times New Roman" panose="02020603050405020304" pitchFamily="18" charset="0"/>
              </a:rPr>
              <a:t>Thomas </a:t>
            </a:r>
            <a:r>
              <a:rPr lang="en-US" sz="2400" b="1" kern="100" dirty="0" err="1">
                <a:latin typeface="Calibri" panose="020F0502020204030204" pitchFamily="34" charset="0"/>
                <a:ea typeface="Aptos" panose="020B0004020202020204" pitchFamily="34" charset="0"/>
                <a:cs typeface="Times New Roman" panose="02020603050405020304" pitchFamily="18" charset="0"/>
              </a:rPr>
              <a:t>Wydra</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00421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0">
        <p15:prstTrans prst="prestige"/>
      </p:transition>
    </mc:Choice>
    <mc:Fallback xmlns="">
      <p:transition spd="slow" advClick="0" advTm="30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BB35A3-EBD8-8A6A-83B0-803C4310B481}"/>
              </a:ext>
            </a:extLst>
          </p:cNvPr>
          <p:cNvPicPr>
            <a:picLocks noChangeAspect="1"/>
          </p:cNvPicPr>
          <p:nvPr/>
        </p:nvPicPr>
        <p:blipFill>
          <a:blip r:embed="rId3"/>
          <a:stretch>
            <a:fillRect/>
          </a:stretch>
        </p:blipFill>
        <p:spPr>
          <a:xfrm>
            <a:off x="4422078" y="3128621"/>
            <a:ext cx="4472654" cy="3520058"/>
          </a:xfrm>
          <a:prstGeom prst="rect">
            <a:avLst/>
          </a:prstGeom>
          <a:ln>
            <a:noFill/>
          </a:ln>
          <a:effectLst>
            <a:softEdge rad="112500"/>
          </a:effectLst>
        </p:spPr>
      </p:pic>
      <p:sp>
        <p:nvSpPr>
          <p:cNvPr id="2" name="Title 1">
            <a:extLst>
              <a:ext uri="{FF2B5EF4-FFF2-40B4-BE49-F238E27FC236}">
                <a16:creationId xmlns:a16="http://schemas.microsoft.com/office/drawing/2014/main" id="{02E738E8-3778-2068-2228-35F7385199BB}"/>
              </a:ext>
            </a:extLst>
          </p:cNvPr>
          <p:cNvSpPr>
            <a:spLocks noGrp="1"/>
          </p:cNvSpPr>
          <p:nvPr>
            <p:ph type="title"/>
          </p:nvPr>
        </p:nvSpPr>
        <p:spPr>
          <a:xfrm>
            <a:off x="838200" y="365126"/>
            <a:ext cx="10515600" cy="897780"/>
          </a:xfrm>
          <a:solidFill>
            <a:srgbClr val="00B050"/>
          </a:solidFill>
        </p:spPr>
        <p:txBody>
          <a:bodyPr>
            <a:normAutofit/>
          </a:bodyPr>
          <a:lstStyle/>
          <a:p>
            <a:pPr algn="ctr"/>
            <a:r>
              <a:rPr lang="en-US" sz="4000">
                <a:solidFill>
                  <a:schemeClr val="bg1"/>
                </a:solidFill>
              </a:rPr>
              <a:t>ITALIAN-AMERICAN AGRICULTURE IN CT</a:t>
            </a:r>
          </a:p>
        </p:txBody>
      </p:sp>
      <p:sp>
        <p:nvSpPr>
          <p:cNvPr id="3" name="Content Placeholder 2">
            <a:extLst>
              <a:ext uri="{FF2B5EF4-FFF2-40B4-BE49-F238E27FC236}">
                <a16:creationId xmlns:a16="http://schemas.microsoft.com/office/drawing/2014/main" id="{F2AF401A-6B30-E971-BE14-1B3B6CCF4F19}"/>
              </a:ext>
            </a:extLst>
          </p:cNvPr>
          <p:cNvSpPr>
            <a:spLocks noGrp="1"/>
          </p:cNvSpPr>
          <p:nvPr>
            <p:ph idx="1"/>
          </p:nvPr>
        </p:nvSpPr>
        <p:spPr>
          <a:xfrm>
            <a:off x="556920" y="2200875"/>
            <a:ext cx="3865084" cy="2176463"/>
          </a:xfrm>
        </p:spPr>
        <p:txBody>
          <a:bodyPr vert="horz" lIns="91440" tIns="45720" rIns="91440" bIns="45720" rtlCol="0" anchor="t">
            <a:normAutofit/>
          </a:bodyPr>
          <a:lstStyle/>
          <a:p>
            <a:pPr marL="0" indent="0" algn="ctr">
              <a:buNone/>
            </a:pPr>
            <a:r>
              <a:rPr lang="en-US"/>
              <a:t>Since the early 1900's Italian-American's have been a vital influence on CT's vibrant farming and agriculture. </a:t>
            </a:r>
          </a:p>
        </p:txBody>
      </p:sp>
      <p:pic>
        <p:nvPicPr>
          <p:cNvPr id="3082" name="Picture 10" descr="Italian American Flags Stock ...">
            <a:extLst>
              <a:ext uri="{FF2B5EF4-FFF2-40B4-BE49-F238E27FC236}">
                <a16:creationId xmlns:a16="http://schemas.microsoft.com/office/drawing/2014/main" id="{5B5AFE29-09F7-8931-2CC5-87390B720A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9049" y="5201785"/>
            <a:ext cx="1983921" cy="13582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3B96955-7B34-E72E-2165-8940626B8556}"/>
              </a:ext>
            </a:extLst>
          </p:cNvPr>
          <p:cNvPicPr>
            <a:picLocks noChangeAspect="1"/>
          </p:cNvPicPr>
          <p:nvPr/>
        </p:nvPicPr>
        <p:blipFill>
          <a:blip r:embed="rId5"/>
          <a:stretch>
            <a:fillRect/>
          </a:stretch>
        </p:blipFill>
        <p:spPr>
          <a:xfrm>
            <a:off x="8476084" y="1577133"/>
            <a:ext cx="3341980" cy="2176463"/>
          </a:xfrm>
          <a:prstGeom prst="ellipse">
            <a:avLst/>
          </a:prstGeom>
          <a:ln>
            <a:noFill/>
          </a:ln>
          <a:effectLst>
            <a:softEdge rad="112500"/>
          </a:effectLst>
        </p:spPr>
      </p:pic>
      <p:pic>
        <p:nvPicPr>
          <p:cNvPr id="10" name="Picture 9">
            <a:extLst>
              <a:ext uri="{FF2B5EF4-FFF2-40B4-BE49-F238E27FC236}">
                <a16:creationId xmlns:a16="http://schemas.microsoft.com/office/drawing/2014/main" id="{7CBCF778-DC48-3148-8774-197C873FF384}"/>
              </a:ext>
            </a:extLst>
          </p:cNvPr>
          <p:cNvPicPr>
            <a:picLocks noChangeAspect="1"/>
          </p:cNvPicPr>
          <p:nvPr/>
        </p:nvPicPr>
        <p:blipFill>
          <a:blip r:embed="rId6"/>
          <a:stretch>
            <a:fillRect/>
          </a:stretch>
        </p:blipFill>
        <p:spPr>
          <a:xfrm>
            <a:off x="5431917" y="1445475"/>
            <a:ext cx="2986571" cy="1993900"/>
          </a:xfrm>
          <a:prstGeom prst="ellipse">
            <a:avLst/>
          </a:prstGeom>
          <a:ln>
            <a:noFill/>
          </a:ln>
          <a:effectLst>
            <a:softEdge rad="112500"/>
          </a:effectLst>
        </p:spPr>
      </p:pic>
      <p:sp>
        <p:nvSpPr>
          <p:cNvPr id="11" name="TextBox 10">
            <a:extLst>
              <a:ext uri="{FF2B5EF4-FFF2-40B4-BE49-F238E27FC236}">
                <a16:creationId xmlns:a16="http://schemas.microsoft.com/office/drawing/2014/main" id="{17904912-F68F-210B-0C02-9B2C2A732BC3}"/>
              </a:ext>
            </a:extLst>
          </p:cNvPr>
          <p:cNvSpPr txBox="1"/>
          <p:nvPr/>
        </p:nvSpPr>
        <p:spPr>
          <a:xfrm>
            <a:off x="5752618" y="4190035"/>
            <a:ext cx="184731" cy="3693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0BC3B0CB-6D4F-D835-3EF3-01DD6F8CB074}"/>
              </a:ext>
            </a:extLst>
          </p:cNvPr>
          <p:cNvPicPr>
            <a:picLocks noChangeAspect="1"/>
          </p:cNvPicPr>
          <p:nvPr/>
        </p:nvPicPr>
        <p:blipFill>
          <a:blip r:embed="rId7"/>
          <a:stretch>
            <a:fillRect/>
          </a:stretch>
        </p:blipFill>
        <p:spPr>
          <a:xfrm>
            <a:off x="8753943" y="3808007"/>
            <a:ext cx="2786261" cy="2786261"/>
          </a:xfrm>
          <a:prstGeom prst="ellipse">
            <a:avLst/>
          </a:prstGeom>
          <a:ln>
            <a:noFill/>
          </a:ln>
          <a:effectLst>
            <a:softEdge rad="112500"/>
          </a:effectLst>
        </p:spPr>
      </p:pic>
    </p:spTree>
    <p:extLst>
      <p:ext uri="{BB962C8B-B14F-4D97-AF65-F5344CB8AC3E}">
        <p14:creationId xmlns:p14="http://schemas.microsoft.com/office/powerpoint/2010/main" val="3525066115"/>
      </p:ext>
    </p:extLst>
  </p:cSld>
  <p:clrMapOvr>
    <a:masterClrMapping/>
  </p:clrMapOvr>
  <mc:AlternateContent xmlns:mc="http://schemas.openxmlformats.org/markup-compatibility/2006" xmlns:p14="http://schemas.microsoft.com/office/powerpoint/2010/main">
    <mc:Choice Requires="p14">
      <p:transition spd="slow" p14:dur="1500" advClick="0" advTm="12000">
        <p:random/>
      </p:transition>
    </mc:Choice>
    <mc:Fallback xmlns="">
      <p:transition spd="slow" advClick="0" advTm="12000">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38E8-3778-2068-2228-35F7385199BB}"/>
              </a:ext>
            </a:extLst>
          </p:cNvPr>
          <p:cNvSpPr>
            <a:spLocks noGrp="1"/>
          </p:cNvSpPr>
          <p:nvPr>
            <p:ph type="title"/>
          </p:nvPr>
        </p:nvSpPr>
        <p:spPr>
          <a:xfrm>
            <a:off x="838200" y="365126"/>
            <a:ext cx="10515600" cy="897780"/>
          </a:xfrm>
          <a:solidFill>
            <a:srgbClr val="00B050"/>
          </a:solidFill>
        </p:spPr>
        <p:txBody>
          <a:bodyPr>
            <a:normAutofit/>
          </a:bodyPr>
          <a:lstStyle/>
          <a:p>
            <a:r>
              <a:rPr lang="en-US" sz="4000">
                <a:solidFill>
                  <a:schemeClr val="bg1"/>
                </a:solidFill>
              </a:rPr>
              <a:t>NEW HAVEN IS THE PIZZA CAPITAL OF THE U.S.</a:t>
            </a:r>
          </a:p>
        </p:txBody>
      </p:sp>
      <p:sp>
        <p:nvSpPr>
          <p:cNvPr id="3" name="Content Placeholder 2">
            <a:extLst>
              <a:ext uri="{FF2B5EF4-FFF2-40B4-BE49-F238E27FC236}">
                <a16:creationId xmlns:a16="http://schemas.microsoft.com/office/drawing/2014/main" id="{F2AF401A-6B30-E971-BE14-1B3B6CCF4F19}"/>
              </a:ext>
            </a:extLst>
          </p:cNvPr>
          <p:cNvSpPr>
            <a:spLocks noGrp="1"/>
          </p:cNvSpPr>
          <p:nvPr>
            <p:ph idx="1"/>
          </p:nvPr>
        </p:nvSpPr>
        <p:spPr>
          <a:xfrm>
            <a:off x="450540" y="1590094"/>
            <a:ext cx="3865084" cy="4351338"/>
          </a:xfrm>
        </p:spPr>
        <p:txBody>
          <a:bodyPr>
            <a:normAutofit/>
          </a:bodyPr>
          <a:lstStyle/>
          <a:p>
            <a:pPr marL="0" indent="0" algn="ctr">
              <a:buNone/>
            </a:pPr>
            <a:r>
              <a:rPr lang="en-US"/>
              <a:t>On May 22,2024         U.S. Congresswoman Rosa DeLauro, representing CT’s Third District, entered a statement into the Congressional Record declaring “New Haven the Pizza Capital of the United States.</a:t>
            </a:r>
          </a:p>
        </p:txBody>
      </p:sp>
      <p:pic>
        <p:nvPicPr>
          <p:cNvPr id="3074" name="Picture 2" descr="New Haven Has America''s Best Pizza ...">
            <a:extLst>
              <a:ext uri="{FF2B5EF4-FFF2-40B4-BE49-F238E27FC236}">
                <a16:creationId xmlns:a16="http://schemas.microsoft.com/office/drawing/2014/main" id="{DA14FA16-8DD4-A66F-1038-63676100D9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9446"/>
          <a:stretch/>
        </p:blipFill>
        <p:spPr bwMode="auto">
          <a:xfrm>
            <a:off x="8074137" y="1325257"/>
            <a:ext cx="3559893" cy="17383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ally's Apizza - Wikipedia">
            <a:extLst>
              <a:ext uri="{FF2B5EF4-FFF2-40B4-BE49-F238E27FC236}">
                <a16:creationId xmlns:a16="http://schemas.microsoft.com/office/drawing/2014/main" id="{F534D4CA-2E30-710B-29E5-E50ECC9743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8102"/>
          <a:stretch/>
        </p:blipFill>
        <p:spPr bwMode="auto">
          <a:xfrm>
            <a:off x="4432691" y="1325257"/>
            <a:ext cx="3279665" cy="28059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epe's Pizza | New Haven CT">
            <a:extLst>
              <a:ext uri="{FF2B5EF4-FFF2-40B4-BE49-F238E27FC236}">
                <a16:creationId xmlns:a16="http://schemas.microsoft.com/office/drawing/2014/main" id="{79EF4E09-E0A1-C905-F974-ED67929F0A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2692" y="3765763"/>
            <a:ext cx="3002172" cy="272711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rank Pepe Pizzeria Napoletana">
            <a:extLst>
              <a:ext uri="{FF2B5EF4-FFF2-40B4-BE49-F238E27FC236}">
                <a16:creationId xmlns:a16="http://schemas.microsoft.com/office/drawing/2014/main" id="{DA2AC707-6C2A-21CC-7CB2-C96BC87398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8312" y="3125921"/>
            <a:ext cx="4369721" cy="329054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talian American Flags Stock ...">
            <a:extLst>
              <a:ext uri="{FF2B5EF4-FFF2-40B4-BE49-F238E27FC236}">
                <a16:creationId xmlns:a16="http://schemas.microsoft.com/office/drawing/2014/main" id="{5B5AFE29-09F7-8931-2CC5-87390B720A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3050" y="5530136"/>
            <a:ext cx="1676400" cy="1069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529252"/>
      </p:ext>
    </p:extLst>
  </p:cSld>
  <p:clrMapOvr>
    <a:masterClrMapping/>
  </p:clrMapOvr>
  <mc:AlternateContent xmlns:mc="http://schemas.openxmlformats.org/markup-compatibility/2006" xmlns:p14="http://schemas.microsoft.com/office/powerpoint/2010/main">
    <mc:Choice Requires="p14">
      <p:transition spd="slow" p14:dur="900" advClick="0" advTm="15000">
        <p14:warp dir="in"/>
      </p:transition>
    </mc:Choice>
    <mc:Fallback xmlns="">
      <p:transition spd="slow" advClick="0" advTm="15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60E22-8F02-8EEB-D1F9-502875C6579C}"/>
              </a:ext>
            </a:extLst>
          </p:cNvPr>
          <p:cNvSpPr>
            <a:spLocks noGrp="1"/>
          </p:cNvSpPr>
          <p:nvPr>
            <p:ph type="title"/>
          </p:nvPr>
        </p:nvSpPr>
        <p:spPr>
          <a:xfrm>
            <a:off x="838200" y="365125"/>
            <a:ext cx="10515600" cy="892175"/>
          </a:xfrm>
          <a:solidFill>
            <a:srgbClr val="00B050"/>
          </a:solidFill>
        </p:spPr>
        <p:txBody>
          <a:bodyPr/>
          <a:lstStyle/>
          <a:p>
            <a:pPr algn="ctr"/>
            <a:r>
              <a:rPr lang="en-US">
                <a:solidFill>
                  <a:schemeClr val="bg1"/>
                </a:solidFill>
              </a:rPr>
              <a:t>NOTABLE CT ITALIAN-AMERICANS</a:t>
            </a:r>
          </a:p>
        </p:txBody>
      </p:sp>
      <p:sp>
        <p:nvSpPr>
          <p:cNvPr id="3" name="Content Placeholder 2">
            <a:extLst>
              <a:ext uri="{FF2B5EF4-FFF2-40B4-BE49-F238E27FC236}">
                <a16:creationId xmlns:a16="http://schemas.microsoft.com/office/drawing/2014/main" id="{5497A630-8F5D-F01C-1528-A6139B8620C7}"/>
              </a:ext>
            </a:extLst>
          </p:cNvPr>
          <p:cNvSpPr>
            <a:spLocks noGrp="1"/>
          </p:cNvSpPr>
          <p:nvPr>
            <p:ph idx="1"/>
          </p:nvPr>
        </p:nvSpPr>
        <p:spPr>
          <a:xfrm>
            <a:off x="838200" y="1619250"/>
            <a:ext cx="5753100" cy="4731543"/>
          </a:xfrm>
        </p:spPr>
        <p:txBody>
          <a:bodyPr>
            <a:normAutofit/>
          </a:bodyPr>
          <a:lstStyle/>
          <a:p>
            <a:pPr marL="0" indent="0" algn="ctr">
              <a:buNone/>
            </a:pPr>
            <a:r>
              <a:rPr lang="en-US" b="0" i="0" u="none" strike="noStrike">
                <a:solidFill>
                  <a:srgbClr val="0D0B0C"/>
                </a:solidFill>
                <a:effectLst/>
                <a:latin typeface="Neuton"/>
              </a:rPr>
              <a:t>Antonina “Ann” Uccello, the first woman to become mayor of Hartford (served 1967-1971).</a:t>
            </a:r>
          </a:p>
          <a:p>
            <a:endParaRPr lang="en-US">
              <a:solidFill>
                <a:srgbClr val="0D0B0C"/>
              </a:solidFill>
              <a:latin typeface="Neuton"/>
            </a:endParaRPr>
          </a:p>
          <a:p>
            <a:endParaRPr lang="en-US">
              <a:solidFill>
                <a:srgbClr val="0D0B0C"/>
              </a:solidFill>
              <a:latin typeface="Neuton"/>
            </a:endParaRPr>
          </a:p>
          <a:p>
            <a:pPr marL="0" indent="0">
              <a:buNone/>
            </a:pPr>
            <a:endParaRPr lang="en-US" b="0" i="0" u="none" strike="noStrike">
              <a:solidFill>
                <a:srgbClr val="0D0B0C"/>
              </a:solidFill>
              <a:effectLst/>
              <a:latin typeface="+mj-lt"/>
            </a:endParaRPr>
          </a:p>
          <a:p>
            <a:pPr marL="0" indent="0" algn="ctr">
              <a:buNone/>
            </a:pPr>
            <a:r>
              <a:rPr lang="en-US" b="0" i="0" u="none" strike="noStrike">
                <a:solidFill>
                  <a:srgbClr val="0D0B0C"/>
                </a:solidFill>
                <a:effectLst/>
                <a:latin typeface="+mj-lt"/>
              </a:rPr>
              <a:t>Ella Grasso, elected the </a:t>
            </a:r>
            <a:r>
              <a:rPr lang="en-US" b="0" i="0" u="none" strike="noStrike">
                <a:solidFill>
                  <a:srgbClr val="4D5156"/>
                </a:solidFill>
                <a:effectLst/>
                <a:latin typeface="+mj-lt"/>
              </a:rPr>
              <a:t>83rd Governor of Connecticut (1975-80) </a:t>
            </a:r>
            <a:r>
              <a:rPr lang="en-US" b="0" i="0" u="none" strike="noStrike">
                <a:solidFill>
                  <a:srgbClr val="0D0B0C"/>
                </a:solidFill>
                <a:effectLst/>
                <a:latin typeface="+mj-lt"/>
              </a:rPr>
              <a:t>was the first woman to become governor in the United States. </a:t>
            </a:r>
            <a:endParaRPr lang="en-US">
              <a:latin typeface="+mj-lt"/>
            </a:endParaRPr>
          </a:p>
        </p:txBody>
      </p:sp>
      <p:pic>
        <p:nvPicPr>
          <p:cNvPr id="4100" name="Picture 4" descr="Connecticut Governor Ella T. Grasso by ...">
            <a:extLst>
              <a:ext uri="{FF2B5EF4-FFF2-40B4-BE49-F238E27FC236}">
                <a16:creationId xmlns:a16="http://schemas.microsoft.com/office/drawing/2014/main" id="{D043C67E-44FE-1C64-24F8-4FFE68B331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5150" y="4001294"/>
            <a:ext cx="3467100" cy="23495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nn Uccello, first female mayor in ...">
            <a:extLst>
              <a:ext uri="{FF2B5EF4-FFF2-40B4-BE49-F238E27FC236}">
                <a16:creationId xmlns:a16="http://schemas.microsoft.com/office/drawing/2014/main" id="{2D64E8EC-7186-A81F-DBD2-3BE6672B0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1475581"/>
            <a:ext cx="3810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Italian American Flags Stock ...">
            <a:extLst>
              <a:ext uri="{FF2B5EF4-FFF2-40B4-BE49-F238E27FC236}">
                <a16:creationId xmlns:a16="http://schemas.microsoft.com/office/drawing/2014/main" id="{FE9F8362-4901-AD47-C110-F8DA55874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3559" y="2977143"/>
            <a:ext cx="2382382" cy="1264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626217"/>
      </p:ext>
    </p:extLst>
  </p:cSld>
  <p:clrMapOvr>
    <a:masterClrMapping/>
  </p:clrMapOvr>
  <mc:AlternateContent xmlns:mc="http://schemas.openxmlformats.org/markup-compatibility/2006" xmlns:p14="http://schemas.microsoft.com/office/powerpoint/2010/main">
    <mc:Choice Requires="p14">
      <p:transition spd="slow" p14:dur="1500" advClick="0" advTm="17000">
        <p:split dir="in"/>
      </p:transition>
    </mc:Choice>
    <mc:Fallback xmlns="">
      <p:transition spd="slow" advClick="0" advTm="17000">
        <p:split dir="in"/>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3F335-5086-1E0C-9015-697212DDE3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6F2FCC5-1AAE-1FDD-0272-AAD25CD7D047}"/>
              </a:ext>
            </a:extLst>
          </p:cNvPr>
          <p:cNvSpPr>
            <a:spLocks noGrp="1"/>
          </p:cNvSpPr>
          <p:nvPr>
            <p:ph idx="1"/>
          </p:nvPr>
        </p:nvSpPr>
        <p:spPr/>
        <p:txBody>
          <a:bodyPr/>
          <a:lstStyle/>
          <a:p>
            <a:endParaRPr lang="en-US"/>
          </a:p>
        </p:txBody>
      </p:sp>
      <p:pic>
        <p:nvPicPr>
          <p:cNvPr id="3074" name="Picture 2" descr="A flag with a white eagle and a star&#10;&#10;Description automatically generated">
            <a:extLst>
              <a:ext uri="{FF2B5EF4-FFF2-40B4-BE49-F238E27FC236}">
                <a16:creationId xmlns:a16="http://schemas.microsoft.com/office/drawing/2014/main" id="{180C6CB8-E3C4-A240-26A2-905D7DFD9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557523"/>
      </p:ext>
    </p:extLst>
  </p:cSld>
  <p:clrMapOvr>
    <a:masterClrMapping/>
  </p:clrMapOvr>
  <mc:AlternateContent xmlns:mc="http://schemas.openxmlformats.org/markup-compatibility/2006" xmlns:p14="http://schemas.microsoft.com/office/powerpoint/2010/main">
    <mc:Choice Requires="p14">
      <p:transition spd="slow" p14:dur="3400" advClick="0" advTm="5000">
        <p14:reveal thruBlk="1" dir="r"/>
      </p:transition>
    </mc:Choice>
    <mc:Fallback xmlns="">
      <p:transition spd="slow" advClick="0" advTm="5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Best Polish Map Illustrations, Royalty-Free Vector Graphics &amp; Clip Art ...">
            <a:extLst>
              <a:ext uri="{FF2B5EF4-FFF2-40B4-BE49-F238E27FC236}">
                <a16:creationId xmlns:a16="http://schemas.microsoft.com/office/drawing/2014/main" id="{9DF2EB5A-411B-8EA7-1A23-56055161A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912" b="-2"/>
          <a:stretch/>
        </p:blipFill>
        <p:spPr bwMode="auto">
          <a:xfrm>
            <a:off x="1" y="10"/>
            <a:ext cx="693639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2" name="Content Placeholder 4101">
            <a:extLst>
              <a:ext uri="{FF2B5EF4-FFF2-40B4-BE49-F238E27FC236}">
                <a16:creationId xmlns:a16="http://schemas.microsoft.com/office/drawing/2014/main" id="{F0D9A77B-B888-0F95-BB6E-ED8FAC43475C}"/>
              </a:ext>
            </a:extLst>
          </p:cNvPr>
          <p:cNvSpPr>
            <a:spLocks noGrp="1"/>
          </p:cNvSpPr>
          <p:nvPr>
            <p:ph idx="1"/>
          </p:nvPr>
        </p:nvSpPr>
        <p:spPr>
          <a:xfrm>
            <a:off x="7190510" y="706582"/>
            <a:ext cx="4163290" cy="5470381"/>
          </a:xfrm>
        </p:spPr>
        <p:txBody>
          <a:bodyPr>
            <a:normAutofit fontScale="92500"/>
          </a:bodyPr>
          <a:lstStyle/>
          <a:p>
            <a:r>
              <a:rPr lang="en-US" sz="2400" dirty="0">
                <a:effectLst/>
                <a:latin typeface="Calibri" panose="020F0502020204030204" pitchFamily="34" charset="0"/>
                <a:ea typeface="Times New Roman" panose="02020603050405020304" pitchFamily="18" charset="0"/>
                <a:cs typeface="Calibri" panose="020F0502020204030204" pitchFamily="34" charset="0"/>
              </a:rPr>
              <a:t>The first </a:t>
            </a:r>
            <a:r>
              <a:rPr lang="en-US" sz="2400" dirty="0">
                <a:latin typeface="Calibri" panose="020F0502020204030204" pitchFamily="34" charset="0"/>
                <a:ea typeface="Times New Roman" panose="02020603050405020304" pitchFamily="18" charset="0"/>
                <a:cs typeface="Calibri" panose="020F0502020204030204" pitchFamily="34" charset="0"/>
              </a:rPr>
              <a:t>Polish settlers arrived at Jamestown, Virginia, in 1608.</a:t>
            </a:r>
          </a:p>
          <a:p>
            <a:r>
              <a:rPr lang="en-US" sz="2400" dirty="0">
                <a:effectLst/>
                <a:latin typeface="Calibri" panose="020F0502020204030204" pitchFamily="34" charset="0"/>
                <a:ea typeface="Times New Roman" panose="02020603050405020304" pitchFamily="18" charset="0"/>
                <a:cs typeface="Calibri" panose="020F0502020204030204" pitchFamily="34" charset="0"/>
              </a:rPr>
              <a:t>Polish American Heritage Month was first established in 1981. </a:t>
            </a:r>
          </a:p>
          <a:p>
            <a:r>
              <a:rPr lang="en-US" sz="2400" b="0" i="0" dirty="0">
                <a:effectLst/>
                <a:highlight>
                  <a:srgbClr val="FFFFFF"/>
                </a:highlight>
                <a:latin typeface="Calibri" panose="020F0502020204030204" pitchFamily="34" charset="0"/>
                <a:cs typeface="Calibri" panose="020F0502020204030204" pitchFamily="34" charset="0"/>
              </a:rPr>
              <a:t>The shift from August to October as the Polish American Heritage Month was strategic, allowing schools to participate more actively in the celebration. It also coincides with the historical arrival of the first Polish settlers in Jamestown, Virginia, in October, marking the beginning of Polish contributions to American society. </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137246"/>
      </p:ext>
    </p:extLst>
  </p:cSld>
  <p:clrMapOvr>
    <a:masterClrMapping/>
  </p:clrMapOvr>
  <p:transition spd="med" advClick="0" advTm="18000">
    <p:pull dir="u"/>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467A7D05-0621-7EAB-D86D-DE0F123C0FAB}"/>
              </a:ext>
            </a:extLst>
          </p:cNvPr>
          <p:cNvPicPr>
            <a:picLocks noGrp="1" noChangeAspect="1"/>
          </p:cNvPicPr>
          <p:nvPr>
            <p:ph idx="1"/>
          </p:nvPr>
        </p:nvPicPr>
        <p:blipFill>
          <a:blip r:embed="rId2"/>
          <a:srcRect t="15250" b="664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5E40734D-2921-585D-E8B8-7315E0D0E448}"/>
              </a:ext>
            </a:extLst>
          </p:cNvPr>
          <p:cNvSpPr txBox="1"/>
          <p:nvPr/>
        </p:nvSpPr>
        <p:spPr>
          <a:xfrm>
            <a:off x="1134207" y="1089898"/>
            <a:ext cx="9293469" cy="5109091"/>
          </a:xfrm>
          <a:prstGeom prst="rect">
            <a:avLst/>
          </a:prstGeom>
          <a:noFill/>
        </p:spPr>
        <p:txBody>
          <a:bodyPr wrap="square">
            <a:spAutoFit/>
          </a:bodyPr>
          <a:lstStyle/>
          <a:p>
            <a:r>
              <a:rPr lang="en-US" sz="2800" kern="0" dirty="0">
                <a:effectLst/>
                <a:latin typeface="Calibri" panose="020F0502020204030204" pitchFamily="34" charset="0"/>
                <a:ea typeface="Times New Roman" panose="02020603050405020304" pitchFamily="18" charset="0"/>
                <a:cs typeface="Calibri" panose="020F0502020204030204" pitchFamily="34" charset="0"/>
              </a:rPr>
              <a:t>It’s estimated that 9 million Americans have Polish ancestry, around </a:t>
            </a:r>
            <a:r>
              <a:rPr lang="en-US" sz="2800" kern="0" dirty="0">
                <a:latin typeface="Calibri" panose="020F0502020204030204" pitchFamily="34" charset="0"/>
                <a:ea typeface="Times New Roman" panose="02020603050405020304" pitchFamily="18" charset="0"/>
                <a:cs typeface="Calibri" panose="020F0502020204030204" pitchFamily="34" charset="0"/>
              </a:rPr>
              <a:t>3</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of the population.</a:t>
            </a:r>
          </a:p>
          <a:p>
            <a:endParaRPr lang="en-US" sz="2800" kern="0" dirty="0">
              <a:latin typeface="Calibri" panose="020F0502020204030204" pitchFamily="34" charset="0"/>
              <a:ea typeface="Aptos" panose="020B0004020202020204" pitchFamily="34" charset="0"/>
              <a:cs typeface="Calibri" panose="020F0502020204030204" pitchFamily="34" charset="0"/>
            </a:endParaRPr>
          </a:p>
          <a:p>
            <a:r>
              <a:rPr lang="en-US" sz="2800" b="0" i="0" dirty="0">
                <a:solidFill>
                  <a:srgbClr val="000000"/>
                </a:solidFill>
                <a:effectLst/>
                <a:latin typeface="Calibri" panose="020F0502020204030204" pitchFamily="34" charset="0"/>
                <a:cs typeface="Calibri" panose="020F0502020204030204" pitchFamily="34" charset="0"/>
              </a:rPr>
              <a:t>Chicago is considered the biggest Polish city in the U.S., </a:t>
            </a:r>
          </a:p>
          <a:p>
            <a:r>
              <a:rPr lang="en-US" sz="2800" b="0" i="0" dirty="0">
                <a:solidFill>
                  <a:srgbClr val="000000"/>
                </a:solidFill>
                <a:effectLst/>
                <a:latin typeface="Calibri" panose="020F0502020204030204" pitchFamily="34" charset="0"/>
                <a:cs typeface="Calibri" panose="020F0502020204030204" pitchFamily="34" charset="0"/>
              </a:rPr>
              <a:t>(New Britain is not too far behind </a:t>
            </a:r>
            <a:r>
              <a:rPr lang="en-US" sz="2800" b="0" i="0" dirty="0">
                <a:solidFill>
                  <a:srgbClr val="000000"/>
                </a:solidFill>
                <a:effectLst/>
                <a:latin typeface="Calibri" panose="020F0502020204030204" pitchFamily="34" charset="0"/>
                <a:cs typeface="Calibri" panose="020F0502020204030204" pitchFamily="34" charset="0"/>
                <a:sym typeface="Wingdings" panose="05000000000000000000" pitchFamily="2" charset="2"/>
              </a:rPr>
              <a:t>)</a:t>
            </a:r>
            <a:endParaRPr lang="en-US" sz="2800" b="0" i="0" dirty="0">
              <a:solidFill>
                <a:srgbClr val="000000"/>
              </a:solidFill>
              <a:effectLst/>
              <a:latin typeface="Calibri" panose="020F0502020204030204" pitchFamily="34" charset="0"/>
              <a:cs typeface="Calibri" panose="020F0502020204030204" pitchFamily="34" charset="0"/>
            </a:endParaRPr>
          </a:p>
          <a:p>
            <a:endParaRPr lang="en-US" sz="2800" dirty="0">
              <a:solidFill>
                <a:srgbClr val="000000"/>
              </a:solidFill>
              <a:latin typeface="Calibri" panose="020F0502020204030204" pitchFamily="34" charset="0"/>
              <a:cs typeface="Calibri" panose="020F0502020204030204" pitchFamily="34" charset="0"/>
            </a:endParaRPr>
          </a:p>
          <a:p>
            <a:r>
              <a:rPr lang="en-US" sz="2800" b="0" i="0" dirty="0">
                <a:solidFill>
                  <a:srgbClr val="000000"/>
                </a:solidFill>
                <a:effectLst/>
                <a:latin typeface="Calibri" panose="020F0502020204030204" pitchFamily="34" charset="0"/>
                <a:cs typeface="Calibri" panose="020F0502020204030204" pitchFamily="34" charset="0"/>
              </a:rPr>
              <a:t>New York is the state with the largest Polish American population.</a:t>
            </a:r>
          </a:p>
          <a:p>
            <a:endParaRPr lang="en-US" sz="2800" b="0" i="0" dirty="0">
              <a:solidFill>
                <a:srgbClr val="000000"/>
              </a:solidFill>
              <a:effectLst/>
              <a:highlight>
                <a:srgbClr val="FFFFFF"/>
              </a:highlight>
              <a:latin typeface="Calibri" panose="020F0502020204030204" pitchFamily="34" charset="0"/>
              <a:cs typeface="Calibri" panose="020F0502020204030204" pitchFamily="34" charset="0"/>
            </a:endParaRPr>
          </a:p>
          <a:p>
            <a:r>
              <a:rPr lang="en-US" sz="2800" kern="100" dirty="0">
                <a:solidFill>
                  <a:srgbClr val="202122"/>
                </a:solidFill>
                <a:effectLst/>
                <a:latin typeface="Calibri" panose="020F0502020204030204" pitchFamily="34" charset="0"/>
                <a:ea typeface="Aptos" panose="020B0004020202020204" pitchFamily="34" charset="0"/>
                <a:cs typeface="Calibri" panose="020F0502020204030204" pitchFamily="34" charset="0"/>
              </a:rPr>
              <a:t>Polish Americans make up about 6% of the population in CT.</a:t>
            </a:r>
          </a:p>
          <a:p>
            <a:endParaRPr lang="en-US" sz="2800" kern="100" dirty="0">
              <a:solidFill>
                <a:srgbClr val="000000"/>
              </a:solidFill>
              <a:highlight>
                <a:srgbClr val="FFFFFF"/>
              </a:highlight>
              <a:latin typeface="Calibri" panose="020F0502020204030204" pitchFamily="34" charset="0"/>
              <a:ea typeface="Aptos" panose="020B0004020202020204" pitchFamily="34" charset="0"/>
              <a:cs typeface="Calibri" panose="020F0502020204030204" pitchFamily="34" charset="0"/>
            </a:endParaRPr>
          </a:p>
          <a:p>
            <a:endParaRPr lang="en-US" sz="1800" kern="100" dirty="0">
              <a:effectLst/>
              <a:highlight>
                <a:srgbClr val="FFFFFF"/>
              </a:highlight>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1759618762"/>
      </p:ext>
    </p:extLst>
  </p:cSld>
  <p:clrMapOvr>
    <a:masterClrMapping/>
  </p:clrMapOvr>
  <p:transition spd="slow" advClick="0" advTm="15000">
    <p:wip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Fresh Polish Sausage">
            <a:extLst>
              <a:ext uri="{FF2B5EF4-FFF2-40B4-BE49-F238E27FC236}">
                <a16:creationId xmlns:a16="http://schemas.microsoft.com/office/drawing/2014/main" id="{DAA08F51-98A1-54E2-90F8-07E3529814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950" b="18172"/>
          <a:stretch/>
        </p:blipFill>
        <p:spPr bwMode="auto">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Lst>
        </p:spPr>
      </p:pic>
      <p:pic>
        <p:nvPicPr>
          <p:cNvPr id="2064" name="Picture 16" descr="Best pierogi in Krakow (and other delicious Polish dishes) | Food, Food ...">
            <a:extLst>
              <a:ext uri="{FF2B5EF4-FFF2-40B4-BE49-F238E27FC236}">
                <a16:creationId xmlns:a16="http://schemas.microsoft.com/office/drawing/2014/main" id="{334F8B2C-3C3B-622A-C66A-A2AEE5B0A1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473" r="1495"/>
          <a:stretch/>
        </p:blipFill>
        <p:spPr bwMode="auto">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062" name="Picture 14" descr="Gołąbki domowe z ryżem i mięsem mielonym, prosty przepis. Krok po kroku. Są  pyszne! Becia gotuje. - YouTube">
            <a:extLst>
              <a:ext uri="{FF2B5EF4-FFF2-40B4-BE49-F238E27FC236}">
                <a16:creationId xmlns:a16="http://schemas.microsoft.com/office/drawing/2014/main" id="{7F57DAC1-BE7C-5EC1-49C2-4575FF8ACD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4068" r="3" b="11864"/>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194209"/>
      </p:ext>
    </p:extLst>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spd="slow" advClick="0" advTm="10000">
        <p:split orient="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41" name="Rectangle 4140">
            <a:extLst>
              <a:ext uri="{FF2B5EF4-FFF2-40B4-BE49-F238E27FC236}">
                <a16:creationId xmlns:a16="http://schemas.microsoft.com/office/drawing/2014/main" id="{4513F69C-3D6D-4E72-9289-5BC3584D6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00BF6059-5609-5022-C0A7-BCF89BB23C7F}"/>
              </a:ext>
            </a:extLst>
          </p:cNvPr>
          <p:cNvSpPr>
            <a:spLocks noGrp="1"/>
          </p:cNvSpPr>
          <p:nvPr>
            <p:ph type="title"/>
          </p:nvPr>
        </p:nvSpPr>
        <p:spPr>
          <a:xfrm>
            <a:off x="7786841" y="172726"/>
            <a:ext cx="3826577" cy="1671566"/>
          </a:xfrm>
        </p:spPr>
        <p:txBody>
          <a:bodyPr>
            <a:normAutofit/>
          </a:bodyPr>
          <a:lstStyle/>
          <a:p>
            <a:r>
              <a:rPr lang="en-US" sz="4000" dirty="0">
                <a:latin typeface="Calibri" panose="020F0502020204030204" pitchFamily="34" charset="0"/>
                <a:cs typeface="Calibri" panose="020F0502020204030204" pitchFamily="34" charset="0"/>
              </a:rPr>
              <a:t>Experiencing Poland in CT</a:t>
            </a:r>
          </a:p>
        </p:txBody>
      </p:sp>
      <p:pic>
        <p:nvPicPr>
          <p:cNvPr id="4116" name="Picture 20" descr="Pin on 1,000,000 Churches">
            <a:extLst>
              <a:ext uri="{FF2B5EF4-FFF2-40B4-BE49-F238E27FC236}">
                <a16:creationId xmlns:a16="http://schemas.microsoft.com/office/drawing/2014/main" id="{4ADDEF62-1017-92B0-973D-168F12288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18" r="-3" b="13517"/>
          <a:stretch/>
        </p:blipFill>
        <p:spPr bwMode="auto">
          <a:xfrm>
            <a:off x="20" y="-1"/>
            <a:ext cx="3826578" cy="427779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ee related image detail. Little Poland, New Britain | Flickr">
            <a:extLst>
              <a:ext uri="{FF2B5EF4-FFF2-40B4-BE49-F238E27FC236}">
                <a16:creationId xmlns:a16="http://schemas.microsoft.com/office/drawing/2014/main" id="{6574A4AF-1559-9167-5017-D5DE2A57FE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36" r="-1" b="-1"/>
          <a:stretch/>
        </p:blipFill>
        <p:spPr bwMode="auto">
          <a:xfrm>
            <a:off x="8007931" y="3439894"/>
            <a:ext cx="3707240" cy="2726290"/>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See related image detail. Midsummer Festival - Noc Świętojańska - to be Celebrated - New Britain ...">
            <a:extLst>
              <a:ext uri="{FF2B5EF4-FFF2-40B4-BE49-F238E27FC236}">
                <a16:creationId xmlns:a16="http://schemas.microsoft.com/office/drawing/2014/main" id="{04F49F7E-8F48-E00C-6745-0A0E4D5B58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013" r="3012"/>
          <a:stretch/>
        </p:blipFill>
        <p:spPr bwMode="auto">
          <a:xfrm>
            <a:off x="3864399" y="172726"/>
            <a:ext cx="3633879" cy="2461945"/>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Provided by tripadvisor.co.uk">
            <a:extLst>
              <a:ext uri="{FF2B5EF4-FFF2-40B4-BE49-F238E27FC236}">
                <a16:creationId xmlns:a16="http://schemas.microsoft.com/office/drawing/2014/main" id="{67962AE8-F957-FF0C-C2B8-0913ECC70F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701" r="-3" b="-3"/>
          <a:stretch/>
        </p:blipFill>
        <p:spPr bwMode="auto">
          <a:xfrm>
            <a:off x="4052475" y="3465366"/>
            <a:ext cx="3710317" cy="2726290"/>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ROLY POLY BAKERY - Updated July 2024 - 287 Photos &amp; 93 Reviews - 587 ...">
            <a:extLst>
              <a:ext uri="{FF2B5EF4-FFF2-40B4-BE49-F238E27FC236}">
                <a16:creationId xmlns:a16="http://schemas.microsoft.com/office/drawing/2014/main" id="{DDC6B007-2D4F-B02B-DB48-E00CD1293C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4186" r="3" b="3"/>
          <a:stretch/>
        </p:blipFill>
        <p:spPr bwMode="auto">
          <a:xfrm>
            <a:off x="-24919" y="4277789"/>
            <a:ext cx="4026679" cy="256006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9C7FF4D-7B06-F61D-57CD-2A77801395B7}"/>
              </a:ext>
            </a:extLst>
          </p:cNvPr>
          <p:cNvSpPr>
            <a:spLocks noGrp="1"/>
          </p:cNvSpPr>
          <p:nvPr>
            <p:ph idx="1"/>
          </p:nvPr>
        </p:nvSpPr>
        <p:spPr>
          <a:xfrm>
            <a:off x="7786839" y="1540756"/>
            <a:ext cx="3826578" cy="1888244"/>
          </a:xfrm>
        </p:spPr>
        <p:txBody>
          <a:bodyPr>
            <a:normAutofit/>
          </a:bodyPr>
          <a:lstStyle/>
          <a:p>
            <a:pPr marL="0" indent="0">
              <a:buNone/>
            </a:pPr>
            <a:r>
              <a:rPr lang="en-US" sz="2000" dirty="0">
                <a:latin typeface="Calibri" panose="020F0502020204030204" pitchFamily="34" charset="0"/>
                <a:cs typeface="Calibri" panose="020F0502020204030204" pitchFamily="34" charset="0"/>
              </a:rPr>
              <a:t>In 2008, New Britain’s common council passed a resolution designating Broad Street as “Little Poland.” </a:t>
            </a:r>
            <a:r>
              <a:rPr lang="en-US" sz="2000" b="0" i="0" dirty="0">
                <a:effectLst/>
                <a:latin typeface="Inter"/>
              </a:rPr>
              <a:t>Currently, Broad Street boasts over 100 businesses with the majority being Polish.</a:t>
            </a:r>
            <a:endParaRPr lang="en-US" sz="2000" dirty="0"/>
          </a:p>
        </p:txBody>
      </p:sp>
      <p:sp>
        <p:nvSpPr>
          <p:cNvPr id="7" name="AutoShape 6">
            <a:extLst>
              <a:ext uri="{FF2B5EF4-FFF2-40B4-BE49-F238E27FC236}">
                <a16:creationId xmlns:a16="http://schemas.microsoft.com/office/drawing/2014/main" id="{34A2298D-C716-06D6-02EF-9FD490477C5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a:extLst>
              <a:ext uri="{FF2B5EF4-FFF2-40B4-BE49-F238E27FC236}">
                <a16:creationId xmlns:a16="http://schemas.microsoft.com/office/drawing/2014/main" id="{EE5D912E-02A8-B524-D7C8-E43618D6D71B}"/>
              </a:ext>
            </a:extLst>
          </p:cNvPr>
          <p:cNvSpPr txBox="1"/>
          <p:nvPr/>
        </p:nvSpPr>
        <p:spPr>
          <a:xfrm>
            <a:off x="8012340" y="6223609"/>
            <a:ext cx="3303359" cy="461665"/>
          </a:xfrm>
          <a:prstGeom prst="rect">
            <a:avLst/>
          </a:prstGeom>
          <a:noFill/>
        </p:spPr>
        <p:txBody>
          <a:bodyPr wrap="square" rtlCol="0">
            <a:spAutoFit/>
          </a:bodyPr>
          <a:lstStyle/>
          <a:p>
            <a:r>
              <a:rPr lang="en-US" sz="1200" b="0" i="0" dirty="0" err="1">
                <a:solidFill>
                  <a:srgbClr val="333333"/>
                </a:solidFill>
                <a:effectLst/>
                <a:highlight>
                  <a:srgbClr val="F4F4F4"/>
                </a:highlight>
                <a:latin typeface="Calibri" panose="020F0502020204030204" pitchFamily="34" charset="0"/>
                <a:cs typeface="Calibri" panose="020F0502020204030204" pitchFamily="34" charset="0"/>
              </a:rPr>
              <a:t>Polmart</a:t>
            </a:r>
            <a:r>
              <a:rPr lang="en-US" sz="1200" b="0" i="0" dirty="0">
                <a:solidFill>
                  <a:srgbClr val="333333"/>
                </a:solidFill>
                <a:effectLst/>
                <a:highlight>
                  <a:srgbClr val="F4F4F4"/>
                </a:highlight>
                <a:latin typeface="Calibri" panose="020F0502020204030204" pitchFamily="34" charset="0"/>
                <a:cs typeface="Calibri" panose="020F0502020204030204" pitchFamily="34" charset="0"/>
              </a:rPr>
              <a:t> is the largest Polish themed store on the East Coast.</a:t>
            </a:r>
            <a:endParaRPr lang="en-US" sz="12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091783DA-FA5F-05C9-21B7-103AEBAC0E42}"/>
              </a:ext>
            </a:extLst>
          </p:cNvPr>
          <p:cNvSpPr txBox="1"/>
          <p:nvPr/>
        </p:nvSpPr>
        <p:spPr>
          <a:xfrm>
            <a:off x="290146" y="3581400"/>
            <a:ext cx="3156439" cy="769441"/>
          </a:xfrm>
          <a:prstGeom prst="rect">
            <a:avLst/>
          </a:prstGeom>
          <a:noFill/>
        </p:spPr>
        <p:txBody>
          <a:bodyPr wrap="square" rtlCol="0">
            <a:spAutoFit/>
          </a:bodyPr>
          <a:lstStyle/>
          <a:p>
            <a:r>
              <a:rPr lang="en-US" sz="1100" b="0" i="0" dirty="0">
                <a:solidFill>
                  <a:srgbClr val="333333"/>
                </a:solidFill>
                <a:effectLst/>
                <a:highlight>
                  <a:srgbClr val="F4F4F4"/>
                </a:highlight>
                <a:latin typeface="Inter"/>
              </a:rPr>
              <a:t>Sacred Heart Parish is one of the oldest Polish-American Roman Catholic parishes in New England in the Archdiocese</a:t>
            </a:r>
            <a:br>
              <a:rPr lang="en-US" sz="1100" dirty="0"/>
            </a:br>
            <a:r>
              <a:rPr lang="en-US" sz="1100" b="0" i="0" dirty="0">
                <a:solidFill>
                  <a:srgbClr val="333333"/>
                </a:solidFill>
                <a:effectLst/>
                <a:highlight>
                  <a:srgbClr val="F4F4F4"/>
                </a:highlight>
                <a:latin typeface="Inter"/>
              </a:rPr>
              <a:t>of Hartford.</a:t>
            </a:r>
            <a:endParaRPr lang="en-US" sz="1100" dirty="0"/>
          </a:p>
        </p:txBody>
      </p:sp>
      <p:sp>
        <p:nvSpPr>
          <p:cNvPr id="15" name="TextBox 14">
            <a:extLst>
              <a:ext uri="{FF2B5EF4-FFF2-40B4-BE49-F238E27FC236}">
                <a16:creationId xmlns:a16="http://schemas.microsoft.com/office/drawing/2014/main" id="{A162C46F-95E7-35E8-9D13-A92BFBA28064}"/>
              </a:ext>
            </a:extLst>
          </p:cNvPr>
          <p:cNvSpPr txBox="1"/>
          <p:nvPr/>
        </p:nvSpPr>
        <p:spPr>
          <a:xfrm>
            <a:off x="-104149" y="6514821"/>
            <a:ext cx="4252889" cy="276999"/>
          </a:xfrm>
          <a:prstGeom prst="rect">
            <a:avLst/>
          </a:prstGeom>
          <a:noFill/>
        </p:spPr>
        <p:txBody>
          <a:bodyPr wrap="square" rtlCol="0">
            <a:spAutoFit/>
          </a:bodyPr>
          <a:lstStyle/>
          <a:p>
            <a:r>
              <a:rPr lang="en-US" sz="1200" b="0" i="0" dirty="0">
                <a:solidFill>
                  <a:srgbClr val="333333"/>
                </a:solidFill>
                <a:effectLst/>
                <a:highlight>
                  <a:srgbClr val="F4F4F4"/>
                </a:highlight>
                <a:latin typeface="Calibri" panose="020F0502020204030204" pitchFamily="34" charset="0"/>
                <a:cs typeface="Calibri" panose="020F0502020204030204" pitchFamily="34" charset="0"/>
              </a:rPr>
              <a:t>Roly Poly Bakery is a unique experience in traditional Polish food.</a:t>
            </a:r>
            <a:endParaRPr lang="en-US" sz="12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AA1DF6AA-1899-B518-0FA3-2B122D31DBE2}"/>
              </a:ext>
            </a:extLst>
          </p:cNvPr>
          <p:cNvSpPr txBox="1"/>
          <p:nvPr/>
        </p:nvSpPr>
        <p:spPr>
          <a:xfrm>
            <a:off x="3877882" y="2719298"/>
            <a:ext cx="3139738" cy="646331"/>
          </a:xfrm>
          <a:prstGeom prst="rect">
            <a:avLst/>
          </a:prstGeom>
          <a:noFill/>
        </p:spPr>
        <p:txBody>
          <a:bodyPr wrap="square" rtlCol="0">
            <a:spAutoFit/>
          </a:bodyPr>
          <a:lstStyle/>
          <a:p>
            <a:r>
              <a:rPr lang="en-US" sz="1200" b="0" i="0" dirty="0">
                <a:solidFill>
                  <a:srgbClr val="333333"/>
                </a:solidFill>
                <a:effectLst/>
                <a:highlight>
                  <a:srgbClr val="F4F4F4"/>
                </a:highlight>
                <a:latin typeface="Calibri" panose="020F0502020204030204" pitchFamily="34" charset="0"/>
                <a:cs typeface="Calibri" panose="020F0502020204030204" pitchFamily="34" charset="0"/>
              </a:rPr>
              <a:t>Haller Post acts as a social club, entertainment venue, and meeting place for the Polish community.</a:t>
            </a:r>
            <a:endParaRPr lang="en-US" sz="12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3F94F06-A8BE-AD54-9C58-A6D49B7E5ADB}"/>
              </a:ext>
            </a:extLst>
          </p:cNvPr>
          <p:cNvSpPr txBox="1"/>
          <p:nvPr/>
        </p:nvSpPr>
        <p:spPr>
          <a:xfrm>
            <a:off x="4044592" y="6191656"/>
            <a:ext cx="3602769" cy="646331"/>
          </a:xfrm>
          <a:prstGeom prst="rect">
            <a:avLst/>
          </a:prstGeom>
          <a:noFill/>
        </p:spPr>
        <p:txBody>
          <a:bodyPr wrap="square" rtlCol="0">
            <a:spAutoFit/>
          </a:bodyPr>
          <a:lstStyle/>
          <a:p>
            <a:r>
              <a:rPr lang="en-US" sz="1200" b="0" i="0" dirty="0">
                <a:solidFill>
                  <a:srgbClr val="333333"/>
                </a:solidFill>
                <a:effectLst/>
                <a:highlight>
                  <a:srgbClr val="F4F4F4"/>
                </a:highlight>
                <a:latin typeface="Calibri" panose="020F0502020204030204" pitchFamily="34" charset="0"/>
                <a:cs typeface="Calibri" panose="020F0502020204030204" pitchFamily="34" charset="0"/>
              </a:rPr>
              <a:t>The Polish American Foundation of CT is a premier cultural and service organization that promotes Polish cultural heritage.</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407794"/>
      </p:ext>
    </p:extLst>
  </p:cSld>
  <p:clrMapOvr>
    <a:masterClrMapping/>
  </p:clrMapOvr>
  <mc:AlternateContent xmlns:mc="http://schemas.openxmlformats.org/markup-compatibility/2006" xmlns:p14="http://schemas.microsoft.com/office/powerpoint/2010/main">
    <mc:Choice Requires="p14">
      <p:transition spd="slow" p14:dur="1200" advClick="0" advTm="20000">
        <p:zoom/>
      </p:transition>
    </mc:Choice>
    <mc:Fallback xmlns="">
      <p:transition spd="slow" advClick="0" advTm="20000">
        <p:zo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6" name="Picture 14" descr="Polish And American Flags Vector Stock Illustration - Download Image Now -  Poland, American Flag, USA - iStock">
            <a:extLst>
              <a:ext uri="{FF2B5EF4-FFF2-40B4-BE49-F238E27FC236}">
                <a16:creationId xmlns:a16="http://schemas.microsoft.com/office/drawing/2014/main" id="{43F91209-B2B2-6E7B-E6C0-49C81B2E6E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633"/>
            <a:ext cx="12105409" cy="63691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FCDFBEC-EC49-9B4E-721A-F3B577078BD8}"/>
              </a:ext>
            </a:extLst>
          </p:cNvPr>
          <p:cNvSpPr>
            <a:spLocks noGrp="1"/>
          </p:cNvSpPr>
          <p:nvPr>
            <p:ph type="title"/>
          </p:nvPr>
        </p:nvSpPr>
        <p:spPr>
          <a:xfrm>
            <a:off x="86591" y="5113338"/>
            <a:ext cx="3434861" cy="1144588"/>
          </a:xfrm>
        </p:spPr>
        <p:txBody>
          <a:bodyPr>
            <a:normAutofit/>
          </a:bodyPr>
          <a:lstStyle/>
          <a:p>
            <a:r>
              <a:rPr lang="en-US" sz="1600" b="1" dirty="0">
                <a:latin typeface="Calibri" panose="020F0502020204030204" pitchFamily="34" charset="0"/>
                <a:cs typeface="Calibri" panose="020F0502020204030204" pitchFamily="34" charset="0"/>
              </a:rPr>
              <a:t>Curtis </a:t>
            </a:r>
            <a:r>
              <a:rPr lang="en-US" sz="1600" b="1" dirty="0" err="1">
                <a:latin typeface="Calibri" panose="020F0502020204030204" pitchFamily="34" charset="0"/>
                <a:cs typeface="Calibri" panose="020F0502020204030204" pitchFamily="34" charset="0"/>
              </a:rPr>
              <a:t>Sliwa</a:t>
            </a:r>
            <a:r>
              <a:rPr lang="en-US" sz="1600" b="1" dirty="0">
                <a:latin typeface="Calibri" panose="020F0502020204030204" pitchFamily="34" charset="0"/>
                <a:cs typeface="Calibri" panose="020F0502020204030204" pitchFamily="34" charset="0"/>
              </a:rPr>
              <a:t> founded the </a:t>
            </a:r>
            <a:r>
              <a:rPr lang="en-US" sz="1600" b="1">
                <a:latin typeface="Calibri" panose="020F0502020204030204" pitchFamily="34" charset="0"/>
                <a:cs typeface="Calibri" panose="020F0502020204030204" pitchFamily="34" charset="0"/>
              </a:rPr>
              <a:t>Guardian Angels.</a:t>
            </a:r>
            <a:endParaRPr lang="en-US" sz="1600" b="1" dirty="0">
              <a:latin typeface="Calibri" panose="020F0502020204030204" pitchFamily="34" charset="0"/>
              <a:cs typeface="Calibri" panose="020F0502020204030204" pitchFamily="34" charset="0"/>
            </a:endParaRPr>
          </a:p>
        </p:txBody>
      </p:sp>
      <p:pic>
        <p:nvPicPr>
          <p:cNvPr id="3080" name="Picture 8" descr="Mattel Barbie Creator Ruth Handler ...">
            <a:extLst>
              <a:ext uri="{FF2B5EF4-FFF2-40B4-BE49-F238E27FC236}">
                <a16:creationId xmlns:a16="http://schemas.microsoft.com/office/drawing/2014/main" id="{72EB259A-6A60-CEBF-8FEA-93D23A694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4144" y="1646370"/>
            <a:ext cx="2948975" cy="294897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F12347A4-1204-0FC9-2767-963EBD8D6513}"/>
              </a:ext>
            </a:extLst>
          </p:cNvPr>
          <p:cNvSpPr txBox="1">
            <a:spLocks/>
          </p:cNvSpPr>
          <p:nvPr/>
        </p:nvSpPr>
        <p:spPr>
          <a:xfrm>
            <a:off x="8318258" y="5045197"/>
            <a:ext cx="3434861" cy="1144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latin typeface="Calibri" panose="020F0502020204030204" pitchFamily="34" charset="0"/>
                <a:cs typeface="Calibri" panose="020F0502020204030204" pitchFamily="34" charset="0"/>
              </a:rPr>
              <a:t>Ruth Handler cofounded the Mattel toy company and created the Barbie doll.</a:t>
            </a:r>
            <a:endParaRPr lang="en-US" sz="3600" b="1" dirty="0">
              <a:latin typeface="Calibri" panose="020F0502020204030204" pitchFamily="34" charset="0"/>
              <a:cs typeface="Calibri" panose="020F0502020204030204" pitchFamily="34" charset="0"/>
            </a:endParaRPr>
          </a:p>
        </p:txBody>
      </p:sp>
      <p:pic>
        <p:nvPicPr>
          <p:cNvPr id="3082" name="Picture 10" descr="The Mayoral Candidate with a Mouth That Roars | The New Yorker">
            <a:extLst>
              <a:ext uri="{FF2B5EF4-FFF2-40B4-BE49-F238E27FC236}">
                <a16:creationId xmlns:a16="http://schemas.microsoft.com/office/drawing/2014/main" id="{22B9FA18-FEFF-BA5F-42DB-15EE26A9A4C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28249" y="1663457"/>
            <a:ext cx="1975336" cy="296242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Sharon M. Himsl - Shells, Tales and Sails: Q is for Q-Tips: Inventions by  Women A-Z">
            <a:extLst>
              <a:ext uri="{FF2B5EF4-FFF2-40B4-BE49-F238E27FC236}">
                <a16:creationId xmlns:a16="http://schemas.microsoft.com/office/drawing/2014/main" id="{A56E7F37-66B4-B9BE-4E1B-7605651FEF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54" y="1663456"/>
            <a:ext cx="2262711" cy="296242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3424E69A-25C1-0FC8-2D47-76315FCBA1CF}"/>
              </a:ext>
            </a:extLst>
          </p:cNvPr>
          <p:cNvSpPr txBox="1">
            <a:spLocks/>
          </p:cNvSpPr>
          <p:nvPr/>
        </p:nvSpPr>
        <p:spPr>
          <a:xfrm>
            <a:off x="4047160" y="4625881"/>
            <a:ext cx="2109614" cy="1144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latin typeface="Calibri" panose="020F0502020204030204" pitchFamily="34" charset="0"/>
                <a:cs typeface="Calibri" panose="020F0502020204030204" pitchFamily="34" charset="0"/>
              </a:rPr>
              <a:t>Leo </a:t>
            </a:r>
            <a:r>
              <a:rPr lang="en-US" sz="1600" b="1" dirty="0" err="1">
                <a:latin typeface="Calibri" panose="020F0502020204030204" pitchFamily="34" charset="0"/>
                <a:cs typeface="Calibri" panose="020F0502020204030204" pitchFamily="34" charset="0"/>
              </a:rPr>
              <a:t>Gerstenzang</a:t>
            </a:r>
            <a:r>
              <a:rPr lang="en-US" sz="1600" b="1" dirty="0">
                <a:latin typeface="Calibri" panose="020F0502020204030204" pitchFamily="34" charset="0"/>
                <a:cs typeface="Calibri" panose="020F0502020204030204" pitchFamily="34" charset="0"/>
              </a:rPr>
              <a:t> invented the </a:t>
            </a:r>
            <a:r>
              <a:rPr lang="en-US" sz="1600" b="1" dirty="0" err="1">
                <a:latin typeface="Calibri" panose="020F0502020204030204" pitchFamily="34" charset="0"/>
                <a:cs typeface="Calibri" panose="020F0502020204030204" pitchFamily="34" charset="0"/>
              </a:rPr>
              <a:t>Qtip</a:t>
            </a:r>
            <a:r>
              <a:rPr lang="en-US" sz="1600" b="1" dirty="0">
                <a:latin typeface="Calibri" panose="020F0502020204030204" pitchFamily="34" charset="0"/>
                <a:cs typeface="Calibri" panose="020F0502020204030204" pitchFamily="34" charset="0"/>
              </a:rPr>
              <a:t>.</a:t>
            </a:r>
            <a:endParaRPr lang="en-US" sz="36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9A60742D-99F5-D999-9B98-2FB88D5A7653}"/>
              </a:ext>
            </a:extLst>
          </p:cNvPr>
          <p:cNvSpPr txBox="1"/>
          <p:nvPr/>
        </p:nvSpPr>
        <p:spPr>
          <a:xfrm>
            <a:off x="86591" y="122327"/>
            <a:ext cx="5223164" cy="1323439"/>
          </a:xfrm>
          <a:prstGeom prst="rect">
            <a:avLst/>
          </a:prstGeom>
          <a:noFill/>
        </p:spPr>
        <p:txBody>
          <a:bodyPr wrap="square" rtlCol="0">
            <a:spAutoFit/>
          </a:bodyPr>
          <a:lstStyle/>
          <a:p>
            <a:pPr algn="ctr"/>
            <a:r>
              <a:rPr lang="en-US" sz="4000" dirty="0">
                <a:latin typeface="Calibri" panose="020F0502020204030204" pitchFamily="34" charset="0"/>
                <a:cs typeface="Calibri" panose="020F0502020204030204" pitchFamily="34" charset="0"/>
              </a:rPr>
              <a:t>Notable Polish-Americans</a:t>
            </a:r>
          </a:p>
        </p:txBody>
      </p:sp>
    </p:spTree>
    <p:extLst>
      <p:ext uri="{BB962C8B-B14F-4D97-AF65-F5344CB8AC3E}">
        <p14:creationId xmlns:p14="http://schemas.microsoft.com/office/powerpoint/2010/main" val="4098012050"/>
      </p:ext>
    </p:extLst>
  </p:cSld>
  <p:clrMapOvr>
    <a:masterClrMapping/>
  </p:clrMapOvr>
  <mc:AlternateContent xmlns:mc="http://schemas.openxmlformats.org/markup-compatibility/2006" xmlns:p14="http://schemas.microsoft.com/office/powerpoint/2010/main">
    <mc:Choice Requires="p14">
      <p:transition spd="slow" p14:dur="1300" advClick="0" advTm="15000">
        <p14:pan dir="u"/>
      </p:transition>
    </mc:Choice>
    <mc:Fallback xmlns="">
      <p:transition spd="slow" advClick="0" advTm="15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25" name="Rectangle 312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Blue Sparkler Images – Browse 32,872 Stock Photos, Vectors, and Video |  Adobe Stock">
            <a:extLst>
              <a:ext uri="{FF2B5EF4-FFF2-40B4-BE49-F238E27FC236}">
                <a16:creationId xmlns:a16="http://schemas.microsoft.com/office/drawing/2014/main" id="{DD2CF4AE-BEA5-F01E-DD32-68520A9C5063}"/>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t="15730"/>
          <a:stretch/>
        </p:blipFill>
        <p:spPr bwMode="auto">
          <a:xfrm>
            <a:off x="-20507" y="0"/>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0BC9746-6162-3010-790A-BDDE633C2E50}"/>
              </a:ext>
            </a:extLst>
          </p:cNvPr>
          <p:cNvSpPr txBox="1"/>
          <p:nvPr/>
        </p:nvSpPr>
        <p:spPr>
          <a:xfrm>
            <a:off x="87921" y="971639"/>
            <a:ext cx="11975123" cy="769441"/>
          </a:xfrm>
          <a:prstGeom prst="rect">
            <a:avLst/>
          </a:prstGeom>
          <a:noFill/>
        </p:spPr>
        <p:txBody>
          <a:bodyPr wrap="square" rtlCol="0">
            <a:spAutoFit/>
          </a:bodyPr>
          <a:lstStyle/>
          <a:p>
            <a:r>
              <a:rPr lang="en-US" sz="4400" b="1" dirty="0">
                <a:solidFill>
                  <a:srgbClr val="FFFFFF"/>
                </a:solidFill>
                <a:latin typeface="Calibri" panose="020F0502020204030204" pitchFamily="34" charset="0"/>
                <a:cs typeface="Calibri" panose="020F0502020204030204" pitchFamily="34" charset="0"/>
              </a:rPr>
              <a:t>Big THANK YOU to this year’s Planning Committee</a:t>
            </a:r>
            <a:endParaRPr lang="en-US" sz="44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8FE2A7B-42E2-F4FB-F326-229381997533}"/>
              </a:ext>
            </a:extLst>
          </p:cNvPr>
          <p:cNvSpPr txBox="1"/>
          <p:nvPr/>
        </p:nvSpPr>
        <p:spPr>
          <a:xfrm>
            <a:off x="175844" y="1986990"/>
            <a:ext cx="10691448" cy="4524315"/>
          </a:xfrm>
          <a:prstGeom prst="rect">
            <a:avLst/>
          </a:prstGeom>
          <a:noFill/>
        </p:spPr>
        <p:txBody>
          <a:bodyPr wrap="square" rtlCol="0">
            <a:spAutoFit/>
          </a:bodyPr>
          <a:lstStyle/>
          <a:p>
            <a:r>
              <a:rPr lang="en-US" sz="3200" dirty="0">
                <a:solidFill>
                  <a:srgbClr val="FFFFFF"/>
                </a:solidFill>
                <a:latin typeface="Calibri" panose="020F0502020204030204" pitchFamily="34" charset="0"/>
                <a:cs typeface="Calibri" panose="020F0502020204030204" pitchFamily="34" charset="0"/>
              </a:rPr>
              <a:t>Karolina Wytrykowska (DMHAS) – Planning Committee Chair Erica Blackmon (MIL) </a:t>
            </a:r>
          </a:p>
          <a:p>
            <a:r>
              <a:rPr lang="en-US" sz="3200" dirty="0">
                <a:solidFill>
                  <a:srgbClr val="FFFFFF"/>
                </a:solidFill>
                <a:latin typeface="Calibri" panose="020F0502020204030204" pitchFamily="34" charset="0"/>
                <a:cs typeface="Calibri" panose="020F0502020204030204" pitchFamily="34" charset="0"/>
              </a:rPr>
              <a:t>Talitha Coggins (DSS) </a:t>
            </a:r>
          </a:p>
          <a:p>
            <a:r>
              <a:rPr lang="en-US" sz="3200" dirty="0">
                <a:solidFill>
                  <a:srgbClr val="FFFFFF"/>
                </a:solidFill>
                <a:latin typeface="Calibri" panose="020F0502020204030204" pitchFamily="34" charset="0"/>
                <a:cs typeface="Calibri" panose="020F0502020204030204" pitchFamily="34" charset="0"/>
              </a:rPr>
              <a:t>Susan Cunningham (DCF)</a:t>
            </a:r>
          </a:p>
          <a:p>
            <a:r>
              <a:rPr lang="en-US" sz="3200" dirty="0">
                <a:solidFill>
                  <a:srgbClr val="FFFFFF"/>
                </a:solidFill>
                <a:latin typeface="Calibri" panose="020F0502020204030204" pitchFamily="34" charset="0"/>
                <a:cs typeface="Calibri" panose="020F0502020204030204" pitchFamily="34" charset="0"/>
              </a:rPr>
              <a:t>Valerie Lilley (DCF) </a:t>
            </a:r>
          </a:p>
          <a:p>
            <a:r>
              <a:rPr lang="en-US" sz="3200" dirty="0">
                <a:solidFill>
                  <a:srgbClr val="FFFFFF"/>
                </a:solidFill>
                <a:latin typeface="Calibri" panose="020F0502020204030204" pitchFamily="34" charset="0"/>
                <a:cs typeface="Calibri" panose="020F0502020204030204" pitchFamily="34" charset="0"/>
              </a:rPr>
              <a:t>Maribel Martinez (DCF) </a:t>
            </a:r>
          </a:p>
          <a:p>
            <a:r>
              <a:rPr lang="en-US" sz="3200" dirty="0">
                <a:solidFill>
                  <a:srgbClr val="FFFFFF"/>
                </a:solidFill>
                <a:latin typeface="Calibri" panose="020F0502020204030204" pitchFamily="34" charset="0"/>
                <a:cs typeface="Calibri" panose="020F0502020204030204" pitchFamily="34" charset="0"/>
              </a:rPr>
              <a:t>Kimberly Paluska (OEC) </a:t>
            </a:r>
          </a:p>
          <a:p>
            <a:r>
              <a:rPr lang="en-US" sz="3200" dirty="0">
                <a:solidFill>
                  <a:srgbClr val="FFFFFF"/>
                </a:solidFill>
                <a:latin typeface="Calibri" panose="020F0502020204030204" pitchFamily="34" charset="0"/>
                <a:cs typeface="Calibri" panose="020F0502020204030204" pitchFamily="34" charset="0"/>
              </a:rPr>
              <a:t>Jean Stack (DDS) </a:t>
            </a:r>
          </a:p>
          <a:p>
            <a:r>
              <a:rPr lang="en-US" sz="3200" dirty="0">
                <a:solidFill>
                  <a:srgbClr val="FFFFFF"/>
                </a:solidFill>
                <a:latin typeface="Calibri" panose="020F0502020204030204" pitchFamily="34" charset="0"/>
                <a:cs typeface="Calibri" panose="020F0502020204030204" pitchFamily="34" charset="0"/>
              </a:rPr>
              <a:t>Camise Turner-Evans (DMHAS)</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78196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advClick="0" advTm="15000">
        <p14:doors dir="vert"/>
      </p:transition>
    </mc:Choice>
    <mc:Fallback xmlns="">
      <p:transition spd="slow" advClick="0" advTm="1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43" name="Rectangle 3142">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91BBE6-9FC5-8442-EB4A-A22D140B8247}"/>
              </a:ext>
            </a:extLst>
          </p:cNvPr>
          <p:cNvSpPr>
            <a:spLocks noGrp="1"/>
          </p:cNvSpPr>
          <p:nvPr>
            <p:ph type="title"/>
          </p:nvPr>
        </p:nvSpPr>
        <p:spPr>
          <a:xfrm>
            <a:off x="572493" y="238539"/>
            <a:ext cx="11047013" cy="1434415"/>
          </a:xfrm>
        </p:spPr>
        <p:txBody>
          <a:bodyPr anchor="b">
            <a:normAutofit/>
          </a:bodyPr>
          <a:lstStyle/>
          <a:p>
            <a:r>
              <a:rPr lang="en-US" sz="3000" dirty="0">
                <a:ln w="9525">
                  <a:solidFill>
                    <a:schemeClr val="tx1"/>
                  </a:solidFill>
                </a:ln>
                <a:latin typeface="Calibri" panose="020F0502020204030204" pitchFamily="34" charset="0"/>
                <a:cs typeface="Calibri" panose="020F0502020204030204" pitchFamily="34" charset="0"/>
              </a:rPr>
              <a:t>AnnMarie Ritter</a:t>
            </a:r>
            <a:br>
              <a:rPr lang="en-US" sz="3000" dirty="0">
                <a:ln w="9525">
                  <a:solidFill>
                    <a:schemeClr val="tx1"/>
                  </a:solidFill>
                </a:ln>
                <a:latin typeface="Calibri" panose="020F0502020204030204" pitchFamily="34" charset="0"/>
                <a:cs typeface="Calibri" panose="020F0502020204030204" pitchFamily="34" charset="0"/>
              </a:rPr>
            </a:br>
            <a:r>
              <a:rPr lang="en-US" sz="3000" dirty="0">
                <a:ln w="9525">
                  <a:solidFill>
                    <a:schemeClr val="tx1"/>
                  </a:solidFill>
                </a:ln>
                <a:latin typeface="Calibri" panose="020F0502020204030204" pitchFamily="34" charset="0"/>
                <a:cs typeface="Calibri" panose="020F0502020204030204" pitchFamily="34" charset="0"/>
              </a:rPr>
              <a:t>Statewide HR Program Manager </a:t>
            </a:r>
            <a:br>
              <a:rPr lang="en-US" sz="3000" dirty="0">
                <a:ln w="9525">
                  <a:solidFill>
                    <a:schemeClr val="tx1"/>
                  </a:solidFill>
                </a:ln>
                <a:latin typeface="Calibri" panose="020F0502020204030204" pitchFamily="34" charset="0"/>
                <a:cs typeface="Calibri" panose="020F0502020204030204" pitchFamily="34" charset="0"/>
              </a:rPr>
            </a:br>
            <a:r>
              <a:rPr lang="en-US" sz="3000" dirty="0">
                <a:ln w="9525">
                  <a:solidFill>
                    <a:schemeClr val="tx1"/>
                  </a:solidFill>
                </a:ln>
                <a:latin typeface="Calibri" panose="020F0502020204030204" pitchFamily="34" charset="0"/>
                <a:cs typeface="Calibri" panose="020F0502020204030204" pitchFamily="34" charset="0"/>
              </a:rPr>
              <a:t>Department of Administrative Services</a:t>
            </a:r>
          </a:p>
        </p:txBody>
      </p:sp>
      <p:sp>
        <p:nvSpPr>
          <p:cNvPr id="3145"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Blue Sparkler Images – Browse 32,872 Stock Photos, Vectors, and Video |  Adobe Stock">
            <a:extLst>
              <a:ext uri="{FF2B5EF4-FFF2-40B4-BE49-F238E27FC236}">
                <a16:creationId xmlns:a16="http://schemas.microsoft.com/office/drawing/2014/main" id="{DD2CF4AE-BEA5-F01E-DD32-68520A9C5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870" r="14214" b="2"/>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3D0F59B-3FAD-292C-6EBE-632F827CDCFD}"/>
              </a:ext>
            </a:extLst>
          </p:cNvPr>
          <p:cNvSpPr>
            <a:spLocks noGrp="1"/>
          </p:cNvSpPr>
          <p:nvPr>
            <p:ph idx="1"/>
          </p:nvPr>
        </p:nvSpPr>
        <p:spPr>
          <a:xfrm>
            <a:off x="4905955" y="2071316"/>
            <a:ext cx="6713552" cy="4114800"/>
          </a:xfrm>
        </p:spPr>
        <p:txBody>
          <a:bodyPr anchor="t">
            <a:normAutofit/>
          </a:bodyPr>
          <a:lstStyle/>
          <a:p>
            <a:pPr>
              <a:spcAft>
                <a:spcPts val="600"/>
              </a:spcAft>
            </a:pPr>
            <a:r>
              <a:rPr lang="en-US" sz="2200" b="1" dirty="0">
                <a:latin typeface="Calibri" panose="020F0502020204030204" pitchFamily="34" charset="0"/>
                <a:cs typeface="Calibri" panose="020F0502020204030204" pitchFamily="34" charset="0"/>
              </a:rPr>
              <a:t>“She does not shy away from change, she embraces it.”</a:t>
            </a:r>
          </a:p>
          <a:p>
            <a:pPr>
              <a:spcAft>
                <a:spcPts val="600"/>
              </a:spcAft>
            </a:pPr>
            <a:r>
              <a:rPr lang="en-US" sz="2200" b="1" dirty="0">
                <a:latin typeface="Calibri" panose="020F0502020204030204" pitchFamily="34" charset="0"/>
                <a:cs typeface="Calibri" panose="020F0502020204030204" pitchFamily="34" charset="0"/>
              </a:rPr>
              <a:t>She “leads her team with a clear vision, helping us to achieve our best.” </a:t>
            </a:r>
          </a:p>
          <a:p>
            <a:pPr>
              <a:spcAft>
                <a:spcPts val="600"/>
              </a:spcAft>
            </a:pPr>
            <a:r>
              <a:rPr lang="en-US" sz="2200" b="1" dirty="0">
                <a:latin typeface="Calibri" panose="020F0502020204030204" pitchFamily="34" charset="0"/>
                <a:cs typeface="Calibri" panose="020F0502020204030204" pitchFamily="34" charset="0"/>
              </a:rPr>
              <a:t>She “has recognized and rewarded her team members for their contributions, boosting morale and encouraging teamwork.”</a:t>
            </a:r>
          </a:p>
        </p:txBody>
      </p:sp>
    </p:spTree>
    <p:extLst>
      <p:ext uri="{BB962C8B-B14F-4D97-AF65-F5344CB8AC3E}">
        <p14:creationId xmlns:p14="http://schemas.microsoft.com/office/powerpoint/2010/main" val="1561684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0">
        <p15:prstTrans prst="peelOff"/>
      </p:transition>
    </mc:Choice>
    <mc:Fallback xmlns="">
      <p:transition spd="slow" advClick="0" advTm="2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3" name="Rectangle 106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966138-96ED-B68C-9684-B2928F3A7B9C}"/>
              </a:ext>
            </a:extLst>
          </p:cNvPr>
          <p:cNvSpPr>
            <a:spLocks noGrp="1"/>
          </p:cNvSpPr>
          <p:nvPr>
            <p:ph type="title"/>
          </p:nvPr>
        </p:nvSpPr>
        <p:spPr>
          <a:xfrm>
            <a:off x="572493" y="238539"/>
            <a:ext cx="11018520" cy="1434415"/>
          </a:xfrm>
        </p:spPr>
        <p:txBody>
          <a:bodyPr vert="horz" lIns="91440" tIns="45720" rIns="91440" bIns="45720" rtlCol="0" anchor="b">
            <a:normAutofit/>
          </a:bodyPr>
          <a:lstStyle/>
          <a:p>
            <a:pPr algn="r"/>
            <a:r>
              <a:rPr lang="en-US" sz="3000" b="1" dirty="0">
                <a:ln w="22225">
                  <a:noFill/>
                </a:ln>
                <a:latin typeface="Calibri" panose="020F0502020204030204" pitchFamily="34" charset="0"/>
                <a:cs typeface="Calibri" panose="020F0502020204030204" pitchFamily="34" charset="0"/>
              </a:rPr>
              <a:t>Avon Johnson</a:t>
            </a:r>
            <a:br>
              <a:rPr lang="en-US" sz="3000" b="1" dirty="0">
                <a:ln w="22225">
                  <a:noFill/>
                </a:ln>
                <a:latin typeface="Calibri" panose="020F0502020204030204" pitchFamily="34" charset="0"/>
                <a:cs typeface="Calibri" panose="020F0502020204030204" pitchFamily="34" charset="0"/>
              </a:rPr>
            </a:br>
            <a:r>
              <a:rPr lang="en-US" sz="3000" b="1" dirty="0">
                <a:ln w="22225">
                  <a:noFill/>
                </a:ln>
                <a:latin typeface="Calibri" panose="020F0502020204030204" pitchFamily="34" charset="0"/>
                <a:cs typeface="Calibri" panose="020F0502020204030204" pitchFamily="34" charset="0"/>
              </a:rPr>
              <a:t>Statewide HR Program Manager</a:t>
            </a:r>
            <a:br>
              <a:rPr lang="en-US" sz="3000" b="1" dirty="0">
                <a:ln w="22225">
                  <a:noFill/>
                </a:ln>
                <a:latin typeface="Calibri" panose="020F0502020204030204" pitchFamily="34" charset="0"/>
                <a:cs typeface="Calibri" panose="020F0502020204030204" pitchFamily="34" charset="0"/>
              </a:rPr>
            </a:br>
            <a:r>
              <a:rPr lang="en-US" sz="3000" b="1" dirty="0">
                <a:ln w="22225">
                  <a:noFill/>
                </a:ln>
                <a:latin typeface="Calibri" panose="020F0502020204030204" pitchFamily="34" charset="0"/>
                <a:cs typeface="Calibri" panose="020F0502020204030204" pitchFamily="34" charset="0"/>
              </a:rPr>
              <a:t>Department of Mental Health and Addiction Services (DMHAS)</a:t>
            </a:r>
            <a:endParaRPr lang="en-US" sz="3000" b="1" dirty="0">
              <a:latin typeface="Calibri" panose="020F0502020204030204" pitchFamily="34" charset="0"/>
              <a:cs typeface="Calibri" panose="020F0502020204030204" pitchFamily="34" charset="0"/>
            </a:endParaRPr>
          </a:p>
        </p:txBody>
      </p:sp>
      <p:sp>
        <p:nvSpPr>
          <p:cNvPr id="106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2D089D3-9847-C552-A3CB-50D97DB84CAE}"/>
              </a:ext>
            </a:extLst>
          </p:cNvPr>
          <p:cNvSpPr txBox="1"/>
          <p:nvPr/>
        </p:nvSpPr>
        <p:spPr>
          <a:xfrm>
            <a:off x="572493" y="2071316"/>
            <a:ext cx="6713552" cy="4119172"/>
          </a:xfrm>
          <a:prstGeom prst="rect">
            <a:avLst/>
          </a:prstGeom>
        </p:spPr>
        <p:txBody>
          <a:bodyPr vert="horz" lIns="91440" tIns="45720" rIns="91440" bIns="45720" rtlCol="0" anchor="t">
            <a:normAutofit lnSpcReduction="10000"/>
          </a:bodyPr>
          <a:lstStyle/>
          <a:p>
            <a:pPr marL="571500" indent="-228600">
              <a:lnSpc>
                <a:spcPct val="90000"/>
              </a:lnSpc>
              <a:spcAft>
                <a:spcPts val="600"/>
              </a:spcAft>
              <a:buFont typeface="Arial" panose="020B0604020202020204" pitchFamily="34" charset="0"/>
              <a:buChar char="•"/>
            </a:pPr>
            <a:r>
              <a:rPr lang="en-US" sz="2800" b="1" dirty="0">
                <a:effectLst/>
              </a:rPr>
              <a:t>She “makes herself available to all staff in the building whenever needed.”</a:t>
            </a:r>
          </a:p>
          <a:p>
            <a:pPr marL="571500" indent="-228600">
              <a:lnSpc>
                <a:spcPct val="90000"/>
              </a:lnSpc>
              <a:spcAft>
                <a:spcPts val="600"/>
              </a:spcAft>
              <a:buFont typeface="Arial" panose="020B0604020202020204" pitchFamily="34" charset="0"/>
              <a:buChar char="•"/>
            </a:pPr>
            <a:r>
              <a:rPr lang="en-US" sz="2800" b="1" dirty="0">
                <a:effectLst/>
              </a:rPr>
              <a:t>“She is approachable, knowledgeable, dependable, friendly, and client centered.”</a:t>
            </a:r>
          </a:p>
          <a:p>
            <a:pPr marL="571500" indent="-228600">
              <a:lnSpc>
                <a:spcPct val="90000"/>
              </a:lnSpc>
              <a:spcAft>
                <a:spcPts val="600"/>
              </a:spcAft>
              <a:buFont typeface="Arial" panose="020B0604020202020204" pitchFamily="34" charset="0"/>
              <a:buChar char="•"/>
            </a:pPr>
            <a:r>
              <a:rPr lang="en-US" sz="2800" b="1" dirty="0">
                <a:effectLst/>
              </a:rPr>
              <a:t>“She has continued to keep the agency's mission to become          anti-racist, in the forefront of the work that is being done and the work that is being discussed.”  </a:t>
            </a:r>
          </a:p>
          <a:p>
            <a:pPr marL="571500" indent="-228600">
              <a:lnSpc>
                <a:spcPct val="90000"/>
              </a:lnSpc>
              <a:spcAft>
                <a:spcPts val="600"/>
              </a:spcAft>
              <a:buFont typeface="Arial" panose="020B0604020202020204" pitchFamily="34" charset="0"/>
              <a:buChar char="•"/>
            </a:pPr>
            <a:endParaRPr lang="en-US" sz="2200" b="1" dirty="0">
              <a:effectLst/>
            </a:endParaRPr>
          </a:p>
          <a:p>
            <a:pPr marL="571500" indent="-228600">
              <a:lnSpc>
                <a:spcPct val="90000"/>
              </a:lnSpc>
              <a:spcAft>
                <a:spcPts val="600"/>
              </a:spcAft>
              <a:buFont typeface="Arial" panose="020B0604020202020204" pitchFamily="34" charset="0"/>
              <a:buChar char="•"/>
            </a:pPr>
            <a:endParaRPr lang="en-US" sz="2200" b="1" dirty="0"/>
          </a:p>
        </p:txBody>
      </p:sp>
      <p:pic>
        <p:nvPicPr>
          <p:cNvPr id="4" name="Picture 4" descr="Blue Sparkler Images – Browse 32,872 Stock Photos, Vectors, and Video |  Adobe Stock">
            <a:extLst>
              <a:ext uri="{FF2B5EF4-FFF2-40B4-BE49-F238E27FC236}">
                <a16:creationId xmlns:a16="http://schemas.microsoft.com/office/drawing/2014/main" id="{AAD58C18-3FEB-795A-D2CF-5143D3DBEF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446" r="3785" b="-3"/>
          <a:stretch/>
        </p:blipFill>
        <p:spPr bwMode="auto">
          <a:xfrm>
            <a:off x="7081599" y="2071316"/>
            <a:ext cx="4916873" cy="3918004"/>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57437"/>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49" name="Rectangle 3148">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91BBE6-9FC5-8442-EB4A-A22D140B8247}"/>
              </a:ext>
            </a:extLst>
          </p:cNvPr>
          <p:cNvSpPr>
            <a:spLocks noGrp="1"/>
          </p:cNvSpPr>
          <p:nvPr>
            <p:ph type="title"/>
          </p:nvPr>
        </p:nvSpPr>
        <p:spPr>
          <a:xfrm>
            <a:off x="572493" y="238539"/>
            <a:ext cx="11047013" cy="1434415"/>
          </a:xfrm>
        </p:spPr>
        <p:txBody>
          <a:bodyPr anchor="b">
            <a:normAutofit/>
          </a:bodyPr>
          <a:lstStyle/>
          <a:p>
            <a:r>
              <a:rPr lang="en-US" sz="3000" dirty="0">
                <a:ln w="12700">
                  <a:solidFill>
                    <a:schemeClr val="tx1"/>
                  </a:solidFill>
                </a:ln>
                <a:latin typeface="Calibri" panose="020F0502020204030204" pitchFamily="34" charset="0"/>
                <a:cs typeface="Calibri" panose="020F0502020204030204" pitchFamily="34" charset="0"/>
              </a:rPr>
              <a:t>Brian Sexton</a:t>
            </a:r>
            <a:br>
              <a:rPr lang="en-US" sz="3000" dirty="0">
                <a:ln w="12700">
                  <a:solidFill>
                    <a:schemeClr val="tx1"/>
                  </a:solidFill>
                </a:ln>
                <a:latin typeface="Calibri" panose="020F0502020204030204" pitchFamily="34" charset="0"/>
                <a:cs typeface="Calibri" panose="020F0502020204030204" pitchFamily="34" charset="0"/>
              </a:rPr>
            </a:br>
            <a:r>
              <a:rPr lang="en-US" sz="3000" dirty="0">
                <a:ln w="12700">
                  <a:solidFill>
                    <a:schemeClr val="tx1"/>
                  </a:solidFill>
                </a:ln>
                <a:latin typeface="Calibri" panose="020F0502020204030204" pitchFamily="34" charset="0"/>
                <a:cs typeface="Calibri" panose="020F0502020204030204" pitchFamily="34" charset="0"/>
              </a:rPr>
              <a:t>Social Services Operations Manager</a:t>
            </a:r>
            <a:br>
              <a:rPr lang="en-US" sz="3000" dirty="0">
                <a:ln w="12700">
                  <a:solidFill>
                    <a:schemeClr val="tx1"/>
                  </a:solidFill>
                </a:ln>
                <a:latin typeface="Calibri" panose="020F0502020204030204" pitchFamily="34" charset="0"/>
                <a:cs typeface="Calibri" panose="020F0502020204030204" pitchFamily="34" charset="0"/>
              </a:rPr>
            </a:br>
            <a:r>
              <a:rPr lang="en-US" sz="3000" dirty="0">
                <a:ln w="12700">
                  <a:solidFill>
                    <a:schemeClr val="tx1"/>
                  </a:solidFill>
                </a:ln>
                <a:latin typeface="Calibri" panose="020F0502020204030204" pitchFamily="34" charset="0"/>
                <a:cs typeface="Calibri" panose="020F0502020204030204" pitchFamily="34" charset="0"/>
              </a:rPr>
              <a:t>Department of Social Services</a:t>
            </a:r>
          </a:p>
        </p:txBody>
      </p:sp>
      <p:sp>
        <p:nvSpPr>
          <p:cNvPr id="3151"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Blue Sparkler Images – Browse 32,872 Stock Photos, Vectors, and Video |  Adobe Stock">
            <a:extLst>
              <a:ext uri="{FF2B5EF4-FFF2-40B4-BE49-F238E27FC236}">
                <a16:creationId xmlns:a16="http://schemas.microsoft.com/office/drawing/2014/main" id="{DD2CF4AE-BEA5-F01E-DD32-68520A9C5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869" r="14215" b="2"/>
          <a:stretch/>
        </p:blipFill>
        <p:spPr bwMode="auto">
          <a:xfrm>
            <a:off x="572492" y="2002056"/>
            <a:ext cx="3943849" cy="418406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3D0F59B-3FAD-292C-6EBE-632F827CDCFD}"/>
              </a:ext>
            </a:extLst>
          </p:cNvPr>
          <p:cNvSpPr>
            <a:spLocks noGrp="1"/>
          </p:cNvSpPr>
          <p:nvPr>
            <p:ph idx="1"/>
          </p:nvPr>
        </p:nvSpPr>
        <p:spPr>
          <a:xfrm>
            <a:off x="4905955" y="2071316"/>
            <a:ext cx="6713552" cy="4114800"/>
          </a:xfrm>
        </p:spPr>
        <p:txBody>
          <a:bodyPr anchor="t">
            <a:normAutofit lnSpcReduction="10000"/>
          </a:bodyPr>
          <a:lstStyle/>
          <a:p>
            <a:pPr>
              <a:spcAft>
                <a:spcPts val="600"/>
              </a:spcAft>
            </a:pPr>
            <a:r>
              <a:rPr lang="en-US" sz="2400" b="1" kern="0" dirty="0">
                <a:solidFill>
                  <a:srgbClr val="000000"/>
                </a:solidFill>
                <a:effectLst/>
                <a:latin typeface="Calibri" panose="020F0502020204030204" pitchFamily="34" charset="0"/>
                <a:ea typeface="Times New Roman" panose="02020603050405020304" pitchFamily="18" charset="0"/>
              </a:rPr>
              <a:t>“His mentorship has cultivated a new generation of leaders, ensuring a legacy of skilled, knowledgeable and dedicated professionals within the Department.”</a:t>
            </a:r>
          </a:p>
          <a:p>
            <a:pPr>
              <a:spcAft>
                <a:spcPts val="600"/>
              </a:spcAft>
            </a:pPr>
            <a:r>
              <a:rPr lang="en-US" sz="2400" b="1" kern="0" dirty="0">
                <a:solidFill>
                  <a:srgbClr val="000000"/>
                </a:solidFill>
                <a:effectLst/>
                <a:latin typeface="Calibri" panose="020F0502020204030204" pitchFamily="34" charset="0"/>
                <a:ea typeface="Times New Roman" panose="02020603050405020304" pitchFamily="18" charset="0"/>
              </a:rPr>
              <a:t>“Within the agency, he leads special projects that go beyond his routine responsibilities, further demonstrating his commitment to service.”</a:t>
            </a:r>
          </a:p>
          <a:p>
            <a:pPr>
              <a:spcAft>
                <a:spcPts val="600"/>
              </a:spcAft>
            </a:pPr>
            <a:r>
              <a:rPr lang="en-US" sz="2400" b="1" kern="0" dirty="0">
                <a:solidFill>
                  <a:srgbClr val="000000"/>
                </a:solidFill>
                <a:effectLst/>
                <a:latin typeface="Calibri" panose="020F0502020204030204" pitchFamily="34" charset="0"/>
                <a:ea typeface="Times New Roman" panose="02020603050405020304" pitchFamily="18" charset="0"/>
              </a:rPr>
              <a:t>“His leadership during crises has been particularly impressive, demonstrating his ability to lead through challenging times with resilience and empathy.” </a:t>
            </a: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0142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0">
        <p15:prstTrans prst="drape"/>
      </p:transition>
    </mc:Choice>
    <mc:Fallback xmlns="">
      <p:transition spd="slow" advClick="0" advTm="2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42" name="Rectangle 314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91BBE6-9FC5-8442-EB4A-A22D140B8247}"/>
              </a:ext>
            </a:extLst>
          </p:cNvPr>
          <p:cNvSpPr>
            <a:spLocks noGrp="1"/>
          </p:cNvSpPr>
          <p:nvPr>
            <p:ph type="title"/>
          </p:nvPr>
        </p:nvSpPr>
        <p:spPr>
          <a:xfrm>
            <a:off x="572493" y="238539"/>
            <a:ext cx="11018520" cy="1434415"/>
          </a:xfrm>
        </p:spPr>
        <p:txBody>
          <a:bodyPr anchor="b">
            <a:normAutofit/>
          </a:bodyPr>
          <a:lstStyle/>
          <a:p>
            <a:pPr algn="r"/>
            <a:r>
              <a:rPr lang="en-US" sz="3000" dirty="0">
                <a:ln w="12700">
                  <a:solidFill>
                    <a:schemeClr val="tx1"/>
                  </a:solidFill>
                </a:ln>
                <a:latin typeface="Calibri" panose="020F0502020204030204" pitchFamily="34" charset="0"/>
                <a:cs typeface="Calibri" panose="020F0502020204030204" pitchFamily="34" charset="0"/>
              </a:rPr>
              <a:t>Chris Drake</a:t>
            </a:r>
            <a:br>
              <a:rPr lang="en-US" sz="3000" dirty="0">
                <a:ln w="12700">
                  <a:solidFill>
                    <a:schemeClr val="tx1"/>
                  </a:solidFill>
                </a:ln>
                <a:latin typeface="Calibri" panose="020F0502020204030204" pitchFamily="34" charset="0"/>
                <a:cs typeface="Calibri" panose="020F0502020204030204" pitchFamily="34" charset="0"/>
              </a:rPr>
            </a:br>
            <a:r>
              <a:rPr lang="en-US" sz="3000" dirty="0">
                <a:ln w="12700">
                  <a:solidFill>
                    <a:schemeClr val="tx1"/>
                  </a:solidFill>
                </a:ln>
                <a:latin typeface="Calibri" panose="020F0502020204030204" pitchFamily="34" charset="0"/>
                <a:cs typeface="Calibri" panose="020F0502020204030204" pitchFamily="34" charset="0"/>
              </a:rPr>
              <a:t>Director of Business Services Division</a:t>
            </a:r>
            <a:br>
              <a:rPr lang="en-US" sz="3000" dirty="0">
                <a:ln w="12700">
                  <a:solidFill>
                    <a:schemeClr val="tx1"/>
                  </a:solidFill>
                </a:ln>
                <a:latin typeface="Calibri" panose="020F0502020204030204" pitchFamily="34" charset="0"/>
                <a:cs typeface="Calibri" panose="020F0502020204030204" pitchFamily="34" charset="0"/>
              </a:rPr>
            </a:br>
            <a:r>
              <a:rPr lang="en-US" sz="3000" dirty="0">
                <a:ln w="12700">
                  <a:solidFill>
                    <a:schemeClr val="tx1"/>
                  </a:solidFill>
                </a:ln>
                <a:latin typeface="Calibri" panose="020F0502020204030204" pitchFamily="34" charset="0"/>
                <a:cs typeface="Calibri" panose="020F0502020204030204" pitchFamily="34" charset="0"/>
              </a:rPr>
              <a:t>Office of the Secretary of State</a:t>
            </a:r>
          </a:p>
        </p:txBody>
      </p:sp>
      <p:sp>
        <p:nvSpPr>
          <p:cNvPr id="314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3D0F59B-3FAD-292C-6EBE-632F827CDCFD}"/>
              </a:ext>
            </a:extLst>
          </p:cNvPr>
          <p:cNvSpPr>
            <a:spLocks noGrp="1"/>
          </p:cNvSpPr>
          <p:nvPr>
            <p:ph idx="1"/>
          </p:nvPr>
        </p:nvSpPr>
        <p:spPr>
          <a:xfrm>
            <a:off x="572493" y="2071316"/>
            <a:ext cx="6713552" cy="4119172"/>
          </a:xfrm>
        </p:spPr>
        <p:txBody>
          <a:bodyPr anchor="t">
            <a:normAutofit/>
          </a:bodyPr>
          <a:lstStyle/>
          <a:p>
            <a:pPr>
              <a:spcAft>
                <a:spcPts val="600"/>
              </a:spcAft>
            </a:pPr>
            <a:r>
              <a:rPr lang="en-US" sz="2400" b="1" kern="0" dirty="0">
                <a:solidFill>
                  <a:srgbClr val="000000"/>
                </a:solidFill>
                <a:effectLst/>
                <a:latin typeface="Calibri" panose="020F0502020204030204" pitchFamily="34" charset="0"/>
                <a:ea typeface="Times New Roman" panose="02020603050405020304" pitchFamily="18" charset="0"/>
              </a:rPr>
              <a:t>“He makes himself available to all staff. His office door is always open.”</a:t>
            </a:r>
          </a:p>
          <a:p>
            <a:pPr>
              <a:spcAft>
                <a:spcPts val="600"/>
              </a:spcAft>
            </a:pPr>
            <a:r>
              <a:rPr lang="en-US" sz="2400" b="1" kern="0" dirty="0">
                <a:solidFill>
                  <a:srgbClr val="000000"/>
                </a:solidFill>
                <a:effectLst/>
                <a:latin typeface="Calibri" panose="020F0502020204030204" pitchFamily="34" charset="0"/>
                <a:ea typeface="Times New Roman" panose="02020603050405020304" pitchFamily="18" charset="0"/>
              </a:rPr>
              <a:t>“The measure of a great manager is the amount of admiration his staff has for him and Chris is by far everyone's favorite person in the office.” </a:t>
            </a:r>
          </a:p>
          <a:p>
            <a:pPr>
              <a:spcAft>
                <a:spcPts val="600"/>
              </a:spcAft>
            </a:pPr>
            <a:r>
              <a:rPr lang="en-US" sz="2400" b="1" kern="0" dirty="0">
                <a:solidFill>
                  <a:srgbClr val="000000"/>
                </a:solidFill>
                <a:latin typeface="Calibri" panose="020F0502020204030204" pitchFamily="34" charset="0"/>
                <a:cs typeface="Calibri" panose="020F0502020204030204" pitchFamily="34" charset="0"/>
              </a:rPr>
              <a:t>He is dedicated to public service through his job at the Office of Secretary of the State as well as in his own community.</a:t>
            </a:r>
            <a:endParaRPr lang="en-US" sz="2400" b="1" dirty="0">
              <a:latin typeface="Calibri" panose="020F0502020204030204" pitchFamily="34" charset="0"/>
              <a:cs typeface="Calibri" panose="020F0502020204030204" pitchFamily="34" charset="0"/>
            </a:endParaRPr>
          </a:p>
        </p:txBody>
      </p:sp>
      <p:pic>
        <p:nvPicPr>
          <p:cNvPr id="3076" name="Picture 4" descr="Blue Sparkler Images – Browse 32,872 Stock Photos, Vectors, and Video |  Adobe Stock">
            <a:extLst>
              <a:ext uri="{FF2B5EF4-FFF2-40B4-BE49-F238E27FC236}">
                <a16:creationId xmlns:a16="http://schemas.microsoft.com/office/drawing/2014/main" id="{DD2CF4AE-BEA5-F01E-DD32-68520A9C5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220" r="13564" b="2"/>
          <a:stretch/>
        </p:blipFill>
        <p:spPr bwMode="auto">
          <a:xfrm>
            <a:off x="7675658" y="2093976"/>
            <a:ext cx="3941064" cy="4096512"/>
          </a:xfrm>
          <a:prstGeom prst="roundRect">
            <a:avLst>
              <a:gd name="adj" fmla="val 8594"/>
            </a:avLst>
          </a:prstGeom>
          <a:solidFill>
            <a:srgbClr val="FFFFFF">
              <a:shade val="85000"/>
            </a:srgbClr>
          </a:solidFill>
          <a:ln>
            <a:noFill/>
          </a:ln>
          <a:effectLst>
            <a:softEdge rad="63500"/>
          </a:effectLst>
        </p:spPr>
      </p:pic>
    </p:spTree>
    <p:extLst>
      <p:ext uri="{BB962C8B-B14F-4D97-AF65-F5344CB8AC3E}">
        <p14:creationId xmlns:p14="http://schemas.microsoft.com/office/powerpoint/2010/main" val="75505286"/>
      </p:ext>
    </p:extLst>
  </p:cSld>
  <p:clrMapOvr>
    <a:masterClrMapping/>
  </p:clrMapOvr>
  <p:transition spd="med" advClick="0" advTm="20000">
    <p:pull/>
  </p:transition>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TM04033919[[fn=Circuit]]</Template>
  <TotalTime>1458</TotalTime>
  <Words>3829</Words>
  <Application>Microsoft Office PowerPoint</Application>
  <PresentationFormat>Widescreen</PresentationFormat>
  <Paragraphs>253</Paragraphs>
  <Slides>59</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59</vt:i4>
      </vt:variant>
    </vt:vector>
  </HeadingPairs>
  <TitlesOfParts>
    <vt:vector size="72" baseType="lpstr">
      <vt:lpstr>Meiryo</vt:lpstr>
      <vt:lpstr>Aptos</vt:lpstr>
      <vt:lpstr>Aptos Display</vt:lpstr>
      <vt:lpstr>Aptos Serif</vt:lpstr>
      <vt:lpstr>Arial</vt:lpstr>
      <vt:lpstr>Calibri</vt:lpstr>
      <vt:lpstr>Charter</vt:lpstr>
      <vt:lpstr>CharterItalic</vt:lpstr>
      <vt:lpstr>Inter</vt:lpstr>
      <vt:lpstr>Neuton</vt:lpstr>
      <vt:lpstr>Neutra</vt:lpstr>
      <vt:lpstr>Open Sans</vt:lpstr>
      <vt:lpstr>Office Theme</vt:lpstr>
      <vt:lpstr> 2024 Manager’s Day</vt:lpstr>
      <vt:lpstr>PowerPoint Presentation</vt:lpstr>
      <vt:lpstr>The Distinguished Managerial Service Award is an opportunity for us to recognize the accomplishments of a manager from state government.</vt:lpstr>
      <vt:lpstr>Selection Criteria: </vt:lpstr>
      <vt:lpstr>Distinguished Managerial Service Award Nominees</vt:lpstr>
      <vt:lpstr>AnnMarie Ritter Statewide HR Program Manager  Department of Administrative Services</vt:lpstr>
      <vt:lpstr>Avon Johnson Statewide HR Program Manager Department of Mental Health and Addiction Services (DMHAS)</vt:lpstr>
      <vt:lpstr>Brian Sexton Social Services Operations Manager Department of Social Services</vt:lpstr>
      <vt:lpstr>Chris Drake Director of Business Services Division Office of the Secretary of State</vt:lpstr>
      <vt:lpstr>Debra Notarino MV Division Chief  Department of Motor Vehicles</vt:lpstr>
      <vt:lpstr>Donald Wilkerson Assistant Division Director  Office of the State Comptroller</vt:lpstr>
      <vt:lpstr>Grisel Cuascut Assistant Division Director  Office of the State Comptroller</vt:lpstr>
      <vt:lpstr>Jennifer Padula Agency Legal Director Department of Administrative Services </vt:lpstr>
      <vt:lpstr>Jennifer Tokarczyk Human Resources Generalist 2  DAS/DEEP</vt:lpstr>
      <vt:lpstr>Kristofer Gilman CP Director Office of Consumer Protection</vt:lpstr>
      <vt:lpstr>Nathan Wilson Director of Operations Department of Agriculture</vt:lpstr>
      <vt:lpstr>Raffaella Calciano Director, Office of Emergency Medical Services Department of Public Health</vt:lpstr>
      <vt:lpstr>Seweryn Borecki Director of Operations Department of Mental Health and Addiction Services (DMHAS)</vt:lpstr>
      <vt:lpstr>Sharonda Carlos Deputy Commissioner  Department of Correction</vt:lpstr>
      <vt:lpstr>Shawn Burns Regional Manager  Commission on Human Rights and Opportunities</vt:lpstr>
      <vt:lpstr>Tammy Kreyer Gaming State Program Manager  Consumer Protection</vt:lpstr>
      <vt:lpstr>Thomas Wydra Director, Wage and Workplace Standards Division CT Department of Labor</vt:lpstr>
      <vt:lpstr>Congratulations to all the nominees and thank you for your state service.</vt:lpstr>
      <vt:lpstr>Keynote Speaker</vt:lpstr>
      <vt:lpstr>We would now like to take the time to recognize the different heritages that are celebrated this month.</vt:lpstr>
      <vt:lpstr>PowerPoint Presentation</vt:lpstr>
      <vt:lpstr>PowerPoint Presentation</vt:lpstr>
      <vt:lpstr>PowerPoint Presentation</vt:lpstr>
      <vt:lpstr>PowerPoint Presentation</vt:lpstr>
      <vt:lpstr>PowerPoint Presentation</vt:lpstr>
      <vt:lpstr>PowerPoint Presentation</vt:lpstr>
      <vt:lpstr>German American Heritage Day is October 6. </vt:lpstr>
      <vt:lpstr>PowerPoint Presentation</vt:lpstr>
      <vt:lpstr>German Traditions brought to America</vt:lpstr>
      <vt:lpstr>PowerPoint Presentation</vt:lpstr>
      <vt:lpstr>Famous German Americans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We’d also like to take the time to recognize the different heritages that are celebrated throughout this month. </vt:lpstr>
      <vt:lpstr>PowerPoint Presentation</vt:lpstr>
      <vt:lpstr>ITALIAN-AMERICAN AGRICULTURE IN CT</vt:lpstr>
      <vt:lpstr>NEW HAVEN IS THE PIZZA CAPITAL OF THE U.S.</vt:lpstr>
      <vt:lpstr>NOTABLE CT ITALIAN-AMERICANS</vt:lpstr>
      <vt:lpstr>PowerPoint Presentation</vt:lpstr>
      <vt:lpstr>PowerPoint Presentation</vt:lpstr>
      <vt:lpstr>PowerPoint Presentation</vt:lpstr>
      <vt:lpstr>PowerPoint Presentation</vt:lpstr>
      <vt:lpstr>Experiencing Poland in CT</vt:lpstr>
      <vt:lpstr>Curtis Sliwa founded the Guardian Angels.</vt:lpstr>
      <vt:lpstr>PowerPoint Presentation</vt:lpstr>
    </vt:vector>
  </TitlesOfParts>
  <Company>State Of CT DDS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Stack, Jean M</dc:creator>
  <cp:lastModifiedBy>Stack, Jean M</cp:lastModifiedBy>
  <cp:revision>111</cp:revision>
  <dcterms:created xsi:type="dcterms:W3CDTF">2024-09-13T11:58:04Z</dcterms:created>
  <dcterms:modified xsi:type="dcterms:W3CDTF">2024-10-11T13:15:57Z</dcterms:modified>
</cp:coreProperties>
</file>