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8" d="100"/>
          <a:sy n="78" d="100"/>
        </p:scale>
        <p:origin x="216"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9FBB24D-AED3-4359-A804-2A28DA4910C9}" type="datetimeFigureOut">
              <a:rPr lang="en-US" smtClean="0"/>
              <a:t>8/23/2021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A5CBAD-452B-4A46-BF45-4D61E04B917B}" type="slidenum">
              <a:rPr lang="en-US" smtClean="0"/>
              <a:t>‹#›</a:t>
            </a:fld>
            <a:endParaRPr lang="en-US"/>
          </a:p>
        </p:txBody>
      </p:sp>
    </p:spTree>
    <p:extLst>
      <p:ext uri="{BB962C8B-B14F-4D97-AF65-F5344CB8AC3E}">
        <p14:creationId xmlns:p14="http://schemas.microsoft.com/office/powerpoint/2010/main" val="38466278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FBB24D-AED3-4359-A804-2A28DA4910C9}" type="datetimeFigureOut">
              <a:rPr lang="en-US" smtClean="0"/>
              <a:t>8/23/2021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A5CBAD-452B-4A46-BF45-4D61E04B917B}" type="slidenum">
              <a:rPr lang="en-US" smtClean="0"/>
              <a:t>‹#›</a:t>
            </a:fld>
            <a:endParaRPr lang="en-US"/>
          </a:p>
        </p:txBody>
      </p:sp>
    </p:spTree>
    <p:extLst>
      <p:ext uri="{BB962C8B-B14F-4D97-AF65-F5344CB8AC3E}">
        <p14:creationId xmlns:p14="http://schemas.microsoft.com/office/powerpoint/2010/main" val="17116708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FBB24D-AED3-4359-A804-2A28DA4910C9}" type="datetimeFigureOut">
              <a:rPr lang="en-US" smtClean="0"/>
              <a:t>8/23/2021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A5CBAD-452B-4A46-BF45-4D61E04B917B}" type="slidenum">
              <a:rPr lang="en-US" smtClean="0"/>
              <a:t>‹#›</a:t>
            </a:fld>
            <a:endParaRPr lang="en-US"/>
          </a:p>
        </p:txBody>
      </p:sp>
    </p:spTree>
    <p:extLst>
      <p:ext uri="{BB962C8B-B14F-4D97-AF65-F5344CB8AC3E}">
        <p14:creationId xmlns:p14="http://schemas.microsoft.com/office/powerpoint/2010/main" val="10836548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FBB24D-AED3-4359-A804-2A28DA4910C9}" type="datetimeFigureOut">
              <a:rPr lang="en-US" smtClean="0"/>
              <a:t>8/23/2021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A5CBAD-452B-4A46-BF45-4D61E04B917B}" type="slidenum">
              <a:rPr lang="en-US" smtClean="0"/>
              <a:t>‹#›</a:t>
            </a:fld>
            <a:endParaRPr lang="en-US"/>
          </a:p>
        </p:txBody>
      </p:sp>
    </p:spTree>
    <p:extLst>
      <p:ext uri="{BB962C8B-B14F-4D97-AF65-F5344CB8AC3E}">
        <p14:creationId xmlns:p14="http://schemas.microsoft.com/office/powerpoint/2010/main" val="1324894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9FBB24D-AED3-4359-A804-2A28DA4910C9}" type="datetimeFigureOut">
              <a:rPr lang="en-US" smtClean="0"/>
              <a:t>8/23/2021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A5CBAD-452B-4A46-BF45-4D61E04B917B}" type="slidenum">
              <a:rPr lang="en-US" smtClean="0"/>
              <a:t>‹#›</a:t>
            </a:fld>
            <a:endParaRPr lang="en-US"/>
          </a:p>
        </p:txBody>
      </p:sp>
    </p:spTree>
    <p:extLst>
      <p:ext uri="{BB962C8B-B14F-4D97-AF65-F5344CB8AC3E}">
        <p14:creationId xmlns:p14="http://schemas.microsoft.com/office/powerpoint/2010/main" val="3829176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9FBB24D-AED3-4359-A804-2A28DA4910C9}" type="datetimeFigureOut">
              <a:rPr lang="en-US" smtClean="0"/>
              <a:t>8/23/2021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A5CBAD-452B-4A46-BF45-4D61E04B917B}" type="slidenum">
              <a:rPr lang="en-US" smtClean="0"/>
              <a:t>‹#›</a:t>
            </a:fld>
            <a:endParaRPr lang="en-US"/>
          </a:p>
        </p:txBody>
      </p:sp>
    </p:spTree>
    <p:extLst>
      <p:ext uri="{BB962C8B-B14F-4D97-AF65-F5344CB8AC3E}">
        <p14:creationId xmlns:p14="http://schemas.microsoft.com/office/powerpoint/2010/main" val="2620692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9FBB24D-AED3-4359-A804-2A28DA4910C9}" type="datetimeFigureOut">
              <a:rPr lang="en-US" smtClean="0"/>
              <a:t>8/23/2021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BA5CBAD-452B-4A46-BF45-4D61E04B917B}" type="slidenum">
              <a:rPr lang="en-US" smtClean="0"/>
              <a:t>‹#›</a:t>
            </a:fld>
            <a:endParaRPr lang="en-US"/>
          </a:p>
        </p:txBody>
      </p:sp>
    </p:spTree>
    <p:extLst>
      <p:ext uri="{BB962C8B-B14F-4D97-AF65-F5344CB8AC3E}">
        <p14:creationId xmlns:p14="http://schemas.microsoft.com/office/powerpoint/2010/main" val="39648565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9FBB24D-AED3-4359-A804-2A28DA4910C9}" type="datetimeFigureOut">
              <a:rPr lang="en-US" smtClean="0"/>
              <a:t>8/23/2021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BA5CBAD-452B-4A46-BF45-4D61E04B917B}" type="slidenum">
              <a:rPr lang="en-US" smtClean="0"/>
              <a:t>‹#›</a:t>
            </a:fld>
            <a:endParaRPr lang="en-US"/>
          </a:p>
        </p:txBody>
      </p:sp>
    </p:spTree>
    <p:extLst>
      <p:ext uri="{BB962C8B-B14F-4D97-AF65-F5344CB8AC3E}">
        <p14:creationId xmlns:p14="http://schemas.microsoft.com/office/powerpoint/2010/main" val="41522503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FBB24D-AED3-4359-A804-2A28DA4910C9}" type="datetimeFigureOut">
              <a:rPr lang="en-US" smtClean="0"/>
              <a:t>8/23/2021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BA5CBAD-452B-4A46-BF45-4D61E04B917B}" type="slidenum">
              <a:rPr lang="en-US" smtClean="0"/>
              <a:t>‹#›</a:t>
            </a:fld>
            <a:endParaRPr lang="en-US"/>
          </a:p>
        </p:txBody>
      </p:sp>
    </p:spTree>
    <p:extLst>
      <p:ext uri="{BB962C8B-B14F-4D97-AF65-F5344CB8AC3E}">
        <p14:creationId xmlns:p14="http://schemas.microsoft.com/office/powerpoint/2010/main" val="2255155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9FBB24D-AED3-4359-A804-2A28DA4910C9}" type="datetimeFigureOut">
              <a:rPr lang="en-US" smtClean="0"/>
              <a:t>8/23/2021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A5CBAD-452B-4A46-BF45-4D61E04B917B}" type="slidenum">
              <a:rPr lang="en-US" smtClean="0"/>
              <a:t>‹#›</a:t>
            </a:fld>
            <a:endParaRPr lang="en-US"/>
          </a:p>
        </p:txBody>
      </p:sp>
    </p:spTree>
    <p:extLst>
      <p:ext uri="{BB962C8B-B14F-4D97-AF65-F5344CB8AC3E}">
        <p14:creationId xmlns:p14="http://schemas.microsoft.com/office/powerpoint/2010/main" val="33882772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9FBB24D-AED3-4359-A804-2A28DA4910C9}" type="datetimeFigureOut">
              <a:rPr lang="en-US" smtClean="0"/>
              <a:t>8/23/2021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A5CBAD-452B-4A46-BF45-4D61E04B917B}" type="slidenum">
              <a:rPr lang="en-US" smtClean="0"/>
              <a:t>‹#›</a:t>
            </a:fld>
            <a:endParaRPr lang="en-US"/>
          </a:p>
        </p:txBody>
      </p:sp>
    </p:spTree>
    <p:extLst>
      <p:ext uri="{BB962C8B-B14F-4D97-AF65-F5344CB8AC3E}">
        <p14:creationId xmlns:p14="http://schemas.microsoft.com/office/powerpoint/2010/main" val="362339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FBB24D-AED3-4359-A804-2A28DA4910C9}" type="datetimeFigureOut">
              <a:rPr lang="en-US" smtClean="0"/>
              <a:t>8/23/2021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A5CBAD-452B-4A46-BF45-4D61E04B917B}" type="slidenum">
              <a:rPr lang="en-US" smtClean="0"/>
              <a:t>‹#›</a:t>
            </a:fld>
            <a:endParaRPr lang="en-US"/>
          </a:p>
        </p:txBody>
      </p:sp>
    </p:spTree>
    <p:extLst>
      <p:ext uri="{BB962C8B-B14F-4D97-AF65-F5344CB8AC3E}">
        <p14:creationId xmlns:p14="http://schemas.microsoft.com/office/powerpoint/2010/main" val="41781972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1"/>
            <a:ext cx="12192000" cy="1456266"/>
          </a:xfrm>
          <a:solidFill>
            <a:schemeClr val="accent1">
              <a:lumMod val="50000"/>
            </a:schemeClr>
          </a:solidFill>
        </p:spPr>
        <p:txBody>
          <a:bodyPr>
            <a:normAutofit fontScale="90000"/>
          </a:bodyPr>
          <a:lstStyle/>
          <a:p>
            <a:pPr algn="ctr"/>
            <a:r>
              <a:rPr lang="en-US" sz="5400" b="1" dirty="0">
                <a:solidFill>
                  <a:schemeClr val="bg1"/>
                </a:solidFill>
              </a:rPr>
              <a:t>Connecticut Department of Correction</a:t>
            </a:r>
            <a:br>
              <a:rPr lang="en-US" sz="5400" b="1" dirty="0">
                <a:solidFill>
                  <a:schemeClr val="bg1"/>
                </a:solidFill>
              </a:rPr>
            </a:br>
            <a:r>
              <a:rPr lang="en-US" sz="5400" b="1" dirty="0">
                <a:solidFill>
                  <a:schemeClr val="bg1"/>
                </a:solidFill>
                <a:cs typeface="Calibri Light"/>
              </a:rPr>
              <a:t>Manson Youth Institution</a:t>
            </a:r>
            <a:endParaRPr lang="en-US" dirty="0">
              <a:solidFill>
                <a:schemeClr val="bg1"/>
              </a:solidFill>
              <a:cs typeface="Calibri Light" panose="020F0302020204030204"/>
            </a:endParaRPr>
          </a:p>
        </p:txBody>
      </p:sp>
      <p:pic>
        <p:nvPicPr>
          <p:cNvPr id="8" name="Picture 7" descr="Pride 2.bmp"/>
          <p:cNvPicPr>
            <a:picLocks noChangeAspect="1"/>
          </p:cNvPicPr>
          <p:nvPr/>
        </p:nvPicPr>
        <p:blipFill>
          <a:blip r:embed="rId2" cstate="print">
            <a:duotone>
              <a:schemeClr val="bg2">
                <a:shade val="45000"/>
                <a:satMod val="135000"/>
              </a:schemeClr>
              <a:prstClr val="white"/>
            </a:duotone>
          </a:blip>
          <a:stretch>
            <a:fillRect/>
          </a:stretch>
        </p:blipFill>
        <p:spPr>
          <a:xfrm>
            <a:off x="8635043" y="1469635"/>
            <a:ext cx="3053112" cy="4558103"/>
          </a:xfrm>
          <a:prstGeom prst="rect">
            <a:avLst/>
          </a:prstGeom>
        </p:spPr>
      </p:pic>
      <p:sp>
        <p:nvSpPr>
          <p:cNvPr id="9" name="TextBox 4"/>
          <p:cNvSpPr txBox="1">
            <a:spLocks noChangeArrowheads="1"/>
          </p:cNvSpPr>
          <p:nvPr/>
        </p:nvSpPr>
        <p:spPr bwMode="auto">
          <a:xfrm>
            <a:off x="0" y="6027738"/>
            <a:ext cx="12192000" cy="707886"/>
          </a:xfrm>
          <a:prstGeom prst="rect">
            <a:avLst/>
          </a:prstGeom>
          <a:solidFill>
            <a:schemeClr val="accent1">
              <a:lumMod val="50000"/>
            </a:schemeClr>
          </a:solidFill>
          <a:ln w="9525">
            <a:noFill/>
            <a:miter lim="800000"/>
            <a:headEnd/>
            <a:tailEnd/>
          </a:ln>
        </p:spPr>
        <p:txBody>
          <a:bodyPr wrap="square" lIns="91440" tIns="45720" rIns="91440" bIns="45720" anchor="t">
            <a:spAutoFit/>
          </a:bodyPr>
          <a:lstStyle/>
          <a:p>
            <a:pPr algn="ctr"/>
            <a:r>
              <a:rPr lang="en-US" sz="4000" dirty="0">
                <a:solidFill>
                  <a:schemeClr val="bg1"/>
                </a:solidFill>
                <a:ea typeface="+mn-lt"/>
                <a:cs typeface="+mn-lt"/>
              </a:rPr>
              <a:t>A reflection of current practices and what is to come….</a:t>
            </a:r>
            <a:endParaRPr lang="en-US" sz="4000" dirty="0">
              <a:solidFill>
                <a:schemeClr val="bg1"/>
              </a:solidFill>
              <a:cs typeface="Calibri"/>
            </a:endParaRPr>
          </a:p>
        </p:txBody>
      </p:sp>
      <p:pic>
        <p:nvPicPr>
          <p:cNvPr id="5" name="Content Placeholder 5" descr="DOC-Patch Color.jpg"/>
          <p:cNvPicPr>
            <a:picLocks noGrp="1" noChangeAspect="1"/>
          </p:cNvPicPr>
          <p:nvPr>
            <p:ph idx="1"/>
          </p:nvPr>
        </p:nvPicPr>
        <p:blipFill>
          <a:blip r:embed="rId3" cstate="print"/>
          <a:stretch>
            <a:fillRect/>
          </a:stretch>
        </p:blipFill>
        <p:spPr>
          <a:xfrm>
            <a:off x="3652913" y="1861064"/>
            <a:ext cx="4351338" cy="3606799"/>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6" name="Picture 5" descr="ctarms.jpg"/>
          <p:cNvPicPr>
            <a:picLocks noChangeAspect="1"/>
          </p:cNvPicPr>
          <p:nvPr/>
        </p:nvPicPr>
        <p:blipFill>
          <a:blip r:embed="rId4" cstate="print">
            <a:duotone>
              <a:schemeClr val="bg2">
                <a:shade val="45000"/>
                <a:satMod val="135000"/>
              </a:schemeClr>
              <a:prstClr val="white"/>
            </a:duotone>
          </a:blip>
          <a:stretch>
            <a:fillRect/>
          </a:stretch>
        </p:blipFill>
        <p:spPr>
          <a:xfrm>
            <a:off x="120450" y="2006321"/>
            <a:ext cx="3299549" cy="3695739"/>
          </a:xfrm>
          <a:prstGeom prst="rect">
            <a:avLst/>
          </a:prstGeom>
        </p:spPr>
      </p:pic>
    </p:spTree>
    <p:extLst>
      <p:ext uri="{BB962C8B-B14F-4D97-AF65-F5344CB8AC3E}">
        <p14:creationId xmlns:p14="http://schemas.microsoft.com/office/powerpoint/2010/main" val="150936134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a:solidFill>
            <a:schemeClr val="accent1">
              <a:lumMod val="50000"/>
            </a:schemeClr>
          </a:solidFill>
        </p:spPr>
        <p:txBody>
          <a:bodyPr>
            <a:normAutofit/>
          </a:bodyPr>
          <a:lstStyle/>
          <a:p>
            <a:pPr algn="ctr"/>
            <a:r>
              <a:rPr lang="en-US" sz="4000" dirty="0">
                <a:solidFill>
                  <a:schemeClr val="bg1"/>
                </a:solidFill>
              </a:rPr>
              <a:t>CTDOC Response to Office of Child Advocate Report</a:t>
            </a:r>
          </a:p>
        </p:txBody>
      </p:sp>
      <p:sp>
        <p:nvSpPr>
          <p:cNvPr id="4" name="Title 1"/>
          <p:cNvSpPr txBox="1">
            <a:spLocks/>
          </p:cNvSpPr>
          <p:nvPr/>
        </p:nvSpPr>
        <p:spPr>
          <a:xfrm>
            <a:off x="0" y="6044671"/>
            <a:ext cx="12192000" cy="1032932"/>
          </a:xfrm>
          <a:prstGeom prst="rect">
            <a:avLst/>
          </a:prstGeom>
          <a:solidFill>
            <a:schemeClr val="accent1">
              <a:lumMod val="50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         </a:t>
            </a:r>
            <a:r>
              <a:rPr lang="en-US" sz="2400" dirty="0">
                <a:solidFill>
                  <a:schemeClr val="bg1"/>
                </a:solidFill>
              </a:rPr>
              <a:t>Connecticut Department of Correction</a:t>
            </a:r>
          </a:p>
        </p:txBody>
      </p:sp>
      <p:pic>
        <p:nvPicPr>
          <p:cNvPr id="7" name="Content Placeholder 5" descr="DOC-Patch Color.jpg"/>
          <p:cNvPicPr>
            <a:picLocks noChangeAspect="1"/>
          </p:cNvPicPr>
          <p:nvPr/>
        </p:nvPicPr>
        <p:blipFill>
          <a:blip r:embed="rId2" cstate="print"/>
          <a:stretch>
            <a:fillRect/>
          </a:stretch>
        </p:blipFill>
        <p:spPr>
          <a:xfrm>
            <a:off x="192229" y="6044671"/>
            <a:ext cx="1108869" cy="1032932"/>
          </a:xfrm>
          <a:prstGeom prst="ellipse">
            <a:avLst/>
          </a:prstGeom>
          <a:ln>
            <a:noFill/>
          </a:ln>
          <a:effectLst>
            <a:softEdge rad="112500"/>
          </a:effectLst>
        </p:spPr>
      </p:pic>
      <p:sp>
        <p:nvSpPr>
          <p:cNvPr id="3" name="TextBox 2"/>
          <p:cNvSpPr txBox="1"/>
          <p:nvPr/>
        </p:nvSpPr>
        <p:spPr>
          <a:xfrm>
            <a:off x="192229" y="1505993"/>
            <a:ext cx="11866421" cy="4538678"/>
          </a:xfrm>
          <a:prstGeom prst="rect">
            <a:avLst/>
          </a:prstGeom>
          <a:noFill/>
        </p:spPr>
        <p:txBody>
          <a:bodyPr wrap="square" lIns="91440" tIns="45720" rIns="91440" bIns="45720" rtlCol="0" anchor="t">
            <a:spAutoFit/>
          </a:bodyPr>
          <a:lstStyle/>
          <a:p>
            <a:pPr marL="285750" indent="-285750" algn="just">
              <a:lnSpc>
                <a:spcPct val="90000"/>
              </a:lnSpc>
              <a:spcBef>
                <a:spcPts val="1000"/>
              </a:spcBef>
              <a:buFont typeface="Arial" panose="020B0604020202020204" pitchFamily="34" charset="0"/>
              <a:buChar char="•"/>
            </a:pPr>
            <a:r>
              <a:rPr lang="en-US" sz="2200" dirty="0">
                <a:ea typeface="+mn-lt"/>
                <a:cs typeface="+mn-lt"/>
              </a:rPr>
              <a:t>First and foremost, the Connecticut Department of Correction and staff at MYI are thankful for the continued collaboration with the OCA and JJPOC.  </a:t>
            </a:r>
          </a:p>
          <a:p>
            <a:pPr marL="285750" indent="-285750" algn="just">
              <a:lnSpc>
                <a:spcPct val="90000"/>
              </a:lnSpc>
              <a:spcBef>
                <a:spcPts val="1000"/>
              </a:spcBef>
              <a:buFont typeface="Arial" panose="020B0604020202020204" pitchFamily="34" charset="0"/>
              <a:buChar char="•"/>
            </a:pPr>
            <a:r>
              <a:rPr lang="en-US" sz="2200" dirty="0">
                <a:ea typeface="+mn-lt"/>
                <a:cs typeface="+mn-lt"/>
              </a:rPr>
              <a:t>We have reviewed the OCA report and feel that the OCA’s perspective has identified great opportunities for our agency to evolve and expand our practices surrounding our justice involved youth. </a:t>
            </a:r>
          </a:p>
          <a:p>
            <a:pPr marL="285750" indent="-285750" algn="just">
              <a:lnSpc>
                <a:spcPct val="90000"/>
              </a:lnSpc>
              <a:spcBef>
                <a:spcPts val="1000"/>
              </a:spcBef>
              <a:buFont typeface="Arial" panose="020B0604020202020204" pitchFamily="34" charset="0"/>
              <a:buChar char="•"/>
            </a:pPr>
            <a:r>
              <a:rPr lang="en-US" sz="2200" dirty="0">
                <a:ea typeface="+mn-lt"/>
                <a:cs typeface="+mn-lt"/>
              </a:rPr>
              <a:t>With regards to course of action, the MYI administration is actively seeking to implement policies and practices that we believe serve in the best interest of the  youth and young adults. </a:t>
            </a:r>
          </a:p>
          <a:p>
            <a:pPr marL="285750" indent="-285750" algn="just">
              <a:lnSpc>
                <a:spcPct val="90000"/>
              </a:lnSpc>
              <a:spcBef>
                <a:spcPts val="1000"/>
              </a:spcBef>
              <a:buFont typeface="Arial" panose="020B0604020202020204" pitchFamily="34" charset="0"/>
              <a:buChar char="•"/>
            </a:pPr>
            <a:r>
              <a:rPr lang="en-US" sz="2200" dirty="0">
                <a:ea typeface="+mn-lt"/>
                <a:cs typeface="+mn-lt"/>
              </a:rPr>
              <a:t>Specifically, MYI will be moving towards a more therapeutic and community centered facility.</a:t>
            </a:r>
          </a:p>
          <a:p>
            <a:pPr marL="285750" indent="-285750" algn="just">
              <a:lnSpc>
                <a:spcPct val="90000"/>
              </a:lnSpc>
              <a:spcBef>
                <a:spcPts val="1000"/>
              </a:spcBef>
              <a:buFont typeface="Arial" panose="020B0604020202020204" pitchFamily="34" charset="0"/>
              <a:buChar char="•"/>
            </a:pPr>
            <a:r>
              <a:rPr lang="en-US" sz="2200" dirty="0">
                <a:ea typeface="+mn-lt"/>
                <a:cs typeface="+mn-lt"/>
              </a:rPr>
              <a:t>At the end of the day, despite our different perspectives on appropriate correctional practices for the youth and young adults, we recognize that the goal of all invested parties are finding ways to best serve our population with diverse needs;  which will be the catalyst for their positive reintegration into the community</a:t>
            </a:r>
            <a:r>
              <a:rPr lang="en-US" sz="2200" dirty="0"/>
              <a:t>.</a:t>
            </a:r>
            <a:endParaRPr lang="en-US" sz="2200" dirty="0">
              <a:cs typeface="Calibri"/>
            </a:endParaRP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25820183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a:solidFill>
            <a:schemeClr val="accent1">
              <a:lumMod val="50000"/>
            </a:schemeClr>
          </a:solidFill>
        </p:spPr>
        <p:txBody>
          <a:bodyPr>
            <a:normAutofit/>
          </a:bodyPr>
          <a:lstStyle/>
          <a:p>
            <a:pPr algn="ctr"/>
            <a:r>
              <a:rPr lang="en-US" sz="4000" dirty="0">
                <a:solidFill>
                  <a:schemeClr val="bg1"/>
                </a:solidFill>
                <a:ea typeface="+mj-lt"/>
                <a:cs typeface="+mj-lt"/>
              </a:rPr>
              <a:t>Infrastructure and Conditions Of Confinement at MYI</a:t>
            </a:r>
            <a:endParaRPr lang="en-US" sz="4000" dirty="0">
              <a:solidFill>
                <a:schemeClr val="bg1"/>
              </a:solidFill>
            </a:endParaRPr>
          </a:p>
        </p:txBody>
      </p:sp>
      <p:sp>
        <p:nvSpPr>
          <p:cNvPr id="4" name="Title 1"/>
          <p:cNvSpPr txBox="1">
            <a:spLocks/>
          </p:cNvSpPr>
          <p:nvPr/>
        </p:nvSpPr>
        <p:spPr>
          <a:xfrm>
            <a:off x="0" y="6044671"/>
            <a:ext cx="12192000" cy="1032932"/>
          </a:xfrm>
          <a:prstGeom prst="rect">
            <a:avLst/>
          </a:prstGeom>
          <a:solidFill>
            <a:schemeClr val="accent1">
              <a:lumMod val="50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         </a:t>
            </a:r>
            <a:r>
              <a:rPr lang="en-US" sz="2400" dirty="0">
                <a:solidFill>
                  <a:schemeClr val="bg1"/>
                </a:solidFill>
              </a:rPr>
              <a:t>Connecticut Department of Correction</a:t>
            </a:r>
          </a:p>
        </p:txBody>
      </p:sp>
      <p:pic>
        <p:nvPicPr>
          <p:cNvPr id="7" name="Content Placeholder 5" descr="DOC-Patch Color.jpg"/>
          <p:cNvPicPr>
            <a:picLocks noChangeAspect="1"/>
          </p:cNvPicPr>
          <p:nvPr/>
        </p:nvPicPr>
        <p:blipFill>
          <a:blip r:embed="rId2" cstate="print"/>
          <a:stretch>
            <a:fillRect/>
          </a:stretch>
        </p:blipFill>
        <p:spPr>
          <a:xfrm>
            <a:off x="192229" y="6044671"/>
            <a:ext cx="1108869" cy="1032932"/>
          </a:xfrm>
          <a:prstGeom prst="ellipse">
            <a:avLst/>
          </a:prstGeom>
          <a:ln>
            <a:noFill/>
          </a:ln>
          <a:effectLst>
            <a:softEdge rad="112500"/>
          </a:effectLst>
        </p:spPr>
      </p:pic>
      <p:sp>
        <p:nvSpPr>
          <p:cNvPr id="3" name="TextBox 2"/>
          <p:cNvSpPr txBox="1"/>
          <p:nvPr/>
        </p:nvSpPr>
        <p:spPr>
          <a:xfrm>
            <a:off x="162789" y="1486125"/>
            <a:ext cx="11866421" cy="4419158"/>
          </a:xfrm>
          <a:prstGeom prst="rect">
            <a:avLst/>
          </a:prstGeom>
          <a:noFill/>
        </p:spPr>
        <p:txBody>
          <a:bodyPr wrap="square" lIns="91440" tIns="45720" rIns="91440" bIns="45720" rtlCol="0" anchor="t">
            <a:spAutoFit/>
          </a:bodyPr>
          <a:lstStyle/>
          <a:p>
            <a:pPr marL="285750" indent="-285750" algn="just">
              <a:lnSpc>
                <a:spcPct val="90000"/>
              </a:lnSpc>
              <a:spcBef>
                <a:spcPts val="1000"/>
              </a:spcBef>
              <a:buFont typeface="Arial" panose="020B0604020202020204" pitchFamily="34" charset="0"/>
              <a:buChar char="•"/>
            </a:pPr>
            <a:r>
              <a:rPr lang="en-US" sz="2400" dirty="0">
                <a:ea typeface="+mn-lt"/>
                <a:cs typeface="+mn-lt"/>
              </a:rPr>
              <a:t>As we are all aware, infrastructure is one of the aspects of a facility that cannot be generally changed; but we are actively seeking ways to modify existing fixtures to perpetuate the best possible solution and opportunity for growth.</a:t>
            </a:r>
          </a:p>
          <a:p>
            <a:pPr marL="285750" indent="-285750" algn="just">
              <a:lnSpc>
                <a:spcPct val="90000"/>
              </a:lnSpc>
              <a:spcBef>
                <a:spcPts val="1000"/>
              </a:spcBef>
              <a:buFont typeface="Arial" panose="020B0604020202020204" pitchFamily="34" charset="0"/>
              <a:buChar char="•"/>
            </a:pPr>
            <a:r>
              <a:rPr lang="en-US" sz="2400" dirty="0">
                <a:ea typeface="+mn-lt"/>
                <a:cs typeface="+mn-lt"/>
              </a:rPr>
              <a:t>As an agency, we are looking to improve, improvise and initiate cost effective changes that will make this environment more engaging and conducive to a therapeutic approach.</a:t>
            </a:r>
          </a:p>
          <a:p>
            <a:pPr marL="285750" indent="-285750" algn="just">
              <a:lnSpc>
                <a:spcPct val="90000"/>
              </a:lnSpc>
              <a:spcBef>
                <a:spcPts val="1000"/>
              </a:spcBef>
              <a:buFont typeface="Arial" panose="020B0604020202020204" pitchFamily="34" charset="0"/>
              <a:buChar char="•"/>
            </a:pPr>
            <a:r>
              <a:rPr lang="en-US" sz="2400" dirty="0">
                <a:ea typeface="+mn-lt"/>
                <a:cs typeface="+mn-lt"/>
              </a:rPr>
              <a:t>Some of these improvements to infrastructure and the conditions of confinement include, but are not limited to:</a:t>
            </a:r>
          </a:p>
          <a:p>
            <a:pPr marL="742950" lvl="1" indent="-285750" algn="just">
              <a:lnSpc>
                <a:spcPct val="90000"/>
              </a:lnSpc>
              <a:spcBef>
                <a:spcPts val="500"/>
              </a:spcBef>
              <a:buFont typeface="Arial" panose="020B0604020202020204" pitchFamily="34" charset="0"/>
              <a:buChar char="•"/>
            </a:pPr>
            <a:r>
              <a:rPr lang="en-US" sz="2400" dirty="0">
                <a:ea typeface="+mn-lt"/>
                <a:cs typeface="+mn-lt"/>
              </a:rPr>
              <a:t>Painting of the housing units;</a:t>
            </a:r>
          </a:p>
          <a:p>
            <a:pPr marL="742950" lvl="1" indent="-285750" algn="just">
              <a:lnSpc>
                <a:spcPct val="90000"/>
              </a:lnSpc>
              <a:spcBef>
                <a:spcPts val="500"/>
              </a:spcBef>
              <a:buFont typeface="Arial" panose="020B0604020202020204" pitchFamily="34" charset="0"/>
              <a:buChar char="•"/>
            </a:pPr>
            <a:r>
              <a:rPr lang="en-US" sz="2400" dirty="0">
                <a:ea typeface="+mn-lt"/>
                <a:cs typeface="+mn-lt"/>
              </a:rPr>
              <a:t>Increasing out of cell time; and, </a:t>
            </a:r>
          </a:p>
          <a:p>
            <a:pPr marL="742950" lvl="1" indent="-285750" algn="just">
              <a:lnSpc>
                <a:spcPct val="90000"/>
              </a:lnSpc>
              <a:spcBef>
                <a:spcPts val="500"/>
              </a:spcBef>
              <a:buFont typeface="Arial" panose="020B0604020202020204" pitchFamily="34" charset="0"/>
              <a:buChar char="•"/>
            </a:pPr>
            <a:r>
              <a:rPr lang="en-US" sz="2400" dirty="0">
                <a:ea typeface="+mn-lt"/>
                <a:cs typeface="+mn-lt"/>
              </a:rPr>
              <a:t>Non-Traditional Housing settings.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89252831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a:solidFill>
            <a:schemeClr val="accent1">
              <a:lumMod val="50000"/>
            </a:schemeClr>
          </a:solidFill>
        </p:spPr>
        <p:txBody>
          <a:bodyPr>
            <a:normAutofit/>
          </a:bodyPr>
          <a:lstStyle/>
          <a:p>
            <a:pPr algn="ctr"/>
            <a:r>
              <a:rPr lang="en-US" sz="4800" dirty="0">
                <a:solidFill>
                  <a:schemeClr val="bg1"/>
                </a:solidFill>
                <a:ea typeface="+mj-lt"/>
                <a:cs typeface="+mj-lt"/>
              </a:rPr>
              <a:t>Use of Chemical Agent</a:t>
            </a:r>
            <a:endParaRPr lang="en-US" sz="4800" dirty="0">
              <a:solidFill>
                <a:schemeClr val="bg1"/>
              </a:solidFill>
            </a:endParaRPr>
          </a:p>
        </p:txBody>
      </p:sp>
      <p:sp>
        <p:nvSpPr>
          <p:cNvPr id="4" name="Title 1"/>
          <p:cNvSpPr txBox="1">
            <a:spLocks/>
          </p:cNvSpPr>
          <p:nvPr/>
        </p:nvSpPr>
        <p:spPr>
          <a:xfrm>
            <a:off x="0" y="6044671"/>
            <a:ext cx="12192000" cy="1032932"/>
          </a:xfrm>
          <a:prstGeom prst="rect">
            <a:avLst/>
          </a:prstGeom>
          <a:solidFill>
            <a:schemeClr val="accent1">
              <a:lumMod val="50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         </a:t>
            </a:r>
            <a:r>
              <a:rPr lang="en-US" sz="2400" dirty="0">
                <a:solidFill>
                  <a:schemeClr val="bg1"/>
                </a:solidFill>
              </a:rPr>
              <a:t>Connecticut Department of Correction</a:t>
            </a:r>
          </a:p>
        </p:txBody>
      </p:sp>
      <p:pic>
        <p:nvPicPr>
          <p:cNvPr id="7" name="Content Placeholder 5" descr="DOC-Patch Color.jpg"/>
          <p:cNvPicPr>
            <a:picLocks noChangeAspect="1"/>
          </p:cNvPicPr>
          <p:nvPr/>
        </p:nvPicPr>
        <p:blipFill>
          <a:blip r:embed="rId2" cstate="print"/>
          <a:stretch>
            <a:fillRect/>
          </a:stretch>
        </p:blipFill>
        <p:spPr>
          <a:xfrm>
            <a:off x="192229" y="6044671"/>
            <a:ext cx="1108869" cy="1032932"/>
          </a:xfrm>
          <a:prstGeom prst="ellipse">
            <a:avLst/>
          </a:prstGeom>
          <a:ln>
            <a:noFill/>
          </a:ln>
          <a:effectLst>
            <a:softEdge rad="112500"/>
          </a:effectLst>
        </p:spPr>
      </p:pic>
      <p:sp>
        <p:nvSpPr>
          <p:cNvPr id="3" name="TextBox 2"/>
          <p:cNvSpPr txBox="1"/>
          <p:nvPr/>
        </p:nvSpPr>
        <p:spPr>
          <a:xfrm>
            <a:off x="192229" y="1415091"/>
            <a:ext cx="11866421" cy="3949799"/>
          </a:xfrm>
          <a:prstGeom prst="rect">
            <a:avLst/>
          </a:prstGeom>
          <a:noFill/>
        </p:spPr>
        <p:txBody>
          <a:bodyPr wrap="square" lIns="91440" tIns="45720" rIns="91440" bIns="45720" rtlCol="0" anchor="t">
            <a:spAutoFit/>
          </a:bodyPr>
          <a:lstStyle/>
          <a:p>
            <a:pPr marL="285750" indent="-285750" algn="just">
              <a:lnSpc>
                <a:spcPct val="90000"/>
              </a:lnSpc>
              <a:spcBef>
                <a:spcPts val="1000"/>
              </a:spcBef>
              <a:buFont typeface="Arial" panose="020B0604020202020204" pitchFamily="34" charset="0"/>
              <a:buChar char="•"/>
            </a:pPr>
            <a:r>
              <a:rPr lang="en-US" sz="2400" dirty="0">
                <a:ea typeface="+mn-lt"/>
                <a:cs typeface="+mn-lt"/>
              </a:rPr>
              <a:t>In recognizing that the use of chemical agent is a controversial tool that is utilized during incidents, as an agency, we are willing to work towards alternative measures to assist youth and young adults during times of violent and extreme circumstances.</a:t>
            </a:r>
          </a:p>
          <a:p>
            <a:pPr marL="285750" indent="-285750" algn="just">
              <a:lnSpc>
                <a:spcPct val="90000"/>
              </a:lnSpc>
              <a:spcBef>
                <a:spcPts val="1000"/>
              </a:spcBef>
              <a:buFont typeface="Arial" panose="020B0604020202020204" pitchFamily="34" charset="0"/>
              <a:buChar char="•"/>
            </a:pPr>
            <a:r>
              <a:rPr lang="en-US" sz="2400" dirty="0">
                <a:ea typeface="+mn-lt"/>
                <a:cs typeface="+mn-lt"/>
              </a:rPr>
              <a:t>In reviewing the OCA’s data and documentation, it is founded that the staff at MYI have decreased the usage of chemical agent during incidents; highlighting that staff are making great strides and demonstrating professionalism and restraint when utilizing chemical agent.</a:t>
            </a:r>
          </a:p>
          <a:p>
            <a:pPr marL="285750" indent="-285750" algn="just">
              <a:lnSpc>
                <a:spcPct val="90000"/>
              </a:lnSpc>
              <a:spcBef>
                <a:spcPts val="1000"/>
              </a:spcBef>
              <a:buFont typeface="Arial" panose="020B0604020202020204" pitchFamily="34" charset="0"/>
              <a:buChar char="•"/>
            </a:pPr>
            <a:r>
              <a:rPr lang="en-US" sz="2400" dirty="0">
                <a:ea typeface="+mn-lt"/>
                <a:cs typeface="+mn-lt"/>
              </a:rPr>
              <a:t>Ultimately, although the OCA believes the practice of using chemical agent with youth and young adults to be negative, the CTDOC views the use of chemical agent as a tool to initiate life saving measures during times of violence for all parties involved; no matter the age.</a:t>
            </a:r>
            <a:endParaRPr lang="en-US" sz="2400" dirty="0">
              <a:cs typeface="Calibri"/>
            </a:endParaRP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89384719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a:solidFill>
            <a:schemeClr val="accent1">
              <a:lumMod val="50000"/>
            </a:schemeClr>
          </a:solidFill>
        </p:spPr>
        <p:txBody>
          <a:bodyPr>
            <a:normAutofit/>
          </a:bodyPr>
          <a:lstStyle/>
          <a:p>
            <a:pPr algn="ctr"/>
            <a:r>
              <a:rPr lang="en-US" sz="4000" dirty="0">
                <a:solidFill>
                  <a:schemeClr val="bg1"/>
                </a:solidFill>
                <a:ea typeface="+mj-lt"/>
                <a:cs typeface="+mj-lt"/>
              </a:rPr>
              <a:t>Evolved practices due to COVID-19 restrictions</a:t>
            </a:r>
            <a:endParaRPr lang="en-US" dirty="0">
              <a:solidFill>
                <a:schemeClr val="bg1"/>
              </a:solidFill>
            </a:endParaRPr>
          </a:p>
        </p:txBody>
      </p:sp>
      <p:sp>
        <p:nvSpPr>
          <p:cNvPr id="3" name="Content Placeholder 2"/>
          <p:cNvSpPr>
            <a:spLocks noGrp="1"/>
          </p:cNvSpPr>
          <p:nvPr>
            <p:ph sz="half" idx="1"/>
          </p:nvPr>
        </p:nvSpPr>
        <p:spPr>
          <a:xfrm>
            <a:off x="495299" y="1509448"/>
            <a:ext cx="10555139" cy="4351338"/>
          </a:xfrm>
        </p:spPr>
        <p:txBody>
          <a:bodyPr vert="horz" lIns="91440" tIns="45720" rIns="91440" bIns="45720" rtlCol="0" anchor="t">
            <a:normAutofit/>
          </a:bodyPr>
          <a:lstStyle/>
          <a:p>
            <a:pPr algn="just"/>
            <a:r>
              <a:rPr lang="en-US" dirty="0">
                <a:ea typeface="+mn-lt"/>
                <a:cs typeface="+mn-lt"/>
              </a:rPr>
              <a:t>Expansion of Video visitation at MYI.</a:t>
            </a:r>
          </a:p>
          <a:p>
            <a:pPr algn="just"/>
            <a:r>
              <a:rPr lang="en-US" dirty="0">
                <a:ea typeface="+mn-lt"/>
                <a:cs typeface="+mn-lt"/>
              </a:rPr>
              <a:t>Increased staff mass testing for COVID-19 on a weekly basis.</a:t>
            </a:r>
          </a:p>
          <a:p>
            <a:pPr algn="just"/>
            <a:r>
              <a:rPr lang="en-US" dirty="0">
                <a:ea typeface="+mn-lt"/>
                <a:cs typeface="+mn-lt"/>
              </a:rPr>
              <a:t>Increased population testing for COVID-19 on a biweekly basis.</a:t>
            </a:r>
          </a:p>
          <a:p>
            <a:pPr algn="just"/>
            <a:r>
              <a:rPr lang="en-US" dirty="0">
                <a:ea typeface="+mn-lt"/>
                <a:cs typeface="+mn-lt"/>
              </a:rPr>
              <a:t>Created additional detail employment opportunities and raised pay rate to the members of the population who supported the COVID-19 cleaning efforts.</a:t>
            </a:r>
          </a:p>
          <a:p>
            <a:pPr algn="just"/>
            <a:r>
              <a:rPr lang="en-US" dirty="0">
                <a:ea typeface="+mn-lt"/>
                <a:cs typeface="+mn-lt"/>
              </a:rPr>
              <a:t>Created social distance regulations to ensure proactive protection against COVID-19 exposure and spread within the correctional environment.</a:t>
            </a:r>
          </a:p>
          <a:p>
            <a:pPr algn="just"/>
            <a:endParaRPr lang="en-US" dirty="0">
              <a:cs typeface="Calibri" panose="020F0502020204030204"/>
            </a:endParaRPr>
          </a:p>
        </p:txBody>
      </p:sp>
      <p:sp>
        <p:nvSpPr>
          <p:cNvPr id="4" name="Title 1"/>
          <p:cNvSpPr txBox="1">
            <a:spLocks/>
          </p:cNvSpPr>
          <p:nvPr/>
        </p:nvSpPr>
        <p:spPr>
          <a:xfrm>
            <a:off x="0" y="6044671"/>
            <a:ext cx="12192000" cy="1032932"/>
          </a:xfrm>
          <a:prstGeom prst="rect">
            <a:avLst/>
          </a:prstGeom>
          <a:solidFill>
            <a:schemeClr val="accent1">
              <a:lumMod val="50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         </a:t>
            </a:r>
            <a:r>
              <a:rPr lang="en-US" sz="2400" dirty="0">
                <a:solidFill>
                  <a:schemeClr val="bg1"/>
                </a:solidFill>
              </a:rPr>
              <a:t>Connecticut Department of Correction</a:t>
            </a:r>
          </a:p>
        </p:txBody>
      </p:sp>
      <p:pic>
        <p:nvPicPr>
          <p:cNvPr id="7" name="Content Placeholder 5" descr="DOC-Patch Color.jpg"/>
          <p:cNvPicPr>
            <a:picLocks noChangeAspect="1"/>
          </p:cNvPicPr>
          <p:nvPr/>
        </p:nvPicPr>
        <p:blipFill>
          <a:blip r:embed="rId2" cstate="print"/>
          <a:stretch>
            <a:fillRect/>
          </a:stretch>
        </p:blipFill>
        <p:spPr>
          <a:xfrm>
            <a:off x="192229" y="6044671"/>
            <a:ext cx="1108869" cy="1032932"/>
          </a:xfrm>
          <a:prstGeom prst="ellipse">
            <a:avLst/>
          </a:prstGeom>
          <a:ln>
            <a:noFill/>
          </a:ln>
          <a:effectLst>
            <a:softEdge rad="112500"/>
          </a:effectLst>
        </p:spPr>
      </p:pic>
    </p:spTree>
    <p:extLst>
      <p:ext uri="{BB962C8B-B14F-4D97-AF65-F5344CB8AC3E}">
        <p14:creationId xmlns:p14="http://schemas.microsoft.com/office/powerpoint/2010/main" val="224248684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a:solidFill>
            <a:schemeClr val="accent1">
              <a:lumMod val="50000"/>
            </a:schemeClr>
          </a:solidFill>
        </p:spPr>
        <p:txBody>
          <a:bodyPr>
            <a:normAutofit/>
          </a:bodyPr>
          <a:lstStyle/>
          <a:p>
            <a:pPr algn="ctr"/>
            <a:r>
              <a:rPr lang="en-US" sz="4000" dirty="0">
                <a:solidFill>
                  <a:schemeClr val="bg1"/>
                </a:solidFill>
                <a:ea typeface="+mj-lt"/>
                <a:cs typeface="+mj-lt"/>
              </a:rPr>
              <a:t>Mental Health Services</a:t>
            </a:r>
            <a:endParaRPr lang="en-US" dirty="0">
              <a:solidFill>
                <a:schemeClr val="bg1"/>
              </a:solidFill>
            </a:endParaRPr>
          </a:p>
        </p:txBody>
      </p:sp>
      <p:sp>
        <p:nvSpPr>
          <p:cNvPr id="3" name="Content Placeholder 2"/>
          <p:cNvSpPr>
            <a:spLocks noGrp="1"/>
          </p:cNvSpPr>
          <p:nvPr>
            <p:ph sz="half" idx="1"/>
          </p:nvPr>
        </p:nvSpPr>
        <p:spPr>
          <a:xfrm>
            <a:off x="495299" y="1509448"/>
            <a:ext cx="11433202" cy="4351338"/>
          </a:xfrm>
        </p:spPr>
        <p:txBody>
          <a:bodyPr vert="horz" lIns="91440" tIns="45720" rIns="91440" bIns="45720" rtlCol="0" anchor="t">
            <a:normAutofit/>
          </a:bodyPr>
          <a:lstStyle/>
          <a:p>
            <a:r>
              <a:rPr lang="en-US" dirty="0"/>
              <a:t>Provide developmentally appropriate training to all staff</a:t>
            </a:r>
          </a:p>
          <a:p>
            <a:r>
              <a:rPr lang="en-US" dirty="0"/>
              <a:t>Enhance trauma-informed assessment and behavioral health programming</a:t>
            </a:r>
          </a:p>
          <a:p>
            <a:r>
              <a:rPr lang="en-US" dirty="0"/>
              <a:t>Empower families and increase family engagement to promote positive outcomes for youth</a:t>
            </a:r>
          </a:p>
          <a:p>
            <a:r>
              <a:rPr lang="en-US" dirty="0"/>
              <a:t>Increase capacity for telehealth and identify appropriate behavioral health resources</a:t>
            </a:r>
          </a:p>
          <a:p>
            <a:r>
              <a:rPr lang="en-US" dirty="0"/>
              <a:t>Actively seeking to add a board certified, Child and Adolescent Psychiatrist to the Mental Health Staff at MYI</a:t>
            </a:r>
          </a:p>
          <a:p>
            <a:pPr marL="0" indent="0">
              <a:buNone/>
            </a:pPr>
            <a:endParaRPr lang="en-US" dirty="0"/>
          </a:p>
        </p:txBody>
      </p:sp>
      <p:sp>
        <p:nvSpPr>
          <p:cNvPr id="4" name="Title 1"/>
          <p:cNvSpPr txBox="1">
            <a:spLocks/>
          </p:cNvSpPr>
          <p:nvPr/>
        </p:nvSpPr>
        <p:spPr>
          <a:xfrm>
            <a:off x="0" y="6044671"/>
            <a:ext cx="12192000" cy="1032932"/>
          </a:xfrm>
          <a:prstGeom prst="rect">
            <a:avLst/>
          </a:prstGeom>
          <a:solidFill>
            <a:schemeClr val="accent1">
              <a:lumMod val="50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         </a:t>
            </a:r>
            <a:r>
              <a:rPr lang="en-US" sz="2400" dirty="0">
                <a:solidFill>
                  <a:schemeClr val="bg1"/>
                </a:solidFill>
              </a:rPr>
              <a:t>Connecticut Department of Correction</a:t>
            </a:r>
          </a:p>
        </p:txBody>
      </p:sp>
      <p:pic>
        <p:nvPicPr>
          <p:cNvPr id="7" name="Content Placeholder 5" descr="DOC-Patch Color.jpg"/>
          <p:cNvPicPr>
            <a:picLocks noChangeAspect="1"/>
          </p:cNvPicPr>
          <p:nvPr/>
        </p:nvPicPr>
        <p:blipFill>
          <a:blip r:embed="rId2" cstate="print"/>
          <a:stretch>
            <a:fillRect/>
          </a:stretch>
        </p:blipFill>
        <p:spPr>
          <a:xfrm>
            <a:off x="192229" y="6044671"/>
            <a:ext cx="1108869" cy="1032932"/>
          </a:xfrm>
          <a:prstGeom prst="ellipse">
            <a:avLst/>
          </a:prstGeom>
          <a:ln>
            <a:noFill/>
          </a:ln>
          <a:effectLst>
            <a:softEdge rad="112500"/>
          </a:effectLst>
        </p:spPr>
      </p:pic>
    </p:spTree>
    <p:extLst>
      <p:ext uri="{BB962C8B-B14F-4D97-AF65-F5344CB8AC3E}">
        <p14:creationId xmlns:p14="http://schemas.microsoft.com/office/powerpoint/2010/main" val="331379661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a:solidFill>
            <a:schemeClr val="accent1">
              <a:lumMod val="50000"/>
            </a:schemeClr>
          </a:solidFill>
        </p:spPr>
        <p:txBody>
          <a:bodyPr>
            <a:normAutofit/>
          </a:bodyPr>
          <a:lstStyle/>
          <a:p>
            <a:pPr algn="ctr"/>
            <a:r>
              <a:rPr lang="en-US" sz="4000" dirty="0">
                <a:solidFill>
                  <a:schemeClr val="bg1"/>
                </a:solidFill>
                <a:ea typeface="+mj-lt"/>
                <a:cs typeface="+mj-lt"/>
              </a:rPr>
              <a:t>Education Improvements</a:t>
            </a:r>
            <a:endParaRPr lang="en-US" dirty="0">
              <a:solidFill>
                <a:schemeClr val="bg1"/>
              </a:solidFill>
            </a:endParaRPr>
          </a:p>
        </p:txBody>
      </p:sp>
      <p:sp>
        <p:nvSpPr>
          <p:cNvPr id="3" name="Content Placeholder 2"/>
          <p:cNvSpPr>
            <a:spLocks noGrp="1"/>
          </p:cNvSpPr>
          <p:nvPr>
            <p:ph sz="half" idx="1"/>
          </p:nvPr>
        </p:nvSpPr>
        <p:spPr>
          <a:xfrm>
            <a:off x="495299" y="1509448"/>
            <a:ext cx="11433202" cy="4351338"/>
          </a:xfrm>
        </p:spPr>
        <p:txBody>
          <a:bodyPr vert="horz" lIns="91440" tIns="45720" rIns="91440" bIns="45720" rtlCol="0" anchor="t">
            <a:normAutofit/>
          </a:bodyPr>
          <a:lstStyle/>
          <a:p>
            <a:r>
              <a:rPr lang="en-US" dirty="0">
                <a:ea typeface="+mn-lt"/>
                <a:cs typeface="+mn-lt"/>
              </a:rPr>
              <a:t>Incentive behavior modification program.</a:t>
            </a:r>
          </a:p>
          <a:p>
            <a:r>
              <a:rPr lang="en-US" dirty="0">
                <a:ea typeface="+mn-lt"/>
                <a:cs typeface="+mn-lt"/>
              </a:rPr>
              <a:t>Implementation of Facility-wide WIFI to work towards a virtual learning platform of substance.</a:t>
            </a:r>
          </a:p>
          <a:p>
            <a:r>
              <a:rPr lang="en-US" dirty="0">
                <a:ea typeface="+mn-lt"/>
                <a:cs typeface="+mn-lt"/>
              </a:rPr>
              <a:t>Chromebooks for population.</a:t>
            </a:r>
          </a:p>
          <a:p>
            <a:r>
              <a:rPr lang="en-US" dirty="0">
                <a:ea typeface="+mn-lt"/>
                <a:cs typeface="+mn-lt"/>
              </a:rPr>
              <a:t>Vocational program tool improvements.</a:t>
            </a:r>
          </a:p>
          <a:p>
            <a:r>
              <a:rPr lang="en-US" dirty="0">
                <a:ea typeface="+mn-lt"/>
                <a:cs typeface="+mn-lt"/>
              </a:rPr>
              <a:t>New Barbershop vocational program certified through DPH.</a:t>
            </a:r>
          </a:p>
          <a:p>
            <a:r>
              <a:rPr lang="en-US" dirty="0">
                <a:ea typeface="+mn-lt"/>
                <a:cs typeface="+mn-lt"/>
              </a:rPr>
              <a:t>Collaboration Yale Center for Emotional Intelligence.</a:t>
            </a:r>
          </a:p>
          <a:p>
            <a:r>
              <a:rPr lang="en-US" dirty="0">
                <a:ea typeface="+mn-lt"/>
                <a:cs typeface="+mn-lt"/>
              </a:rPr>
              <a:t>Implementation of School Social Workers and Crisis Intervention.</a:t>
            </a:r>
            <a:endParaRPr lang="en-US" dirty="0"/>
          </a:p>
        </p:txBody>
      </p:sp>
      <p:sp>
        <p:nvSpPr>
          <p:cNvPr id="4" name="Title 1"/>
          <p:cNvSpPr txBox="1">
            <a:spLocks/>
          </p:cNvSpPr>
          <p:nvPr/>
        </p:nvSpPr>
        <p:spPr>
          <a:xfrm>
            <a:off x="0" y="6044671"/>
            <a:ext cx="12192000" cy="1032932"/>
          </a:xfrm>
          <a:prstGeom prst="rect">
            <a:avLst/>
          </a:prstGeom>
          <a:solidFill>
            <a:schemeClr val="accent1">
              <a:lumMod val="50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         </a:t>
            </a:r>
            <a:r>
              <a:rPr lang="en-US" sz="2400" dirty="0">
                <a:solidFill>
                  <a:schemeClr val="bg1"/>
                </a:solidFill>
              </a:rPr>
              <a:t>Connecticut Department of Correction</a:t>
            </a:r>
          </a:p>
        </p:txBody>
      </p:sp>
      <p:pic>
        <p:nvPicPr>
          <p:cNvPr id="7" name="Content Placeholder 5" descr="DOC-Patch Color.jpg"/>
          <p:cNvPicPr>
            <a:picLocks noChangeAspect="1"/>
          </p:cNvPicPr>
          <p:nvPr/>
        </p:nvPicPr>
        <p:blipFill>
          <a:blip r:embed="rId2" cstate="print"/>
          <a:stretch>
            <a:fillRect/>
          </a:stretch>
        </p:blipFill>
        <p:spPr>
          <a:xfrm>
            <a:off x="192229" y="6044671"/>
            <a:ext cx="1108869" cy="1032932"/>
          </a:xfrm>
          <a:prstGeom prst="ellipse">
            <a:avLst/>
          </a:prstGeom>
          <a:ln>
            <a:noFill/>
          </a:ln>
          <a:effectLst>
            <a:softEdge rad="112500"/>
          </a:effectLst>
        </p:spPr>
      </p:pic>
    </p:spTree>
    <p:extLst>
      <p:ext uri="{BB962C8B-B14F-4D97-AF65-F5344CB8AC3E}">
        <p14:creationId xmlns:p14="http://schemas.microsoft.com/office/powerpoint/2010/main" val="402642998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a:solidFill>
            <a:schemeClr val="accent1">
              <a:lumMod val="50000"/>
            </a:schemeClr>
          </a:solidFill>
        </p:spPr>
        <p:txBody>
          <a:bodyPr>
            <a:normAutofit/>
          </a:bodyPr>
          <a:lstStyle/>
          <a:p>
            <a:pPr algn="ctr"/>
            <a:r>
              <a:rPr lang="en-US" sz="4000" dirty="0">
                <a:solidFill>
                  <a:schemeClr val="bg1"/>
                </a:solidFill>
                <a:ea typeface="+mj-lt"/>
                <a:cs typeface="+mj-lt"/>
              </a:rPr>
              <a:t>Expansion of Programs and Activities at MYI</a:t>
            </a:r>
            <a:endParaRPr lang="en-US" dirty="0">
              <a:solidFill>
                <a:schemeClr val="bg1"/>
              </a:solidFill>
            </a:endParaRPr>
          </a:p>
        </p:txBody>
      </p:sp>
      <p:sp>
        <p:nvSpPr>
          <p:cNvPr id="3" name="Content Placeholder 2"/>
          <p:cNvSpPr>
            <a:spLocks noGrp="1"/>
          </p:cNvSpPr>
          <p:nvPr>
            <p:ph sz="half" idx="1"/>
          </p:nvPr>
        </p:nvSpPr>
        <p:spPr>
          <a:xfrm>
            <a:off x="495299" y="1509448"/>
            <a:ext cx="11433202" cy="4351338"/>
          </a:xfrm>
        </p:spPr>
        <p:txBody>
          <a:bodyPr vert="horz" lIns="91440" tIns="45720" rIns="91440" bIns="45720" rtlCol="0" anchor="t">
            <a:normAutofit lnSpcReduction="10000"/>
          </a:bodyPr>
          <a:lstStyle/>
          <a:p>
            <a:pPr algn="just"/>
            <a:r>
              <a:rPr lang="en-US" dirty="0">
                <a:ea typeface="+mn-lt"/>
                <a:cs typeface="+mn-lt"/>
              </a:rPr>
              <a:t>Dedicated Activity Unit on second shift with staffing increases.</a:t>
            </a:r>
            <a:endParaRPr lang="en-US" dirty="0"/>
          </a:p>
          <a:p>
            <a:pPr algn="just"/>
            <a:r>
              <a:rPr lang="en-US" dirty="0">
                <a:ea typeface="+mn-lt"/>
                <a:cs typeface="+mn-lt"/>
              </a:rPr>
              <a:t>Addiction Services Expansion.</a:t>
            </a:r>
          </a:p>
          <a:p>
            <a:pPr algn="just"/>
            <a:r>
              <a:rPr lang="en-US" dirty="0">
                <a:ea typeface="+mn-lt"/>
                <a:cs typeface="+mn-lt"/>
              </a:rPr>
              <a:t>Implementing documentation that measures meaningful interactions amongst staff and the justice involved youth.</a:t>
            </a:r>
          </a:p>
          <a:p>
            <a:pPr algn="just"/>
            <a:r>
              <a:rPr lang="en-US" dirty="0">
                <a:ea typeface="+mn-lt"/>
                <a:cs typeface="+mn-lt"/>
              </a:rPr>
              <a:t>Restorative Justice modification to current disciplinary measures for youthful offenders.</a:t>
            </a:r>
          </a:p>
          <a:p>
            <a:pPr algn="just"/>
            <a:r>
              <a:rPr lang="en-US" dirty="0">
                <a:ea typeface="+mn-lt"/>
                <a:cs typeface="+mn-lt"/>
              </a:rPr>
              <a:t>Officer initiated programing.</a:t>
            </a:r>
          </a:p>
          <a:p>
            <a:pPr algn="just"/>
            <a:r>
              <a:rPr lang="en-US" dirty="0">
                <a:ea typeface="+mn-lt"/>
                <a:cs typeface="+mn-lt"/>
              </a:rPr>
              <a:t>Creation of close circuit caption system that can broadcast learning opportunities.</a:t>
            </a:r>
          </a:p>
          <a:p>
            <a:pPr algn="just"/>
            <a:r>
              <a:rPr lang="en-US" dirty="0">
                <a:ea typeface="+mn-lt"/>
                <a:cs typeface="+mn-lt"/>
              </a:rPr>
              <a:t>Exploring Ombudsman services for the youthful offenders.</a:t>
            </a:r>
            <a:endParaRPr lang="en-US" dirty="0">
              <a:cs typeface="Calibri" panose="020F0502020204030204"/>
            </a:endParaRPr>
          </a:p>
        </p:txBody>
      </p:sp>
      <p:sp>
        <p:nvSpPr>
          <p:cNvPr id="4" name="Title 1"/>
          <p:cNvSpPr txBox="1">
            <a:spLocks/>
          </p:cNvSpPr>
          <p:nvPr/>
        </p:nvSpPr>
        <p:spPr>
          <a:xfrm>
            <a:off x="0" y="6044671"/>
            <a:ext cx="12192000" cy="1032932"/>
          </a:xfrm>
          <a:prstGeom prst="rect">
            <a:avLst/>
          </a:prstGeom>
          <a:solidFill>
            <a:schemeClr val="accent1">
              <a:lumMod val="50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         </a:t>
            </a:r>
            <a:r>
              <a:rPr lang="en-US" sz="2400" dirty="0">
                <a:solidFill>
                  <a:schemeClr val="bg1"/>
                </a:solidFill>
              </a:rPr>
              <a:t>Connecticut Department of Correction</a:t>
            </a:r>
          </a:p>
        </p:txBody>
      </p:sp>
      <p:pic>
        <p:nvPicPr>
          <p:cNvPr id="7" name="Content Placeholder 5" descr="DOC-Patch Color.jpg"/>
          <p:cNvPicPr>
            <a:picLocks noChangeAspect="1"/>
          </p:cNvPicPr>
          <p:nvPr/>
        </p:nvPicPr>
        <p:blipFill>
          <a:blip r:embed="rId2" cstate="print"/>
          <a:stretch>
            <a:fillRect/>
          </a:stretch>
        </p:blipFill>
        <p:spPr>
          <a:xfrm>
            <a:off x="192229" y="6044671"/>
            <a:ext cx="1108869" cy="1032932"/>
          </a:xfrm>
          <a:prstGeom prst="ellipse">
            <a:avLst/>
          </a:prstGeom>
          <a:ln>
            <a:noFill/>
          </a:ln>
          <a:effectLst>
            <a:softEdge rad="112500"/>
          </a:effectLst>
        </p:spPr>
      </p:pic>
    </p:spTree>
    <p:extLst>
      <p:ext uri="{BB962C8B-B14F-4D97-AF65-F5344CB8AC3E}">
        <p14:creationId xmlns:p14="http://schemas.microsoft.com/office/powerpoint/2010/main" val="378547572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a:solidFill>
            <a:schemeClr val="accent1">
              <a:lumMod val="50000"/>
            </a:schemeClr>
          </a:solidFill>
        </p:spPr>
        <p:txBody>
          <a:bodyPr>
            <a:normAutofit/>
          </a:bodyPr>
          <a:lstStyle/>
          <a:p>
            <a:pPr algn="ctr"/>
            <a:r>
              <a:rPr lang="en-US" sz="4000" dirty="0">
                <a:solidFill>
                  <a:schemeClr val="bg1"/>
                </a:solidFill>
                <a:ea typeface="+mj-lt"/>
                <a:cs typeface="+mj-lt"/>
              </a:rPr>
              <a:t>Questions</a:t>
            </a:r>
            <a:endParaRPr lang="en-US" dirty="0">
              <a:solidFill>
                <a:schemeClr val="bg1"/>
              </a:solidFill>
            </a:endParaRPr>
          </a:p>
        </p:txBody>
      </p:sp>
      <p:sp>
        <p:nvSpPr>
          <p:cNvPr id="4" name="Title 1"/>
          <p:cNvSpPr txBox="1">
            <a:spLocks/>
          </p:cNvSpPr>
          <p:nvPr/>
        </p:nvSpPr>
        <p:spPr>
          <a:xfrm>
            <a:off x="0" y="6044671"/>
            <a:ext cx="12192000" cy="1032932"/>
          </a:xfrm>
          <a:prstGeom prst="rect">
            <a:avLst/>
          </a:prstGeom>
          <a:solidFill>
            <a:schemeClr val="accent1">
              <a:lumMod val="50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         </a:t>
            </a:r>
            <a:r>
              <a:rPr lang="en-US" sz="2400" dirty="0">
                <a:solidFill>
                  <a:schemeClr val="bg1"/>
                </a:solidFill>
              </a:rPr>
              <a:t>Connecticut Department of Correction</a:t>
            </a:r>
          </a:p>
        </p:txBody>
      </p:sp>
      <p:pic>
        <p:nvPicPr>
          <p:cNvPr id="7" name="Content Placeholder 5" descr="DOC-Patch Color.jpg"/>
          <p:cNvPicPr>
            <a:picLocks noChangeAspect="1"/>
          </p:cNvPicPr>
          <p:nvPr/>
        </p:nvPicPr>
        <p:blipFill>
          <a:blip r:embed="rId2" cstate="print"/>
          <a:stretch>
            <a:fillRect/>
          </a:stretch>
        </p:blipFill>
        <p:spPr>
          <a:xfrm>
            <a:off x="192229" y="6044671"/>
            <a:ext cx="1108869" cy="1032932"/>
          </a:xfrm>
          <a:prstGeom prst="ellipse">
            <a:avLst/>
          </a:prstGeom>
          <a:ln>
            <a:noFill/>
          </a:ln>
          <a:effectLst>
            <a:softEdge rad="112500"/>
          </a:effectLst>
        </p:spPr>
      </p:pic>
      <p:pic>
        <p:nvPicPr>
          <p:cNvPr id="9" name="Picture 8"/>
          <p:cNvPicPr>
            <a:picLocks noChangeAspect="1"/>
          </p:cNvPicPr>
          <p:nvPr/>
        </p:nvPicPr>
        <p:blipFill>
          <a:blip r:embed="rId3"/>
          <a:stretch>
            <a:fillRect/>
          </a:stretch>
        </p:blipFill>
        <p:spPr>
          <a:xfrm>
            <a:off x="3614469" y="1325563"/>
            <a:ext cx="4710022" cy="4684354"/>
          </a:xfrm>
          <a:prstGeom prst="rect">
            <a:avLst/>
          </a:prstGeom>
        </p:spPr>
      </p:pic>
    </p:spTree>
    <p:extLst>
      <p:ext uri="{BB962C8B-B14F-4D97-AF65-F5344CB8AC3E}">
        <p14:creationId xmlns:p14="http://schemas.microsoft.com/office/powerpoint/2010/main" val="406161980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774</Words>
  <Application>Microsoft Office PowerPoint</Application>
  <PresentationFormat>Widescreen</PresentationFormat>
  <Paragraphs>56</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Connecticut Department of Correction Manson Youth Institution</vt:lpstr>
      <vt:lpstr>CTDOC Response to Office of Child Advocate Report</vt:lpstr>
      <vt:lpstr>Infrastructure and Conditions Of Confinement at MYI</vt:lpstr>
      <vt:lpstr>Use of Chemical Agent</vt:lpstr>
      <vt:lpstr>Evolved practices due to COVID-19 restrictions</vt:lpstr>
      <vt:lpstr>Mental Health Services</vt:lpstr>
      <vt:lpstr>Education Improvements</vt:lpstr>
      <vt:lpstr>Expansion of Programs and Activities at MYI</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Connecticut Department of Correction Manson Youth Institution</dc:title>
  <dc:creator>Orts, Kelly</dc:creator>
  <cp:lastModifiedBy>Eagan, Sarah</cp:lastModifiedBy>
  <cp:revision>1</cp:revision>
  <dcterms:created xsi:type="dcterms:W3CDTF">2021-08-23T16:05:28Z</dcterms:created>
  <dcterms:modified xsi:type="dcterms:W3CDTF">2021-08-23T19:11:45Z</dcterms:modified>
</cp:coreProperties>
</file>