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5" r:id="rId2"/>
    <p:sldId id="438" r:id="rId3"/>
    <p:sldId id="450" r:id="rId4"/>
    <p:sldId id="448" r:id="rId5"/>
    <p:sldId id="439" r:id="rId6"/>
    <p:sldId id="451" r:id="rId7"/>
    <p:sldId id="454" r:id="rId8"/>
    <p:sldId id="455" r:id="rId9"/>
    <p:sldId id="456" r:id="rId10"/>
    <p:sldId id="440" r:id="rId11"/>
    <p:sldId id="384" r:id="rId12"/>
    <p:sldId id="442" r:id="rId13"/>
    <p:sldId id="453" r:id="rId14"/>
    <p:sldId id="457" r:id="rId15"/>
    <p:sldId id="443" r:id="rId16"/>
    <p:sldId id="446" r:id="rId17"/>
    <p:sldId id="444" r:id="rId18"/>
    <p:sldId id="452" r:id="rId19"/>
    <p:sldId id="447" r:id="rId20"/>
    <p:sldId id="44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Kathleen" initials="TK" lastIdx="1" clrIdx="0">
    <p:extLst>
      <p:ext uri="{19B8F6BF-5375-455C-9EA6-DF929625EA0E}">
        <p15:presenceInfo xmlns:p15="http://schemas.microsoft.com/office/powerpoint/2012/main" userId="S-1-5-21-746137067-854245398-682003330-110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4635" autoAdjust="0"/>
  </p:normalViewPr>
  <p:slideViewPr>
    <p:cSldViewPr snapToGrid="0">
      <p:cViewPr>
        <p:scale>
          <a:sx n="85" d="100"/>
          <a:sy n="85" d="100"/>
        </p:scale>
        <p:origin x="100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84965E-30D3-4D14-8489-28CFE2765868}" type="datetimeFigureOut">
              <a:rPr lang="en-US" smtClean="0"/>
              <a:t>10/14/2020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E9E781-0567-486C-B075-6D017AFDBC6A}" type="slidenum">
              <a:rPr lang="en-US" smtClean="0"/>
              <a:t>‹#›</a:t>
            </a:fld>
            <a:endParaRPr lang="en-US" dirty="0"/>
          </a:p>
        </p:txBody>
      </p:sp>
    </p:spTree>
    <p:extLst>
      <p:ext uri="{BB962C8B-B14F-4D97-AF65-F5344CB8AC3E}">
        <p14:creationId xmlns:p14="http://schemas.microsoft.com/office/powerpoint/2010/main" val="217631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D0B23-84D0-4F51-86E0-2A94215D6E76}" type="slidenum">
              <a:rPr lang="en-US" smtClean="0"/>
              <a:t>1</a:t>
            </a:fld>
            <a:endParaRPr lang="en-US" dirty="0"/>
          </a:p>
        </p:txBody>
      </p:sp>
    </p:spTree>
    <p:extLst>
      <p:ext uri="{BB962C8B-B14F-4D97-AF65-F5344CB8AC3E}">
        <p14:creationId xmlns:p14="http://schemas.microsoft.com/office/powerpoint/2010/main" val="176914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76470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60902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409904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151857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29226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73298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58730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37816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29659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36637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9C140-735A-4F24-A227-A1FC32894B4C}"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AFB13-5505-4BA1-BB2A-443FCF723265}" type="slidenum">
              <a:rPr lang="en-US" smtClean="0"/>
              <a:t>‹#›</a:t>
            </a:fld>
            <a:endParaRPr lang="en-US" dirty="0"/>
          </a:p>
        </p:txBody>
      </p:sp>
    </p:spTree>
    <p:extLst>
      <p:ext uri="{BB962C8B-B14F-4D97-AF65-F5344CB8AC3E}">
        <p14:creationId xmlns:p14="http://schemas.microsoft.com/office/powerpoint/2010/main" val="98855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9C140-735A-4F24-A227-A1FC32894B4C}" type="datetimeFigureOut">
              <a:rPr lang="en-US" smtClean="0"/>
              <a:t>10/14/2020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FB13-5505-4BA1-BB2A-443FCF723265}" type="slidenum">
              <a:rPr lang="en-US" smtClean="0"/>
              <a:t>‹#›</a:t>
            </a:fld>
            <a:endParaRPr lang="en-US" dirty="0"/>
          </a:p>
        </p:txBody>
      </p:sp>
    </p:spTree>
    <p:extLst>
      <p:ext uri="{BB962C8B-B14F-4D97-AF65-F5344CB8AC3E}">
        <p14:creationId xmlns:p14="http://schemas.microsoft.com/office/powerpoint/2010/main" val="566314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ppsvcs.opm.ct.gov/OPMPortal/PortalHome.aspx?ReturnUrl=%2fopmportal%2fportalhome.aspx"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ortal.ct.gov/OPM/Coronavirus/Coronavirus-Relief-Fund/Municipal-CRF-Progra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s://portal.ct.gov/-/media/OPM/Coronavirus/Municipal-CRF-Portal-Training.mp4?sc_lang=en&amp;hash=3FA2E14D07D9CA92382F760A9BD5F7B9" TargetMode="External"/><Relationship Id="rId13" Type="http://schemas.openxmlformats.org/officeDocument/2006/relationships/image" Target="../media/image5.png"/><Relationship Id="rId3" Type="http://schemas.openxmlformats.org/officeDocument/2006/relationships/hyperlink" Target="https://portal.ct.gov/-/media/OPM/Coronavirus/FIN-FEMA--COVID19-Eligible-Emergency-Protective-Measures-Fact-Sheet-FINAL31920.pdf" TargetMode="External"/><Relationship Id="rId7" Type="http://schemas.openxmlformats.org/officeDocument/2006/relationships/hyperlink" Target="https://portal.ct.gov/DEMHS/Grants/FEMA-Public-Assistance/General-Guidance-and-Forms" TargetMode="External"/><Relationship Id="rId12" Type="http://schemas.openxmlformats.org/officeDocument/2006/relationships/hyperlink" Target="https://portal.ct.gov/-/media/OPM/Coronavirus/FIN-Muni-CRF-Program-Q--A-61520.pdf" TargetMode="External"/><Relationship Id="rId2" Type="http://schemas.openxmlformats.org/officeDocument/2006/relationships/hyperlink" Target="https://portal.ct.gov/-/media/OPM/Coronavirus/FIN-Muni-CRF-Program-ppt-for-June-4-Rollout.pptx" TargetMode="External"/><Relationship Id="rId1" Type="http://schemas.openxmlformats.org/officeDocument/2006/relationships/slideLayout" Target="../slideLayouts/slideLayout1.xml"/><Relationship Id="rId6" Type="http://schemas.openxmlformats.org/officeDocument/2006/relationships/hyperlink" Target="https://portal.ct.gov/-/media/OPM/Coronavirus/091020b-Municipal-Data-630-Estimates-by-Town-REVISIONS-100120.xlsx" TargetMode="External"/><Relationship Id="rId11" Type="http://schemas.openxmlformats.org/officeDocument/2006/relationships/hyperlink" Target="https://portal.ct.gov/-/media/OPM/Coronavirus/CEO-Municipal-CRF-Program-overview.mp4?sc_lang=en&amp;hash=3EE8CAB1426A4767A50AD2C175972C67" TargetMode="External"/><Relationship Id="rId5" Type="http://schemas.openxmlformats.org/officeDocument/2006/relationships/hyperlink" Target="https://portal.ct.gov/-/media/OPM/Coronavirus/FIN-Municipal-Data-Request-42220.pdf?la=en&amp;hash=3204C95E8944111206180382F977E9AB" TargetMode="External"/><Relationship Id="rId10" Type="http://schemas.openxmlformats.org/officeDocument/2006/relationships/hyperlink" Target="https://portal.ct.gov/-/media/OPM/Coronavirus/CEO-CRF-and-FEMA-Presentation-6-11-2020.pdf" TargetMode="External"/><Relationship Id="rId4" Type="http://schemas.openxmlformats.org/officeDocument/2006/relationships/hyperlink" Target="https://portal.ct.gov/-/media/OPM/Coronavirus/FIN-Municipal-COVID19-Funding-and-Tracking-42220.pdf" TargetMode="External"/><Relationship Id="rId9" Type="http://schemas.openxmlformats.org/officeDocument/2006/relationships/hyperlink" Target="https://portal.ct.gov/-/media/OPM/Coronavirus/FIN-Muni-CRF-Program-Portal-Instructions.pdf" TargetMode="External"/><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82FBA7-6BEF-4603-8B37-785C60EFA8DE}"/>
              </a:ext>
            </a:extLst>
          </p:cNvPr>
          <p:cNvPicPr/>
          <p:nvPr/>
        </p:nvPicPr>
        <p:blipFill rotWithShape="1">
          <a:blip r:embed="rId3">
            <a:alphaModFix amt="80000"/>
            <a:extLst>
              <a:ext uri="{28A0092B-C50C-407E-A947-70E740481C1C}">
                <a14:useLocalDpi xmlns:a14="http://schemas.microsoft.com/office/drawing/2010/main" val="0"/>
              </a:ext>
            </a:extLst>
          </a:blip>
          <a:srcRect r="35797" b="3500"/>
          <a:stretch/>
        </p:blipFill>
        <p:spPr bwMode="auto">
          <a:xfrm>
            <a:off x="1732053" y="1582513"/>
            <a:ext cx="5632187" cy="3787022"/>
          </a:xfrm>
          <a:prstGeom prst="rect">
            <a:avLst/>
          </a:prstGeom>
          <a:ln>
            <a:noFill/>
          </a:ln>
          <a:effectLst>
            <a:outerShdw blurRad="215900" dist="38100" dir="8100000" algn="tr" rotWithShape="0">
              <a:prstClr val="black"/>
            </a:outerShdw>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4EDAB642-775A-4B53-9D7F-C97D7DA0B1EA}"/>
              </a:ext>
            </a:extLst>
          </p:cNvPr>
          <p:cNvSpPr/>
          <p:nvPr/>
        </p:nvSpPr>
        <p:spPr>
          <a:xfrm>
            <a:off x="246209" y="5657065"/>
            <a:ext cx="8675913" cy="4759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23"/>
          <p:cNvSpPr>
            <a:spLocks noGrp="1"/>
          </p:cNvSpPr>
          <p:nvPr>
            <p:ph type="sldNum" sz="quarter" idx="12"/>
          </p:nvPr>
        </p:nvSpPr>
        <p:spPr>
          <a:xfrm>
            <a:off x="6447317" y="6434476"/>
            <a:ext cx="2057400" cy="365125"/>
          </a:xfrm>
        </p:spPr>
        <p:txBody>
          <a:bodyPr/>
          <a:lstStyle/>
          <a:p>
            <a:fld id="{01F86571-980C-4C05-AE36-C316BAD78641}" type="slidenum">
              <a:rPr lang="en-US" smtClean="0"/>
              <a:t>1</a:t>
            </a:fld>
            <a:endParaRPr lang="en-US" dirty="0"/>
          </a:p>
        </p:txBody>
      </p:sp>
      <p:grpSp>
        <p:nvGrpSpPr>
          <p:cNvPr id="16" name="Group 15"/>
          <p:cNvGrpSpPr/>
          <p:nvPr/>
        </p:nvGrpSpPr>
        <p:grpSpPr>
          <a:xfrm>
            <a:off x="1983681" y="1931815"/>
            <a:ext cx="5104587" cy="3099197"/>
            <a:chOff x="0" y="0"/>
            <a:chExt cx="6903720" cy="4163060"/>
          </a:xfrm>
          <a:effectLst>
            <a:outerShdw blurRad="152400" dist="114300" dir="7260000" algn="r" rotWithShape="0">
              <a:prstClr val="black">
                <a:alpha val="86000"/>
              </a:prstClr>
            </a:outerShdw>
          </a:effectLst>
        </p:grpSpPr>
        <p:sp>
          <p:nvSpPr>
            <p:cNvPr id="18" name="Moon 17"/>
            <p:cNvSpPr/>
            <p:nvPr/>
          </p:nvSpPr>
          <p:spPr>
            <a:xfrm rot="757749">
              <a:off x="967740" y="632460"/>
              <a:ext cx="589915" cy="1937385"/>
            </a:xfrm>
            <a:prstGeom prst="moon">
              <a:avLst>
                <a:gd name="adj" fmla="val 6025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9" name="Group 18"/>
            <p:cNvGrpSpPr/>
            <p:nvPr/>
          </p:nvGrpSpPr>
          <p:grpSpPr>
            <a:xfrm>
              <a:off x="0" y="0"/>
              <a:ext cx="6903720" cy="4163060"/>
              <a:chOff x="0" y="0"/>
              <a:chExt cx="6903720" cy="4163060"/>
            </a:xfrm>
          </p:grpSpPr>
          <p:sp>
            <p:nvSpPr>
              <p:cNvPr id="25" name="Moon 24"/>
              <p:cNvSpPr/>
              <p:nvPr/>
            </p:nvSpPr>
            <p:spPr>
              <a:xfrm rot="17507387">
                <a:off x="1512570" y="2381250"/>
                <a:ext cx="579120" cy="1760855"/>
              </a:xfrm>
              <a:prstGeom prst="moon">
                <a:avLst>
                  <a:gd name="adj" fmla="val 62803"/>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03720" cy="4163060"/>
              </a:xfrm>
              <a:prstGeom prst="rect">
                <a:avLst/>
              </a:prstGeom>
            </p:spPr>
          </p:pic>
        </p:grpSp>
      </p:grpSp>
      <p:sp>
        <p:nvSpPr>
          <p:cNvPr id="33" name="TextBox 32">
            <a:extLst>
              <a:ext uri="{FF2B5EF4-FFF2-40B4-BE49-F238E27FC236}">
                <a16:creationId xmlns:a16="http://schemas.microsoft.com/office/drawing/2014/main" id="{57993FE6-B02D-47E4-8DB7-F1A4EE148050}"/>
              </a:ext>
            </a:extLst>
          </p:cNvPr>
          <p:cNvSpPr txBox="1"/>
          <p:nvPr/>
        </p:nvSpPr>
        <p:spPr>
          <a:xfrm>
            <a:off x="1226129" y="6413699"/>
            <a:ext cx="2919844" cy="307777"/>
          </a:xfrm>
          <a:prstGeom prst="rect">
            <a:avLst/>
          </a:prstGeom>
          <a:noFill/>
        </p:spPr>
        <p:txBody>
          <a:bodyPr wrap="square" rtlCol="0">
            <a:spAutoFit/>
          </a:bodyPr>
          <a:lstStyle/>
          <a:p>
            <a:endParaRPr lang="en-US" sz="1400" b="1" dirty="0">
              <a:solidFill>
                <a:schemeClr val="accent1">
                  <a:lumMod val="50000"/>
                </a:schemeClr>
              </a:solidFill>
            </a:endParaRPr>
          </a:p>
        </p:txBody>
      </p:sp>
      <p:sp>
        <p:nvSpPr>
          <p:cNvPr id="17" name="Title 5">
            <a:extLst>
              <a:ext uri="{FF2B5EF4-FFF2-40B4-BE49-F238E27FC236}">
                <a16:creationId xmlns:a16="http://schemas.microsoft.com/office/drawing/2014/main" id="{CD7C7A41-2775-4176-B449-E63CBCB6FDD3}"/>
              </a:ext>
            </a:extLst>
          </p:cNvPr>
          <p:cNvSpPr txBox="1">
            <a:spLocks/>
          </p:cNvSpPr>
          <p:nvPr/>
        </p:nvSpPr>
        <p:spPr>
          <a:xfrm>
            <a:off x="213876" y="5604256"/>
            <a:ext cx="8675913" cy="574722"/>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October 14, 2020</a:t>
            </a:r>
          </a:p>
        </p:txBody>
      </p:sp>
      <p:sp>
        <p:nvSpPr>
          <p:cNvPr id="21" name="Rectangle 20">
            <a:extLst>
              <a:ext uri="{FF2B5EF4-FFF2-40B4-BE49-F238E27FC236}">
                <a16:creationId xmlns:a16="http://schemas.microsoft.com/office/drawing/2014/main" id="{41191A53-5088-4C9F-B245-B153F4586142}"/>
              </a:ext>
            </a:extLst>
          </p:cNvPr>
          <p:cNvSpPr/>
          <p:nvPr/>
        </p:nvSpPr>
        <p:spPr>
          <a:xfrm>
            <a:off x="254212" y="403001"/>
            <a:ext cx="8675913" cy="865506"/>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5">
            <a:extLst>
              <a:ext uri="{FF2B5EF4-FFF2-40B4-BE49-F238E27FC236}">
                <a16:creationId xmlns:a16="http://schemas.microsoft.com/office/drawing/2014/main" id="{A40FAF6D-34B9-4C0B-BA7F-190E79A17E21}"/>
              </a:ext>
            </a:extLst>
          </p:cNvPr>
          <p:cNvSpPr txBox="1">
            <a:spLocks/>
          </p:cNvSpPr>
          <p:nvPr/>
        </p:nvSpPr>
        <p:spPr>
          <a:xfrm>
            <a:off x="254213" y="423524"/>
            <a:ext cx="8889788" cy="86550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Municipal Coronavirus Relief Fund (CRF) Program and </a:t>
            </a:r>
          </a:p>
          <a:p>
            <a:r>
              <a:rPr lang="en-US" sz="2800" b="1" dirty="0">
                <a:solidFill>
                  <a:schemeClr val="bg1"/>
                </a:solidFill>
                <a:latin typeface="+mn-lt"/>
              </a:rPr>
              <a:t>Portal Instruction Review Session</a:t>
            </a:r>
          </a:p>
        </p:txBody>
      </p:sp>
      <p:pic>
        <p:nvPicPr>
          <p:cNvPr id="4" name="Picture 3" descr="A close up of a sign&#10;&#10;Description automatically generated">
            <a:extLst>
              <a:ext uri="{FF2B5EF4-FFF2-40B4-BE49-F238E27FC236}">
                <a16:creationId xmlns:a16="http://schemas.microsoft.com/office/drawing/2014/main" id="{02910FA4-6991-483B-AE6A-78206067C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973" y="5355788"/>
            <a:ext cx="1071658" cy="107165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160C1FD-D953-4C92-96C8-9D798D025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3663" y="5337537"/>
            <a:ext cx="1119364" cy="1108160"/>
          </a:xfrm>
          <a:prstGeom prst="flowChartConnector">
            <a:avLst/>
          </a:prstGeom>
        </p:spPr>
      </p:pic>
    </p:spTree>
    <p:extLst>
      <p:ext uri="{BB962C8B-B14F-4D97-AF65-F5344CB8AC3E}">
        <p14:creationId xmlns:p14="http://schemas.microsoft.com/office/powerpoint/2010/main" val="170960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10</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39486" y="1181364"/>
            <a:ext cx="8675913"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Allowable Municipal CRF Program Related Expenditures </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Subtitle 2">
            <a:extLst>
              <a:ext uri="{FF2B5EF4-FFF2-40B4-BE49-F238E27FC236}">
                <a16:creationId xmlns:a16="http://schemas.microsoft.com/office/drawing/2014/main" id="{EA42BDD4-59B9-4A17-97E1-B34CF6F24CB5}"/>
              </a:ext>
            </a:extLst>
          </p:cNvPr>
          <p:cNvSpPr>
            <a:spLocks noGrp="1"/>
          </p:cNvSpPr>
          <p:nvPr>
            <p:ph type="subTitle" idx="1"/>
          </p:nvPr>
        </p:nvSpPr>
        <p:spPr>
          <a:xfrm>
            <a:off x="375640" y="902076"/>
            <a:ext cx="4558352" cy="5726620"/>
          </a:xfrm>
        </p:spPr>
        <p:txBody>
          <a:bodyPr>
            <a:noAutofit/>
          </a:bodyPr>
          <a:lstStyle/>
          <a:p>
            <a:pPr algn="l"/>
            <a:endParaRPr lang="en-US" sz="1400" dirty="0"/>
          </a:p>
          <a:p>
            <a:pPr marL="342900" indent="-342900" algn="l">
              <a:lnSpc>
                <a:spcPct val="120000"/>
              </a:lnSpc>
              <a:buFont typeface="Arial" panose="020B0604020202020204" pitchFamily="34" charset="0"/>
              <a:buChar char="•"/>
            </a:pPr>
            <a:r>
              <a:rPr lang="en-US" sz="1400" b="1" dirty="0"/>
              <a:t>FEMA Disaster Declaration </a:t>
            </a:r>
          </a:p>
          <a:p>
            <a:pPr marL="800100" lvl="1" indent="-342900" algn="l">
              <a:lnSpc>
                <a:spcPct val="120000"/>
              </a:lnSpc>
              <a:buFont typeface="Arial" panose="020B0604020202020204" pitchFamily="34" charset="0"/>
              <a:buChar char="•"/>
            </a:pPr>
            <a:r>
              <a:rPr lang="en-US" sz="1200" b="1" dirty="0"/>
              <a:t>25% Match against FEMA 75% </a:t>
            </a:r>
          </a:p>
          <a:p>
            <a:pPr marL="800100" lvl="1" indent="-342900" algn="l">
              <a:lnSpc>
                <a:spcPct val="120000"/>
              </a:lnSpc>
              <a:buFont typeface="Arial" panose="020B0604020202020204" pitchFamily="34" charset="0"/>
              <a:buChar char="•"/>
            </a:pPr>
            <a:r>
              <a:rPr lang="en-US" sz="1200" b="1" dirty="0"/>
              <a:t>Difference between cost and FEMA approved</a:t>
            </a:r>
          </a:p>
          <a:p>
            <a:pPr marL="800100" lvl="1" indent="-342900" algn="l">
              <a:lnSpc>
                <a:spcPct val="120000"/>
              </a:lnSpc>
              <a:buFont typeface="Arial" panose="020B0604020202020204" pitchFamily="34" charset="0"/>
              <a:buChar char="•"/>
            </a:pPr>
            <a:r>
              <a:rPr lang="en-US" sz="1200" b="1" dirty="0"/>
              <a:t>Requires document upload </a:t>
            </a:r>
          </a:p>
          <a:p>
            <a:pPr marL="342900" indent="-342900" algn="l">
              <a:lnSpc>
                <a:spcPct val="120000"/>
              </a:lnSpc>
              <a:buFont typeface="Arial" panose="020B0604020202020204" pitchFamily="34" charset="0"/>
              <a:buChar char="•"/>
            </a:pPr>
            <a:r>
              <a:rPr lang="en-US" sz="1400" b="1" dirty="0"/>
              <a:t>Cleaning Supplies </a:t>
            </a:r>
          </a:p>
          <a:p>
            <a:pPr marL="342900" indent="-342900" algn="l">
              <a:lnSpc>
                <a:spcPct val="120000"/>
              </a:lnSpc>
              <a:buFont typeface="Arial" panose="020B0604020202020204" pitchFamily="34" charset="0"/>
              <a:buChar char="•"/>
            </a:pPr>
            <a:r>
              <a:rPr lang="en-US" sz="1400" b="1" dirty="0"/>
              <a:t>Cleaning/disinfection of public buildings </a:t>
            </a:r>
          </a:p>
          <a:p>
            <a:pPr marL="342900" indent="-342900" algn="l">
              <a:lnSpc>
                <a:spcPct val="120000"/>
              </a:lnSpc>
              <a:buFont typeface="Arial" panose="020B0604020202020204" pitchFamily="34" charset="0"/>
              <a:buChar char="•"/>
            </a:pPr>
            <a:r>
              <a:rPr lang="en-US" sz="1400" b="1" dirty="0"/>
              <a:t>Equipment (IT, teleworking, etc.) </a:t>
            </a:r>
          </a:p>
          <a:p>
            <a:pPr marL="342900" indent="-342900" algn="l">
              <a:lnSpc>
                <a:spcPct val="120000"/>
              </a:lnSpc>
              <a:buFont typeface="Arial" panose="020B0604020202020204" pitchFamily="34" charset="0"/>
              <a:buChar char="•"/>
            </a:pPr>
            <a:r>
              <a:rPr lang="en-US" sz="1400" b="1" dirty="0"/>
              <a:t>Support of the local EOC and Response</a:t>
            </a:r>
          </a:p>
          <a:p>
            <a:pPr marL="342900" indent="-342900" algn="l">
              <a:lnSpc>
                <a:spcPct val="120000"/>
              </a:lnSpc>
              <a:buFont typeface="Arial" panose="020B0604020202020204" pitchFamily="34" charset="0"/>
              <a:buChar char="•"/>
            </a:pPr>
            <a:r>
              <a:rPr lang="en-US" sz="1400" b="1" dirty="0"/>
              <a:t>School distance learning, to the extent not funded from other sources</a:t>
            </a:r>
          </a:p>
          <a:p>
            <a:pPr marL="342900" indent="-342900" algn="l">
              <a:lnSpc>
                <a:spcPct val="120000"/>
              </a:lnSpc>
              <a:buFont typeface="Arial" panose="020B0604020202020204" pitchFamily="34" charset="0"/>
              <a:buChar char="•"/>
            </a:pPr>
            <a:r>
              <a:rPr lang="en-US" sz="1400" b="1" dirty="0"/>
              <a:t>Food Programs </a:t>
            </a:r>
          </a:p>
          <a:p>
            <a:pPr marL="342900" indent="-342900" algn="l">
              <a:lnSpc>
                <a:spcPct val="120000"/>
              </a:lnSpc>
              <a:buFont typeface="Arial" panose="020B0604020202020204" pitchFamily="34" charset="0"/>
              <a:buChar char="•"/>
            </a:pPr>
            <a:r>
              <a:rPr lang="en-US" sz="1400" b="1" dirty="0"/>
              <a:t>Hazard Pay - additional pay for performing hazardous duty or work involving direct COVID-19 exposure risk</a:t>
            </a:r>
            <a:endParaRPr lang="en-US" sz="1400" dirty="0"/>
          </a:p>
          <a:p>
            <a:pPr algn="l"/>
            <a:endParaRPr lang="en-US" sz="1400" dirty="0"/>
          </a:p>
        </p:txBody>
      </p:sp>
      <p:sp>
        <p:nvSpPr>
          <p:cNvPr id="23" name="Subtitle 2">
            <a:extLst>
              <a:ext uri="{FF2B5EF4-FFF2-40B4-BE49-F238E27FC236}">
                <a16:creationId xmlns:a16="http://schemas.microsoft.com/office/drawing/2014/main" id="{BA4EB583-B62F-444A-8163-2FD9B6D57007}"/>
              </a:ext>
            </a:extLst>
          </p:cNvPr>
          <p:cNvSpPr txBox="1">
            <a:spLocks/>
          </p:cNvSpPr>
          <p:nvPr/>
        </p:nvSpPr>
        <p:spPr>
          <a:xfrm>
            <a:off x="4759429" y="1308504"/>
            <a:ext cx="4206949" cy="42409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1400" b="1" dirty="0"/>
              <a:t>Legal Fees</a:t>
            </a:r>
          </a:p>
          <a:p>
            <a:pPr marL="342900" indent="-342900" algn="l">
              <a:lnSpc>
                <a:spcPct val="100000"/>
              </a:lnSpc>
              <a:buFont typeface="Arial" panose="020B0604020202020204" pitchFamily="34" charset="0"/>
              <a:buChar char="•"/>
            </a:pPr>
            <a:r>
              <a:rPr lang="en-US" sz="1400" b="1" dirty="0"/>
              <a:t>Local Health Department to the extent not funded from other sources </a:t>
            </a:r>
          </a:p>
          <a:p>
            <a:pPr marL="342900" indent="-342900" algn="l">
              <a:lnSpc>
                <a:spcPct val="100000"/>
              </a:lnSpc>
              <a:buFont typeface="Arial" panose="020B0604020202020204" pitchFamily="34" charset="0"/>
              <a:buChar char="•"/>
            </a:pPr>
            <a:r>
              <a:rPr lang="en-US" sz="1400" b="1" dirty="0"/>
              <a:t>Shelter costs to the extent not funded from other sources</a:t>
            </a:r>
          </a:p>
          <a:p>
            <a:pPr marL="342900" indent="-342900" algn="l">
              <a:lnSpc>
                <a:spcPct val="100000"/>
              </a:lnSpc>
              <a:buFont typeface="Arial" panose="020B0604020202020204" pitchFamily="34" charset="0"/>
              <a:buChar char="•"/>
            </a:pPr>
            <a:r>
              <a:rPr lang="en-US" sz="1400" b="1" dirty="0"/>
              <a:t>Office Modification (signs, shields, etc.) </a:t>
            </a:r>
          </a:p>
          <a:p>
            <a:pPr marL="800100" lvl="1" indent="-342900" algn="l">
              <a:lnSpc>
                <a:spcPct val="100000"/>
              </a:lnSpc>
              <a:buFont typeface="Arial" panose="020B0604020202020204" pitchFamily="34" charset="0"/>
              <a:buChar char="•"/>
            </a:pPr>
            <a:r>
              <a:rPr lang="en-US" sz="1400" b="1" dirty="0"/>
              <a:t>Not full rebuilds where a lower cost option is available</a:t>
            </a:r>
          </a:p>
          <a:p>
            <a:pPr marL="342900" indent="-342900" algn="l">
              <a:lnSpc>
                <a:spcPct val="100000"/>
              </a:lnSpc>
              <a:buFont typeface="Arial" panose="020B0604020202020204" pitchFamily="34" charset="0"/>
              <a:buChar char="•"/>
            </a:pPr>
            <a:r>
              <a:rPr lang="en-US" sz="1400" b="1" dirty="0"/>
              <a:t>Overtime Related to Response</a:t>
            </a:r>
          </a:p>
          <a:p>
            <a:pPr marL="342900" indent="-342900" algn="l">
              <a:lnSpc>
                <a:spcPct val="100000"/>
              </a:lnSpc>
              <a:buFont typeface="Arial" panose="020B0604020202020204" pitchFamily="34" charset="0"/>
              <a:buChar char="•"/>
            </a:pPr>
            <a:r>
              <a:rPr lang="en-US" sz="1400" b="1" dirty="0"/>
              <a:t>Postage due to office closure </a:t>
            </a:r>
          </a:p>
          <a:p>
            <a:pPr marL="342900" indent="-342900" algn="l">
              <a:lnSpc>
                <a:spcPct val="100000"/>
              </a:lnSpc>
              <a:buFont typeface="Arial" panose="020B0604020202020204" pitchFamily="34" charset="0"/>
              <a:buChar char="•"/>
            </a:pPr>
            <a:r>
              <a:rPr lang="en-US" sz="1400" b="1" dirty="0"/>
              <a:t>PPE (masks, gloves, etc.) </a:t>
            </a:r>
          </a:p>
          <a:p>
            <a:pPr marL="342900" indent="-342900" algn="l">
              <a:lnSpc>
                <a:spcPct val="100000"/>
              </a:lnSpc>
              <a:buFont typeface="Arial" panose="020B0604020202020204" pitchFamily="34" charset="0"/>
              <a:buChar char="•"/>
            </a:pPr>
            <a:r>
              <a:rPr lang="en-US" sz="1400" b="1" dirty="0"/>
              <a:t>Training </a:t>
            </a:r>
          </a:p>
          <a:p>
            <a:pPr marL="800100" lvl="1" indent="-342900" algn="l">
              <a:lnSpc>
                <a:spcPct val="100000"/>
              </a:lnSpc>
              <a:buFont typeface="Arial" panose="020B0604020202020204" pitchFamily="34" charset="0"/>
              <a:buChar char="•"/>
            </a:pPr>
            <a:r>
              <a:rPr lang="en-US" sz="1400" b="1" dirty="0"/>
              <a:t>Education-related </a:t>
            </a:r>
          </a:p>
          <a:p>
            <a:pPr marL="800100" lvl="1" indent="-342900" algn="l">
              <a:lnSpc>
                <a:spcPct val="100000"/>
              </a:lnSpc>
              <a:buFont typeface="Arial" panose="020B0604020202020204" pitchFamily="34" charset="0"/>
              <a:buChar char="•"/>
            </a:pPr>
            <a:r>
              <a:rPr lang="en-US" sz="1400" b="1" dirty="0"/>
              <a:t>Linkage to COVID </a:t>
            </a:r>
          </a:p>
        </p:txBody>
      </p:sp>
      <p:pic>
        <p:nvPicPr>
          <p:cNvPr id="24" name="Picture 23" descr="A picture containing drawing&#10;&#10;Description automatically generated">
            <a:extLst>
              <a:ext uri="{FF2B5EF4-FFF2-40B4-BE49-F238E27FC236}">
                <a16:creationId xmlns:a16="http://schemas.microsoft.com/office/drawing/2014/main" id="{93DEBF42-7A8E-4E69-A465-C085D3106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97822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11</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44908" y="1173865"/>
            <a:ext cx="8675912" cy="4844580"/>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OPM PORTAL – ONLINE CLAIM SUBMISSION</a:t>
            </a:r>
          </a:p>
        </p:txBody>
      </p:sp>
      <p:sp>
        <p:nvSpPr>
          <p:cNvPr id="20" name="TextBox 19">
            <a:extLst>
              <a:ext uri="{FF2B5EF4-FFF2-40B4-BE49-F238E27FC236}">
                <a16:creationId xmlns:a16="http://schemas.microsoft.com/office/drawing/2014/main" id="{31BC5644-C6BC-4A5B-A0F1-3A8151A1E14F}"/>
              </a:ext>
            </a:extLst>
          </p:cNvPr>
          <p:cNvSpPr txBox="1"/>
          <p:nvPr/>
        </p:nvSpPr>
        <p:spPr>
          <a:xfrm>
            <a:off x="484559" y="1623615"/>
            <a:ext cx="3035429" cy="3600986"/>
          </a:xfrm>
          <a:prstGeom prst="rect">
            <a:avLst/>
          </a:prstGeom>
          <a:noFill/>
        </p:spPr>
        <p:txBody>
          <a:bodyPr wrap="square" rtlCol="0">
            <a:spAutoFit/>
          </a:bodyPr>
          <a:lstStyle/>
          <a:p>
            <a:r>
              <a:rPr lang="en-US" b="1" dirty="0"/>
              <a:t>Municipalities will log onto the</a:t>
            </a:r>
            <a:r>
              <a:rPr lang="en-US" b="1" u="sng" dirty="0">
                <a:hlinkClick r:id="rId3">
                  <a:extLst>
                    <a:ext uri="{A12FA001-AC4F-418D-AE19-62706E023703}">
                      <ahyp:hlinkClr xmlns:ahyp="http://schemas.microsoft.com/office/drawing/2018/hyperlinkcolor" val="tx"/>
                    </a:ext>
                  </a:extLst>
                </a:hlinkClick>
              </a:rPr>
              <a:t> OPM Portal</a:t>
            </a:r>
            <a:r>
              <a:rPr lang="en-US" b="1" dirty="0"/>
              <a:t> to complete their certification of expenses and submission of their claim to OPM.  </a:t>
            </a:r>
          </a:p>
          <a:p>
            <a:endParaRPr lang="en-US" b="1" dirty="0"/>
          </a:p>
          <a:p>
            <a:r>
              <a:rPr lang="en-US" b="1" dirty="0"/>
              <a:t>The March 1 – June 30, 2020 claim period filing deadline is October 30th. </a:t>
            </a:r>
            <a:endParaRPr lang="en-US" b="1" baseline="30000" dirty="0"/>
          </a:p>
          <a:p>
            <a:endParaRPr lang="en-US" b="1" baseline="30000" dirty="0"/>
          </a:p>
          <a:p>
            <a:r>
              <a:rPr lang="en-US" b="1" dirty="0"/>
              <a:t>Please use Firefox or Chrome instead of Internet Explorer when using the OPM Portal. </a:t>
            </a:r>
          </a:p>
        </p:txBody>
      </p:sp>
      <p:pic>
        <p:nvPicPr>
          <p:cNvPr id="22" name="Picture 21" descr="A picture containing drawing&#10;&#10;Description automatically generated">
            <a:extLst>
              <a:ext uri="{FF2B5EF4-FFF2-40B4-BE49-F238E27FC236}">
                <a16:creationId xmlns:a16="http://schemas.microsoft.com/office/drawing/2014/main" id="{C06C6FCE-EA02-426B-A6D1-8826A4452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pic>
        <p:nvPicPr>
          <p:cNvPr id="4" name="Picture 3">
            <a:extLst>
              <a:ext uri="{FF2B5EF4-FFF2-40B4-BE49-F238E27FC236}">
                <a16:creationId xmlns:a16="http://schemas.microsoft.com/office/drawing/2014/main" id="{D0262F90-DB30-4BCC-8928-58A59E576837}"/>
              </a:ext>
            </a:extLst>
          </p:cNvPr>
          <p:cNvPicPr>
            <a:picLocks noChangeAspect="1"/>
          </p:cNvPicPr>
          <p:nvPr/>
        </p:nvPicPr>
        <p:blipFill>
          <a:blip r:embed="rId5"/>
          <a:stretch>
            <a:fillRect/>
          </a:stretch>
        </p:blipFill>
        <p:spPr>
          <a:xfrm>
            <a:off x="3436198" y="1407705"/>
            <a:ext cx="5223243" cy="404721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1719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12" name="Slide Number Placeholder 11"/>
          <p:cNvSpPr>
            <a:spLocks noGrp="1"/>
          </p:cNvSpPr>
          <p:nvPr>
            <p:ph type="sldNum" sz="quarter" idx="12"/>
          </p:nvPr>
        </p:nvSpPr>
        <p:spPr/>
        <p:txBody>
          <a:bodyPr/>
          <a:lstStyle/>
          <a:p>
            <a:fld id="{01F86571-980C-4C05-AE36-C316BAD78641}" type="slidenum">
              <a:rPr lang="en-US" smtClean="0"/>
              <a:t>12</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35935" y="1137583"/>
            <a:ext cx="8201650" cy="4480628"/>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b="1" dirty="0"/>
          </a:p>
          <a:p>
            <a:pPr lvl="1" algn="l"/>
            <a:r>
              <a:rPr lang="en-US" b="1" dirty="0"/>
              <a:t>Uploading your claim data: </a:t>
            </a:r>
            <a:endParaRPr lang="en-US" sz="1800" dirty="0"/>
          </a:p>
          <a:p>
            <a:pPr marL="800100" lvl="1" indent="-342900" algn="l">
              <a:buFont typeface="Arial" panose="020B0604020202020204" pitchFamily="34" charset="0"/>
              <a:buChar char="•"/>
            </a:pPr>
            <a:r>
              <a:rPr lang="en-US" dirty="0"/>
              <a:t>You can enter invoices at any time as they can be edited/removed.</a:t>
            </a:r>
          </a:p>
          <a:p>
            <a:pPr marL="800100" lvl="1" indent="-342900" algn="l">
              <a:buFont typeface="Arial" panose="020B0604020202020204" pitchFamily="34" charset="0"/>
              <a:buChar char="•"/>
            </a:pPr>
            <a:r>
              <a:rPr lang="en-US" dirty="0"/>
              <a:t>Invoices must be dated by June 30, 2020.</a:t>
            </a:r>
          </a:p>
          <a:p>
            <a:pPr marL="800100" lvl="1" indent="-342900" algn="l">
              <a:buFont typeface="Arial" panose="020B0604020202020204" pitchFamily="34" charset="0"/>
              <a:buChar char="•"/>
            </a:pPr>
            <a:r>
              <a:rPr lang="en-US" dirty="0"/>
              <a:t>Do not finalize (submit/certify) your claim until you are completely done.</a:t>
            </a:r>
            <a:endParaRPr lang="en-US" sz="1800" dirty="0"/>
          </a:p>
          <a:p>
            <a:pPr algn="l"/>
            <a:r>
              <a:rPr lang="en-US" b="1" dirty="0"/>
              <a:t> </a:t>
            </a:r>
            <a:endParaRPr lang="en-US" sz="1600" dirty="0"/>
          </a:p>
          <a:p>
            <a:pPr lvl="1" algn="l"/>
            <a:r>
              <a:rPr lang="en-US" b="1" dirty="0"/>
              <a:t>Certification and Filing Claim: </a:t>
            </a:r>
            <a:endParaRPr lang="en-US" sz="1800" dirty="0"/>
          </a:p>
          <a:p>
            <a:pPr marL="800100" lvl="1" indent="-342900" algn="l">
              <a:buFont typeface="Arial" panose="020B0604020202020204" pitchFamily="34" charset="0"/>
              <a:buChar char="•"/>
            </a:pPr>
            <a:r>
              <a:rPr lang="en-US" dirty="0"/>
              <a:t>Do not submit your final claim until you have entered all invoices for the claim period. </a:t>
            </a:r>
            <a:endParaRPr lang="en-US" sz="1800" dirty="0"/>
          </a:p>
          <a:p>
            <a:pPr marL="800100" lvl="1" indent="-342900" algn="l">
              <a:buFont typeface="Arial" panose="020B0604020202020204" pitchFamily="34" charset="0"/>
              <a:buChar char="•"/>
            </a:pPr>
            <a:r>
              <a:rPr lang="en-US" dirty="0"/>
              <a:t>Once you submit and certify the claim, you cannot adjust or edit invoices or claim.</a:t>
            </a:r>
            <a:endParaRPr lang="en-US" sz="1800"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n-lt"/>
              </a:rPr>
              <a:t>OPM PORTAL – HELPFUL TIPS </a:t>
            </a:r>
          </a:p>
        </p:txBody>
      </p:sp>
      <p:sp>
        <p:nvSpPr>
          <p:cNvPr id="21" name="Rectangle 20">
            <a:extLst>
              <a:ext uri="{FF2B5EF4-FFF2-40B4-BE49-F238E27FC236}">
                <a16:creationId xmlns:a16="http://schemas.microsoft.com/office/drawing/2014/main" id="{15C693FA-37C0-4E61-9915-30106E1E2216}"/>
              </a:ext>
            </a:extLst>
          </p:cNvPr>
          <p:cNvSpPr/>
          <p:nvPr/>
        </p:nvSpPr>
        <p:spPr>
          <a:xfrm>
            <a:off x="449848" y="5933540"/>
            <a:ext cx="8201650" cy="186721"/>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drawing&#10;&#10;Description automatically generated">
            <a:extLst>
              <a:ext uri="{FF2B5EF4-FFF2-40B4-BE49-F238E27FC236}">
                <a16:creationId xmlns:a16="http://schemas.microsoft.com/office/drawing/2014/main" id="{53B91F27-083D-4429-958B-1831FC36E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03" y="5561606"/>
            <a:ext cx="1119364" cy="1108160"/>
          </a:xfrm>
          <a:prstGeom prst="flowChartConnector">
            <a:avLst/>
          </a:prstGeom>
        </p:spPr>
      </p:pic>
    </p:spTree>
    <p:extLst>
      <p:ext uri="{BB962C8B-B14F-4D97-AF65-F5344CB8AC3E}">
        <p14:creationId xmlns:p14="http://schemas.microsoft.com/office/powerpoint/2010/main" val="207993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12" name="Slide Number Placeholder 11"/>
          <p:cNvSpPr>
            <a:spLocks noGrp="1"/>
          </p:cNvSpPr>
          <p:nvPr>
            <p:ph type="sldNum" sz="quarter" idx="12"/>
          </p:nvPr>
        </p:nvSpPr>
        <p:spPr/>
        <p:txBody>
          <a:bodyPr/>
          <a:lstStyle/>
          <a:p>
            <a:fld id="{01F86571-980C-4C05-AE36-C316BAD78641}" type="slidenum">
              <a:rPr lang="en-US" smtClean="0"/>
              <a:t>13</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71175" y="1188686"/>
            <a:ext cx="8201650" cy="4480628"/>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r>
              <a:rPr lang="en-US" dirty="0"/>
              <a:t>Home Screen </a:t>
            </a:r>
          </a:p>
          <a:p>
            <a:pPr marL="342900" indent="-342900" algn="l">
              <a:buFont typeface="Arial" panose="020B0604020202020204" pitchFamily="34" charset="0"/>
              <a:buChar char="•"/>
            </a:pPr>
            <a:r>
              <a:rPr lang="en-US" dirty="0"/>
              <a:t>Add Invoice </a:t>
            </a:r>
          </a:p>
          <a:p>
            <a:pPr marL="342900" indent="-342900" algn="l">
              <a:buFont typeface="Arial" panose="020B0604020202020204" pitchFamily="34" charset="0"/>
              <a:buChar char="•"/>
            </a:pPr>
            <a:r>
              <a:rPr lang="en-US" dirty="0"/>
              <a:t>Add invoice information </a:t>
            </a:r>
          </a:p>
          <a:p>
            <a:pPr marL="342900" indent="-342900" algn="l">
              <a:buFont typeface="Arial" panose="020B0604020202020204" pitchFamily="34" charset="0"/>
              <a:buChar char="•"/>
            </a:pPr>
            <a:r>
              <a:rPr lang="en-US" dirty="0"/>
              <a:t>Save Invoice </a:t>
            </a:r>
          </a:p>
          <a:p>
            <a:pPr marL="342900" indent="-342900" algn="l">
              <a:buFont typeface="Arial" panose="020B0604020202020204" pitchFamily="34" charset="0"/>
              <a:buChar char="•"/>
            </a:pPr>
            <a:r>
              <a:rPr lang="en-US" dirty="0"/>
              <a:t>Add Line Item </a:t>
            </a:r>
          </a:p>
          <a:p>
            <a:pPr marL="342900" indent="-342900" algn="l">
              <a:buFont typeface="Arial" panose="020B0604020202020204" pitchFamily="34" charset="0"/>
              <a:buChar char="•"/>
            </a:pPr>
            <a:r>
              <a:rPr lang="en-US" dirty="0"/>
              <a:t>Save Line Item </a:t>
            </a:r>
          </a:p>
          <a:p>
            <a:pPr marL="342900" indent="-342900" algn="l">
              <a:buFont typeface="Arial" panose="020B0604020202020204" pitchFamily="34" charset="0"/>
              <a:buChar char="•"/>
            </a:pPr>
            <a:r>
              <a:rPr lang="en-US" dirty="0"/>
              <a:t>Return to Home Screen </a:t>
            </a:r>
          </a:p>
          <a:p>
            <a:pPr marL="342900" indent="-342900" algn="l">
              <a:buFont typeface="Arial" panose="020B0604020202020204" pitchFamily="34" charset="0"/>
              <a:buChar char="•"/>
            </a:pPr>
            <a:r>
              <a:rPr lang="en-US" dirty="0"/>
              <a:t>Repeat </a:t>
            </a:r>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n-lt"/>
              </a:rPr>
              <a:t>OPM PORTAL – ONLINE CLAIM SUBMISSION – ADD INVOICE</a:t>
            </a:r>
          </a:p>
        </p:txBody>
      </p:sp>
      <p:sp>
        <p:nvSpPr>
          <p:cNvPr id="21" name="Rectangle 20">
            <a:extLst>
              <a:ext uri="{FF2B5EF4-FFF2-40B4-BE49-F238E27FC236}">
                <a16:creationId xmlns:a16="http://schemas.microsoft.com/office/drawing/2014/main" id="{15C693FA-37C0-4E61-9915-30106E1E2216}"/>
              </a:ext>
            </a:extLst>
          </p:cNvPr>
          <p:cNvSpPr/>
          <p:nvPr/>
        </p:nvSpPr>
        <p:spPr>
          <a:xfrm>
            <a:off x="449848" y="5933540"/>
            <a:ext cx="8201650" cy="186721"/>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drawing&#10;&#10;Description automatically generated">
            <a:extLst>
              <a:ext uri="{FF2B5EF4-FFF2-40B4-BE49-F238E27FC236}">
                <a16:creationId xmlns:a16="http://schemas.microsoft.com/office/drawing/2014/main" id="{53B91F27-083D-4429-958B-1831FC36E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03" y="5561606"/>
            <a:ext cx="1119364" cy="1108160"/>
          </a:xfrm>
          <a:prstGeom prst="flowChartConnector">
            <a:avLst/>
          </a:prstGeom>
        </p:spPr>
      </p:pic>
      <p:pic>
        <p:nvPicPr>
          <p:cNvPr id="2" name="Picture 1">
            <a:extLst>
              <a:ext uri="{FF2B5EF4-FFF2-40B4-BE49-F238E27FC236}">
                <a16:creationId xmlns:a16="http://schemas.microsoft.com/office/drawing/2014/main" id="{5AB5D5C7-DD05-4A28-B54F-DB893E060C3C}"/>
              </a:ext>
            </a:extLst>
          </p:cNvPr>
          <p:cNvPicPr>
            <a:picLocks noChangeAspect="1"/>
          </p:cNvPicPr>
          <p:nvPr/>
        </p:nvPicPr>
        <p:blipFill>
          <a:blip r:embed="rId4"/>
          <a:stretch>
            <a:fillRect/>
          </a:stretch>
        </p:blipFill>
        <p:spPr>
          <a:xfrm>
            <a:off x="4429301" y="1307370"/>
            <a:ext cx="3924477" cy="3860236"/>
          </a:xfrm>
          <a:prstGeom prst="rect">
            <a:avLst/>
          </a:prstGeom>
        </p:spPr>
      </p:pic>
    </p:spTree>
    <p:extLst>
      <p:ext uri="{BB962C8B-B14F-4D97-AF65-F5344CB8AC3E}">
        <p14:creationId xmlns:p14="http://schemas.microsoft.com/office/powerpoint/2010/main" val="102537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12" name="Slide Number Placeholder 11"/>
          <p:cNvSpPr>
            <a:spLocks noGrp="1"/>
          </p:cNvSpPr>
          <p:nvPr>
            <p:ph type="sldNum" sz="quarter" idx="12"/>
          </p:nvPr>
        </p:nvSpPr>
        <p:spPr/>
        <p:txBody>
          <a:bodyPr/>
          <a:lstStyle/>
          <a:p>
            <a:fld id="{01F86571-980C-4C05-AE36-C316BAD78641}" type="slidenum">
              <a:rPr lang="en-US" smtClean="0"/>
              <a:t>14</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35935" y="1137583"/>
            <a:ext cx="8201650" cy="4480628"/>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endParaRPr lang="en-US" sz="800" u="sng" dirty="0"/>
          </a:p>
          <a:p>
            <a:pPr marL="285750" indent="-285750" algn="l">
              <a:buFont typeface="Arial" panose="020B0604020202020204" pitchFamily="34" charset="0"/>
              <a:buChar char="•"/>
            </a:pPr>
            <a:r>
              <a:rPr lang="en-US" sz="1600" b="1" dirty="0"/>
              <a:t>Add Invoice Information </a:t>
            </a:r>
          </a:p>
          <a:p>
            <a:pPr marL="285750" indent="-285750" algn="l">
              <a:buFont typeface="Arial" panose="020B0604020202020204" pitchFamily="34" charset="0"/>
              <a:buChar char="•"/>
            </a:pPr>
            <a:r>
              <a:rPr lang="en-US" sz="1600" b="1" dirty="0"/>
              <a:t>Save Invoice </a:t>
            </a:r>
          </a:p>
          <a:p>
            <a:pPr marL="285750" indent="-285750" algn="l">
              <a:buFont typeface="Arial" panose="020B0604020202020204" pitchFamily="34" charset="0"/>
              <a:buChar char="•"/>
            </a:pPr>
            <a:endParaRPr lang="en-US" sz="1600" b="1"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n-lt"/>
              </a:rPr>
              <a:t>OPM PORTAL – ONLINE CLAIM SUBMISSION – ADD INVOICE</a:t>
            </a:r>
          </a:p>
        </p:txBody>
      </p:sp>
      <p:sp>
        <p:nvSpPr>
          <p:cNvPr id="21" name="Rectangle 20">
            <a:extLst>
              <a:ext uri="{FF2B5EF4-FFF2-40B4-BE49-F238E27FC236}">
                <a16:creationId xmlns:a16="http://schemas.microsoft.com/office/drawing/2014/main" id="{15C693FA-37C0-4E61-9915-30106E1E2216}"/>
              </a:ext>
            </a:extLst>
          </p:cNvPr>
          <p:cNvSpPr/>
          <p:nvPr/>
        </p:nvSpPr>
        <p:spPr>
          <a:xfrm>
            <a:off x="449848" y="5933540"/>
            <a:ext cx="8201650" cy="186721"/>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3282231-44C1-4A48-8247-BDFF1E58230B}"/>
              </a:ext>
            </a:extLst>
          </p:cNvPr>
          <p:cNvPicPr>
            <a:picLocks noChangeAspect="1"/>
          </p:cNvPicPr>
          <p:nvPr/>
        </p:nvPicPr>
        <p:blipFill>
          <a:blip r:embed="rId3"/>
          <a:stretch>
            <a:fillRect/>
          </a:stretch>
        </p:blipFill>
        <p:spPr>
          <a:xfrm>
            <a:off x="663336" y="2513224"/>
            <a:ext cx="8088517" cy="2148688"/>
          </a:xfrm>
          <a:prstGeom prst="rect">
            <a:avLst/>
          </a:prstGeom>
          <a:effectLst>
            <a:outerShdw blurRad="50800" dist="38100" dir="8100000" algn="tr" rotWithShape="0">
              <a:prstClr val="black">
                <a:alpha val="40000"/>
              </a:prstClr>
            </a:outerShdw>
          </a:effectLst>
        </p:spPr>
      </p:pic>
      <p:pic>
        <p:nvPicPr>
          <p:cNvPr id="24" name="Picture 23" descr="A picture containing drawing&#10;&#10;Description automatically generated">
            <a:extLst>
              <a:ext uri="{FF2B5EF4-FFF2-40B4-BE49-F238E27FC236}">
                <a16:creationId xmlns:a16="http://schemas.microsoft.com/office/drawing/2014/main" id="{53B91F27-083D-4429-958B-1831FC36E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203" y="5561606"/>
            <a:ext cx="1119364" cy="1108160"/>
          </a:xfrm>
          <a:prstGeom prst="flowChartConnector">
            <a:avLst/>
          </a:prstGeom>
        </p:spPr>
      </p:pic>
    </p:spTree>
    <p:extLst>
      <p:ext uri="{BB962C8B-B14F-4D97-AF65-F5344CB8AC3E}">
        <p14:creationId xmlns:p14="http://schemas.microsoft.com/office/powerpoint/2010/main" val="181734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71021" y="981628"/>
            <a:ext cx="8601077" cy="5038665"/>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sp>
        <p:nvSpPr>
          <p:cNvPr id="5" name="Content Placeholder 22"/>
          <p:cNvSpPr txBox="1">
            <a:spLocks/>
          </p:cNvSpPr>
          <p:nvPr/>
        </p:nvSpPr>
        <p:spPr>
          <a:xfrm>
            <a:off x="450025" y="629451"/>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44909" y="6231882"/>
            <a:ext cx="8675912" cy="176693"/>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a:xfrm>
            <a:off x="6457950" y="6408575"/>
            <a:ext cx="2057400" cy="365125"/>
          </a:xfrm>
        </p:spPr>
        <p:txBody>
          <a:bodyPr/>
          <a:lstStyle/>
          <a:p>
            <a:fld id="{01F86571-980C-4C05-AE36-C316BAD78641}" type="slidenum">
              <a:rPr lang="en-US" smtClean="0"/>
              <a:t>15</a:t>
            </a:fld>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dirty="0">
                <a:solidFill>
                  <a:schemeClr val="bg1"/>
                </a:solidFill>
                <a:latin typeface="+mn-lt"/>
              </a:rPr>
              <a:t>OPM PORTAL – ONLINE CLAIM SUBMISSION – ADD INVOICE LINE ITEM</a:t>
            </a:r>
          </a:p>
        </p:txBody>
      </p:sp>
      <p:pic>
        <p:nvPicPr>
          <p:cNvPr id="1026" name="Picture 1" descr="image001">
            <a:extLst>
              <a:ext uri="{FF2B5EF4-FFF2-40B4-BE49-F238E27FC236}">
                <a16:creationId xmlns:a16="http://schemas.microsoft.com/office/drawing/2014/main" id="{00ED031B-5121-49C9-A792-1AE0214DF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24"/>
          <a:stretch/>
        </p:blipFill>
        <p:spPr bwMode="auto">
          <a:xfrm>
            <a:off x="429400" y="1092713"/>
            <a:ext cx="8213857" cy="476501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icture containing drawing&#10;&#10;Description automatically generated">
            <a:extLst>
              <a:ext uri="{FF2B5EF4-FFF2-40B4-BE49-F238E27FC236}">
                <a16:creationId xmlns:a16="http://schemas.microsoft.com/office/drawing/2014/main" id="{2430D292-0CF3-4CBB-B54B-A6892C6D7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175455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12" name="Slide Number Placeholder 11"/>
          <p:cNvSpPr>
            <a:spLocks noGrp="1"/>
          </p:cNvSpPr>
          <p:nvPr>
            <p:ph type="sldNum" sz="quarter" idx="12"/>
          </p:nvPr>
        </p:nvSpPr>
        <p:spPr>
          <a:xfrm>
            <a:off x="6517805" y="6482367"/>
            <a:ext cx="2057400" cy="365125"/>
          </a:xfrm>
        </p:spPr>
        <p:txBody>
          <a:bodyPr/>
          <a:lstStyle/>
          <a:p>
            <a:fld id="{01F86571-980C-4C05-AE36-C316BAD78641}" type="slidenum">
              <a:rPr lang="en-US" smtClean="0"/>
              <a:t>16</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573239" y="875458"/>
            <a:ext cx="8114785" cy="5368772"/>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n-lt"/>
              </a:rPr>
              <a:t>OPM PORTAL – ONLINE CLAIM SUBMISSION – LINE ITEM SUMMARY</a:t>
            </a:r>
          </a:p>
        </p:txBody>
      </p:sp>
      <p:pic>
        <p:nvPicPr>
          <p:cNvPr id="4" name="Picture 3">
            <a:extLst>
              <a:ext uri="{FF2B5EF4-FFF2-40B4-BE49-F238E27FC236}">
                <a16:creationId xmlns:a16="http://schemas.microsoft.com/office/drawing/2014/main" id="{C1EE6518-67CD-4D7C-A70E-CE080387B1F5}"/>
              </a:ext>
            </a:extLst>
          </p:cNvPr>
          <p:cNvPicPr>
            <a:picLocks noChangeAspect="1"/>
          </p:cNvPicPr>
          <p:nvPr/>
        </p:nvPicPr>
        <p:blipFill>
          <a:blip r:embed="rId3"/>
          <a:stretch>
            <a:fillRect/>
          </a:stretch>
        </p:blipFill>
        <p:spPr>
          <a:xfrm>
            <a:off x="783572" y="1354888"/>
            <a:ext cx="7881416" cy="4097902"/>
          </a:xfrm>
          <a:prstGeom prst="rect">
            <a:avLst/>
          </a:prstGeom>
          <a:effectLst>
            <a:outerShdw blurRad="50800" dist="38100" dir="8100000" algn="tr" rotWithShape="0">
              <a:prstClr val="black">
                <a:alpha val="40000"/>
              </a:prstClr>
            </a:outerShdw>
          </a:effectLst>
        </p:spPr>
      </p:pic>
      <p:sp>
        <p:nvSpPr>
          <p:cNvPr id="6" name="Rectangle 5"/>
          <p:cNvSpPr/>
          <p:nvPr/>
        </p:nvSpPr>
        <p:spPr>
          <a:xfrm>
            <a:off x="244908" y="6106193"/>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18FDFF9A-00E5-4E8B-90F6-D772D334E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407891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204201"/>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a:xfrm>
            <a:off x="6400915" y="6409754"/>
            <a:ext cx="2057400" cy="365125"/>
          </a:xfrm>
        </p:spPr>
        <p:txBody>
          <a:bodyPr/>
          <a:lstStyle/>
          <a:p>
            <a:fld id="{01F86571-980C-4C05-AE36-C316BAD78641}" type="slidenum">
              <a:rPr lang="en-US" smtClean="0"/>
              <a:t>17</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43421" y="1179189"/>
            <a:ext cx="8646208" cy="4876772"/>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2389" y="95999"/>
            <a:ext cx="8919221" cy="994083"/>
          </a:xfrm>
          <a:prstGeom prst="rect">
            <a:avLst/>
          </a:prstGeom>
        </p:spPr>
      </p:pic>
      <p:sp>
        <p:nvSpPr>
          <p:cNvPr id="11" name="Title 5"/>
          <p:cNvSpPr txBox="1">
            <a:spLocks/>
          </p:cNvSpPr>
          <p:nvPr/>
        </p:nvSpPr>
        <p:spPr>
          <a:xfrm>
            <a:off x="244905" y="220046"/>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mn-lt"/>
            </a:endParaRPr>
          </a:p>
        </p:txBody>
      </p:sp>
      <p:sp>
        <p:nvSpPr>
          <p:cNvPr id="21" name="Title 5">
            <a:extLst>
              <a:ext uri="{FF2B5EF4-FFF2-40B4-BE49-F238E27FC236}">
                <a16:creationId xmlns:a16="http://schemas.microsoft.com/office/drawing/2014/main" id="{D322630F-ABCA-409F-8FEF-D88CA085FD82}"/>
              </a:ext>
            </a:extLst>
          </p:cNvPr>
          <p:cNvSpPr txBox="1">
            <a:spLocks/>
          </p:cNvSpPr>
          <p:nvPr/>
        </p:nvSpPr>
        <p:spPr>
          <a:xfrm>
            <a:off x="234042" y="385795"/>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dirty="0">
                <a:solidFill>
                  <a:schemeClr val="bg1"/>
                </a:solidFill>
                <a:latin typeface="+mn-lt"/>
              </a:rPr>
              <a:t>OPM PORTAL – ONLINE CLAIM SUBMISSION - </a:t>
            </a:r>
          </a:p>
          <a:p>
            <a:r>
              <a:rPr lang="en-US" sz="2200" b="1" dirty="0">
                <a:solidFill>
                  <a:schemeClr val="bg1"/>
                </a:solidFill>
                <a:latin typeface="+mn-lt"/>
              </a:rPr>
              <a:t>CLAIMS SUBMISSION PRE-CERTIFICATION </a:t>
            </a:r>
          </a:p>
        </p:txBody>
      </p:sp>
      <p:pic>
        <p:nvPicPr>
          <p:cNvPr id="2" name="Picture 1">
            <a:extLst>
              <a:ext uri="{FF2B5EF4-FFF2-40B4-BE49-F238E27FC236}">
                <a16:creationId xmlns:a16="http://schemas.microsoft.com/office/drawing/2014/main" id="{492C5602-D8F4-489E-BBA8-FAEE5EC638F0}"/>
              </a:ext>
            </a:extLst>
          </p:cNvPr>
          <p:cNvPicPr>
            <a:picLocks noChangeAspect="1"/>
          </p:cNvPicPr>
          <p:nvPr/>
        </p:nvPicPr>
        <p:blipFill rotWithShape="1">
          <a:blip r:embed="rId3"/>
          <a:srcRect t="2817"/>
          <a:stretch/>
        </p:blipFill>
        <p:spPr>
          <a:xfrm>
            <a:off x="1340798" y="1063299"/>
            <a:ext cx="7181273" cy="4868111"/>
          </a:xfrm>
          <a:prstGeom prst="rect">
            <a:avLst/>
          </a:prstGeom>
          <a:effectLst>
            <a:outerShdw blurRad="50800" dist="38100" dir="8100000" algn="tr" rotWithShape="0">
              <a:prstClr val="black">
                <a:alpha val="40000"/>
              </a:prstClr>
            </a:outerShdw>
          </a:effectLst>
        </p:spPr>
      </p:pic>
      <p:pic>
        <p:nvPicPr>
          <p:cNvPr id="23" name="Picture 22" descr="A picture containing drawing&#10;&#10;Description automatically generated">
            <a:extLst>
              <a:ext uri="{FF2B5EF4-FFF2-40B4-BE49-F238E27FC236}">
                <a16:creationId xmlns:a16="http://schemas.microsoft.com/office/drawing/2014/main" id="{45B1212E-64E9-4C88-82EE-F8BE7644F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36936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3717271"/>
            <a:ext cx="8065325" cy="730552"/>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r>
              <a:rPr lang="en-US" sz="2000" dirty="0">
                <a:latin typeface="Book Antiqua" panose="02040602050305030304" pitchFamily="18" charset="0"/>
              </a:rPr>
              <a:t>FEMA Approval Letter indicating approval amounts.  This is not an email; it is an actual letter:  </a:t>
            </a:r>
          </a:p>
          <a:p>
            <a:endParaRPr lang="en-US" sz="1600" b="1" dirty="0">
              <a:latin typeface="Book Antiqua" panose="02040602050305030304" pitchFamily="18" charset="0"/>
            </a:endParaRPr>
          </a:p>
          <a:p>
            <a:endParaRPr lang="en-US" sz="1600" b="1" dirty="0">
              <a:latin typeface="Book Antiqua" panose="02040602050305030304" pitchFamily="18" charset="0"/>
            </a:endParaRPr>
          </a:p>
          <a:p>
            <a:endParaRPr lang="en-US" sz="1600" b="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Transaction Detail from your municipal finance system (i.e. MUNIS check register) </a:t>
            </a:r>
          </a:p>
          <a:p>
            <a:r>
              <a:rPr lang="en-US" dirty="0">
                <a:latin typeface="Book Antiqua" panose="02040602050305030304" pitchFamily="18" charset="0"/>
              </a:rPr>
              <a:t>No invoices or additional documents should be uploaded. </a:t>
            </a:r>
          </a:p>
          <a:p>
            <a:r>
              <a:rPr lang="en-US" dirty="0">
                <a:latin typeface="Book Antiqua" panose="02040602050305030304" pitchFamily="18" charset="0"/>
              </a:rPr>
              <a:t>Documents only accepted in PDF format. </a:t>
            </a:r>
          </a:p>
          <a:p>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18</a:t>
            </a:fld>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0" y="260236"/>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OPM PORTAL – REQUIRED DOCUMENTS </a:t>
            </a:r>
          </a:p>
        </p:txBody>
      </p:sp>
      <p:pic>
        <p:nvPicPr>
          <p:cNvPr id="23" name="Picture 22" descr="A picture containing drawing&#10;&#10;Description automatically generated">
            <a:extLst>
              <a:ext uri="{FF2B5EF4-FFF2-40B4-BE49-F238E27FC236}">
                <a16:creationId xmlns:a16="http://schemas.microsoft.com/office/drawing/2014/main" id="{C6325541-5E8D-45DB-B8CE-816A8B1E9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pic>
        <p:nvPicPr>
          <p:cNvPr id="7" name="Picture 6" descr="A picture containing graphical user interface&#10;&#10;Description automatically generated">
            <a:extLst>
              <a:ext uri="{FF2B5EF4-FFF2-40B4-BE49-F238E27FC236}">
                <a16:creationId xmlns:a16="http://schemas.microsoft.com/office/drawing/2014/main" id="{BBBF54E2-CC79-4149-ACEE-208E2120A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477" y="1965988"/>
            <a:ext cx="5068007" cy="1352739"/>
          </a:xfrm>
          <a:prstGeom prst="rect">
            <a:avLst/>
          </a:prstGeom>
        </p:spPr>
      </p:pic>
    </p:spTree>
    <p:extLst>
      <p:ext uri="{BB962C8B-B14F-4D97-AF65-F5344CB8AC3E}">
        <p14:creationId xmlns:p14="http://schemas.microsoft.com/office/powerpoint/2010/main" val="25300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19</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239486" y="1053738"/>
            <a:ext cx="8646208" cy="4844580"/>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pPr marL="342900" indent="-342900" algn="l">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2389" y="-19622"/>
            <a:ext cx="8919221" cy="1169689"/>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chemeClr val="bg1"/>
              </a:solidFill>
              <a:latin typeface="+mn-lt"/>
            </a:endParaRPr>
          </a:p>
        </p:txBody>
      </p:sp>
      <p:sp>
        <p:nvSpPr>
          <p:cNvPr id="21" name="Title 5">
            <a:extLst>
              <a:ext uri="{FF2B5EF4-FFF2-40B4-BE49-F238E27FC236}">
                <a16:creationId xmlns:a16="http://schemas.microsoft.com/office/drawing/2014/main" id="{D322630F-ABCA-409F-8FEF-D88CA085FD82}"/>
              </a:ext>
            </a:extLst>
          </p:cNvPr>
          <p:cNvSpPr txBox="1">
            <a:spLocks/>
          </p:cNvSpPr>
          <p:nvPr/>
        </p:nvSpPr>
        <p:spPr>
          <a:xfrm>
            <a:off x="112389" y="340812"/>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OPM PORTAL </a:t>
            </a:r>
          </a:p>
          <a:p>
            <a:r>
              <a:rPr lang="en-US" sz="2800" b="1" dirty="0">
                <a:solidFill>
                  <a:schemeClr val="bg1"/>
                </a:solidFill>
                <a:latin typeface="+mn-lt"/>
              </a:rPr>
              <a:t>ONLINE CLAIM SUBMISSION- CERTIFICATION</a:t>
            </a:r>
          </a:p>
        </p:txBody>
      </p:sp>
      <p:pic>
        <p:nvPicPr>
          <p:cNvPr id="2" name="Picture 1">
            <a:extLst>
              <a:ext uri="{FF2B5EF4-FFF2-40B4-BE49-F238E27FC236}">
                <a16:creationId xmlns:a16="http://schemas.microsoft.com/office/drawing/2014/main" id="{D71FB8C9-D2E1-487B-99DD-418F132B531E}"/>
              </a:ext>
            </a:extLst>
          </p:cNvPr>
          <p:cNvPicPr>
            <a:picLocks noChangeAspect="1"/>
          </p:cNvPicPr>
          <p:nvPr/>
        </p:nvPicPr>
        <p:blipFill>
          <a:blip r:embed="rId3"/>
          <a:stretch>
            <a:fillRect/>
          </a:stretch>
        </p:blipFill>
        <p:spPr>
          <a:xfrm>
            <a:off x="341642" y="1084025"/>
            <a:ext cx="8544052" cy="4590489"/>
          </a:xfrm>
          <a:prstGeom prst="rect">
            <a:avLst/>
          </a:prstGeom>
          <a:effectLst>
            <a:outerShdw blurRad="50800" dist="38100" dir="8100000" algn="tr" rotWithShape="0">
              <a:prstClr val="black">
                <a:alpha val="40000"/>
              </a:prstClr>
            </a:outerShdw>
          </a:effectLst>
        </p:spPr>
      </p:pic>
      <p:pic>
        <p:nvPicPr>
          <p:cNvPr id="20" name="Picture 19" descr="A picture containing drawing&#10;&#10;Description automatically generated">
            <a:extLst>
              <a:ext uri="{FF2B5EF4-FFF2-40B4-BE49-F238E27FC236}">
                <a16:creationId xmlns:a16="http://schemas.microsoft.com/office/drawing/2014/main" id="{339DBEAD-C353-4826-8E42-94D51337D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72720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2</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18125" y="1061021"/>
            <a:ext cx="8400304"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b="1" dirty="0"/>
              <a:t>Agenda</a:t>
            </a:r>
            <a:r>
              <a:rPr lang="en-US" dirty="0"/>
              <a:t> </a:t>
            </a:r>
          </a:p>
          <a:p>
            <a:pPr>
              <a:lnSpc>
                <a:spcPct val="100000"/>
              </a:lnSpc>
            </a:pPr>
            <a:r>
              <a:rPr lang="en-US" dirty="0"/>
              <a:t>Municipal CRF Program Review and Updates </a:t>
            </a:r>
          </a:p>
          <a:p>
            <a:pPr>
              <a:lnSpc>
                <a:spcPct val="100000"/>
              </a:lnSpc>
            </a:pPr>
            <a:r>
              <a:rPr lang="en-US" dirty="0"/>
              <a:t>Portal Instruction Review </a:t>
            </a:r>
          </a:p>
          <a:p>
            <a:pPr>
              <a:lnSpc>
                <a:spcPct val="100000"/>
              </a:lnSpc>
            </a:pPr>
            <a:r>
              <a:rPr lang="en-US" dirty="0"/>
              <a:t>Question and Answer Period</a:t>
            </a:r>
          </a:p>
          <a:p>
            <a:pPr algn="l">
              <a:lnSpc>
                <a:spcPct val="100000"/>
              </a:lnSpc>
            </a:pPr>
            <a:endParaRPr lang="en-US" dirty="0">
              <a:hlinkClick r:id="rId2"/>
            </a:endParaRPr>
          </a:p>
          <a:p>
            <a:pPr>
              <a:lnSpc>
                <a:spcPct val="100000"/>
              </a:lnSpc>
            </a:pPr>
            <a:r>
              <a:rPr lang="en-US" dirty="0">
                <a:hlinkClick r:id="rId2"/>
              </a:rPr>
              <a:t>https://portal.ct.gov/OPM/Coronavirus/Coronavirus-Relief-Fund/Municipal-CRF-Program</a:t>
            </a:r>
            <a:r>
              <a:rPr lang="en-US" dirty="0"/>
              <a:t>  </a:t>
            </a:r>
          </a:p>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3"/>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355258" y="432019"/>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Municipal Coronavirus Relief Fund (CRF) Program</a:t>
              </a:r>
            </a:p>
          </p:txBody>
        </p:sp>
      </p:grpSp>
      <p:sp>
        <p:nvSpPr>
          <p:cNvPr id="22" name="Subtitle 2">
            <a:extLst>
              <a:ext uri="{FF2B5EF4-FFF2-40B4-BE49-F238E27FC236}">
                <a16:creationId xmlns:a16="http://schemas.microsoft.com/office/drawing/2014/main" id="{1EE84E67-9D9C-4EA1-ADA9-705D556BF19F}"/>
              </a:ext>
            </a:extLst>
          </p:cNvPr>
          <p:cNvSpPr>
            <a:spLocks noGrp="1"/>
          </p:cNvSpPr>
          <p:nvPr>
            <p:ph type="subTitle" idx="1"/>
          </p:nvPr>
        </p:nvSpPr>
        <p:spPr>
          <a:xfrm>
            <a:off x="672839" y="1298763"/>
            <a:ext cx="7514706" cy="4328567"/>
          </a:xfrm>
        </p:spPr>
        <p:txBody>
          <a:bodyPr vert="horz" lIns="91440" tIns="45720" rIns="91440" bIns="45720" rtlCol="0" anchor="t">
            <a:normAutofit/>
          </a:bodyPr>
          <a:lstStyle/>
          <a:p>
            <a:pPr marL="114300" algn="l"/>
            <a:endParaRPr lang="en-US" sz="1400" dirty="0"/>
          </a:p>
          <a:p>
            <a:pPr indent="-228600" algn="l">
              <a:buFont typeface="Arial" panose="020B0604020202020204" pitchFamily="34" charset="0"/>
              <a:buChar char="•"/>
            </a:pPr>
            <a:endParaRPr lang="en-US" sz="1400" dirty="0"/>
          </a:p>
        </p:txBody>
      </p:sp>
      <p:pic>
        <p:nvPicPr>
          <p:cNvPr id="23" name="Picture 22" descr="A picture containing drawing&#10;&#10;Description automatically generated">
            <a:extLst>
              <a:ext uri="{FF2B5EF4-FFF2-40B4-BE49-F238E27FC236}">
                <a16:creationId xmlns:a16="http://schemas.microsoft.com/office/drawing/2014/main" id="{4F614F96-62DE-47ED-A9AA-BA470C3D43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9626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959682"/>
            <a:ext cx="8065325" cy="499833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20</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528472" y="1053738"/>
            <a:ext cx="8114785" cy="4844580"/>
          </a:xfrm>
          <a:prstGeom prst="rect">
            <a:avLst/>
          </a:prstGeom>
          <a:solidFill>
            <a:schemeClr val="bg1"/>
          </a:solidFill>
          <a:effectLst>
            <a:outerShdw blurRad="279400" dist="254000" dir="8100000" algn="tr" rotWithShape="0">
              <a:prstClr val="black">
                <a:alpha val="70000"/>
              </a:prstClr>
            </a:outerShdw>
          </a:effectLst>
        </p:spPr>
        <p:txBody>
          <a:bodyPr vert="horz" lIns="274320" tIns="45720" rIns="27432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u="sng" dirty="0"/>
          </a:p>
          <a:p>
            <a:r>
              <a:rPr lang="en-US" sz="3200" b="1" dirty="0"/>
              <a:t>QUESTIONS</a:t>
            </a:r>
          </a:p>
        </p:txBody>
      </p:sp>
      <p:pic>
        <p:nvPicPr>
          <p:cNvPr id="14" name="Picture 13">
            <a:extLst>
              <a:ext uri="{FF2B5EF4-FFF2-40B4-BE49-F238E27FC236}">
                <a16:creationId xmlns:a16="http://schemas.microsoft.com/office/drawing/2014/main" id="{ED71A879-172E-4109-9F53-6E975D8A40D6}"/>
              </a:ext>
            </a:extLst>
          </p:cNvPr>
          <p:cNvPicPr>
            <a:picLocks noChangeAspect="1"/>
          </p:cNvPicPr>
          <p:nvPr/>
        </p:nvPicPr>
        <p:blipFill>
          <a:blip r:embed="rId2"/>
          <a:stretch>
            <a:fillRect/>
          </a:stretch>
        </p:blipFill>
        <p:spPr>
          <a:xfrm>
            <a:off x="111950" y="201823"/>
            <a:ext cx="8919221" cy="841321"/>
          </a:xfrm>
          <a:prstGeom prst="rect">
            <a:avLst/>
          </a:prstGeom>
        </p:spPr>
      </p:pic>
      <p:sp>
        <p:nvSpPr>
          <p:cNvPr id="11" name="Title 5"/>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Municipal Coronavirus Relief Fund (CRF) Program</a:t>
            </a:r>
          </a:p>
        </p:txBody>
      </p:sp>
      <p:sp>
        <p:nvSpPr>
          <p:cNvPr id="20" name="Rectangle 19">
            <a:extLst>
              <a:ext uri="{FF2B5EF4-FFF2-40B4-BE49-F238E27FC236}">
                <a16:creationId xmlns:a16="http://schemas.microsoft.com/office/drawing/2014/main" id="{45B1E8E8-CED9-4430-AB2D-2A705EA7E324}"/>
              </a:ext>
            </a:extLst>
          </p:cNvPr>
          <p:cNvSpPr/>
          <p:nvPr/>
        </p:nvSpPr>
        <p:spPr>
          <a:xfrm>
            <a:off x="965474" y="2025904"/>
            <a:ext cx="7234780" cy="335022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7DB3C089-33CA-4DDD-B292-451B9D6E26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5713" y="2448873"/>
            <a:ext cx="2529607" cy="2504287"/>
          </a:xfrm>
          <a:prstGeom prst="rect">
            <a:avLst/>
          </a:prstGeom>
        </p:spPr>
      </p:pic>
      <p:pic>
        <p:nvPicPr>
          <p:cNvPr id="22" name="Picture 21" descr="A picture containing text, drawing&#10;&#10;Description automatically generated">
            <a:extLst>
              <a:ext uri="{FF2B5EF4-FFF2-40B4-BE49-F238E27FC236}">
                <a16:creationId xmlns:a16="http://schemas.microsoft.com/office/drawing/2014/main" id="{C35DF953-0700-4D81-9DC9-40DC503CD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559" y="2398270"/>
            <a:ext cx="3011077" cy="2586039"/>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C6325541-5E8D-45DB-B8CE-816A8B1E9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30811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3</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418125" y="1061021"/>
            <a:ext cx="8400304"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u="sng" dirty="0">
                <a:hlinkClick r:id="rId2">
                  <a:extLst>
                    <a:ext uri="{A12FA001-AC4F-418D-AE19-62706E023703}">
                      <ahyp:hlinkClr xmlns:ahyp="http://schemas.microsoft.com/office/drawing/2018/hyperlinkcolor" val="tx"/>
                    </a:ext>
                  </a:extLst>
                </a:hlinkClick>
              </a:rPr>
              <a:t>Municipal CRF Program – PowerPoint General Overview</a:t>
            </a:r>
            <a:endParaRPr lang="en-US" u="sng" dirty="0"/>
          </a:p>
          <a:p>
            <a:pPr marL="342900" indent="-342900" algn="l">
              <a:buFont typeface="Arial" panose="020B0604020202020204" pitchFamily="34" charset="0"/>
              <a:buChar char="•"/>
            </a:pPr>
            <a:r>
              <a:rPr lang="en-US" u="sng" dirty="0">
                <a:hlinkClick r:id="rId3">
                  <a:extLst>
                    <a:ext uri="{A12FA001-AC4F-418D-AE19-62706E023703}">
                      <ahyp:hlinkClr xmlns:ahyp="http://schemas.microsoft.com/office/drawing/2018/hyperlinkcolor" val="tx"/>
                    </a:ext>
                  </a:extLst>
                </a:hlinkClick>
              </a:rPr>
              <a:t>FEMA -COVID-19 Eligible Emergency Protective Measures Fact Sheet (3.19.20)</a:t>
            </a:r>
            <a:endParaRPr lang="en-US" u="sng" dirty="0"/>
          </a:p>
          <a:p>
            <a:pPr marL="342900" indent="-342900" algn="l">
              <a:buFont typeface="Arial" panose="020B0604020202020204" pitchFamily="34" charset="0"/>
              <a:buChar char="•"/>
            </a:pPr>
            <a:r>
              <a:rPr lang="en-US" u="sng" dirty="0">
                <a:hlinkClick r:id="rId4">
                  <a:extLst>
                    <a:ext uri="{A12FA001-AC4F-418D-AE19-62706E023703}">
                      <ahyp:hlinkClr xmlns:ahyp="http://schemas.microsoft.com/office/drawing/2018/hyperlinkcolor" val="tx"/>
                    </a:ext>
                  </a:extLst>
                </a:hlinkClick>
              </a:rPr>
              <a:t>Municipal COVID-19 Funding and Tracking Letter 4.22.20</a:t>
            </a:r>
            <a:endParaRPr lang="en-US" u="sng" dirty="0"/>
          </a:p>
          <a:p>
            <a:pPr marL="342900" indent="-342900" algn="l">
              <a:buFont typeface="Arial" panose="020B0604020202020204" pitchFamily="34" charset="0"/>
              <a:buChar char="•"/>
            </a:pPr>
            <a:r>
              <a:rPr lang="en-US" u="sng" dirty="0">
                <a:hlinkClick r:id="rId5">
                  <a:extLst>
                    <a:ext uri="{A12FA001-AC4F-418D-AE19-62706E023703}">
                      <ahyp:hlinkClr xmlns:ahyp="http://schemas.microsoft.com/office/drawing/2018/hyperlinkcolor" val="tx"/>
                    </a:ext>
                  </a:extLst>
                </a:hlinkClick>
              </a:rPr>
              <a:t>Municipal Data Request Letter 4.22.00</a:t>
            </a:r>
            <a:endParaRPr lang="en-US" u="sng" dirty="0"/>
          </a:p>
          <a:p>
            <a:pPr marL="342900" indent="-342900" algn="l">
              <a:buFont typeface="Arial" panose="020B0604020202020204" pitchFamily="34" charset="0"/>
              <a:buChar char="•"/>
            </a:pPr>
            <a:r>
              <a:rPr lang="en-US" u="sng" dirty="0">
                <a:hlinkClick r:id="rId6">
                  <a:extLst>
                    <a:ext uri="{A12FA001-AC4F-418D-AE19-62706E023703}">
                      <ahyp:hlinkClr xmlns:ahyp="http://schemas.microsoft.com/office/drawing/2018/hyperlinkcolor" val="tx"/>
                    </a:ext>
                  </a:extLst>
                </a:hlinkClick>
              </a:rPr>
              <a:t>Municipal Data Estimates by Town (revised 10/01/20</a:t>
            </a:r>
            <a:r>
              <a:rPr lang="en-US" u="sng" dirty="0"/>
              <a:t>) </a:t>
            </a:r>
            <a:br>
              <a:rPr lang="en-US" u="sng" dirty="0"/>
            </a:br>
            <a:endParaRPr lang="en-US" u="sng" dirty="0"/>
          </a:p>
          <a:p>
            <a:pPr marL="342900" indent="-342900" algn="l">
              <a:buFont typeface="Arial" panose="020B0604020202020204" pitchFamily="34" charset="0"/>
              <a:buChar char="•"/>
            </a:pPr>
            <a:r>
              <a:rPr lang="en-US" u="sng" dirty="0">
                <a:hlinkClick r:id="rId7">
                  <a:extLst>
                    <a:ext uri="{A12FA001-AC4F-418D-AE19-62706E023703}">
                      <ahyp:hlinkClr xmlns:ahyp="http://schemas.microsoft.com/office/drawing/2018/hyperlinkcolor" val="tx"/>
                    </a:ext>
                  </a:extLst>
                </a:hlinkClick>
              </a:rPr>
              <a:t>CT Division of Emergency Management and Homeland Security(DEMHS) – FEMA Assistance</a:t>
            </a:r>
            <a:endParaRPr lang="en-US" u="sng" dirty="0"/>
          </a:p>
          <a:p>
            <a:pPr marL="342900" indent="-342900" algn="l">
              <a:buFont typeface="Arial" panose="020B0604020202020204" pitchFamily="34" charset="0"/>
              <a:buChar char="•"/>
            </a:pPr>
            <a:r>
              <a:rPr lang="en-US" u="sng" dirty="0">
                <a:hlinkClick r:id="rId8">
                  <a:extLst>
                    <a:ext uri="{A12FA001-AC4F-418D-AE19-62706E023703}">
                      <ahyp:hlinkClr xmlns:ahyp="http://schemas.microsoft.com/office/drawing/2018/hyperlinkcolor" val="tx"/>
                    </a:ext>
                  </a:extLst>
                </a:hlinkClick>
              </a:rPr>
              <a:t>Municipal Chief Financial Officer Portal Demonstration video</a:t>
            </a:r>
            <a:endParaRPr lang="en-US" u="sng" dirty="0"/>
          </a:p>
          <a:p>
            <a:pPr marL="342900" indent="-342900" algn="l">
              <a:buFont typeface="Arial" panose="020B0604020202020204" pitchFamily="34" charset="0"/>
              <a:buChar char="•"/>
            </a:pPr>
            <a:r>
              <a:rPr lang="en-US" u="sng" dirty="0">
                <a:hlinkClick r:id="rId9">
                  <a:extLst>
                    <a:ext uri="{A12FA001-AC4F-418D-AE19-62706E023703}">
                      <ahyp:hlinkClr xmlns:ahyp="http://schemas.microsoft.com/office/drawing/2018/hyperlinkcolor" val="tx"/>
                    </a:ext>
                  </a:extLst>
                </a:hlinkClick>
              </a:rPr>
              <a:t>Municipal CRF Program Claim Instructions (PDF)</a:t>
            </a:r>
            <a:endParaRPr lang="en-US" u="sng" dirty="0"/>
          </a:p>
          <a:p>
            <a:pPr marL="342900" indent="-342900" algn="l">
              <a:buFont typeface="Arial" panose="020B0604020202020204" pitchFamily="34" charset="0"/>
              <a:buChar char="•"/>
            </a:pPr>
            <a:r>
              <a:rPr lang="en-US" u="sng" dirty="0">
                <a:hlinkClick r:id="rId10">
                  <a:extLst>
                    <a:ext uri="{A12FA001-AC4F-418D-AE19-62706E023703}">
                      <ahyp:hlinkClr xmlns:ahyp="http://schemas.microsoft.com/office/drawing/2018/hyperlinkcolor" val="tx"/>
                    </a:ext>
                  </a:extLst>
                </a:hlinkClick>
              </a:rPr>
              <a:t>Municipal Chief Executive Officer Presentation (PDF) 5.11.20</a:t>
            </a:r>
            <a:endParaRPr lang="en-US" u="sng" dirty="0"/>
          </a:p>
          <a:p>
            <a:pPr marL="342900" indent="-342900" algn="l">
              <a:buFont typeface="Arial" panose="020B0604020202020204" pitchFamily="34" charset="0"/>
              <a:buChar char="•"/>
            </a:pPr>
            <a:r>
              <a:rPr lang="en-US" u="sng" dirty="0">
                <a:hlinkClick r:id="rId11">
                  <a:extLst>
                    <a:ext uri="{A12FA001-AC4F-418D-AE19-62706E023703}">
                      <ahyp:hlinkClr xmlns:ahyp="http://schemas.microsoft.com/office/drawing/2018/hyperlinkcolor" val="tx"/>
                    </a:ext>
                  </a:extLst>
                </a:hlinkClick>
              </a:rPr>
              <a:t>Municipal Chief Executive Officer Video 5.11.20</a:t>
            </a:r>
            <a:endParaRPr lang="en-US" u="sng" dirty="0"/>
          </a:p>
          <a:p>
            <a:pPr marL="342900" indent="-342900" algn="l">
              <a:buFont typeface="Arial" panose="020B0604020202020204" pitchFamily="34" charset="0"/>
              <a:buChar char="•"/>
            </a:pPr>
            <a:r>
              <a:rPr lang="en-US" u="sng" dirty="0">
                <a:hlinkClick r:id="rId12">
                  <a:extLst>
                    <a:ext uri="{A12FA001-AC4F-418D-AE19-62706E023703}">
                      <ahyp:hlinkClr xmlns:ahyp="http://schemas.microsoft.com/office/drawing/2018/hyperlinkcolor" val="tx"/>
                    </a:ext>
                  </a:extLst>
                </a:hlinkClick>
              </a:rPr>
              <a:t>Municipal CRF Program Q&amp;A 10.09.20</a:t>
            </a:r>
            <a:endParaRPr lang="en-US" u="sng" dirty="0"/>
          </a:p>
          <a:p>
            <a:pPr marL="342900" indent="-342900" algn="l">
              <a:buFont typeface="Arial" panose="020B0604020202020204" pitchFamily="34" charset="0"/>
              <a:buChar char="•"/>
            </a:pPr>
            <a:r>
              <a:rPr lang="en-US" u="sng" dirty="0"/>
              <a:t>Municipal CRF Program and Portal Instruction Review Session 10.14.20</a:t>
            </a:r>
          </a:p>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13"/>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Municipal CRF Program Website Documents</a:t>
              </a:r>
            </a:p>
          </p:txBody>
        </p:sp>
      </p:grpSp>
      <p:pic>
        <p:nvPicPr>
          <p:cNvPr id="23" name="Picture 22" descr="A picture containing drawing&#10;&#10;Description automatically generated">
            <a:extLst>
              <a:ext uri="{FF2B5EF4-FFF2-40B4-BE49-F238E27FC236}">
                <a16:creationId xmlns:a16="http://schemas.microsoft.com/office/drawing/2014/main" id="{4F614F96-62DE-47ED-A9AA-BA470C3D43B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71986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4</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28210" y="1113332"/>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Eligibility Conditions for Use of CRF</a:t>
              </a:r>
            </a:p>
          </p:txBody>
        </p:sp>
      </p:grpSp>
      <p:sp>
        <p:nvSpPr>
          <p:cNvPr id="22" name="Subtitle 2">
            <a:extLst>
              <a:ext uri="{FF2B5EF4-FFF2-40B4-BE49-F238E27FC236}">
                <a16:creationId xmlns:a16="http://schemas.microsoft.com/office/drawing/2014/main" id="{1EE84E67-9D9C-4EA1-ADA9-705D556BF19F}"/>
              </a:ext>
            </a:extLst>
          </p:cNvPr>
          <p:cNvSpPr>
            <a:spLocks noGrp="1"/>
          </p:cNvSpPr>
          <p:nvPr>
            <p:ph type="subTitle" idx="1"/>
          </p:nvPr>
        </p:nvSpPr>
        <p:spPr>
          <a:xfrm>
            <a:off x="1020196" y="1346885"/>
            <a:ext cx="7514706" cy="4210788"/>
          </a:xfrm>
        </p:spPr>
        <p:txBody>
          <a:bodyPr vert="horz" lIns="91440" tIns="45720" rIns="91440" bIns="45720" rtlCol="0">
            <a:normAutofit lnSpcReduction="10000"/>
          </a:bodyPr>
          <a:lstStyle/>
          <a:p>
            <a:pPr algn="l"/>
            <a:r>
              <a:rPr lang="en-US" sz="2000" b="1" dirty="0"/>
              <a:t>Under federal law, eligible uses must meet three conditions. They must be:</a:t>
            </a:r>
          </a:p>
          <a:p>
            <a:pPr indent="-228600" algn="l">
              <a:buFont typeface="Arial" panose="020B0604020202020204" pitchFamily="34" charset="0"/>
              <a:buChar char="•"/>
            </a:pPr>
            <a:endParaRPr lang="en-US" sz="2000" b="1" dirty="0"/>
          </a:p>
          <a:p>
            <a:pPr marL="571500" indent="-342900" algn="l">
              <a:buFont typeface="+mj-lt"/>
              <a:buAutoNum type="arabicPeriod"/>
            </a:pPr>
            <a:r>
              <a:rPr lang="en-US" sz="2000" b="1" dirty="0"/>
              <a:t>“Necessary expenditures incurred due to the public health emergency with respect to … COVID–19”</a:t>
            </a:r>
          </a:p>
          <a:p>
            <a:pPr marL="1314450" lvl="2" indent="-285750" algn="l">
              <a:buClr>
                <a:srgbClr val="FF0000"/>
              </a:buClr>
              <a:buFont typeface="Calibri" panose="020F0502020204030204" pitchFamily="34" charset="0"/>
              <a:buChar char="ꭙ"/>
            </a:pPr>
            <a:r>
              <a:rPr lang="en-US" sz="2000" b="1" dirty="0"/>
              <a:t>Funds may not be used to substitute for lost government revenue</a:t>
            </a:r>
          </a:p>
          <a:p>
            <a:pPr marL="1257300" lvl="2" indent="-228600" algn="l">
              <a:buFont typeface="Arial" panose="020B0604020202020204" pitchFamily="34" charset="0"/>
              <a:buChar char="•"/>
            </a:pPr>
            <a:endParaRPr lang="en-US" sz="2000" b="1" dirty="0"/>
          </a:p>
          <a:p>
            <a:pPr marL="571500" indent="-342900" algn="l">
              <a:buFont typeface="+mj-lt"/>
              <a:buAutoNum type="arabicPeriod"/>
            </a:pPr>
            <a:r>
              <a:rPr lang="en-US" sz="2000" b="1" dirty="0"/>
              <a:t>Not budgeted as of March 27, 2020 when the CARES Act was enacted</a:t>
            </a:r>
          </a:p>
          <a:p>
            <a:pPr marL="1314450" lvl="2" indent="-285750" algn="l">
              <a:buClr>
                <a:srgbClr val="FF0000"/>
              </a:buClr>
              <a:buFont typeface="Calibri" panose="020F0502020204030204" pitchFamily="34" charset="0"/>
              <a:buChar char="ꭙ"/>
            </a:pPr>
            <a:r>
              <a:rPr lang="en-US" sz="2000" b="1" dirty="0"/>
              <a:t>May not supplant state or municipal spending</a:t>
            </a:r>
          </a:p>
          <a:p>
            <a:pPr marL="1257300" lvl="2" indent="-228600" algn="l">
              <a:buFont typeface="Arial" panose="020B0604020202020204" pitchFamily="34" charset="0"/>
              <a:buChar char="•"/>
            </a:pPr>
            <a:endParaRPr lang="en-US" sz="2000" b="1" dirty="0"/>
          </a:p>
          <a:p>
            <a:pPr marL="571500" indent="-342900" algn="l">
              <a:buFont typeface="+mj-lt"/>
              <a:buAutoNum type="arabicPeriod"/>
            </a:pPr>
            <a:r>
              <a:rPr lang="en-US" sz="2000" b="1" dirty="0"/>
              <a:t>Incurred on or after March 1, 2020, up to December 30, 2020</a:t>
            </a:r>
          </a:p>
          <a:p>
            <a:pPr indent="-228600" algn="l">
              <a:buFont typeface="Arial" panose="020B0604020202020204" pitchFamily="34" charset="0"/>
              <a:buChar char="•"/>
            </a:pPr>
            <a:endParaRPr lang="en-US" sz="1400" dirty="0"/>
          </a:p>
          <a:p>
            <a:pPr indent="-228600" algn="l">
              <a:buFont typeface="Arial" panose="020B0604020202020204" pitchFamily="34" charset="0"/>
              <a:buChar char="•"/>
            </a:pPr>
            <a:endParaRPr lang="en-US" sz="1400" dirty="0"/>
          </a:p>
        </p:txBody>
      </p:sp>
      <p:pic>
        <p:nvPicPr>
          <p:cNvPr id="23" name="Picture 22" descr="A picture containing drawing&#10;&#10;Description automatically generated">
            <a:extLst>
              <a:ext uri="{FF2B5EF4-FFF2-40B4-BE49-F238E27FC236}">
                <a16:creationId xmlns:a16="http://schemas.microsoft.com/office/drawing/2014/main" id="{4F614F96-62DE-47ED-A9AA-BA470C3D4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359663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5</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84287" y="1113248"/>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FUNDING GUIDE </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F630EFE5-436A-43AD-8CDB-080EED770EAD}"/>
              </a:ext>
            </a:extLst>
          </p:cNvPr>
          <p:cNvSpPr txBox="1"/>
          <p:nvPr/>
        </p:nvSpPr>
        <p:spPr>
          <a:xfrm>
            <a:off x="978195" y="1338482"/>
            <a:ext cx="7469934" cy="4203520"/>
          </a:xfrm>
          <a:prstGeom prst="rect">
            <a:avLst/>
          </a:prstGeom>
        </p:spPr>
        <p:txBody>
          <a:bodyPr vert="horz" lIns="91440" tIns="45720" rIns="91440" bIns="45720" rtlCol="0">
            <a:normAutofit fontScale="92500" lnSpcReduction="20000"/>
          </a:bodyPr>
          <a:lstStyle/>
          <a:p>
            <a:r>
              <a:rPr lang="en-US" b="1" dirty="0"/>
              <a:t> </a:t>
            </a:r>
            <a:endParaRPr lang="en-US" dirty="0"/>
          </a:p>
          <a:p>
            <a:r>
              <a:rPr lang="en-US" b="1" dirty="0"/>
              <a:t>Municipality (non-education related) Relief Funding:</a:t>
            </a:r>
            <a:endParaRPr lang="en-US" dirty="0"/>
          </a:p>
          <a:p>
            <a:pPr marL="285750" lvl="0" indent="-285750">
              <a:buFont typeface="Arial" panose="020B0604020202020204" pitchFamily="34" charset="0"/>
              <a:buChar char="•"/>
            </a:pPr>
            <a:r>
              <a:rPr lang="en-US" dirty="0"/>
              <a:t>Apply first to FEMA</a:t>
            </a:r>
          </a:p>
          <a:p>
            <a:pPr marL="285750" lvl="0" indent="-285750">
              <a:buFont typeface="Arial" panose="020B0604020202020204" pitchFamily="34" charset="0"/>
              <a:buChar char="•"/>
            </a:pPr>
            <a:r>
              <a:rPr lang="en-US" dirty="0"/>
              <a:t>Apply to Department of Public Health for local health districts</a:t>
            </a:r>
          </a:p>
          <a:p>
            <a:pPr marL="285750" lvl="0" indent="-285750">
              <a:buFont typeface="Arial" panose="020B0604020202020204" pitchFamily="34" charset="0"/>
              <a:buChar char="•"/>
            </a:pPr>
            <a:r>
              <a:rPr lang="en-US" dirty="0"/>
              <a:t>Apply to Department of Housing Small Cities CDBG and ESG Funding for sheltering and congregate housing</a:t>
            </a:r>
          </a:p>
          <a:p>
            <a:pPr marL="285750" lvl="0" indent="-285750">
              <a:buFont typeface="Arial" panose="020B0604020202020204" pitchFamily="34" charset="0"/>
              <a:buChar char="•"/>
            </a:pPr>
            <a:r>
              <a:rPr lang="en-US" dirty="0"/>
              <a:t>Apply last to CRF</a:t>
            </a:r>
          </a:p>
          <a:p>
            <a:r>
              <a:rPr lang="en-US" dirty="0"/>
              <a:t> </a:t>
            </a:r>
          </a:p>
          <a:p>
            <a:r>
              <a:rPr lang="en-US" b="1" dirty="0"/>
              <a:t>Educational Funding Relief for Municipal Boards of Education:</a:t>
            </a:r>
            <a:endParaRPr lang="en-US" dirty="0"/>
          </a:p>
          <a:p>
            <a:pPr marL="285750" lvl="0" indent="-285750">
              <a:buFont typeface="Arial" panose="020B0604020202020204" pitchFamily="34" charset="0"/>
              <a:buChar char="•"/>
            </a:pPr>
            <a:r>
              <a:rPr lang="en-US" dirty="0"/>
              <a:t>Apply to CSDE first for ESSERF </a:t>
            </a:r>
          </a:p>
          <a:p>
            <a:pPr marL="285750" lvl="0" indent="-285750">
              <a:buFont typeface="Arial" panose="020B0604020202020204" pitchFamily="34" charset="0"/>
              <a:buChar char="•"/>
            </a:pPr>
            <a:r>
              <a:rPr lang="en-US" dirty="0"/>
              <a:t>Whatever is not covered by ESSERF, should be submitted to the municipality so they can then submit those uncovered costs to FEMA, then CRF on behalf of the Board of Ed</a:t>
            </a:r>
          </a:p>
          <a:p>
            <a:r>
              <a:rPr lang="en-US" dirty="0"/>
              <a:t> </a:t>
            </a:r>
          </a:p>
          <a:p>
            <a:r>
              <a:rPr lang="en-US" b="1" dirty="0"/>
              <a:t>Educational Funding Relief for Non-Municipal Boards of Ed (Regional or private schools)</a:t>
            </a:r>
            <a:endParaRPr lang="en-US" dirty="0"/>
          </a:p>
          <a:p>
            <a:pPr marL="285750" lvl="0" indent="-285750">
              <a:buFont typeface="Arial" panose="020B0604020202020204" pitchFamily="34" charset="0"/>
              <a:buChar char="•"/>
            </a:pPr>
            <a:r>
              <a:rPr lang="en-US" dirty="0"/>
              <a:t>Apply to CSDE first for ESSERF</a:t>
            </a:r>
          </a:p>
          <a:p>
            <a:pPr marL="285750" lvl="0" indent="-285750">
              <a:buFont typeface="Arial" panose="020B0604020202020204" pitchFamily="34" charset="0"/>
              <a:buChar char="•"/>
            </a:pPr>
            <a:r>
              <a:rPr lang="en-US" dirty="0"/>
              <a:t>Then the educational institution will apply DIRECTLY to FEMA (does not apply through a muni)</a:t>
            </a:r>
          </a:p>
          <a:p>
            <a:pPr>
              <a:lnSpc>
                <a:spcPct val="90000"/>
              </a:lnSpc>
              <a:spcAft>
                <a:spcPts val="600"/>
              </a:spcAft>
            </a:pPr>
            <a:endParaRPr lang="en-US" sz="1600" b="1" dirty="0"/>
          </a:p>
        </p:txBody>
      </p:sp>
      <p:pic>
        <p:nvPicPr>
          <p:cNvPr id="23" name="Picture 22" descr="A picture containing drawing&#10;&#10;Description automatically generated">
            <a:extLst>
              <a:ext uri="{FF2B5EF4-FFF2-40B4-BE49-F238E27FC236}">
                <a16:creationId xmlns:a16="http://schemas.microsoft.com/office/drawing/2014/main" id="{40481C30-A2DF-4171-B772-9BF0D28EE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323681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6</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84287" y="1113248"/>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FEMA ACCEPTANCE </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F630EFE5-436A-43AD-8CDB-080EED770EAD}"/>
              </a:ext>
            </a:extLst>
          </p:cNvPr>
          <p:cNvSpPr txBox="1"/>
          <p:nvPr/>
        </p:nvSpPr>
        <p:spPr>
          <a:xfrm>
            <a:off x="978195" y="1240832"/>
            <a:ext cx="7469934" cy="4301170"/>
          </a:xfrm>
          <a:prstGeom prst="rect">
            <a:avLst/>
          </a:prstGeom>
        </p:spPr>
        <p:txBody>
          <a:bodyPr vert="horz" lIns="91440" tIns="45720" rIns="91440" bIns="45720" rtlCol="0">
            <a:normAutofit lnSpcReduction="10000"/>
          </a:bodyPr>
          <a:lstStyle/>
          <a:p>
            <a:pPr algn="r"/>
            <a:r>
              <a:rPr lang="en-US" b="1" dirty="0"/>
              <a:t> </a:t>
            </a:r>
            <a:endParaRPr lang="en-US" dirty="0"/>
          </a:p>
          <a:p>
            <a:pPr marL="742950" lvl="1" indent="-285750">
              <a:buFont typeface="Arial" panose="020B0604020202020204" pitchFamily="34" charset="0"/>
              <a:buChar char="•"/>
            </a:pPr>
            <a:r>
              <a:rPr lang="en-US" sz="2000" dirty="0"/>
              <a:t>The Municipal CRF Program does not need a FEMA denial in order to submit your claim.  However, you must claim eligible items to FEMA first.</a:t>
            </a:r>
            <a:endParaRPr lang="en-US" dirty="0"/>
          </a:p>
          <a:p>
            <a:pPr marL="742950" lvl="1" indent="-285750">
              <a:buFont typeface="Arial" panose="020B0604020202020204" pitchFamily="34" charset="0"/>
              <a:buChar char="•"/>
            </a:pPr>
            <a:r>
              <a:rPr lang="en-US" sz="2000" dirty="0"/>
              <a:t>Refer to FEMA guidance information for eligible items on Municipal CRF Program website. </a:t>
            </a:r>
            <a:endParaRPr lang="en-US" dirty="0"/>
          </a:p>
          <a:p>
            <a:pPr marL="742950" lvl="1" indent="-285750">
              <a:buFont typeface="Arial" panose="020B0604020202020204" pitchFamily="34" charset="0"/>
              <a:buChar char="•"/>
            </a:pPr>
            <a:r>
              <a:rPr lang="en-US" sz="2000" dirty="0"/>
              <a:t>If applying for 25% reimbursement, your FEMA approval letter must be submitted with your claim.</a:t>
            </a:r>
            <a:endParaRPr lang="en-US" dirty="0"/>
          </a:p>
          <a:p>
            <a:pPr marL="742950" lvl="1" indent="-285750">
              <a:buFont typeface="Arial" panose="020B0604020202020204" pitchFamily="34" charset="0"/>
              <a:buChar char="•"/>
            </a:pPr>
            <a:r>
              <a:rPr lang="en-US" sz="2000" dirty="0"/>
              <a:t>Note that a denial by FEMA does not automatically make the claim eligible for CRF.  It must meet the requirements of CRF. </a:t>
            </a:r>
            <a:endParaRPr lang="en-US" dirty="0"/>
          </a:p>
          <a:p>
            <a:pPr marL="742950" lvl="1" indent="-285750">
              <a:buFont typeface="Arial" panose="020B0604020202020204" pitchFamily="34" charset="0"/>
              <a:buChar char="•"/>
            </a:pPr>
            <a:r>
              <a:rPr lang="en-US" sz="2000" dirty="0"/>
              <a:t>If you have not heard back from FEMA with an acceptance letter by our claim period close October 30</a:t>
            </a:r>
            <a:r>
              <a:rPr lang="en-US" sz="2000" baseline="30000" dirty="0"/>
              <a:t>th</a:t>
            </a:r>
            <a:r>
              <a:rPr lang="en-US" sz="2000" dirty="0"/>
              <a:t>, you should submit just your non-eligible FEMA items to the Municipal CRF Program.  You will not be able to claim the 25% reimbursement for your FEMA claim.  </a:t>
            </a:r>
            <a:endParaRPr lang="en-US" dirty="0"/>
          </a:p>
          <a:p>
            <a:pPr>
              <a:lnSpc>
                <a:spcPct val="90000"/>
              </a:lnSpc>
              <a:spcAft>
                <a:spcPts val="600"/>
              </a:spcAft>
            </a:pPr>
            <a:endParaRPr lang="en-US" sz="1600" b="1" dirty="0"/>
          </a:p>
        </p:txBody>
      </p:sp>
      <p:pic>
        <p:nvPicPr>
          <p:cNvPr id="23" name="Picture 22" descr="A picture containing drawing&#10;&#10;Description automatically generated">
            <a:extLst>
              <a:ext uri="{FF2B5EF4-FFF2-40B4-BE49-F238E27FC236}">
                <a16:creationId xmlns:a16="http://schemas.microsoft.com/office/drawing/2014/main" id="{40481C30-A2DF-4171-B772-9BF0D28EE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72195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7</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82526" y="1113661"/>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FEMA GUIDANCE</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F630EFE5-436A-43AD-8CDB-080EED770EAD}"/>
              </a:ext>
            </a:extLst>
          </p:cNvPr>
          <p:cNvSpPr txBox="1"/>
          <p:nvPr/>
        </p:nvSpPr>
        <p:spPr>
          <a:xfrm>
            <a:off x="978195" y="1240832"/>
            <a:ext cx="7469934" cy="4301170"/>
          </a:xfrm>
          <a:prstGeom prst="rect">
            <a:avLst/>
          </a:prstGeom>
        </p:spPr>
        <p:txBody>
          <a:bodyPr vert="horz" lIns="91440" tIns="45720" rIns="91440" bIns="45720" rtlCol="0">
            <a:normAutofit/>
          </a:bodyPr>
          <a:lstStyle/>
          <a:p>
            <a:pPr algn="ctr"/>
            <a:r>
              <a:rPr lang="en-US" sz="2000" b="1" dirty="0"/>
              <a:t> </a:t>
            </a:r>
            <a:endParaRPr lang="en-US" sz="2000" dirty="0"/>
          </a:p>
          <a:p>
            <a:pPr algn="ctr"/>
            <a:r>
              <a:rPr lang="en-US" b="1" i="1" dirty="0">
                <a:solidFill>
                  <a:srgbClr val="FF0000"/>
                </a:solidFill>
              </a:rPr>
              <a:t>This is for guidance only and information does not comprise a final eligibility decision concerning specific Public Assistance projects or activities. </a:t>
            </a:r>
          </a:p>
          <a:p>
            <a:pPr algn="ctr"/>
            <a:r>
              <a:rPr lang="en-US" b="1" i="1" dirty="0">
                <a:solidFill>
                  <a:srgbClr val="FF0000"/>
                </a:solidFill>
              </a:rPr>
              <a:t>FEMA only provides such eligibility decisions through formal, written determinations through the Public Assistance application process. </a:t>
            </a:r>
          </a:p>
          <a:p>
            <a:pPr algn="ctr"/>
            <a:r>
              <a:rPr lang="en-US" b="1" i="1" dirty="0">
                <a:solidFill>
                  <a:srgbClr val="FF0000"/>
                </a:solidFill>
              </a:rPr>
              <a:t>Furthermore, FEMA is currently preparing a policy document concerning the eligibility of work and costs under Public Assistance Category B for COVID-19 and, as a result, the preliminary and nonbinding guidance above may change.</a:t>
            </a:r>
          </a:p>
          <a:p>
            <a:pPr algn="ctr"/>
            <a:endParaRPr lang="en-US" b="1" i="1" dirty="0"/>
          </a:p>
          <a:p>
            <a:pPr algn="ctr"/>
            <a:r>
              <a:rPr lang="en-US" b="1" dirty="0"/>
              <a:t>Applicants may then either remove these costs from their FEMA projects, or continue with a formal determination memorandum while simultaneously applying to the CRF. If costs are paid under the CRF, it is up to the Applicant to then withdraw those costs from their FEMA projects to ensure there is "no duplication of benefits." </a:t>
            </a:r>
          </a:p>
        </p:txBody>
      </p:sp>
      <p:pic>
        <p:nvPicPr>
          <p:cNvPr id="23" name="Picture 22" descr="A picture containing drawing&#10;&#10;Description automatically generated">
            <a:extLst>
              <a:ext uri="{FF2B5EF4-FFF2-40B4-BE49-F238E27FC236}">
                <a16:creationId xmlns:a16="http://schemas.microsoft.com/office/drawing/2014/main" id="{40481C30-A2DF-4171-B772-9BF0D28EE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69865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8</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82526" y="1113661"/>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FEMA GUIDANCE</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F630EFE5-436A-43AD-8CDB-080EED770EAD}"/>
              </a:ext>
            </a:extLst>
          </p:cNvPr>
          <p:cNvSpPr txBox="1"/>
          <p:nvPr/>
        </p:nvSpPr>
        <p:spPr>
          <a:xfrm>
            <a:off x="978195" y="1240832"/>
            <a:ext cx="7469934" cy="4301170"/>
          </a:xfrm>
          <a:prstGeom prst="rect">
            <a:avLst/>
          </a:prstGeom>
        </p:spPr>
        <p:txBody>
          <a:bodyPr vert="horz" lIns="91440" tIns="45720" rIns="91440" bIns="45720" rtlCol="0">
            <a:normAutofit/>
          </a:bodyPr>
          <a:lstStyle/>
          <a:p>
            <a:pPr algn="r"/>
            <a:r>
              <a:rPr lang="en-US" b="1" dirty="0"/>
              <a:t> </a:t>
            </a:r>
            <a:endParaRPr lang="en-US" dirty="0"/>
          </a:p>
          <a:p>
            <a:r>
              <a:rPr lang="en-US" sz="1600" b="1" i="1" dirty="0"/>
              <a:t>1. Disinfection of Schools and Other Public Facilities. </a:t>
            </a:r>
            <a:r>
              <a:rPr lang="en-US" sz="1600" dirty="0"/>
              <a:t>You have asked whether the is infection of school and other government buildings (including purchase and provision of necessary supplies and equipment) would be eligible under Public Assistance Category B. The answer is likely no. FEMA will provide financial assistance for disinfecting public facilities only when that public facility is performing eligible emergency protective measures and it is necessary to disinfect that public facility to facilitate that eligible work.</a:t>
            </a:r>
          </a:p>
          <a:p>
            <a:endParaRPr lang="en-US" sz="1600" b="1" i="1" dirty="0"/>
          </a:p>
          <a:p>
            <a:r>
              <a:rPr lang="en-US" sz="1600" b="1" i="1" dirty="0"/>
              <a:t>2. Personal Protective Equipment (PPE) for Government Employees.</a:t>
            </a:r>
            <a:r>
              <a:rPr lang="en-US" sz="1600" dirty="0"/>
              <a:t> You have asked whether the purchase of PPE (e.g., N95 masks, cloth face coverings, aprons, face shields, etc.) for schoolteachers, election poll workers, town or city clerks, public works employees, medical staff, and all other government employees to perform their day-to-day duties would be eligible. The answer is likely no. FEMA will only provide financial assistance for an applicant to purchase PPE for government employees when an employee is performing an eligible emergency protective measure and needs the PPE to facilitate that eligible work.</a:t>
            </a:r>
          </a:p>
          <a:p>
            <a:endParaRPr lang="en-US" sz="1600" b="1" i="1" dirty="0"/>
          </a:p>
          <a:p>
            <a:endParaRPr lang="en-US" sz="1600" b="1" dirty="0"/>
          </a:p>
        </p:txBody>
      </p:sp>
      <p:pic>
        <p:nvPicPr>
          <p:cNvPr id="23" name="Picture 22" descr="A picture containing drawing&#10;&#10;Description automatically generated">
            <a:extLst>
              <a:ext uri="{FF2B5EF4-FFF2-40B4-BE49-F238E27FC236}">
                <a16:creationId xmlns:a16="http://schemas.microsoft.com/office/drawing/2014/main" id="{40481C30-A2DF-4171-B772-9BF0D28EE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400130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p:cNvSpPr txBox="1">
            <a:spLocks/>
          </p:cNvSpPr>
          <p:nvPr/>
        </p:nvSpPr>
        <p:spPr>
          <a:xfrm>
            <a:off x="550203" y="754912"/>
            <a:ext cx="8348889" cy="5203109"/>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endParaRPr lang="en-US" sz="2800" b="1" dirty="0"/>
          </a:p>
          <a:p>
            <a:r>
              <a:rPr lang="en-US" sz="2800" b="1" i="1" dirty="0"/>
              <a:t> </a:t>
            </a:r>
            <a:endParaRPr lang="en-US" sz="1400" b="1" dirty="0"/>
          </a:p>
          <a:p>
            <a:r>
              <a:rPr lang="en-US" b="1" dirty="0"/>
              <a:t> </a:t>
            </a:r>
            <a:endParaRPr lang="en-US" dirty="0"/>
          </a:p>
          <a:p>
            <a:endParaRPr lang="en-US" sz="800" b="1" i="1" dirty="0"/>
          </a:p>
          <a:p>
            <a:r>
              <a:rPr lang="en-US" b="1" i="1" dirty="0"/>
              <a:t> </a:t>
            </a:r>
            <a:endParaRPr lang="en-US" dirty="0"/>
          </a:p>
          <a:p>
            <a:pPr algn="l"/>
            <a:endParaRPr lang="en-US" sz="800" dirty="0"/>
          </a:p>
          <a:p>
            <a:r>
              <a:rPr lang="en-US" dirty="0"/>
              <a:t> </a:t>
            </a:r>
          </a:p>
        </p:txBody>
      </p:sp>
      <p:sp>
        <p:nvSpPr>
          <p:cNvPr id="6" name="Rectangle 5"/>
          <p:cNvSpPr/>
          <p:nvPr/>
        </p:nvSpPr>
        <p:spPr>
          <a:xfrm>
            <a:off x="239486" y="6106885"/>
            <a:ext cx="8675913" cy="216047"/>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01F86571-980C-4C05-AE36-C316BAD78641}" type="slidenum">
              <a:rPr lang="en-US" smtClean="0"/>
              <a:t>9</a:t>
            </a:fld>
            <a:endParaRPr lang="en-US" dirty="0"/>
          </a:p>
        </p:txBody>
      </p:sp>
      <p:sp>
        <p:nvSpPr>
          <p:cNvPr id="13" name="Content Placeholder 2">
            <a:extLst>
              <a:ext uri="{FF2B5EF4-FFF2-40B4-BE49-F238E27FC236}">
                <a16:creationId xmlns:a16="http://schemas.microsoft.com/office/drawing/2014/main" id="{4F051525-803A-4EE5-A723-4DF2EC6DED98}"/>
              </a:ext>
            </a:extLst>
          </p:cNvPr>
          <p:cNvSpPr txBox="1">
            <a:spLocks/>
          </p:cNvSpPr>
          <p:nvPr/>
        </p:nvSpPr>
        <p:spPr>
          <a:xfrm>
            <a:off x="682526" y="1113661"/>
            <a:ext cx="7886700" cy="4784831"/>
          </a:xfrm>
          <a:prstGeom prst="rect">
            <a:avLst/>
          </a:prstGeom>
          <a:solidFill>
            <a:schemeClr val="bg1"/>
          </a:solidFill>
          <a:effectLst>
            <a:outerShdw blurRad="279400" dist="254000" dir="8100000" algn="tr" rotWithShape="0">
              <a:prstClr val="black">
                <a:alpha val="70000"/>
              </a:prstClr>
            </a:outerShdw>
          </a:effectLst>
        </p:spPr>
        <p:txBody>
          <a:bodyPr vert="horz" lIns="274320" tIns="365760" rIns="27432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dirty="0"/>
          </a:p>
          <a:p>
            <a:pPr algn="l">
              <a:lnSpc>
                <a:spcPct val="100000"/>
              </a:lnSpc>
            </a:pPr>
            <a:endParaRPr lang="en-US" dirty="0"/>
          </a:p>
        </p:txBody>
      </p:sp>
      <p:grpSp>
        <p:nvGrpSpPr>
          <p:cNvPr id="14" name="Group 13">
            <a:extLst>
              <a:ext uri="{FF2B5EF4-FFF2-40B4-BE49-F238E27FC236}">
                <a16:creationId xmlns:a16="http://schemas.microsoft.com/office/drawing/2014/main" id="{102A090E-82EE-40AD-9407-0E1E3873A278}"/>
              </a:ext>
            </a:extLst>
          </p:cNvPr>
          <p:cNvGrpSpPr/>
          <p:nvPr/>
        </p:nvGrpSpPr>
        <p:grpSpPr>
          <a:xfrm>
            <a:off x="111950" y="238921"/>
            <a:ext cx="8919221" cy="841321"/>
            <a:chOff x="111950" y="238921"/>
            <a:chExt cx="8919221" cy="841321"/>
          </a:xfrm>
        </p:grpSpPr>
        <p:pic>
          <p:nvPicPr>
            <p:cNvPr id="15" name="Picture 14">
              <a:extLst>
                <a:ext uri="{FF2B5EF4-FFF2-40B4-BE49-F238E27FC236}">
                  <a16:creationId xmlns:a16="http://schemas.microsoft.com/office/drawing/2014/main" id="{4E02532C-DB13-4A9E-9473-7DC33D854AB8}"/>
                </a:ext>
              </a:extLst>
            </p:cNvPr>
            <p:cNvPicPr>
              <a:picLocks noChangeAspect="1"/>
            </p:cNvPicPr>
            <p:nvPr/>
          </p:nvPicPr>
          <p:blipFill>
            <a:blip r:embed="rId2"/>
            <a:stretch>
              <a:fillRect/>
            </a:stretch>
          </p:blipFill>
          <p:spPr>
            <a:xfrm>
              <a:off x="111950" y="238921"/>
              <a:ext cx="8919221" cy="841321"/>
            </a:xfrm>
            <a:prstGeom prst="rect">
              <a:avLst/>
            </a:prstGeom>
          </p:spPr>
        </p:pic>
        <p:sp>
          <p:nvSpPr>
            <p:cNvPr id="16" name="Title 5">
              <a:extLst>
                <a:ext uri="{FF2B5EF4-FFF2-40B4-BE49-F238E27FC236}">
                  <a16:creationId xmlns:a16="http://schemas.microsoft.com/office/drawing/2014/main" id="{EE8D14AF-1A5C-4B59-948A-77363F65F902}"/>
                </a:ext>
              </a:extLst>
            </p:cNvPr>
            <p:cNvSpPr txBox="1">
              <a:spLocks/>
            </p:cNvSpPr>
            <p:nvPr/>
          </p:nvSpPr>
          <p:spPr>
            <a:xfrm>
              <a:off x="244908" y="399511"/>
              <a:ext cx="8675913" cy="475947"/>
            </a:xfrm>
            <a:prstGeom prst="rect">
              <a:avLst/>
            </a:prstGeom>
            <a:noFill/>
          </p:spPr>
          <p:txBody>
            <a:bodyPr vert="horz" lIns="0" tIns="0" rIns="0" bIns="0" rtlCol="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mn-lt"/>
                </a:rPr>
                <a:t>FEMA GUIDANCE</a:t>
              </a:r>
            </a:p>
          </p:txBody>
        </p:sp>
      </p:grpSp>
      <p:sp>
        <p:nvSpPr>
          <p:cNvPr id="3" name="Rectangle 2">
            <a:extLst>
              <a:ext uri="{FF2B5EF4-FFF2-40B4-BE49-F238E27FC236}">
                <a16:creationId xmlns:a16="http://schemas.microsoft.com/office/drawing/2014/main" id="{BC4934F2-E2C1-4760-A936-94A3083C14A6}"/>
              </a:ext>
            </a:extLst>
          </p:cNvPr>
          <p:cNvSpPr/>
          <p:nvPr/>
        </p:nvSpPr>
        <p:spPr>
          <a:xfrm>
            <a:off x="914399" y="1435644"/>
            <a:ext cx="7678517" cy="923330"/>
          </a:xfrm>
          <a:prstGeom prst="rect">
            <a:avLst/>
          </a:prstGeom>
        </p:spPr>
        <p:txBody>
          <a:bodyPr wrap="square">
            <a:spAutoFit/>
          </a:bodyPr>
          <a:lstStyle/>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a:p>
            <a:pPr marR="0" lvl="0">
              <a:spcBef>
                <a:spcPts val="0"/>
              </a:spcBef>
              <a:spcAft>
                <a:spcPts val="0"/>
              </a:spcAft>
            </a:pPr>
            <a:endParaRPr lang="en-US" dirty="0">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F630EFE5-436A-43AD-8CDB-080EED770EAD}"/>
              </a:ext>
            </a:extLst>
          </p:cNvPr>
          <p:cNvSpPr txBox="1"/>
          <p:nvPr/>
        </p:nvSpPr>
        <p:spPr>
          <a:xfrm>
            <a:off x="978195" y="1240832"/>
            <a:ext cx="7469934" cy="4301170"/>
          </a:xfrm>
          <a:prstGeom prst="rect">
            <a:avLst/>
          </a:prstGeom>
        </p:spPr>
        <p:txBody>
          <a:bodyPr vert="horz" lIns="91440" tIns="45720" rIns="91440" bIns="45720" rtlCol="0">
            <a:normAutofit fontScale="92500" lnSpcReduction="10000"/>
          </a:bodyPr>
          <a:lstStyle/>
          <a:p>
            <a:r>
              <a:rPr lang="en-US" sz="1600" b="1" i="1" dirty="0"/>
              <a:t>3. Temperature Screening and Other Measures in a Public Facility. </a:t>
            </a:r>
            <a:r>
              <a:rPr lang="en-US" sz="1600" dirty="0"/>
              <a:t>You have asked whether the purchase of thermometers for temperature screening and installation of temporary physical barriers (such as plexiglass barriers) and other temporary measures in a public facility to help prevent the spread and transmission of COVID-19 in that facility would be eligible under Public Assistance Category B. The answer is likely no. FEMA will only provide financial assistance for temperature screening and temporary physical barriers and other temporary measures in a public facility where an employee is performing eligible emergency protective measures and needs the PPE to facilitate that eligible work.</a:t>
            </a:r>
          </a:p>
          <a:p>
            <a:endParaRPr lang="en-US" sz="1600" b="1" i="1" dirty="0"/>
          </a:p>
          <a:p>
            <a:r>
              <a:rPr lang="en-US" sz="1600" b="1" i="1" dirty="0"/>
              <a:t>4.  Face Masks for the Public. </a:t>
            </a:r>
            <a:r>
              <a:rPr lang="en-US" sz="1600" dirty="0"/>
              <a:t>You have asked whether the purchase of face masks (including cloth facial coverings, costs of distribution, and storage space) would be eligible under Public Assistance Category B. The answer is likely no. FEMA will only provide financial assistance for an applicant to purchase cloth face masks for government employees when an employee is performing an eligibility protective measure and needs the face mask to facilitate that work.</a:t>
            </a:r>
          </a:p>
          <a:p>
            <a:pPr marL="342900" indent="-342900">
              <a:buAutoNum type="arabicPeriod" startAt="4"/>
            </a:pPr>
            <a:endParaRPr lang="en-US" sz="1600" b="1" i="1" dirty="0"/>
          </a:p>
          <a:p>
            <a:r>
              <a:rPr lang="en-US" sz="1600" b="1" i="1" dirty="0"/>
              <a:t>5. Testing. </a:t>
            </a:r>
            <a:r>
              <a:rPr lang="en-US" sz="1600" dirty="0"/>
              <a:t>You have asked whether the testing of members of the public would be eligible under Public Assistance Category B. The answer is likely no. FEMA will only provide financial assistance for testing performed by an eligible applicant (such as a local government hospital) in the provision of medical care.</a:t>
            </a:r>
          </a:p>
          <a:p>
            <a:endParaRPr lang="en-US" sz="1600" b="1" dirty="0"/>
          </a:p>
        </p:txBody>
      </p:sp>
      <p:pic>
        <p:nvPicPr>
          <p:cNvPr id="23" name="Picture 22" descr="A picture containing drawing&#10;&#10;Description automatically generated">
            <a:extLst>
              <a:ext uri="{FF2B5EF4-FFF2-40B4-BE49-F238E27FC236}">
                <a16:creationId xmlns:a16="http://schemas.microsoft.com/office/drawing/2014/main" id="{40481C30-A2DF-4171-B772-9BF0D28EE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1" y="5613316"/>
            <a:ext cx="1119364" cy="1108160"/>
          </a:xfrm>
          <a:prstGeom prst="flowChartConnector">
            <a:avLst/>
          </a:prstGeom>
        </p:spPr>
      </p:pic>
    </p:spTree>
    <p:extLst>
      <p:ext uri="{BB962C8B-B14F-4D97-AF65-F5344CB8AC3E}">
        <p14:creationId xmlns:p14="http://schemas.microsoft.com/office/powerpoint/2010/main" val="2859759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3054</TotalTime>
  <Words>1638</Words>
  <Application>Microsoft Office PowerPoint</Application>
  <PresentationFormat>On-screen Show (4:3)</PresentationFormat>
  <Paragraphs>324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Update</dc:title>
  <dc:creator>Paul Potamianos</dc:creator>
  <cp:lastModifiedBy>Heft, Martin</cp:lastModifiedBy>
  <cp:revision>360</cp:revision>
  <cp:lastPrinted>2020-10-13T18:07:22Z</cp:lastPrinted>
  <dcterms:created xsi:type="dcterms:W3CDTF">2019-10-09T14:52:09Z</dcterms:created>
  <dcterms:modified xsi:type="dcterms:W3CDTF">2020-10-14T14:23:28Z</dcterms:modified>
</cp:coreProperties>
</file>