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8"/>
  </p:notesMasterIdLst>
  <p:sldIdLst>
    <p:sldId id="260" r:id="rId5"/>
    <p:sldId id="422" r:id="rId6"/>
    <p:sldId id="280" r:id="rId7"/>
    <p:sldId id="282" r:id="rId8"/>
    <p:sldId id="412" r:id="rId9"/>
    <p:sldId id="399" r:id="rId10"/>
    <p:sldId id="400" r:id="rId11"/>
    <p:sldId id="402" r:id="rId12"/>
    <p:sldId id="394" r:id="rId13"/>
    <p:sldId id="398" r:id="rId14"/>
    <p:sldId id="411" r:id="rId15"/>
    <p:sldId id="406" r:id="rId16"/>
    <p:sldId id="40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2987"/>
    <a:srgbClr val="D9D9D9"/>
    <a:srgbClr val="EBEBEB"/>
    <a:srgbClr val="F3F3F3"/>
    <a:srgbClr val="003946"/>
    <a:srgbClr val="A71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93" d="100"/>
          <a:sy n="93" d="100"/>
        </p:scale>
        <p:origin x="3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son, Lars" userId="890727ee-13ed-44e9-bd18-f97d0cc36a5b" providerId="ADAL" clId="{97D4A432-CE29-4CBC-B46B-C88CDBDAF7B0}"/>
    <pc:docChg chg="modSld">
      <pc:chgData name="Benson, Lars" userId="890727ee-13ed-44e9-bd18-f97d0cc36a5b" providerId="ADAL" clId="{97D4A432-CE29-4CBC-B46B-C88CDBDAF7B0}" dt="2021-06-14T21:29:02.609" v="15" actId="1076"/>
      <pc:docMkLst>
        <pc:docMk/>
      </pc:docMkLst>
      <pc:sldChg chg="modSp mod">
        <pc:chgData name="Benson, Lars" userId="890727ee-13ed-44e9-bd18-f97d0cc36a5b" providerId="ADAL" clId="{97D4A432-CE29-4CBC-B46B-C88CDBDAF7B0}" dt="2021-06-14T21:29:02.609" v="15" actId="1076"/>
        <pc:sldMkLst>
          <pc:docMk/>
          <pc:sldMk cId="4254503196" sldId="260"/>
        </pc:sldMkLst>
        <pc:spChg chg="mod">
          <ac:chgData name="Benson, Lars" userId="890727ee-13ed-44e9-bd18-f97d0cc36a5b" providerId="ADAL" clId="{97D4A432-CE29-4CBC-B46B-C88CDBDAF7B0}" dt="2021-06-14T21:29:02.609" v="15" actId="1076"/>
          <ac:spMkLst>
            <pc:docMk/>
            <pc:sldMk cId="4254503196" sldId="260"/>
            <ac:spMk id="8" creationId="{C16CDB36-9556-4F4F-9055-FC772588678F}"/>
          </ac:spMkLst>
        </pc:spChg>
        <pc:spChg chg="mod">
          <ac:chgData name="Benson, Lars" userId="890727ee-13ed-44e9-bd18-f97d0cc36a5b" providerId="ADAL" clId="{97D4A432-CE29-4CBC-B46B-C88CDBDAF7B0}" dt="2021-06-14T21:28:57.632" v="14" actId="1076"/>
          <ac:spMkLst>
            <pc:docMk/>
            <pc:sldMk cId="4254503196" sldId="260"/>
            <ac:spMk id="9" creationId="{ED485BC6-E0F7-496F-B015-F970553D55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81273-AC9D-49CB-8A3F-6236DB6884E7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1DE44-3E1A-4B83-BC9A-8FDDDD81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5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62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70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96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48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05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1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24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15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94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1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1DE44-3E1A-4B83-BC9A-8FDDDD811B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88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KS Color Pal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:a16="http://schemas.microsoft.com/office/drawing/2014/main" id="{532C2B78-C2DF-4B6B-B70D-BE1DEBBC921D}"/>
              </a:ext>
            </a:extLst>
          </p:cNvPr>
          <p:cNvSpPr/>
          <p:nvPr userDrawn="1"/>
        </p:nvSpPr>
        <p:spPr>
          <a:xfrm>
            <a:off x="618226" y="323861"/>
            <a:ext cx="3693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HKS Color Palette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2B45BD-589F-464F-9871-7E77481F774C}"/>
              </a:ext>
            </a:extLst>
          </p:cNvPr>
          <p:cNvSpPr txBox="1"/>
          <p:nvPr userDrawn="1"/>
        </p:nvSpPr>
        <p:spPr>
          <a:xfrm>
            <a:off x="699796" y="1324947"/>
            <a:ext cx="151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BASIC PALETTE</a:t>
            </a:r>
          </a:p>
          <a:p>
            <a:r>
              <a:rPr lang="en-US" sz="1200" dirty="0"/>
              <a:t>HKS LOGO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F2B0CD-2507-4246-945C-7F4719ED95E9}"/>
              </a:ext>
            </a:extLst>
          </p:cNvPr>
          <p:cNvSpPr txBox="1"/>
          <p:nvPr userDrawn="1"/>
        </p:nvSpPr>
        <p:spPr>
          <a:xfrm>
            <a:off x="3467339" y="1324946"/>
            <a:ext cx="1956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PRIMARY PALETTE</a:t>
            </a:r>
          </a:p>
          <a:p>
            <a:r>
              <a:rPr lang="en-US" sz="1200" dirty="0"/>
              <a:t>PRINT AND WEB USES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F6D52-A5CA-4FA2-BA84-9629B6CE9E45}"/>
              </a:ext>
            </a:extLst>
          </p:cNvPr>
          <p:cNvSpPr txBox="1"/>
          <p:nvPr userDrawn="1"/>
        </p:nvSpPr>
        <p:spPr>
          <a:xfrm>
            <a:off x="6419064" y="1324945"/>
            <a:ext cx="2673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SECONDARY PALETTE</a:t>
            </a:r>
          </a:p>
          <a:p>
            <a:r>
              <a:rPr lang="en-US" sz="1200" dirty="0"/>
              <a:t>BACKGROUND OR TINT FILLS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1E4F9-A84C-4836-B726-F3BB28EBACD1}"/>
              </a:ext>
            </a:extLst>
          </p:cNvPr>
          <p:cNvSpPr txBox="1"/>
          <p:nvPr userDrawn="1"/>
        </p:nvSpPr>
        <p:spPr>
          <a:xfrm>
            <a:off x="9092285" y="1324945"/>
            <a:ext cx="2673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GRAPH COLORS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8AF85A-E3F9-4907-AD45-A6268534E86B}"/>
              </a:ext>
            </a:extLst>
          </p:cNvPr>
          <p:cNvSpPr/>
          <p:nvPr userDrawn="1"/>
        </p:nvSpPr>
        <p:spPr>
          <a:xfrm>
            <a:off x="699796" y="2020363"/>
            <a:ext cx="653143" cy="653143"/>
          </a:xfrm>
          <a:prstGeom prst="ellipse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B7EA20-E733-4C24-AB90-036D0BD47E91}"/>
              </a:ext>
            </a:extLst>
          </p:cNvPr>
          <p:cNvSpPr txBox="1"/>
          <p:nvPr userDrawn="1"/>
        </p:nvSpPr>
        <p:spPr>
          <a:xfrm>
            <a:off x="1455576" y="1931437"/>
            <a:ext cx="2621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Legacy Crimson </a:t>
            </a:r>
            <a:r>
              <a:rPr lang="en-US" sz="1200" dirty="0"/>
              <a:t>| PMS 187</a:t>
            </a:r>
          </a:p>
          <a:p>
            <a:r>
              <a:rPr lang="en-US" sz="1200" dirty="0"/>
              <a:t>CMYK 0/100/60/25 *</a:t>
            </a:r>
          </a:p>
          <a:p>
            <a:r>
              <a:rPr lang="en-US" sz="1200" dirty="0"/>
              <a:t>RGB 167/25/48</a:t>
            </a:r>
          </a:p>
          <a:p>
            <a:r>
              <a:rPr lang="en-US" sz="1200" dirty="0"/>
              <a:t>HEX #AC162C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F984A4B-4E74-464E-8E94-B9E7C6DEE299}"/>
              </a:ext>
            </a:extLst>
          </p:cNvPr>
          <p:cNvSpPr/>
          <p:nvPr userDrawn="1"/>
        </p:nvSpPr>
        <p:spPr>
          <a:xfrm>
            <a:off x="699796" y="2935819"/>
            <a:ext cx="653143" cy="653143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6CEBAD-9BE4-47D2-A7A1-6301E31038D1}"/>
              </a:ext>
            </a:extLst>
          </p:cNvPr>
          <p:cNvSpPr txBox="1"/>
          <p:nvPr userDrawn="1"/>
        </p:nvSpPr>
        <p:spPr>
          <a:xfrm>
            <a:off x="1455576" y="2846893"/>
            <a:ext cx="2621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Black</a:t>
            </a:r>
            <a:endParaRPr lang="en-US" sz="1200" dirty="0"/>
          </a:p>
          <a:p>
            <a:r>
              <a:rPr lang="en-US" sz="1200" dirty="0"/>
              <a:t>CMYK 0/0/0/100</a:t>
            </a:r>
          </a:p>
          <a:p>
            <a:r>
              <a:rPr lang="en-US" sz="1200" dirty="0"/>
              <a:t>RGB 0/0/0</a:t>
            </a:r>
          </a:p>
          <a:p>
            <a:r>
              <a:rPr lang="en-US" sz="1200" dirty="0"/>
              <a:t>HEX #000000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CDC5528-7912-4FBD-9DD8-63215EA40D0C}"/>
              </a:ext>
            </a:extLst>
          </p:cNvPr>
          <p:cNvSpPr/>
          <p:nvPr userDrawn="1"/>
        </p:nvSpPr>
        <p:spPr>
          <a:xfrm>
            <a:off x="3581637" y="3802300"/>
            <a:ext cx="653143" cy="653143"/>
          </a:xfrm>
          <a:prstGeom prst="ellipse">
            <a:avLst/>
          </a:prstGeom>
          <a:solidFill>
            <a:srgbClr val="A0C1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012922-7651-43FA-BB75-F919DBFA2132}"/>
              </a:ext>
            </a:extLst>
          </p:cNvPr>
          <p:cNvSpPr txBox="1"/>
          <p:nvPr userDrawn="1"/>
        </p:nvSpPr>
        <p:spPr>
          <a:xfrm>
            <a:off x="4337417" y="3713374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Soft Blue</a:t>
            </a:r>
            <a:endParaRPr lang="en-US" sz="1200" dirty="0"/>
          </a:p>
          <a:p>
            <a:r>
              <a:rPr lang="en-US" sz="1200" dirty="0"/>
              <a:t>CMYK 23/8/0/18</a:t>
            </a:r>
          </a:p>
          <a:p>
            <a:r>
              <a:rPr lang="en-US" sz="1200" dirty="0"/>
              <a:t>RGB 160/193/209</a:t>
            </a:r>
          </a:p>
          <a:p>
            <a:r>
              <a:rPr lang="en-US" sz="1200" dirty="0"/>
              <a:t>HEX #A0C1D1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B818244-0F57-46FE-8117-DFEFE4E7B534}"/>
              </a:ext>
            </a:extLst>
          </p:cNvPr>
          <p:cNvSpPr/>
          <p:nvPr userDrawn="1"/>
        </p:nvSpPr>
        <p:spPr>
          <a:xfrm>
            <a:off x="3581637" y="2916985"/>
            <a:ext cx="653143" cy="653143"/>
          </a:xfrm>
          <a:prstGeom prst="ellipse">
            <a:avLst/>
          </a:prstGeom>
          <a:solidFill>
            <a:srgbClr val="003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A1BED5-D1BA-4A7D-993C-01300C12863E}"/>
              </a:ext>
            </a:extLst>
          </p:cNvPr>
          <p:cNvSpPr txBox="1"/>
          <p:nvPr userDrawn="1"/>
        </p:nvSpPr>
        <p:spPr>
          <a:xfrm>
            <a:off x="4337417" y="2828059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Legacy Blue</a:t>
            </a:r>
            <a:endParaRPr lang="en-US" sz="1200" dirty="0"/>
          </a:p>
          <a:p>
            <a:r>
              <a:rPr lang="en-US" sz="1200" dirty="0"/>
              <a:t>CMYK 100/29/27/79</a:t>
            </a:r>
          </a:p>
          <a:p>
            <a:r>
              <a:rPr lang="en-US" sz="1200" dirty="0"/>
              <a:t>RGB 0/57/70</a:t>
            </a:r>
          </a:p>
          <a:p>
            <a:r>
              <a:rPr lang="en-US" sz="1200" dirty="0"/>
              <a:t>HEX #003946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C30B402-E9DB-4C2A-B59F-8EFF5D20B0E2}"/>
              </a:ext>
            </a:extLst>
          </p:cNvPr>
          <p:cNvSpPr/>
          <p:nvPr userDrawn="1"/>
        </p:nvSpPr>
        <p:spPr>
          <a:xfrm>
            <a:off x="3581637" y="4730314"/>
            <a:ext cx="653143" cy="653143"/>
          </a:xfrm>
          <a:prstGeom prst="ellipse">
            <a:avLst/>
          </a:prstGeom>
          <a:solidFill>
            <a:srgbClr val="D58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20F8AE-0DDD-49C9-85BA-CDD22E21D2D7}"/>
              </a:ext>
            </a:extLst>
          </p:cNvPr>
          <p:cNvSpPr txBox="1"/>
          <p:nvPr userDrawn="1"/>
        </p:nvSpPr>
        <p:spPr>
          <a:xfrm>
            <a:off x="4337417" y="4641388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Bronze</a:t>
            </a:r>
            <a:endParaRPr lang="en-US" sz="1200" dirty="0"/>
          </a:p>
          <a:p>
            <a:r>
              <a:rPr lang="en-US" sz="1200" dirty="0"/>
              <a:t>CMYK 0/36/75/16</a:t>
            </a:r>
          </a:p>
          <a:p>
            <a:r>
              <a:rPr lang="en-US" sz="1200" dirty="0"/>
              <a:t>RGB 213/137/54 </a:t>
            </a:r>
          </a:p>
          <a:p>
            <a:r>
              <a:rPr lang="en-US" sz="1200" dirty="0"/>
              <a:t>HEX # D58936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822F5E7-384C-4D97-90AA-747D2635255A}"/>
              </a:ext>
            </a:extLst>
          </p:cNvPr>
          <p:cNvSpPr/>
          <p:nvPr userDrawn="1"/>
        </p:nvSpPr>
        <p:spPr>
          <a:xfrm>
            <a:off x="6480102" y="2020363"/>
            <a:ext cx="653143" cy="653143"/>
          </a:xfrm>
          <a:prstGeom prst="ellipse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D2E427-2349-463E-BB30-979F1E147DF6}"/>
              </a:ext>
            </a:extLst>
          </p:cNvPr>
          <p:cNvSpPr txBox="1"/>
          <p:nvPr userDrawn="1"/>
        </p:nvSpPr>
        <p:spPr>
          <a:xfrm>
            <a:off x="7235882" y="1931437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Dark Gray</a:t>
            </a:r>
            <a:endParaRPr lang="en-US" sz="1200" dirty="0"/>
          </a:p>
          <a:p>
            <a:r>
              <a:rPr lang="en-US" sz="1200" dirty="0"/>
              <a:t>CMYK 0/0/0/60</a:t>
            </a:r>
          </a:p>
          <a:p>
            <a:r>
              <a:rPr lang="en-US" sz="1200" dirty="0"/>
              <a:t>RGB 102/102/102</a:t>
            </a:r>
          </a:p>
          <a:p>
            <a:r>
              <a:rPr lang="en-US" sz="1200" dirty="0"/>
              <a:t>HEX #666666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7FD7889-BB5F-4B0C-BCC4-08A0505FB744}"/>
              </a:ext>
            </a:extLst>
          </p:cNvPr>
          <p:cNvSpPr/>
          <p:nvPr userDrawn="1"/>
        </p:nvSpPr>
        <p:spPr>
          <a:xfrm>
            <a:off x="6480102" y="2941342"/>
            <a:ext cx="653143" cy="653143"/>
          </a:xfrm>
          <a:prstGeom prst="ellips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46EEE3-3BC5-44D2-9E3A-0C0D89013A0F}"/>
              </a:ext>
            </a:extLst>
          </p:cNvPr>
          <p:cNvSpPr txBox="1"/>
          <p:nvPr userDrawn="1"/>
        </p:nvSpPr>
        <p:spPr>
          <a:xfrm>
            <a:off x="7235882" y="2852416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Medium Gray</a:t>
            </a:r>
            <a:endParaRPr lang="en-US" sz="1200" dirty="0"/>
          </a:p>
          <a:p>
            <a:r>
              <a:rPr lang="en-US" sz="1200" dirty="0"/>
              <a:t>CMYK 0/0/0/40</a:t>
            </a:r>
          </a:p>
          <a:p>
            <a:r>
              <a:rPr lang="en-US" sz="1200" dirty="0"/>
              <a:t>RGB 153/153/153</a:t>
            </a:r>
          </a:p>
          <a:p>
            <a:r>
              <a:rPr lang="en-US" sz="1200" dirty="0"/>
              <a:t>HEX #999999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DAB557A-C14A-46FE-B222-7B15E34F0697}"/>
              </a:ext>
            </a:extLst>
          </p:cNvPr>
          <p:cNvSpPr/>
          <p:nvPr userDrawn="1"/>
        </p:nvSpPr>
        <p:spPr>
          <a:xfrm>
            <a:off x="6480102" y="3802300"/>
            <a:ext cx="653143" cy="653143"/>
          </a:xfrm>
          <a:prstGeom prst="ellipse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B70287-DB45-47E5-90DC-3A9E90F66B25}"/>
              </a:ext>
            </a:extLst>
          </p:cNvPr>
          <p:cNvSpPr txBox="1"/>
          <p:nvPr userDrawn="1"/>
        </p:nvSpPr>
        <p:spPr>
          <a:xfrm>
            <a:off x="7235882" y="3713374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Light Gray / Neutral</a:t>
            </a:r>
            <a:endParaRPr lang="en-US" sz="1200" dirty="0"/>
          </a:p>
          <a:p>
            <a:r>
              <a:rPr lang="en-US" sz="1200" dirty="0"/>
              <a:t>CMYK 0/0/0/5</a:t>
            </a:r>
          </a:p>
          <a:p>
            <a:r>
              <a:rPr lang="en-US" sz="1200" dirty="0"/>
              <a:t>RGB 243/243/243</a:t>
            </a:r>
          </a:p>
          <a:p>
            <a:r>
              <a:rPr lang="en-US" sz="1200" dirty="0"/>
              <a:t>HEX #F3F3F3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529A00A-890B-423E-8080-F905AAD797AF}"/>
              </a:ext>
            </a:extLst>
          </p:cNvPr>
          <p:cNvSpPr/>
          <p:nvPr userDrawn="1"/>
        </p:nvSpPr>
        <p:spPr>
          <a:xfrm>
            <a:off x="9187290" y="3802300"/>
            <a:ext cx="653143" cy="653143"/>
          </a:xfrm>
          <a:prstGeom prst="ellipse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933E93-EE74-4FC9-A738-F0BE32AA953D}"/>
              </a:ext>
            </a:extLst>
          </p:cNvPr>
          <p:cNvSpPr txBox="1"/>
          <p:nvPr userDrawn="1"/>
        </p:nvSpPr>
        <p:spPr>
          <a:xfrm>
            <a:off x="9943070" y="3713374"/>
            <a:ext cx="1903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Marigold</a:t>
            </a:r>
            <a:endParaRPr lang="en-US" sz="1200" dirty="0"/>
          </a:p>
          <a:p>
            <a:r>
              <a:rPr lang="en-US" sz="1200" dirty="0"/>
              <a:t>CMYK 0/26/100/0</a:t>
            </a:r>
          </a:p>
          <a:p>
            <a:r>
              <a:rPr lang="en-US" sz="1200" dirty="0"/>
              <a:t>RGB 255/189/0</a:t>
            </a:r>
          </a:p>
          <a:p>
            <a:r>
              <a:rPr lang="en-US" sz="1200" dirty="0"/>
              <a:t>HEX #FFBD00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37B0D6-3BA2-4994-9E61-FD7DAF28F902}"/>
              </a:ext>
            </a:extLst>
          </p:cNvPr>
          <p:cNvSpPr txBox="1"/>
          <p:nvPr userDrawn="1"/>
        </p:nvSpPr>
        <p:spPr>
          <a:xfrm>
            <a:off x="303238" y="6391909"/>
            <a:ext cx="3517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*NOTE LEGACY CRIMSON USES A CUSTOM CMYK BUILD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8E50767-198D-41D0-BD1E-3C311726FA92}"/>
              </a:ext>
            </a:extLst>
          </p:cNvPr>
          <p:cNvSpPr/>
          <p:nvPr userDrawn="1"/>
        </p:nvSpPr>
        <p:spPr>
          <a:xfrm>
            <a:off x="3581637" y="2021532"/>
            <a:ext cx="653143" cy="653143"/>
          </a:xfrm>
          <a:prstGeom prst="ellipse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79A5F3-2042-4C4D-B772-68A0EF57F8B6}"/>
              </a:ext>
            </a:extLst>
          </p:cNvPr>
          <p:cNvSpPr txBox="1"/>
          <p:nvPr userDrawn="1"/>
        </p:nvSpPr>
        <p:spPr>
          <a:xfrm>
            <a:off x="4337417" y="1932606"/>
            <a:ext cx="2621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Legacy Crimson </a:t>
            </a:r>
            <a:r>
              <a:rPr lang="en-US" sz="1200" dirty="0"/>
              <a:t>| PMS 187</a:t>
            </a:r>
          </a:p>
          <a:p>
            <a:r>
              <a:rPr lang="en-US" sz="1200" dirty="0"/>
              <a:t>CMYK 0/100/60/25 *</a:t>
            </a:r>
          </a:p>
          <a:p>
            <a:r>
              <a:rPr lang="en-US" sz="1200" dirty="0"/>
              <a:t>RGB 167/25/48</a:t>
            </a:r>
          </a:p>
          <a:p>
            <a:r>
              <a:rPr lang="en-US" sz="1200" dirty="0"/>
              <a:t>HEX #AC162C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6BF941C-8F5E-41D6-9BC5-A90450464AA5}"/>
              </a:ext>
            </a:extLst>
          </p:cNvPr>
          <p:cNvSpPr/>
          <p:nvPr userDrawn="1"/>
        </p:nvSpPr>
        <p:spPr>
          <a:xfrm>
            <a:off x="9187290" y="2935819"/>
            <a:ext cx="653143" cy="653143"/>
          </a:xfrm>
          <a:prstGeom prst="ellipse">
            <a:avLst/>
          </a:prstGeom>
          <a:solidFill>
            <a:srgbClr val="6AAB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035D89-FBB8-49BD-ADF9-7CD5517850FD}"/>
              </a:ext>
            </a:extLst>
          </p:cNvPr>
          <p:cNvSpPr txBox="1"/>
          <p:nvPr userDrawn="1"/>
        </p:nvSpPr>
        <p:spPr>
          <a:xfrm>
            <a:off x="9943070" y="2846893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Teal</a:t>
            </a:r>
            <a:endParaRPr lang="en-US" sz="1200" dirty="0"/>
          </a:p>
          <a:p>
            <a:r>
              <a:rPr lang="en-US" sz="1200" dirty="0"/>
              <a:t>CMYK 41/5/0/29</a:t>
            </a:r>
          </a:p>
          <a:p>
            <a:r>
              <a:rPr lang="en-US" sz="1200" dirty="0"/>
              <a:t>RGB 106/171/180 HEX # 6AABB4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0878C10-5371-4C71-94F4-FC866DEB7DB3}"/>
              </a:ext>
            </a:extLst>
          </p:cNvPr>
          <p:cNvSpPr/>
          <p:nvPr userDrawn="1"/>
        </p:nvSpPr>
        <p:spPr>
          <a:xfrm>
            <a:off x="9187290" y="2020363"/>
            <a:ext cx="653143" cy="653143"/>
          </a:xfrm>
          <a:prstGeom prst="ellipse">
            <a:avLst/>
          </a:prstGeom>
          <a:solidFill>
            <a:srgbClr val="6C7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C8A88F-391E-43ED-B2B5-728A95FA8A6E}"/>
              </a:ext>
            </a:extLst>
          </p:cNvPr>
          <p:cNvSpPr txBox="1"/>
          <p:nvPr userDrawn="1"/>
        </p:nvSpPr>
        <p:spPr>
          <a:xfrm>
            <a:off x="9943070" y="1931437"/>
            <a:ext cx="1674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Olive Green</a:t>
            </a:r>
            <a:endParaRPr lang="en-US" sz="1200" dirty="0"/>
          </a:p>
          <a:p>
            <a:r>
              <a:rPr lang="en-US" sz="1200" dirty="0"/>
              <a:t>CMYK 14/0/43/51</a:t>
            </a:r>
          </a:p>
          <a:p>
            <a:r>
              <a:rPr lang="en-US" sz="1200" dirty="0"/>
              <a:t>RGB 108/125/71</a:t>
            </a:r>
          </a:p>
          <a:p>
            <a:r>
              <a:rPr lang="en-US" sz="1200" dirty="0"/>
              <a:t>HEX #6C7D47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90CB1F1-42A4-43D6-9436-0C97FA59D743}"/>
              </a:ext>
            </a:extLst>
          </p:cNvPr>
          <p:cNvSpPr/>
          <p:nvPr userDrawn="1"/>
        </p:nvSpPr>
        <p:spPr>
          <a:xfrm>
            <a:off x="9187290" y="4717756"/>
            <a:ext cx="653143" cy="653143"/>
          </a:xfrm>
          <a:prstGeom prst="ellipse">
            <a:avLst/>
          </a:prstGeom>
          <a:solidFill>
            <a:srgbClr val="E34E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EDAF50-98C4-4E31-A944-EDFA3A74C26F}"/>
              </a:ext>
            </a:extLst>
          </p:cNvPr>
          <p:cNvSpPr txBox="1"/>
          <p:nvPr userDrawn="1"/>
        </p:nvSpPr>
        <p:spPr>
          <a:xfrm>
            <a:off x="9943070" y="4628830"/>
            <a:ext cx="1903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Fire Red</a:t>
            </a:r>
            <a:endParaRPr lang="en-US" sz="1200" dirty="0"/>
          </a:p>
          <a:p>
            <a:r>
              <a:rPr lang="en-US" sz="1200" dirty="0"/>
              <a:t>CMYK 0/65/88/11</a:t>
            </a:r>
          </a:p>
          <a:p>
            <a:r>
              <a:rPr lang="en-US" sz="1200" dirty="0"/>
              <a:t>RGB 226/78/27</a:t>
            </a:r>
          </a:p>
          <a:p>
            <a:r>
              <a:rPr lang="en-US" sz="1200" dirty="0"/>
              <a:t>HEX #E24E1B</a:t>
            </a:r>
          </a:p>
        </p:txBody>
      </p:sp>
    </p:spTree>
    <p:extLst>
      <p:ext uri="{BB962C8B-B14F-4D97-AF65-F5344CB8AC3E}">
        <p14:creationId xmlns:p14="http://schemas.microsoft.com/office/powerpoint/2010/main" val="211772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, Color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B14677CA-7884-4B2F-8534-1CDFFEC931C9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3386DED-74EC-43CC-9B8C-E61C0FE3B300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EA9FB8-1665-47D1-B1A2-27D0401681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981200"/>
            <a:ext cx="3474720" cy="4114800"/>
          </a:xfrm>
        </p:spPr>
        <p:txBody>
          <a:bodyPr/>
          <a:lstStyle>
            <a:lvl2pPr marL="742950" indent="-28575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34488159-7A4A-45DA-84E8-049F681838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58640" y="1981200"/>
            <a:ext cx="3474720" cy="4114800"/>
          </a:xfrm>
        </p:spPr>
        <p:txBody>
          <a:bodyPr/>
          <a:lstStyle>
            <a:lvl2pPr marL="742950" indent="-28575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072B16B4-6A08-4494-8145-03712D42A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07680" y="1981200"/>
            <a:ext cx="3474720" cy="4114800"/>
          </a:xfrm>
        </p:spPr>
        <p:txBody>
          <a:bodyPr/>
          <a:lstStyle>
            <a:lvl2pPr marL="742950" indent="-28575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DCF02C38-D782-4031-976C-075B92A861D2}"/>
              </a:ext>
            </a:extLst>
          </p:cNvPr>
          <p:cNvSpPr/>
          <p:nvPr userDrawn="1"/>
        </p:nvSpPr>
        <p:spPr>
          <a:xfrm>
            <a:off x="609600" y="1279216"/>
            <a:ext cx="3556000" cy="621342"/>
          </a:xfrm>
          <a:prstGeom prst="parallelogram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latin typeface="+mj-lt"/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E1FD1C7C-7852-4BD3-9115-BF490EE47070}"/>
              </a:ext>
            </a:extLst>
          </p:cNvPr>
          <p:cNvSpPr/>
          <p:nvPr userDrawn="1"/>
        </p:nvSpPr>
        <p:spPr>
          <a:xfrm>
            <a:off x="4358640" y="1279216"/>
            <a:ext cx="3556000" cy="621342"/>
          </a:xfrm>
          <a:prstGeom prst="parallelogram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latin typeface="+mj-lt"/>
            </a:endParaRPr>
          </a:p>
        </p:txBody>
      </p:sp>
      <p:sp>
        <p:nvSpPr>
          <p:cNvPr id="23" name="Parallelogram 22">
            <a:extLst>
              <a:ext uri="{FF2B5EF4-FFF2-40B4-BE49-F238E27FC236}">
                <a16:creationId xmlns:a16="http://schemas.microsoft.com/office/drawing/2014/main" id="{9ACFE749-411C-49FE-8E4A-19C5EEBA0EA8}"/>
              </a:ext>
            </a:extLst>
          </p:cNvPr>
          <p:cNvSpPr/>
          <p:nvPr userDrawn="1"/>
        </p:nvSpPr>
        <p:spPr>
          <a:xfrm>
            <a:off x="8107680" y="1279216"/>
            <a:ext cx="3556000" cy="621342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AE7E7E6-1F7D-42BE-9D80-8E3278A225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1371600"/>
            <a:ext cx="2895600" cy="45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4EA3FDD5-B761-44AE-99DB-DC6D0840CC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38136" y="1361287"/>
            <a:ext cx="2895600" cy="45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43C7D2C3-F532-496B-9F24-D52D683850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97240" y="1361287"/>
            <a:ext cx="2895600" cy="45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6" name="Date Placeholder 6">
            <a:extLst>
              <a:ext uri="{FF2B5EF4-FFF2-40B4-BE49-F238E27FC236}">
                <a16:creationId xmlns:a16="http://schemas.microsoft.com/office/drawing/2014/main" id="{FE54796A-17D9-407E-99CB-7B9AAE70E7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27" name="Slide Number Placeholder 8">
            <a:extLst>
              <a:ext uri="{FF2B5EF4-FFF2-40B4-BE49-F238E27FC236}">
                <a16:creationId xmlns:a16="http://schemas.microsoft.com/office/drawing/2014/main" id="{AF72972B-94C4-4E5C-A2AF-76A7DB1C9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04294E0-402C-4FBB-B000-748E63B4F273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4EE34D62-A140-4FAC-80D8-CF8F548A5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97856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F7DB53FD-7BFB-4885-8E09-1FBA3E3696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E963B33B-ECBB-4800-B3D9-63BE6E85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CA70B2A-F164-4088-9AAA-E39EE8FAD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578576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full p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6D468-0D94-4E76-B7B6-86C200FBCF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28600"/>
            <a:ext cx="10972800" cy="1143000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[Section divider]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B1339CF-CBC3-4DED-A662-C760AB52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9BA150B5-8DFC-458F-AD8B-0D6E73DD8F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840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 section divider 1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0FB11FE-DB95-4119-9490-E04724026888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5BCBDD0-6036-4F2C-861F-AF766FA248A6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E391B1-CD6E-40A1-BD65-67796DE10924}"/>
              </a:ext>
            </a:extLst>
          </p:cNvPr>
          <p:cNvSpPr txBox="1"/>
          <p:nvPr userDrawn="1"/>
        </p:nvSpPr>
        <p:spPr>
          <a:xfrm>
            <a:off x="1413294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2B343-8026-445E-9774-5F46ECE6AAFA}"/>
              </a:ext>
            </a:extLst>
          </p:cNvPr>
          <p:cNvSpPr txBox="1"/>
          <p:nvPr userDrawn="1"/>
        </p:nvSpPr>
        <p:spPr>
          <a:xfrm>
            <a:off x="2743200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9D112-46B0-418B-AD83-32E0FFE54EFE}"/>
              </a:ext>
            </a:extLst>
          </p:cNvPr>
          <p:cNvSpPr/>
          <p:nvPr userDrawn="1"/>
        </p:nvSpPr>
        <p:spPr>
          <a:xfrm>
            <a:off x="0" y="0"/>
            <a:ext cx="12192000" cy="66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AE556D-C4E9-4C16-B903-6CD8D5472346}"/>
              </a:ext>
            </a:extLst>
          </p:cNvPr>
          <p:cNvSpPr txBox="1"/>
          <p:nvPr userDrawn="1"/>
        </p:nvSpPr>
        <p:spPr>
          <a:xfrm>
            <a:off x="83388" y="0"/>
            <a:ext cx="1280160" cy="274320"/>
          </a:xfrm>
          <a:prstGeom prst="roundRect">
            <a:avLst/>
          </a:prstGeom>
          <a:solidFill>
            <a:schemeClr val="tx2"/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Date Placeholder 6">
            <a:extLst>
              <a:ext uri="{FF2B5EF4-FFF2-40B4-BE49-F238E27FC236}">
                <a16:creationId xmlns:a16="http://schemas.microsoft.com/office/drawing/2014/main" id="{C07876CB-752F-4470-ADB5-F0110DD18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BF17692E-BD46-4850-923E-0A6E750F2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8A974B-29C2-46B1-A705-AE358880F6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842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1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0FF189CC-FA7A-48DB-8B05-2C32BA65F1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75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2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04A1CF8A-2DD5-4D39-9BA3-4F8720D5E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8618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00D756-6F29-45D5-86C3-17457B47804A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3147327-3B8F-4661-B995-17B63B5A5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449930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 section divider 2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FB1B787-E26A-445C-ABC2-DDEAA41F09C8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331CE3-1529-4203-BBCE-D8227E18CA54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AE556D-C4E9-4C16-B903-6CD8D5472346}"/>
              </a:ext>
            </a:extLst>
          </p:cNvPr>
          <p:cNvSpPr txBox="1"/>
          <p:nvPr userDrawn="1"/>
        </p:nvSpPr>
        <p:spPr>
          <a:xfrm>
            <a:off x="83388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E391B1-CD6E-40A1-BD65-67796DE10924}"/>
              </a:ext>
            </a:extLst>
          </p:cNvPr>
          <p:cNvSpPr txBox="1"/>
          <p:nvPr userDrawn="1"/>
        </p:nvSpPr>
        <p:spPr>
          <a:xfrm>
            <a:off x="1413294" y="0"/>
            <a:ext cx="1280160" cy="274320"/>
          </a:xfrm>
          <a:prstGeom prst="roundRect">
            <a:avLst/>
          </a:prstGeom>
          <a:solidFill>
            <a:schemeClr val="tx2"/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2B343-8026-445E-9774-5F46ECE6AAFA}"/>
              </a:ext>
            </a:extLst>
          </p:cNvPr>
          <p:cNvSpPr txBox="1"/>
          <p:nvPr userDrawn="1"/>
        </p:nvSpPr>
        <p:spPr>
          <a:xfrm>
            <a:off x="2743200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9D112-46B0-418B-AD83-32E0FFE54EFE}"/>
              </a:ext>
            </a:extLst>
          </p:cNvPr>
          <p:cNvSpPr/>
          <p:nvPr userDrawn="1"/>
        </p:nvSpPr>
        <p:spPr>
          <a:xfrm>
            <a:off x="0" y="0"/>
            <a:ext cx="12192000" cy="66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6">
            <a:extLst>
              <a:ext uri="{FF2B5EF4-FFF2-40B4-BE49-F238E27FC236}">
                <a16:creationId xmlns:a16="http://schemas.microsoft.com/office/drawing/2014/main" id="{C07876CB-752F-4470-ADB5-F0110DD18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BF17692E-BD46-4850-923E-0A6E750F2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8A974B-29C2-46B1-A705-AE358880F6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842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1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0FF189CC-FA7A-48DB-8B05-2C32BA65F1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75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2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04A1CF8A-2DD5-4D39-9BA3-4F8720D5E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8618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37E86D1-1EFF-4BE7-9A85-FA292B0AAA2D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F3DD797-4F4D-4632-B506-19B2051EFB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1070331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 section divider 3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5C70BC88-CB12-44C4-916F-B1FE8C77DDB4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4EEE421-7F58-4677-852F-0ADB6BFEB001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AE556D-C4E9-4C16-B903-6CD8D5472346}"/>
              </a:ext>
            </a:extLst>
          </p:cNvPr>
          <p:cNvSpPr txBox="1"/>
          <p:nvPr userDrawn="1"/>
        </p:nvSpPr>
        <p:spPr>
          <a:xfrm>
            <a:off x="83388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E391B1-CD6E-40A1-BD65-67796DE10924}"/>
              </a:ext>
            </a:extLst>
          </p:cNvPr>
          <p:cNvSpPr txBox="1"/>
          <p:nvPr userDrawn="1"/>
        </p:nvSpPr>
        <p:spPr>
          <a:xfrm>
            <a:off x="1413294" y="0"/>
            <a:ext cx="1280160" cy="27432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2B343-8026-445E-9774-5F46ECE6AAFA}"/>
              </a:ext>
            </a:extLst>
          </p:cNvPr>
          <p:cNvSpPr txBox="1"/>
          <p:nvPr userDrawn="1"/>
        </p:nvSpPr>
        <p:spPr>
          <a:xfrm>
            <a:off x="2743200" y="0"/>
            <a:ext cx="1280160" cy="274320"/>
          </a:xfrm>
          <a:prstGeom prst="roundRect">
            <a:avLst/>
          </a:prstGeom>
          <a:solidFill>
            <a:schemeClr val="tx2"/>
          </a:solidFill>
        </p:spPr>
        <p:txBody>
          <a:bodyPr wrap="square" lIns="91440" tIns="0" rIns="91440" bIns="0" rtlCol="0" anchor="b">
            <a:noAutofit/>
          </a:bodyPr>
          <a:lstStyle/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9D112-46B0-418B-AD83-32E0FFE54EFE}"/>
              </a:ext>
            </a:extLst>
          </p:cNvPr>
          <p:cNvSpPr/>
          <p:nvPr userDrawn="1"/>
        </p:nvSpPr>
        <p:spPr>
          <a:xfrm>
            <a:off x="0" y="0"/>
            <a:ext cx="12192000" cy="66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6">
            <a:extLst>
              <a:ext uri="{FF2B5EF4-FFF2-40B4-BE49-F238E27FC236}">
                <a16:creationId xmlns:a16="http://schemas.microsoft.com/office/drawing/2014/main" id="{C07876CB-752F-4470-ADB5-F0110DD18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BF17692E-BD46-4850-923E-0A6E750F2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8A974B-29C2-46B1-A705-AE358880F6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842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1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0FF189CC-FA7A-48DB-8B05-2C32BA65F1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75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2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04A1CF8A-2DD5-4D39-9BA3-4F8720D5E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86188" y="17253"/>
            <a:ext cx="1176932" cy="23125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75E71E-D1A6-4391-9AEF-4FCB4663A4B2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93E1B806-994F-43A6-AAD2-D84087BC6E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3907028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+ Short 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1C9EC-4FC7-4BE2-A9CF-94B55115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51AABF-8337-40CD-B11B-CB3D45F9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FBFFE3-E15D-403D-A700-C969EA5DA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50B5-8DFC-458F-AD8B-0D6E73DD8F1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0CE0342-8066-4AFE-91AB-5E15637D8E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1816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09A7C-0E42-4A70-A328-6BE7238789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181600"/>
            <a:ext cx="12192000" cy="1676400"/>
          </a:xfrm>
          <a:solidFill>
            <a:schemeClr val="tx2"/>
          </a:solidFill>
        </p:spPr>
        <p:txBody>
          <a:bodyPr>
            <a:normAutofit/>
          </a:bodyPr>
          <a:lstStyle>
            <a:lvl1pPr marL="0" indent="0">
              <a:buNone/>
              <a:defRPr b="0" i="1">
                <a:solidFill>
                  <a:schemeClr val="bg1"/>
                </a:solidFill>
              </a:defRPr>
            </a:lvl1pPr>
            <a:lvl2pPr marL="457200" indent="0">
              <a:buNone/>
              <a:defRPr sz="3200" i="1">
                <a:solidFill>
                  <a:schemeClr val="bg1"/>
                </a:solidFill>
              </a:defRPr>
            </a:lvl2pPr>
          </a:lstStyle>
          <a:p>
            <a:pPr lvl="1"/>
            <a:r>
              <a:rPr lang="en-US" dirty="0"/>
              <a:t>[Quote]</a:t>
            </a:r>
          </a:p>
        </p:txBody>
      </p:sp>
    </p:spTree>
    <p:extLst>
      <p:ext uri="{BB962C8B-B14F-4D97-AF65-F5344CB8AC3E}">
        <p14:creationId xmlns:p14="http://schemas.microsoft.com/office/powerpoint/2010/main" val="3163487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ti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48C36-D148-46A7-A7C1-68EED183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B39605-D607-44E7-A647-1D108283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BC1D8-4B17-46F2-B982-11F3F912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50B5-8DFC-458F-AD8B-0D6E73DD8F1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54804-DF4B-4F87-8425-74C511AE09D5}"/>
              </a:ext>
            </a:extLst>
          </p:cNvPr>
          <p:cNvSpPr txBox="1"/>
          <p:nvPr userDrawn="1"/>
        </p:nvSpPr>
        <p:spPr>
          <a:xfrm>
            <a:off x="609600" y="1245711"/>
            <a:ext cx="288897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FONTS</a:t>
            </a:r>
          </a:p>
          <a:p>
            <a:endParaRPr lang="en-US" dirty="0"/>
          </a:p>
          <a:p>
            <a:r>
              <a:rPr lang="en-US" dirty="0"/>
              <a:t>Please use Arial font throughout the deck.</a:t>
            </a:r>
          </a:p>
          <a:p>
            <a:endParaRPr lang="en-US" dirty="0"/>
          </a:p>
          <a:p>
            <a:r>
              <a:rPr lang="en-US" dirty="0"/>
              <a:t>Headings should be </a:t>
            </a:r>
            <a:r>
              <a:rPr lang="en-US" b="1" dirty="0"/>
              <a:t>bolded.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AFAF52-51E8-4A2C-BF0E-306D8E4D6FB2}"/>
              </a:ext>
            </a:extLst>
          </p:cNvPr>
          <p:cNvSpPr txBox="1"/>
          <p:nvPr userDrawn="1"/>
        </p:nvSpPr>
        <p:spPr>
          <a:xfrm>
            <a:off x="3764445" y="1245711"/>
            <a:ext cx="3977309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LOGO USAGE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Default to gov’t logo and template where permitted</a:t>
            </a:r>
            <a:r>
              <a:rPr lang="en-US" sz="1400" dirty="0"/>
              <a:t>; where gov’t logo/template isn’t appropriate or permitted, use our logo and template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All references to the GPL should be to “the Harvard Kennedy School/HKS GPL,” </a:t>
            </a:r>
            <a:r>
              <a:rPr lang="en-US" sz="1400" b="1" dirty="0"/>
              <a:t>not “Harvard GPL” and never “Harvard”</a:t>
            </a:r>
            <a:endParaRPr lang="en-US" sz="14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Do not use Harvard logo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Harvard shield </a:t>
            </a:r>
            <a:r>
              <a:rPr lang="en-US" sz="1100" b="1" dirty="0"/>
              <a:t>cannot be used independently </a:t>
            </a:r>
            <a:r>
              <a:rPr lang="en-US" sz="1100" dirty="0"/>
              <a:t>from the GPL logo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Only use the GPL logo w/ HKS shield </a:t>
            </a:r>
            <a:r>
              <a:rPr lang="en-US" sz="1400" b="1" dirty="0"/>
              <a:t>on its own—no co-branding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Same applies for Harvard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Text-only GPL logo (no Harvard name) </a:t>
            </a:r>
            <a:r>
              <a:rPr lang="en-US" sz="1400" b="1" dirty="0"/>
              <a:t>can be used </a:t>
            </a:r>
            <a:r>
              <a:rPr lang="en-US" sz="1400" dirty="0"/>
              <a:t>with others’ logos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Logo scenarios: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Can the GPL logo with Harvard shield appear next to third parties’ logos on something we collaborated on? </a:t>
            </a:r>
            <a:r>
              <a:rPr lang="en-US" sz="1100" b="1" dirty="0"/>
              <a:t>No.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Can the GPL text-only logo appear next to third parties’ logos on something we collaborated on? </a:t>
            </a:r>
            <a:r>
              <a:rPr lang="en-US" sz="1100" b="1" dirty="0"/>
              <a:t>Yes!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832099-DEA5-4C43-8D95-276392932871}"/>
              </a:ext>
            </a:extLst>
          </p:cNvPr>
          <p:cNvSpPr txBox="1"/>
          <p:nvPr userDrawn="1"/>
        </p:nvSpPr>
        <p:spPr>
          <a:xfrm>
            <a:off x="8388626" y="1245711"/>
            <a:ext cx="318371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COLORS</a:t>
            </a:r>
          </a:p>
          <a:p>
            <a:endParaRPr lang="en-US" dirty="0"/>
          </a:p>
          <a:p>
            <a:r>
              <a:rPr lang="en-US" dirty="0"/>
              <a:t>Please use the HKS Color Palette (in slide 1).</a:t>
            </a:r>
          </a:p>
          <a:p>
            <a:endParaRPr lang="en-US" dirty="0"/>
          </a:p>
          <a:p>
            <a:r>
              <a:rPr lang="en-US" dirty="0"/>
              <a:t>For charts and graphs, please use the graph colors.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43D681-3A88-4D66-88A8-AE4F4644FB98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16D5CB0-D554-44AF-9C3D-714E14C073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Tips for using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8736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- Clas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06401" y="1100847"/>
            <a:ext cx="11379201" cy="4838783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06401" y="6019800"/>
            <a:ext cx="11379201" cy="228600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i="1" dirty="0">
                <a:solidFill>
                  <a:schemeClr val="bg1"/>
                </a:solidFill>
              </a:rPr>
              <a:t>govlab.hks.harvard.edu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1320800" y="1828801"/>
            <a:ext cx="9550400" cy="1150937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AE243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[Title]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1320800" y="3114884"/>
            <a:ext cx="9550400" cy="9144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[Subtitle]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18B136-1403-4E30-A0BD-F39C97836C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401128"/>
            <a:ext cx="2999219" cy="480302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14D6DE6-EAE8-4326-B578-614EF1110E8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22818" y="4164430"/>
            <a:ext cx="9548381" cy="340066"/>
          </a:xfrm>
        </p:spPr>
        <p:txBody>
          <a:bodyPr/>
          <a:lstStyle>
            <a:lvl1pPr marL="0" indent="0">
              <a:buNone/>
              <a:defRPr/>
            </a:lvl1pPr>
            <a:lvl5pPr marL="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4"/>
            <a:r>
              <a:rPr lang="en-US" dirty="0"/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366322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- Classic w/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05389" y="1104817"/>
            <a:ext cx="11379201" cy="4838783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06401" y="6019800"/>
            <a:ext cx="11379201" cy="228600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i="1" dirty="0">
                <a:solidFill>
                  <a:schemeClr val="bg1"/>
                </a:solidFill>
              </a:rPr>
              <a:t>govlab.hks.harvard.edu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1320800" y="1278770"/>
            <a:ext cx="9550400" cy="1150937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rgbClr val="AE243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[Title]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1320800" y="2561243"/>
            <a:ext cx="9550400" cy="50821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[Subtitle]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18B136-1403-4E30-A0BD-F39C97836C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401128"/>
            <a:ext cx="2999219" cy="480302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14D6DE6-EAE8-4326-B578-614EF1110E8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3200989"/>
            <a:ext cx="9548381" cy="340066"/>
          </a:xfrm>
        </p:spPr>
        <p:txBody>
          <a:bodyPr/>
          <a:lstStyle>
            <a:lvl1pPr marL="0" indent="0">
              <a:buNone/>
              <a:defRPr/>
            </a:lvl1pPr>
            <a:lvl5pPr marL="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4"/>
            <a:r>
              <a:rPr lang="en-US" dirty="0"/>
              <a:t>[Date]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5402B5-771E-4489-AB31-D257C44F0E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19214" y="3898900"/>
            <a:ext cx="9550400" cy="340067"/>
          </a:xfrm>
        </p:spPr>
        <p:txBody>
          <a:bodyPr/>
          <a:lstStyle>
            <a:lvl1pPr marL="0" indent="0">
              <a:buNone/>
              <a:defRPr sz="1800" b="1" u="sng"/>
            </a:lvl1pPr>
          </a:lstStyle>
          <a:p>
            <a:pPr lvl="0"/>
            <a:r>
              <a:rPr lang="en-US" b="1" dirty="0"/>
              <a:t>Agenda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7BE63AA-717A-4700-8DF2-B0ECDC0F8A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23975" y="4238968"/>
            <a:ext cx="9544050" cy="1339508"/>
          </a:xfrm>
        </p:spPr>
        <p:txBody>
          <a:bodyPr>
            <a:normAutofit/>
          </a:bodyPr>
          <a:lstStyle>
            <a:lvl1pPr marL="396875" marR="0" indent="-1127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/>
            </a:lvl1pPr>
          </a:lstStyle>
          <a:p>
            <a:pPr lvl="0"/>
            <a:r>
              <a:rPr lang="en-US" sz="1600" b="0" dirty="0"/>
              <a:t>[x min] Item 1</a:t>
            </a:r>
          </a:p>
          <a:p>
            <a:pPr marL="396875" marR="0" lvl="0" indent="-1127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0" dirty="0"/>
              <a:t>[x min] Item 2</a:t>
            </a:r>
          </a:p>
          <a:p>
            <a:pPr marL="396875" marR="0" lvl="0" indent="-1127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0" dirty="0"/>
              <a:t>[x min] Item 3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24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Mo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066799" y="2039593"/>
            <a:ext cx="10058402" cy="276100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66317" y="4800600"/>
            <a:ext cx="10058401" cy="583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6608484"/>
            <a:ext cx="12192000" cy="250494"/>
          </a:xfrm>
          <a:prstGeom prst="rect">
            <a:avLst/>
          </a:prstGeom>
          <a:solidFill>
            <a:srgbClr val="A71930"/>
          </a:solidFill>
          <a:ln>
            <a:solidFill>
              <a:srgbClr val="A71930"/>
            </a:solidFill>
          </a:ln>
          <a:effectLst>
            <a:outerShdw blurRad="50800" dist="38100" dir="2700000" algn="tl" rotWithShape="0">
              <a:schemeClr val="tx1">
                <a:lumMod val="50000"/>
                <a:lumOff val="50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i="1" dirty="0">
                <a:solidFill>
                  <a:schemeClr val="bg1"/>
                </a:solidFill>
              </a:rPr>
              <a:t>govlab.hks.harvard.edu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1193799" y="2260258"/>
            <a:ext cx="9550400" cy="1150937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[Title]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1193799" y="3521216"/>
            <a:ext cx="9550400" cy="6858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[Sub-title]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18B136-1403-4E30-A0BD-F39C97836C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1395" y="5335982"/>
            <a:ext cx="2999219" cy="4750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E7286D2-BC35-434C-8DF5-C6B60B277F0A}"/>
              </a:ext>
            </a:extLst>
          </p:cNvPr>
          <p:cNvSpPr/>
          <p:nvPr userDrawn="1"/>
        </p:nvSpPr>
        <p:spPr>
          <a:xfrm>
            <a:off x="952500" y="2416625"/>
            <a:ext cx="134614" cy="1906985"/>
          </a:xfrm>
          <a:prstGeom prst="rect">
            <a:avLst/>
          </a:prstGeom>
          <a:solidFill>
            <a:srgbClr val="A71930"/>
          </a:solidFill>
          <a:ln>
            <a:solidFill>
              <a:srgbClr val="A719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66E37-B3C4-4C2F-8353-556D97625A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3799" y="4317038"/>
            <a:ext cx="9550400" cy="340066"/>
          </a:xfrm>
        </p:spPr>
        <p:txBody>
          <a:bodyPr/>
          <a:lstStyle>
            <a:lvl1pPr marL="0" indent="0">
              <a:buNone/>
              <a:defRPr/>
            </a:lvl1pPr>
            <a:lvl5pPr marL="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4"/>
            <a:r>
              <a:rPr lang="en-US" dirty="0"/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185192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F58E6C7-150D-468A-B803-6407E50342B5}"/>
              </a:ext>
            </a:extLst>
          </p:cNvPr>
          <p:cNvSpPr/>
          <p:nvPr userDrawn="1"/>
        </p:nvSpPr>
        <p:spPr>
          <a:xfrm>
            <a:off x="240821" y="6116133"/>
            <a:ext cx="11710358" cy="258788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309412"/>
            <a:ext cx="10972800" cy="455798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[x min]  Item 1:</a:t>
            </a:r>
          </a:p>
          <a:p>
            <a:pPr lvl="1"/>
            <a:r>
              <a:rPr lang="en-US" dirty="0"/>
              <a:t>Detail 1 of agenda item 1</a:t>
            </a:r>
          </a:p>
          <a:p>
            <a:pPr lvl="1"/>
            <a:r>
              <a:rPr lang="en-US" dirty="0"/>
              <a:t>Detail 2 of agenda item 1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[x min]  Item 2:</a:t>
            </a:r>
          </a:p>
          <a:p>
            <a:pPr lvl="1"/>
            <a:r>
              <a:rPr lang="en-US" dirty="0"/>
              <a:t>Detail 1 of agenda item 2</a:t>
            </a:r>
          </a:p>
          <a:p>
            <a:pPr lvl="1"/>
            <a:r>
              <a:rPr lang="en-US" dirty="0"/>
              <a:t>Detail 2 of agenda item 2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[x min]  Item 3:</a:t>
            </a:r>
          </a:p>
          <a:p>
            <a:pPr lvl="1"/>
            <a:r>
              <a:rPr lang="en-US" dirty="0"/>
              <a:t>Detail 1 of agenda item 3</a:t>
            </a:r>
          </a:p>
          <a:p>
            <a:pPr lvl="1"/>
            <a:r>
              <a:rPr lang="en-US" dirty="0"/>
              <a:t>Detail 2 of agenda item 3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FB166F3-AC9E-45C3-9FBE-93B50965C5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680261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solidFill>
                  <a:schemeClr val="accent2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[Agenda]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7B64AA6-0FD5-47BA-863D-EE69F3C01F25}"/>
              </a:ext>
            </a:extLst>
          </p:cNvPr>
          <p:cNvCxnSpPr>
            <a:cxnSpLocks/>
          </p:cNvCxnSpPr>
          <p:nvPr userDrawn="1"/>
        </p:nvCxnSpPr>
        <p:spPr>
          <a:xfrm>
            <a:off x="240821" y="6433173"/>
            <a:ext cx="11710358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D2ACACC7-53A4-474E-A2DC-79255EE3C899}"/>
              </a:ext>
            </a:extLst>
          </p:cNvPr>
          <p:cNvGrpSpPr/>
          <p:nvPr userDrawn="1"/>
        </p:nvGrpSpPr>
        <p:grpSpPr>
          <a:xfrm flipV="1">
            <a:off x="240821" y="273009"/>
            <a:ext cx="11710358" cy="317040"/>
            <a:chOff x="82670" y="3178839"/>
            <a:chExt cx="11710358" cy="31704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5DF7C48-6E08-4F5F-A6C5-4C2FB289C89F}"/>
                </a:ext>
              </a:extLst>
            </p:cNvPr>
            <p:cNvSpPr/>
            <p:nvPr userDrawn="1"/>
          </p:nvSpPr>
          <p:spPr>
            <a:xfrm>
              <a:off x="82670" y="3178839"/>
              <a:ext cx="11710358" cy="25878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047584A-030E-4FA4-8222-39A44C9C76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2670" y="3495879"/>
              <a:ext cx="11710358" cy="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8266C5-1409-40C3-B68E-ED3575470E3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600" y="1309413"/>
            <a:ext cx="10972800" cy="1105984"/>
          </a:xfrm>
          <a:ln w="19050">
            <a:solidFill>
              <a:srgbClr val="A71930">
                <a:alpha val="67843"/>
              </a:srgbClr>
            </a:solidFill>
          </a:ln>
        </p:spPr>
        <p:txBody>
          <a:bodyPr/>
          <a:lstStyle>
            <a:lvl4pPr marL="1371600" indent="0">
              <a:buFont typeface="Arial" panose="020B0604020202020204" pitchFamily="34" charset="0"/>
              <a:buNone/>
              <a:defRPr/>
            </a:lvl4pPr>
          </a:lstStyle>
          <a:p>
            <a:pPr lvl="3"/>
            <a:r>
              <a:rPr lang="en-US" dirty="0"/>
              <a:t>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71685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F58E6C7-150D-468A-B803-6407E50342B5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83CCA5-AA54-4D20-AF73-627356845704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648201"/>
          </a:xfrm>
        </p:spPr>
        <p:txBody>
          <a:bodyPr>
            <a:normAutofit/>
          </a:bodyPr>
          <a:lstStyle>
            <a:lvl1pPr>
              <a:defRPr sz="24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0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5CBEA2-ACC0-47AE-936C-FBF0D7595B1B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FB166F3-AC9E-45C3-9FBE-93B50965C5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101957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19F2F46-8E8D-4D32-A74F-625102816997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CAF5CE-7627-4166-A324-A88D0247F3B5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ate Placeholder 6">
            <a:extLst>
              <a:ext uri="{FF2B5EF4-FFF2-40B4-BE49-F238E27FC236}">
                <a16:creationId xmlns:a16="http://schemas.microsoft.com/office/drawing/2014/main" id="{B55B69F3-9E9A-45A7-9A24-214E63FE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E05AC94E-3401-46CB-9CCD-163651143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C2641E-7440-46B7-80B8-C5E79101918E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38D03ED-D588-43EF-84CA-921817AB68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94E38-656A-46D3-86D0-E126B72A25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127125"/>
            <a:ext cx="10972800" cy="4451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594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, boxs w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DDE4FD4-D48B-402D-8C27-69B0FC56AE3E}"/>
              </a:ext>
            </a:extLst>
          </p:cNvPr>
          <p:cNvSpPr/>
          <p:nvPr userDrawn="1"/>
        </p:nvSpPr>
        <p:spPr>
          <a:xfrm>
            <a:off x="240821" y="6284401"/>
            <a:ext cx="11710358" cy="9051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A43E55-D1EA-4A84-83A7-2512E101528D}"/>
              </a:ext>
            </a:extLst>
          </p:cNvPr>
          <p:cNvSpPr/>
          <p:nvPr userDrawn="1"/>
        </p:nvSpPr>
        <p:spPr>
          <a:xfrm flipV="1">
            <a:off x="240821" y="6426679"/>
            <a:ext cx="11710358" cy="3709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FDC69BD-16E5-4706-B104-F20FD4514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5386917" cy="75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F575C8D-E1B9-4CA1-B3DA-1846549E4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900238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 marL="742950" indent="-285750">
              <a:buFont typeface="Courier New" panose="02070309020205020404" pitchFamily="49" charset="0"/>
              <a:buChar char="o"/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E91AB8D-3628-4C5C-BA5D-2684A0E1D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68" y="1143000"/>
            <a:ext cx="5389033" cy="75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F1116FB7-32DF-4753-9159-279BCDA3C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8" y="1900238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 marL="742950" indent="-285750">
              <a:buFont typeface="Courier New" panose="02070309020205020404" pitchFamily="49" charset="0"/>
              <a:buChar char="o"/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Date Placeholder 6">
            <a:extLst>
              <a:ext uri="{FF2B5EF4-FFF2-40B4-BE49-F238E27FC236}">
                <a16:creationId xmlns:a16="http://schemas.microsoft.com/office/drawing/2014/main" id="{8529F465-8A16-4D61-A313-B1056D7AB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432490"/>
            <a:ext cx="102870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26" name="Slide Number Placeholder 8">
            <a:extLst>
              <a:ext uri="{FF2B5EF4-FFF2-40B4-BE49-F238E27FC236}">
                <a16:creationId xmlns:a16="http://schemas.microsoft.com/office/drawing/2014/main" id="{87F3FA05-45FF-45CD-8847-A219B04C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432490"/>
            <a:ext cx="685800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 </a:t>
            </a:r>
            <a:fld id="{9BA150B5-8DFC-458F-AD8B-0D6E73DD8F1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9919CDC-D097-4E23-9DD1-1D2A6B802A5C}"/>
              </a:ext>
            </a:extLst>
          </p:cNvPr>
          <p:cNvSpPr/>
          <p:nvPr userDrawn="1"/>
        </p:nvSpPr>
        <p:spPr>
          <a:xfrm>
            <a:off x="0" y="352309"/>
            <a:ext cx="393192" cy="395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7137F63-BB0E-4064-B230-AE951473CC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536" y="267419"/>
            <a:ext cx="10972800" cy="538939"/>
          </a:xfrm>
        </p:spPr>
        <p:txBody>
          <a:bodyPr tIns="0" anchor="t">
            <a:noAutofit/>
          </a:bodyPr>
          <a:lstStyle>
            <a:lvl1pPr algn="l">
              <a:defRPr sz="32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501228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150B5-8DFC-458F-AD8B-0D6E73DD8F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8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6" r:id="rId2"/>
    <p:sldLayoutId id="2147483674" r:id="rId3"/>
    <p:sldLayoutId id="2147483693" r:id="rId4"/>
    <p:sldLayoutId id="2147483675" r:id="rId5"/>
    <p:sldLayoutId id="2147483694" r:id="rId6"/>
    <p:sldLayoutId id="2147483676" r:id="rId7"/>
    <p:sldLayoutId id="2147483678" r:id="rId8"/>
    <p:sldLayoutId id="2147483681" r:id="rId9"/>
    <p:sldLayoutId id="2147483682" r:id="rId10"/>
    <p:sldLayoutId id="2147483683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PM/Fin-PSA/Standards/PSA-POS-Procurement-Standard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27BFC04-46FA-4BF6-B567-7886D3D43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RFP Getting Started Worksheet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C16CDB36-9556-4F4F-9055-FC7725886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3799" y="3466205"/>
            <a:ext cx="9550400" cy="685800"/>
          </a:xfrm>
        </p:spPr>
        <p:txBody>
          <a:bodyPr>
            <a:normAutofit/>
          </a:bodyPr>
          <a:lstStyle/>
          <a:p>
            <a:r>
              <a:rPr lang="en-US" dirty="0"/>
              <a:t>A tool for managing results-driven procurements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D485BC6-E0F7-496F-B015-F970553D55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3799" y="4207016"/>
            <a:ext cx="9550400" cy="34006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June 2021</a:t>
            </a:r>
          </a:p>
        </p:txBody>
      </p:sp>
    </p:spTree>
    <p:extLst>
      <p:ext uri="{BB962C8B-B14F-4D97-AF65-F5344CB8AC3E}">
        <p14:creationId xmlns:p14="http://schemas.microsoft.com/office/powerpoint/2010/main" val="4254503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179" y="1775936"/>
            <a:ext cx="3545305" cy="538939"/>
          </a:xfrm>
        </p:spPr>
        <p:txBody>
          <a:bodyPr/>
          <a:lstStyle/>
          <a:p>
            <a:r>
              <a:rPr lang="en-US" dirty="0"/>
              <a:t>What reports and data should be generated to facilitate oversight?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79" y="2314875"/>
            <a:ext cx="3545305" cy="3588620"/>
          </a:xfrm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Contract Performance: Contract Management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E3E1796-3083-4C2C-A564-BAF926683E6B}"/>
              </a:ext>
            </a:extLst>
          </p:cNvPr>
          <p:cNvSpPr txBox="1">
            <a:spLocks/>
          </p:cNvSpPr>
          <p:nvPr/>
        </p:nvSpPr>
        <p:spPr>
          <a:xfrm>
            <a:off x="4331371" y="1775936"/>
            <a:ext cx="3545305" cy="538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How and how often should management meetings be held?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978CB33-6B71-40D9-8D7A-6A61CA6C74B7}"/>
              </a:ext>
            </a:extLst>
          </p:cNvPr>
          <p:cNvSpPr txBox="1">
            <a:spLocks/>
          </p:cNvSpPr>
          <p:nvPr/>
        </p:nvSpPr>
        <p:spPr>
          <a:xfrm>
            <a:off x="4331371" y="2314875"/>
            <a:ext cx="3545305" cy="3588620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64BD0A31-26D7-4350-93FB-FB030935C997}"/>
              </a:ext>
            </a:extLst>
          </p:cNvPr>
          <p:cNvSpPr txBox="1">
            <a:spLocks/>
          </p:cNvSpPr>
          <p:nvPr/>
        </p:nvSpPr>
        <p:spPr>
          <a:xfrm>
            <a:off x="8213563" y="1775936"/>
            <a:ext cx="3545305" cy="538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Who should be responsible for contract management?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74A7C7-5DD4-4B6B-9A15-A2F5D416F4FE}"/>
              </a:ext>
            </a:extLst>
          </p:cNvPr>
          <p:cNvSpPr txBox="1">
            <a:spLocks/>
          </p:cNvSpPr>
          <p:nvPr/>
        </p:nvSpPr>
        <p:spPr>
          <a:xfrm>
            <a:off x="8213563" y="2314874"/>
            <a:ext cx="3545305" cy="3588621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0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priorities are most important to integrate into scoring criteria?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proposal questions would connect to these priorities?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5B0CFA36-25B2-41FF-9945-8FE12492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536" y="267419"/>
            <a:ext cx="10972800" cy="538939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Evaluation: Scoring Criteria and Responses</a:t>
            </a:r>
          </a:p>
        </p:txBody>
      </p:sp>
    </p:spTree>
    <p:extLst>
      <p:ext uri="{BB962C8B-B14F-4D97-AF65-F5344CB8AC3E}">
        <p14:creationId xmlns:p14="http://schemas.microsoft.com/office/powerpoint/2010/main" val="3119684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biggest risks to the success of this procurement?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steps can we take to mitigate these risks?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5B0CFA36-25B2-41FF-9945-8FE12492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536" y="267419"/>
            <a:ext cx="10972800" cy="538939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Evaluation: Risks</a:t>
            </a:r>
          </a:p>
        </p:txBody>
      </p:sp>
    </p:spTree>
    <p:extLst>
      <p:ext uri="{BB962C8B-B14F-4D97-AF65-F5344CB8AC3E}">
        <p14:creationId xmlns:p14="http://schemas.microsoft.com/office/powerpoint/2010/main" val="3849002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0471A2-14F6-42D0-8F3B-B7B99BACD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 </a:t>
            </a:r>
            <a:fld id="{9BA150B5-8DFC-458F-AD8B-0D6E73DD8F1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854F4D-0A4C-4087-9960-815B05867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Tying it all Together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AB622-F3EA-4D6D-A525-9F6759555C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Are there any questions in the worksheet that the contract specialist or team was unable to answer? What further research or discussion is required?</a:t>
            </a:r>
          </a:p>
          <a:p>
            <a:endParaRPr lang="en-US" dirty="0"/>
          </a:p>
          <a:p>
            <a:r>
              <a:rPr lang="en-US" dirty="0"/>
              <a:t>What are the next steps required to advance the RFP drafting process? OPM’s POS and PSA RFP templates can be found at </a:t>
            </a:r>
            <a:r>
              <a:rPr lang="en-US" dirty="0">
                <a:hlinkClick r:id="rId3"/>
              </a:rPr>
              <a:t>https://portal.ct.gov/OPM/Fin-PSA/Standards/PSA-POS-Procurement-Standards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Who needs to approve or review this RFP before it can be released? </a:t>
            </a:r>
          </a:p>
        </p:txBody>
      </p:sp>
    </p:spTree>
    <p:extLst>
      <p:ext uri="{BB962C8B-B14F-4D97-AF65-F5344CB8AC3E}">
        <p14:creationId xmlns:p14="http://schemas.microsoft.com/office/powerpoint/2010/main" val="130125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33BC2-AA6F-4174-800F-DDD23BDD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 </a:t>
            </a:r>
            <a:fld id="{9BA150B5-8DFC-458F-AD8B-0D6E73DD8F1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7ACC02-ECC5-4823-91BA-E2395EB4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RFP Getting Started Worksheet Overview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8728654-714B-4A5B-93C3-B17E0865B912}"/>
              </a:ext>
            </a:extLst>
          </p:cNvPr>
          <p:cNvGraphicFramePr>
            <a:graphicFrameLocks noGrp="1"/>
          </p:cNvGraphicFramePr>
          <p:nvPr/>
        </p:nvGraphicFramePr>
        <p:xfrm>
          <a:off x="1112883" y="1116164"/>
          <a:ext cx="4953077" cy="500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643">
                  <a:extLst>
                    <a:ext uri="{9D8B030D-6E8A-4147-A177-3AD203B41FA5}">
                      <a16:colId xmlns:a16="http://schemas.microsoft.com/office/drawing/2014/main" val="769198232"/>
                    </a:ext>
                  </a:extLst>
                </a:gridCol>
                <a:gridCol w="3579434">
                  <a:extLst>
                    <a:ext uri="{9D8B030D-6E8A-4147-A177-3AD203B41FA5}">
                      <a16:colId xmlns:a16="http://schemas.microsoft.com/office/drawing/2014/main" val="12157324"/>
                    </a:ext>
                  </a:extLst>
                </a:gridCol>
              </a:tblGrid>
              <a:tr h="905019">
                <a:tc>
                  <a:txBody>
                    <a:bodyPr/>
                    <a:lstStyle/>
                    <a:p>
                      <a:r>
                        <a:rPr lang="en-US" dirty="0"/>
                        <a:t>Problem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What problem is the procurement intended to address? What can we share about past or current efforts to solve it?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42963"/>
                  </a:ext>
                </a:extLst>
              </a:tr>
              <a:tr h="110786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Outcome Goals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outcome goals is the department/agency trying to make progress on? What is the gap between where we are today and where we want to be?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127584"/>
                  </a:ext>
                </a:extLst>
              </a:tr>
              <a:tr h="9050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Population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Who is the target population, or intended users, for this product or service? Are there equity or access concerns?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5479"/>
                  </a:ext>
                </a:extLst>
              </a:tr>
              <a:tr h="90501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Scope of 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298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What elements of the scope of work are required to realize our outcome goals, comply with the law, and align with agency priorities?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985124"/>
                  </a:ext>
                </a:extLst>
              </a:tr>
              <a:tr h="10933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Innovation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298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Where could the scope allow greater flexibility and opportunities for innovation? Can we shift the focus to “what” rather than “how?”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36342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F28BE4-D242-47DB-8821-AE2D35E75BCF}"/>
              </a:ext>
            </a:extLst>
          </p:cNvPr>
          <p:cNvGraphicFramePr>
            <a:graphicFrameLocks noGrp="1"/>
          </p:cNvGraphicFramePr>
          <p:nvPr/>
        </p:nvGraphicFramePr>
        <p:xfrm>
          <a:off x="6414873" y="1116162"/>
          <a:ext cx="4953077" cy="5006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40">
                  <a:extLst>
                    <a:ext uri="{9D8B030D-6E8A-4147-A177-3AD203B41FA5}">
                      <a16:colId xmlns:a16="http://schemas.microsoft.com/office/drawing/2014/main" val="769198232"/>
                    </a:ext>
                  </a:extLst>
                </a:gridCol>
                <a:gridCol w="3314737">
                  <a:extLst>
                    <a:ext uri="{9D8B030D-6E8A-4147-A177-3AD203B41FA5}">
                      <a16:colId xmlns:a16="http://schemas.microsoft.com/office/drawing/2014/main" val="12157324"/>
                    </a:ext>
                  </a:extLst>
                </a:gridCol>
              </a:tblGrid>
              <a:tr h="117436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Incentive Structure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298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What contract and payment structure best aligns provider incentives with cost-effective performance? Are there opportunities to link payments to results?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42963"/>
                  </a:ext>
                </a:extLst>
              </a:tr>
              <a:tr h="95803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Metrics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How will we measure progress towards our goals? What metrics can be used to orient vendors towards our vision of success?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127584"/>
                  </a:ext>
                </a:extLst>
              </a:tr>
              <a:tr h="117436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Contract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governance structure, including reporting, meeting cadence, and data collection requirements would be appropriate to ensure sufficient oversight?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5479"/>
                  </a:ext>
                </a:extLst>
              </a:tr>
              <a:tr h="95803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Scoring Criteria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Which priorities are most important to integrate into scoring criteria? What specific proposal questions best capture those priorities?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985124"/>
                  </a:ext>
                </a:extLst>
              </a:tr>
              <a:tr h="74170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Risks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are the biggest risks to the success of the procurement? How can these risks be mitigated?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36342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664C139-0FFB-4BB9-B17D-1E328142A0BF}"/>
              </a:ext>
            </a:extLst>
          </p:cNvPr>
          <p:cNvSpPr/>
          <p:nvPr/>
        </p:nvSpPr>
        <p:spPr>
          <a:xfrm rot="16200000">
            <a:off x="-542620" y="2418742"/>
            <a:ext cx="2954069" cy="34891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Solicitation Overview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9958BE-9460-435C-9F7F-6D74B8A397E2}"/>
              </a:ext>
            </a:extLst>
          </p:cNvPr>
          <p:cNvSpPr/>
          <p:nvPr/>
        </p:nvSpPr>
        <p:spPr>
          <a:xfrm rot="16200000">
            <a:off x="-91812" y="4922001"/>
            <a:ext cx="2052451" cy="348913"/>
          </a:xfrm>
          <a:prstGeom prst="rect">
            <a:avLst/>
          </a:prstGeom>
          <a:solidFill>
            <a:srgbClr val="5F29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Scope of Work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CE4668-D4F5-45C2-8A61-B6071EACB9B7}"/>
              </a:ext>
            </a:extLst>
          </p:cNvPr>
          <p:cNvSpPr/>
          <p:nvPr/>
        </p:nvSpPr>
        <p:spPr>
          <a:xfrm rot="16200000">
            <a:off x="5653720" y="1528402"/>
            <a:ext cx="1173394" cy="348913"/>
          </a:xfrm>
          <a:prstGeom prst="rect">
            <a:avLst/>
          </a:prstGeom>
          <a:solidFill>
            <a:srgbClr val="5F29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6D9EEF-3B3A-489D-9EEB-468549AE9C24}"/>
              </a:ext>
            </a:extLst>
          </p:cNvPr>
          <p:cNvSpPr/>
          <p:nvPr/>
        </p:nvSpPr>
        <p:spPr>
          <a:xfrm rot="16200000">
            <a:off x="5174598" y="3182882"/>
            <a:ext cx="2133601" cy="3469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Performance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945591-0C59-45BF-9CBB-CC6C28C89677}"/>
              </a:ext>
            </a:extLst>
          </p:cNvPr>
          <p:cNvSpPr/>
          <p:nvPr/>
        </p:nvSpPr>
        <p:spPr>
          <a:xfrm rot="16200000">
            <a:off x="5390654" y="5098463"/>
            <a:ext cx="1699524" cy="34891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59701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problem this procurement intends to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can we share about past efforts to solve that problem?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Problem Definition: The Problem</a:t>
            </a:r>
          </a:p>
        </p:txBody>
      </p:sp>
    </p:spTree>
    <p:extLst>
      <p:ext uri="{BB962C8B-B14F-4D97-AF65-F5344CB8AC3E}">
        <p14:creationId xmlns:p14="http://schemas.microsoft.com/office/powerpoint/2010/main" val="2152182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outcome goals are we trying to make progress 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is the gap between where we are today and where we should be?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Problem Definition: Goals</a:t>
            </a:r>
          </a:p>
        </p:txBody>
      </p:sp>
    </p:spTree>
    <p:extLst>
      <p:ext uri="{BB962C8B-B14F-4D97-AF65-F5344CB8AC3E}">
        <p14:creationId xmlns:p14="http://schemas.microsoft.com/office/powerpoint/2010/main" val="273734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will be the “users” of the service we’re procuring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Are there any concerns about equity or access by certain users?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Problem Definition: Target Population </a:t>
            </a:r>
          </a:p>
        </p:txBody>
      </p:sp>
    </p:spTree>
    <p:extLst>
      <p:ext uri="{BB962C8B-B14F-4D97-AF65-F5344CB8AC3E}">
        <p14:creationId xmlns:p14="http://schemas.microsoft.com/office/powerpoint/2010/main" val="369427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179" y="2043836"/>
            <a:ext cx="3545305" cy="538939"/>
          </a:xfrm>
        </p:spPr>
        <p:txBody>
          <a:bodyPr/>
          <a:lstStyle/>
          <a:p>
            <a:r>
              <a:rPr lang="en-US" dirty="0"/>
              <a:t>Realize our outcome goals?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79" y="2582779"/>
            <a:ext cx="3545305" cy="3384884"/>
          </a:xfrm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5F298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Scope of Work and Incentives: Scope of Work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E3E1796-3083-4C2C-A564-BAF926683E6B}"/>
              </a:ext>
            </a:extLst>
          </p:cNvPr>
          <p:cNvSpPr txBox="1">
            <a:spLocks/>
          </p:cNvSpPr>
          <p:nvPr/>
        </p:nvSpPr>
        <p:spPr>
          <a:xfrm>
            <a:off x="4331371" y="2043836"/>
            <a:ext cx="3545305" cy="538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Comply with law and regulations?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978CB33-6B71-40D9-8D7A-6A61CA6C74B7}"/>
              </a:ext>
            </a:extLst>
          </p:cNvPr>
          <p:cNvSpPr txBox="1">
            <a:spLocks/>
          </p:cNvSpPr>
          <p:nvPr/>
        </p:nvSpPr>
        <p:spPr>
          <a:xfrm>
            <a:off x="4331371" y="2582777"/>
            <a:ext cx="3545305" cy="3384884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64BD0A31-26D7-4350-93FB-FB030935C997}"/>
              </a:ext>
            </a:extLst>
          </p:cNvPr>
          <p:cNvSpPr txBox="1">
            <a:spLocks/>
          </p:cNvSpPr>
          <p:nvPr/>
        </p:nvSpPr>
        <p:spPr>
          <a:xfrm>
            <a:off x="8213563" y="2043836"/>
            <a:ext cx="3545305" cy="538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Clarify roles of vendors and the state?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74A7C7-5DD4-4B6B-9A15-A2F5D416F4FE}"/>
              </a:ext>
            </a:extLst>
          </p:cNvPr>
          <p:cNvSpPr txBox="1">
            <a:spLocks/>
          </p:cNvSpPr>
          <p:nvPr/>
        </p:nvSpPr>
        <p:spPr>
          <a:xfrm>
            <a:off x="8213563" y="2582775"/>
            <a:ext cx="3545305" cy="3384885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98C1945E-FDAD-4D20-A5BE-0DC6C359F3A8}"/>
              </a:ext>
            </a:extLst>
          </p:cNvPr>
          <p:cNvSpPr txBox="1">
            <a:spLocks/>
          </p:cNvSpPr>
          <p:nvPr/>
        </p:nvSpPr>
        <p:spPr>
          <a:xfrm>
            <a:off x="599536" y="1040067"/>
            <a:ext cx="10944764" cy="538939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elements of the scope of work are required? Specifically, to…</a:t>
            </a:r>
          </a:p>
        </p:txBody>
      </p:sp>
    </p:spTree>
    <p:extLst>
      <p:ext uri="{BB962C8B-B14F-4D97-AF65-F5344CB8AC3E}">
        <p14:creationId xmlns:p14="http://schemas.microsoft.com/office/powerpoint/2010/main" val="603200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179" y="1579006"/>
            <a:ext cx="3545305" cy="715015"/>
          </a:xfrm>
        </p:spPr>
        <p:txBody>
          <a:bodyPr/>
          <a:lstStyle/>
          <a:p>
            <a:r>
              <a:rPr lang="en-US" dirty="0"/>
              <a:t>What specifications can be loosened to allow flexibility?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79" y="2294025"/>
            <a:ext cx="3545305" cy="3673638"/>
          </a:xfrm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5F298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Scope of Work and Incentives: Innovation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E3E1796-3083-4C2C-A564-BAF926683E6B}"/>
              </a:ext>
            </a:extLst>
          </p:cNvPr>
          <p:cNvSpPr txBox="1">
            <a:spLocks/>
          </p:cNvSpPr>
          <p:nvPr/>
        </p:nvSpPr>
        <p:spPr>
          <a:xfrm>
            <a:off x="4331371" y="1579006"/>
            <a:ext cx="3545305" cy="715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How can we shift focus to the “what” rather than the “how?”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978CB33-6B71-40D9-8D7A-6A61CA6C74B7}"/>
              </a:ext>
            </a:extLst>
          </p:cNvPr>
          <p:cNvSpPr txBox="1">
            <a:spLocks/>
          </p:cNvSpPr>
          <p:nvPr/>
        </p:nvSpPr>
        <p:spPr>
          <a:xfrm>
            <a:off x="4331371" y="2294023"/>
            <a:ext cx="3545305" cy="3673638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64BD0A31-26D7-4350-93FB-FB030935C997}"/>
              </a:ext>
            </a:extLst>
          </p:cNvPr>
          <p:cNvSpPr txBox="1">
            <a:spLocks/>
          </p:cNvSpPr>
          <p:nvPr/>
        </p:nvSpPr>
        <p:spPr>
          <a:xfrm>
            <a:off x="8213563" y="1579006"/>
            <a:ext cx="3545305" cy="715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Where can we ask vendors to propose new solutions?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74A7C7-5DD4-4B6B-9A15-A2F5D416F4FE}"/>
              </a:ext>
            </a:extLst>
          </p:cNvPr>
          <p:cNvSpPr txBox="1">
            <a:spLocks/>
          </p:cNvSpPr>
          <p:nvPr/>
        </p:nvSpPr>
        <p:spPr>
          <a:xfrm>
            <a:off x="8213563" y="2294021"/>
            <a:ext cx="3545305" cy="3673639"/>
          </a:xfrm>
          <a:prstGeom prst="rect">
            <a:avLst/>
          </a:prstGeom>
          <a:solidFill>
            <a:srgbClr val="D9D9D9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0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there opportunities to link vendor payments to results?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0CA7-5FDE-4B3F-8674-34F82927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contract term or length is most appropriate?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968E75-5129-4513-BC3C-A207C6D52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3E4A2084-FA09-4EDE-9031-DF381414A736}"/>
              </a:ext>
            </a:extLst>
          </p:cNvPr>
          <p:cNvSpPr txBox="1">
            <a:spLocks/>
          </p:cNvSpPr>
          <p:nvPr/>
        </p:nvSpPr>
        <p:spPr>
          <a:xfrm>
            <a:off x="593559" y="276524"/>
            <a:ext cx="10972800" cy="525581"/>
          </a:xfrm>
          <a:prstGeom prst="rect">
            <a:avLst/>
          </a:prstGeom>
          <a:solidFill>
            <a:srgbClr val="5F2987"/>
          </a:solidFill>
        </p:spPr>
        <p:txBody>
          <a:bodyPr vert="horz" lIns="91440" tIns="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Scope of Work and Incentives: Incentives</a:t>
            </a:r>
          </a:p>
        </p:txBody>
      </p:sp>
    </p:spTree>
    <p:extLst>
      <p:ext uri="{BB962C8B-B14F-4D97-AF65-F5344CB8AC3E}">
        <p14:creationId xmlns:p14="http://schemas.microsoft.com/office/powerpoint/2010/main" val="208710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81ECA-47AD-45A4-971D-47261AFDA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10962736" cy="757238"/>
          </a:xfrm>
        </p:spPr>
        <p:txBody>
          <a:bodyPr/>
          <a:lstStyle/>
          <a:p>
            <a:r>
              <a:rPr lang="en-US" dirty="0"/>
              <a:t>Which metrics can be used to orient vendors to our vision of success and measure progress towards the goals defined in Question 2?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50DE4-B743-474A-8C6D-3E078B089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900238"/>
            <a:ext cx="10962736" cy="3951288"/>
          </a:xfrm>
          <a:solidFill>
            <a:srgbClr val="D9D9D9"/>
          </a:solidFill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E068-B998-4777-B4B5-2E77A731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 </a:t>
            </a:r>
            <a:fld id="{9BA150B5-8DFC-458F-AD8B-0D6E73DD8F1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CDA0C4-4F3D-4902-A40D-8F1BAE1643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Contract Performance: Metrics</a:t>
            </a:r>
          </a:p>
        </p:txBody>
      </p:sp>
    </p:spTree>
    <p:extLst>
      <p:ext uri="{BB962C8B-B14F-4D97-AF65-F5344CB8AC3E}">
        <p14:creationId xmlns:p14="http://schemas.microsoft.com/office/powerpoint/2010/main" val="2391927543"/>
      </p:ext>
    </p:extLst>
  </p:cSld>
  <p:clrMapOvr>
    <a:masterClrMapping/>
  </p:clrMapOvr>
</p:sld>
</file>

<file path=ppt/theme/theme1.xml><?xml version="1.0" encoding="utf-8"?>
<a:theme xmlns:a="http://schemas.openxmlformats.org/drawingml/2006/main" name="GPL 2020 PPT ">
  <a:themeElements>
    <a:clrScheme name="HKS Palette">
      <a:dk1>
        <a:sysClr val="windowText" lastClr="000000"/>
      </a:dk1>
      <a:lt1>
        <a:sysClr val="window" lastClr="FFFFFF"/>
      </a:lt1>
      <a:dk2>
        <a:srgbClr val="003946"/>
      </a:dk2>
      <a:lt2>
        <a:srgbClr val="D8D8D8"/>
      </a:lt2>
      <a:accent1>
        <a:srgbClr val="0086B3"/>
      </a:accent1>
      <a:accent2>
        <a:srgbClr val="A71930"/>
      </a:accent2>
      <a:accent3>
        <a:srgbClr val="A0C0D1"/>
      </a:accent3>
      <a:accent4>
        <a:srgbClr val="D5892D"/>
      </a:accent4>
      <a:accent5>
        <a:srgbClr val="666666"/>
      </a:accent5>
      <a:accent6>
        <a:srgbClr val="6C7D47"/>
      </a:accent6>
      <a:hlink>
        <a:srgbClr val="003946"/>
      </a:hlink>
      <a:folHlink>
        <a:srgbClr val="D5892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9421F73C-4850-4D23-998E-89FA1968B1F2}" vid="{5CA5712A-8A86-4A2F-A6F7-A106C0A9B40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A23BDE9AE71A498435BE8C12153022" ma:contentTypeVersion="7" ma:contentTypeDescription="Create a new document." ma:contentTypeScope="" ma:versionID="23b3a7d10cfbb292b1b5b539f2f4c525">
  <xsd:schema xmlns:xsd="http://www.w3.org/2001/XMLSchema" xmlns:xs="http://www.w3.org/2001/XMLSchema" xmlns:p="http://schemas.microsoft.com/office/2006/metadata/properties" xmlns:ns1="http://schemas.microsoft.com/sharepoint/v3" xmlns:ns3="6c6ef078-3289-48bf-8124-2d66810612da" xmlns:ns4="0e51fa30-3d58-44a3-890e-57a1510f0bf3" targetNamespace="http://schemas.microsoft.com/office/2006/metadata/properties" ma:root="true" ma:fieldsID="fa4690855b7623037e4fa18fe8148193" ns1:_="" ns3:_="" ns4:_="">
    <xsd:import namespace="http://schemas.microsoft.com/sharepoint/v3"/>
    <xsd:import namespace="6c6ef078-3289-48bf-8124-2d66810612da"/>
    <xsd:import namespace="0e51fa30-3d58-44a3-890e-57a1510f0bf3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ef078-3289-48bf-8124-2d66810612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51fa30-3d58-44a3-890e-57a1510f0bf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510B96E-75D5-47E2-97B6-A7EDDED3A7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E6A6D2-1010-43CC-A603-DF9CBFB7DD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c6ef078-3289-48bf-8124-2d66810612da"/>
    <ds:schemaRef ds:uri="0e51fa30-3d58-44a3-890e-57a1510f0b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D2A7F6-C5D8-4876-87AB-DD2EF47EEF2C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e51fa30-3d58-44a3-890e-57a1510f0bf3"/>
    <ds:schemaRef ds:uri="http://purl.org/dc/dcmitype/"/>
    <ds:schemaRef ds:uri="http://purl.org/dc/terms/"/>
    <ds:schemaRef ds:uri="http://schemas.openxmlformats.org/package/2006/metadata/core-properties"/>
    <ds:schemaRef ds:uri="6c6ef078-3289-48bf-8124-2d66810612da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GPL PPT Template</Template>
  <TotalTime>4395</TotalTime>
  <Words>728</Words>
  <Application>Microsoft Office PowerPoint</Application>
  <PresentationFormat>Widescreen</PresentationFormat>
  <Paragraphs>114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GPL 2020 PPT </vt:lpstr>
      <vt:lpstr>RFP Getting Started Worksheet</vt:lpstr>
      <vt:lpstr>RFP Getting Started Worksheet Overview </vt:lpstr>
      <vt:lpstr>Problem Definition: The Problem</vt:lpstr>
      <vt:lpstr>Problem Definition: Goals</vt:lpstr>
      <vt:lpstr>Problem Definition: Target Population </vt:lpstr>
      <vt:lpstr>Scope of Work and Incentives: Scope of Work</vt:lpstr>
      <vt:lpstr>Scope of Work and Incentives: Innovation</vt:lpstr>
      <vt:lpstr>PowerPoint Presentation</vt:lpstr>
      <vt:lpstr>Contract Performance: Metrics</vt:lpstr>
      <vt:lpstr>Contract Performance: Contract Management</vt:lpstr>
      <vt:lpstr>Evaluation: Scoring Criteria and Responses</vt:lpstr>
      <vt:lpstr>Evaluation: Risks</vt:lpstr>
      <vt:lpstr>Tying it all Together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Benson, Lars</dc:creator>
  <cp:lastModifiedBy>Benson, Lars</cp:lastModifiedBy>
  <cp:revision>36</cp:revision>
  <dcterms:created xsi:type="dcterms:W3CDTF">2021-01-13T18:25:36Z</dcterms:created>
  <dcterms:modified xsi:type="dcterms:W3CDTF">2021-06-23T20:25:16Z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0x01010027A23BDE9AE71A498435BE8C12153022</vt:lpwstr>
  </property>
</Properties>
</file>