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58" r:id="rId3"/>
    <p:sldId id="280" r:id="rId4"/>
    <p:sldId id="281" r:id="rId5"/>
    <p:sldId id="303" r:id="rId6"/>
    <p:sldId id="283" r:id="rId7"/>
    <p:sldId id="302" r:id="rId8"/>
    <p:sldId id="282" r:id="rId9"/>
    <p:sldId id="284" r:id="rId10"/>
    <p:sldId id="285" r:id="rId11"/>
    <p:sldId id="286" r:id="rId12"/>
    <p:sldId id="287" r:id="rId13"/>
    <p:sldId id="288" r:id="rId14"/>
    <p:sldId id="289" r:id="rId15"/>
    <p:sldId id="274" r:id="rId16"/>
    <p:sldId id="278" r:id="rId17"/>
    <p:sldId id="290" r:id="rId18"/>
    <p:sldId id="291" r:id="rId19"/>
    <p:sldId id="292" r:id="rId20"/>
    <p:sldId id="293" r:id="rId21"/>
  </p:sldIdLst>
  <p:sldSz cx="9144000" cy="6858000" type="screen4x3"/>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D7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5" autoAdjust="0"/>
    <p:restoredTop sz="60664" autoAdjust="0"/>
  </p:normalViewPr>
  <p:slideViewPr>
    <p:cSldViewPr snapToGrid="0" snapToObjects="1">
      <p:cViewPr varScale="1">
        <p:scale>
          <a:sx n="80" d="100"/>
          <a:sy n="80" d="100"/>
        </p:scale>
        <p:origin x="2526" y="90"/>
      </p:cViewPr>
      <p:guideLst>
        <p:guide orient="horz" pos="2160"/>
        <p:guide pos="2880"/>
      </p:guideLst>
    </p:cSldViewPr>
  </p:slideViewPr>
  <p:outlineViewPr>
    <p:cViewPr>
      <p:scale>
        <a:sx n="33" d="100"/>
        <a:sy n="33" d="100"/>
      </p:scale>
      <p:origin x="53" y="325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400" dirty="0"/>
              <a:t>Kentucky</a:t>
            </a:r>
            <a:r>
              <a:rPr lang="en-US" sz="2400" baseline="0" dirty="0"/>
              <a:t> College- and Career-Readiness Rates</a:t>
            </a:r>
            <a:endParaRPr lang="en-US" sz="2400" dirty="0"/>
          </a:p>
        </c:rich>
      </c:tx>
      <c:layout>
        <c:manualLayout>
          <c:xMode val="edge"/>
          <c:yMode val="edge"/>
          <c:x val="0.17466324567030148"/>
          <c:y val="0"/>
        </c:manualLayout>
      </c:layout>
      <c:overlay val="0"/>
    </c:title>
    <c:autoTitleDeleted val="0"/>
    <c:plotArea>
      <c:layout/>
      <c:barChart>
        <c:barDir val="col"/>
        <c:grouping val="stacked"/>
        <c:varyColors val="0"/>
        <c:ser>
          <c:idx val="0"/>
          <c:order val="0"/>
          <c:invertIfNegative val="0"/>
          <c:dLbls>
            <c:spPr>
              <a:noFill/>
              <a:ln>
                <a:noFill/>
              </a:ln>
              <a:effectLst/>
            </c:spPr>
            <c:txPr>
              <a:bodyPr/>
              <a:lstStyle/>
              <a:p>
                <a:pPr>
                  <a:defRPr sz="1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Lit>
              <c:formatCode>General</c:formatCode>
              <c:ptCount val="4"/>
              <c:pt idx="0">
                <c:v>2011</c:v>
              </c:pt>
              <c:pt idx="1">
                <c:v>2012</c:v>
              </c:pt>
              <c:pt idx="2">
                <c:v>2013</c:v>
              </c:pt>
              <c:pt idx="3">
                <c:v>2014</c:v>
              </c:pt>
            </c:numLit>
          </c:cat>
          <c:val>
            <c:numRef>
              <c:f>Sheet1!$B$3:$B$6</c:f>
              <c:numCache>
                <c:formatCode>0.00%</c:formatCode>
                <c:ptCount val="4"/>
                <c:pt idx="0" formatCode="0%">
                  <c:v>0.38</c:v>
                </c:pt>
                <c:pt idx="1">
                  <c:v>0.47199999999999998</c:v>
                </c:pt>
                <c:pt idx="2">
                  <c:v>0.54100000000000004</c:v>
                </c:pt>
                <c:pt idx="3">
                  <c:v>0.625</c:v>
                </c:pt>
              </c:numCache>
            </c:numRef>
          </c:val>
        </c:ser>
        <c:dLbls>
          <c:showLegendKey val="0"/>
          <c:showVal val="1"/>
          <c:showCatName val="0"/>
          <c:showSerName val="0"/>
          <c:showPercent val="0"/>
          <c:showBubbleSize val="0"/>
        </c:dLbls>
        <c:gapWidth val="95"/>
        <c:overlap val="100"/>
        <c:axId val="185432736"/>
        <c:axId val="185433128"/>
      </c:barChart>
      <c:catAx>
        <c:axId val="185432736"/>
        <c:scaling>
          <c:orientation val="minMax"/>
        </c:scaling>
        <c:delete val="0"/>
        <c:axPos val="b"/>
        <c:numFmt formatCode="General" sourceLinked="1"/>
        <c:majorTickMark val="none"/>
        <c:minorTickMark val="none"/>
        <c:tickLblPos val="nextTo"/>
        <c:txPr>
          <a:bodyPr/>
          <a:lstStyle/>
          <a:p>
            <a:pPr>
              <a:defRPr sz="1800"/>
            </a:pPr>
            <a:endParaRPr lang="en-US"/>
          </a:p>
        </c:txPr>
        <c:crossAx val="185433128"/>
        <c:crosses val="autoZero"/>
        <c:auto val="0"/>
        <c:lblAlgn val="ctr"/>
        <c:lblOffset val="100"/>
        <c:noMultiLvlLbl val="0"/>
      </c:catAx>
      <c:valAx>
        <c:axId val="185433128"/>
        <c:scaling>
          <c:orientation val="minMax"/>
          <c:max val="1"/>
          <c:min val="0"/>
        </c:scaling>
        <c:delete val="1"/>
        <c:axPos val="l"/>
        <c:numFmt formatCode="0%" sourceLinked="1"/>
        <c:majorTickMark val="none"/>
        <c:minorTickMark val="none"/>
        <c:tickLblPos val="nextTo"/>
        <c:crossAx val="185432736"/>
        <c:crossesAt val="1"/>
        <c:crossBetween val="between"/>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61D55595-3892-48AE-8D5E-58182E460F9E}" type="datetimeFigureOut">
              <a:rPr lang="en-US" smtClean="0"/>
              <a:t>3/10/2015</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9A260E99-350C-448A-AC68-2DFC750544AB}" type="slidenum">
              <a:rPr lang="en-US" smtClean="0"/>
              <a:t>‹#›</a:t>
            </a:fld>
            <a:endParaRPr lang="en-US" dirty="0"/>
          </a:p>
        </p:txBody>
      </p:sp>
    </p:spTree>
    <p:extLst>
      <p:ext uri="{BB962C8B-B14F-4D97-AF65-F5344CB8AC3E}">
        <p14:creationId xmlns:p14="http://schemas.microsoft.com/office/powerpoint/2010/main" val="1020161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www.sde.ct.gov/sde/lib/sde/pdf/student_assessment/naep/NAEP_2013_grade_4_and_8_Results_Combined_Snapshots.pdf"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ctcorestandards.org/?page_id=32"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260E99-350C-448A-AC68-2DFC750544AB}" type="slidenum">
              <a:rPr lang="en-US" smtClean="0"/>
              <a:t>1</a:t>
            </a:fld>
            <a:endParaRPr lang="en-US" dirty="0"/>
          </a:p>
        </p:txBody>
      </p:sp>
    </p:spTree>
    <p:extLst>
      <p:ext uri="{BB962C8B-B14F-4D97-AF65-F5344CB8AC3E}">
        <p14:creationId xmlns:p14="http://schemas.microsoft.com/office/powerpoint/2010/main" val="329231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Much more distance needs to be covered to reach 4 inches than it does to reach 4 centimeters.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Reaching a “4” along the CMT/</a:t>
            </a:r>
            <a:r>
              <a:rPr lang="en-US" sz="1200" kern="1200" dirty="0" err="1" smtClean="0">
                <a:solidFill>
                  <a:schemeClr val="tx1"/>
                </a:solidFill>
                <a:effectLst/>
                <a:latin typeface="+mn-lt"/>
                <a:ea typeface="+mn-ea"/>
                <a:cs typeface="+mn-cs"/>
              </a:rPr>
              <a:t>CAPT</a:t>
            </a:r>
            <a:r>
              <a:rPr lang="en-US" sz="1200" kern="1200" dirty="0" smtClean="0">
                <a:solidFill>
                  <a:schemeClr val="tx1"/>
                </a:solidFill>
                <a:effectLst/>
                <a:latin typeface="+mn-lt"/>
                <a:ea typeface="+mn-ea"/>
                <a:cs typeface="+mn-cs"/>
              </a:rPr>
              <a:t> measuring stick is not the same as reaching a “4” along the Smarter Balanced measuring stick.</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u="sng" dirty="0" smtClean="0">
              <a:solidFill>
                <a:srgbClr val="FF0000"/>
              </a:solidFill>
            </a:endParaRPr>
          </a:p>
          <a:p>
            <a:endParaRPr lang="en-US" dirty="0" smtClean="0"/>
          </a:p>
          <a:p>
            <a:r>
              <a:rPr lang="en-US" sz="1400" dirty="0" smtClean="0"/>
              <a:t>(These</a:t>
            </a:r>
            <a:r>
              <a:rPr lang="en-US" sz="1400" baseline="0" dirty="0" smtClean="0"/>
              <a:t> lines are not drawn to scale.)</a:t>
            </a:r>
            <a:endParaRPr lang="en-US" sz="1400" dirty="0" smtClean="0"/>
          </a:p>
          <a:p>
            <a:endParaRPr lang="en-US" dirty="0"/>
          </a:p>
        </p:txBody>
      </p:sp>
      <p:sp>
        <p:nvSpPr>
          <p:cNvPr id="4" name="Slide Number Placeholder 3"/>
          <p:cNvSpPr>
            <a:spLocks noGrp="1"/>
          </p:cNvSpPr>
          <p:nvPr>
            <p:ph type="sldNum" sz="quarter" idx="10"/>
          </p:nvPr>
        </p:nvSpPr>
        <p:spPr/>
        <p:txBody>
          <a:bodyPr/>
          <a:lstStyle/>
          <a:p>
            <a:fld id="{9A260E99-350C-448A-AC68-2DFC750544AB}" type="slidenum">
              <a:rPr lang="en-US" smtClean="0"/>
              <a:t>10</a:t>
            </a:fld>
            <a:endParaRPr lang="en-US" dirty="0"/>
          </a:p>
        </p:txBody>
      </p:sp>
    </p:spTree>
    <p:extLst>
      <p:ext uri="{BB962C8B-B14F-4D97-AF65-F5344CB8AC3E}">
        <p14:creationId xmlns:p14="http://schemas.microsoft.com/office/powerpoint/2010/main" val="24083252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260E99-350C-448A-AC68-2DFC750544AB}" type="slidenum">
              <a:rPr lang="en-US" smtClean="0"/>
              <a:t>11</a:t>
            </a:fld>
            <a:endParaRPr lang="en-US" dirty="0"/>
          </a:p>
        </p:txBody>
      </p:sp>
    </p:spTree>
    <p:extLst>
      <p:ext uri="{BB962C8B-B14F-4D97-AF65-F5344CB8AC3E}">
        <p14:creationId xmlns:p14="http://schemas.microsoft.com/office/powerpoint/2010/main" val="24083252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0" dirty="0" smtClean="0"/>
              <a:t>The initial shift in Connecticut’s scores might be jarring</a:t>
            </a:r>
            <a:r>
              <a:rPr lang="en-US" b="0" baseline="0" dirty="0" smtClean="0"/>
              <a:t> for some.</a:t>
            </a:r>
            <a:endParaRPr lang="en-US" b="0" dirty="0" smtClean="0"/>
          </a:p>
          <a:p>
            <a:endParaRPr lang="en-US" dirty="0"/>
          </a:p>
        </p:txBody>
      </p:sp>
      <p:sp>
        <p:nvSpPr>
          <p:cNvPr id="4" name="Slide Number Placeholder 3"/>
          <p:cNvSpPr>
            <a:spLocks noGrp="1"/>
          </p:cNvSpPr>
          <p:nvPr>
            <p:ph type="sldNum" sz="quarter" idx="10"/>
          </p:nvPr>
        </p:nvSpPr>
        <p:spPr/>
        <p:txBody>
          <a:bodyPr/>
          <a:lstStyle/>
          <a:p>
            <a:fld id="{9A260E99-350C-448A-AC68-2DFC750544AB}" type="slidenum">
              <a:rPr lang="en-US" smtClean="0"/>
              <a:t>12</a:t>
            </a:fld>
            <a:endParaRPr lang="en-US" dirty="0"/>
          </a:p>
        </p:txBody>
      </p:sp>
    </p:spTree>
    <p:extLst>
      <p:ext uri="{BB962C8B-B14F-4D97-AF65-F5344CB8AC3E}">
        <p14:creationId xmlns:p14="http://schemas.microsoft.com/office/powerpoint/2010/main" val="24083252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smtClean="0"/>
          </a:p>
          <a:p>
            <a:pPr marL="171450" indent="-171450">
              <a:buFont typeface="Arial" pitchFamily="34" charset="0"/>
              <a:buChar char="•"/>
            </a:pPr>
            <a:r>
              <a:rPr lang="en-US" dirty="0" smtClean="0"/>
              <a:t>States that made the transition to college- and career-ready standards early did see a drop in scores, but they are seeing improvements year-to-year.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But like the early adoption states, we anticipate that </a:t>
            </a:r>
            <a:r>
              <a:rPr lang="en-US" b="1" dirty="0" smtClean="0"/>
              <a:t>scores will steadily improve in the coming years</a:t>
            </a:r>
            <a:r>
              <a:rPr lang="en-US" dirty="0" smtClean="0"/>
              <a:t> as students and teachers gain more classroom experience with the standards.</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b="1" u="sng" dirty="0" smtClean="0"/>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b="1" u="sng" dirty="0" smtClean="0"/>
              <a:t>Another</a:t>
            </a:r>
            <a:r>
              <a:rPr lang="en-US" b="1" u="sng" baseline="0" dirty="0" smtClean="0"/>
              <a:t> example of an early adoption: </a:t>
            </a:r>
            <a:r>
              <a:rPr lang="en-US" b="1" u="sng" dirty="0" smtClean="0"/>
              <a:t>New York City</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dirty="0" smtClean="0"/>
          </a:p>
          <a:p>
            <a:r>
              <a:rPr lang="en-US" dirty="0" smtClean="0"/>
              <a:t>NYC</a:t>
            </a:r>
            <a:r>
              <a:rPr lang="en-US" baseline="0" dirty="0" smtClean="0"/>
              <a:t> administered a new Common Core Exam in 2013 for the first time.</a:t>
            </a:r>
          </a:p>
          <a:p>
            <a:r>
              <a:rPr lang="en-US" b="1" u="sng" baseline="0" dirty="0" smtClean="0"/>
              <a:t>3-8 Math: Percent of students at or above proficient</a:t>
            </a:r>
          </a:p>
          <a:p>
            <a:r>
              <a:rPr lang="en-US" b="0" u="none" baseline="0" dirty="0" smtClean="0"/>
              <a:t>2012 (last year of old test): 60.0%</a:t>
            </a:r>
          </a:p>
          <a:p>
            <a:r>
              <a:rPr lang="en-US" b="0" u="none" baseline="0" dirty="0" smtClean="0"/>
              <a:t>2013: 29.6%</a:t>
            </a:r>
          </a:p>
          <a:p>
            <a:r>
              <a:rPr lang="en-US" b="0" u="none" baseline="0" dirty="0" smtClean="0"/>
              <a:t>2014: 34.2%</a:t>
            </a:r>
          </a:p>
          <a:p>
            <a:endParaRPr lang="en-US" b="0" u="none" baseline="0" dirty="0" smtClean="0"/>
          </a:p>
          <a:p>
            <a:r>
              <a:rPr lang="en-US" b="1" u="sng" baseline="0" dirty="0" smtClean="0"/>
              <a:t>3-8 English: Percent of students at or above proficient</a:t>
            </a:r>
          </a:p>
          <a:p>
            <a:r>
              <a:rPr lang="en-US" b="0" u="none" baseline="0" dirty="0" smtClean="0"/>
              <a:t>2012 (last year of old test): 46.9%</a:t>
            </a:r>
          </a:p>
          <a:p>
            <a:r>
              <a:rPr lang="en-US" b="0" u="none" baseline="0" dirty="0" smtClean="0"/>
              <a:t>2013: 26.4%</a:t>
            </a:r>
          </a:p>
          <a:p>
            <a:r>
              <a:rPr lang="en-US" b="0" u="none" baseline="0" dirty="0" smtClean="0"/>
              <a:t>2014: 28.4%</a:t>
            </a:r>
            <a:endParaRPr lang="en-US" b="1" u="sng" dirty="0"/>
          </a:p>
        </p:txBody>
      </p:sp>
      <p:sp>
        <p:nvSpPr>
          <p:cNvPr id="4" name="Slide Number Placeholder 3"/>
          <p:cNvSpPr>
            <a:spLocks noGrp="1"/>
          </p:cNvSpPr>
          <p:nvPr>
            <p:ph type="sldNum" sz="quarter" idx="10"/>
          </p:nvPr>
        </p:nvSpPr>
        <p:spPr/>
        <p:txBody>
          <a:bodyPr/>
          <a:lstStyle/>
          <a:p>
            <a:fld id="{9A260E99-350C-448A-AC68-2DFC750544AB}" type="slidenum">
              <a:rPr lang="en-US" smtClean="0"/>
              <a:t>13</a:t>
            </a:fld>
            <a:endParaRPr lang="en-US" dirty="0"/>
          </a:p>
        </p:txBody>
      </p:sp>
    </p:spTree>
    <p:extLst>
      <p:ext uri="{BB962C8B-B14F-4D97-AF65-F5344CB8AC3E}">
        <p14:creationId xmlns:p14="http://schemas.microsoft.com/office/powerpoint/2010/main" val="24083252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Kentucky, the percentage of high school graduates ready for college and careers has increased from 38 percent to 62 percent in just four years. </a:t>
            </a:r>
          </a:p>
          <a:p>
            <a:endParaRPr lang="en-US" dirty="0" smtClean="0"/>
          </a:p>
          <a:p>
            <a:r>
              <a:rPr lang="en-US" dirty="0" smtClean="0"/>
              <a:t>That’s 24.5 percentage points,</a:t>
            </a:r>
            <a:r>
              <a:rPr lang="en-US" baseline="0" dirty="0" smtClean="0"/>
              <a:t> representing a 64% increase.</a:t>
            </a:r>
            <a:endParaRPr lang="en-US" dirty="0"/>
          </a:p>
        </p:txBody>
      </p:sp>
      <p:sp>
        <p:nvSpPr>
          <p:cNvPr id="4" name="Slide Number Placeholder 3"/>
          <p:cNvSpPr>
            <a:spLocks noGrp="1"/>
          </p:cNvSpPr>
          <p:nvPr>
            <p:ph type="sldNum" sz="quarter" idx="10"/>
          </p:nvPr>
        </p:nvSpPr>
        <p:spPr/>
        <p:txBody>
          <a:bodyPr/>
          <a:lstStyle/>
          <a:p>
            <a:fld id="{9A260E99-350C-448A-AC68-2DFC750544AB}" type="slidenum">
              <a:rPr lang="en-US" smtClean="0"/>
              <a:t>14</a:t>
            </a:fld>
            <a:endParaRPr lang="en-US" dirty="0"/>
          </a:p>
        </p:txBody>
      </p:sp>
    </p:spTree>
    <p:extLst>
      <p:ext uri="{BB962C8B-B14F-4D97-AF65-F5344CB8AC3E}">
        <p14:creationId xmlns:p14="http://schemas.microsoft.com/office/powerpoint/2010/main" val="24083252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Based on the experiences of these states, we can also reasonably expect that the first results from the new tests will resemble Connecticut’s scores on the</a:t>
            </a:r>
            <a:r>
              <a:rPr lang="en-US" sz="1200" u="none" kern="1200" dirty="0" smtClean="0">
                <a:solidFill>
                  <a:schemeClr val="tx1"/>
                </a:solidFill>
                <a:effectLst/>
                <a:latin typeface="+mn-lt"/>
                <a:ea typeface="+mn-ea"/>
                <a:cs typeface="+mn-cs"/>
              </a:rPr>
              <a:t> </a:t>
            </a:r>
            <a:r>
              <a:rPr lang="en-US" sz="1200" u="none" kern="1200" dirty="0" smtClean="0">
                <a:solidFill>
                  <a:schemeClr val="tx1"/>
                </a:solidFill>
                <a:effectLst/>
                <a:latin typeface="+mn-lt"/>
                <a:ea typeface="+mn-ea"/>
                <a:cs typeface="+mn-cs"/>
                <a:hlinkClick r:id="rId3"/>
              </a:rPr>
              <a:t>National Assessment of Educational Progress (</a:t>
            </a:r>
            <a:r>
              <a:rPr lang="en-US" sz="1200" u="none" kern="1200" dirty="0" err="1" smtClean="0">
                <a:solidFill>
                  <a:schemeClr val="tx1"/>
                </a:solidFill>
                <a:effectLst/>
                <a:latin typeface="+mn-lt"/>
                <a:ea typeface="+mn-ea"/>
                <a:cs typeface="+mn-cs"/>
                <a:hlinkClick r:id="rId3"/>
              </a:rPr>
              <a:t>NAEP</a:t>
            </a:r>
            <a:r>
              <a:rPr lang="en-US" sz="1200" u="none" kern="1200" dirty="0" smtClean="0">
                <a:solidFill>
                  <a:schemeClr val="tx1"/>
                </a:solidFill>
                <a:effectLst/>
                <a:latin typeface="+mn-lt"/>
                <a:ea typeface="+mn-ea"/>
                <a:cs typeface="+mn-cs"/>
                <a:hlinkClick r:id="rId3"/>
              </a:rPr>
              <a:t>)</a:t>
            </a:r>
            <a:r>
              <a:rPr lang="en-US" sz="1200" u="none"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u="none"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u="none" kern="1200" dirty="0" smtClean="0">
                <a:solidFill>
                  <a:schemeClr val="tx1"/>
                </a:solidFill>
                <a:effectLst/>
                <a:latin typeface="+mn-lt"/>
                <a:ea typeface="+mn-ea"/>
                <a:cs typeface="+mn-cs"/>
              </a:rPr>
              <a:t>ABOUT </a:t>
            </a:r>
            <a:r>
              <a:rPr lang="en-US" sz="1200" u="none" kern="1200" dirty="0" err="1" smtClean="0">
                <a:solidFill>
                  <a:schemeClr val="tx1"/>
                </a:solidFill>
                <a:effectLst/>
                <a:latin typeface="+mn-lt"/>
                <a:ea typeface="+mn-ea"/>
                <a:cs typeface="+mn-cs"/>
              </a:rPr>
              <a:t>NAEP</a:t>
            </a:r>
            <a:r>
              <a:rPr lang="en-US" sz="1200" u="none"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Known as the “Nation’s Report Card,” </a:t>
            </a:r>
            <a:r>
              <a:rPr lang="en-US" sz="1200" kern="1200" dirty="0" err="1" smtClean="0">
                <a:solidFill>
                  <a:schemeClr val="tx1"/>
                </a:solidFill>
                <a:effectLst/>
                <a:latin typeface="+mn-lt"/>
                <a:ea typeface="+mn-ea"/>
                <a:cs typeface="+mn-cs"/>
              </a:rPr>
              <a:t>NAEP</a:t>
            </a:r>
            <a:r>
              <a:rPr lang="en-US" sz="1200" kern="1200" dirty="0" smtClean="0">
                <a:solidFill>
                  <a:schemeClr val="tx1"/>
                </a:solidFill>
                <a:effectLst/>
                <a:latin typeface="+mn-lt"/>
                <a:ea typeface="+mn-ea"/>
                <a:cs typeface="+mn-cs"/>
              </a:rPr>
              <a:t> is the largest nationally representative and continuing assessment of students’ knowledge in reading and math on a state-by-state basis. The</a:t>
            </a:r>
            <a:r>
              <a:rPr lang="en-US" sz="1200" kern="1200" baseline="0" dirty="0" smtClean="0">
                <a:solidFill>
                  <a:schemeClr val="tx1"/>
                </a:solidFill>
                <a:effectLst/>
                <a:latin typeface="+mn-lt"/>
                <a:ea typeface="+mn-ea"/>
                <a:cs typeface="+mn-cs"/>
              </a:rPr>
              <a:t> </a:t>
            </a:r>
            <a:r>
              <a:rPr lang="en-US" sz="1200" kern="1200" baseline="0" dirty="0" err="1" smtClean="0">
                <a:solidFill>
                  <a:schemeClr val="tx1"/>
                </a:solidFill>
                <a:effectLst/>
                <a:latin typeface="+mn-lt"/>
                <a:ea typeface="+mn-ea"/>
                <a:cs typeface="+mn-cs"/>
              </a:rPr>
              <a:t>NAEP</a:t>
            </a:r>
            <a:r>
              <a:rPr lang="en-US" sz="1200" kern="1200" baseline="0" dirty="0" smtClean="0">
                <a:solidFill>
                  <a:schemeClr val="tx1"/>
                </a:solidFill>
                <a:effectLst/>
                <a:latin typeface="+mn-lt"/>
                <a:ea typeface="+mn-ea"/>
                <a:cs typeface="+mn-cs"/>
              </a:rPr>
              <a:t> test is periodically (not annually) administered to a representative sampling of students. The state level results are derived by the performance of this representative sample.</a:t>
            </a:r>
            <a:endParaRPr lang="en-US" sz="1200" u="none" kern="1200" dirty="0" smtClean="0">
              <a:solidFill>
                <a:schemeClr val="tx1"/>
              </a:solidFill>
              <a:effectLst/>
              <a:latin typeface="+mn-lt"/>
              <a:ea typeface="+mn-ea"/>
              <a:cs typeface="+mn-cs"/>
            </a:endParaRPr>
          </a:p>
          <a:p>
            <a:endParaRPr lang="en-US" sz="1200" i="0" u="none" kern="1200" dirty="0" smtClean="0">
              <a:solidFill>
                <a:schemeClr val="tx1"/>
              </a:solidFill>
              <a:effectLst/>
              <a:latin typeface="+mn-lt"/>
              <a:ea typeface="+mn-ea"/>
              <a:cs typeface="+mn-cs"/>
            </a:endParaRPr>
          </a:p>
          <a:p>
            <a:r>
              <a:rPr lang="en-US" sz="1200" i="0" u="none" kern="1200" dirty="0" smtClean="0">
                <a:solidFill>
                  <a:schemeClr val="tx1"/>
                </a:solidFill>
                <a:effectLst/>
                <a:latin typeface="+mn-lt"/>
                <a:ea typeface="+mn-ea"/>
                <a:cs typeface="+mn-cs"/>
              </a:rPr>
              <a:t>You can see that these scores will look different than</a:t>
            </a:r>
            <a:r>
              <a:rPr lang="en-US" sz="1200" i="0" u="none" kern="1200" baseline="0" dirty="0" smtClean="0">
                <a:solidFill>
                  <a:schemeClr val="tx1"/>
                </a:solidFill>
                <a:effectLst/>
                <a:latin typeface="+mn-lt"/>
                <a:ea typeface="+mn-ea"/>
                <a:cs typeface="+mn-cs"/>
              </a:rPr>
              <a:t> what we are used to seeing. Again, this is to be expected and it does not reflect that our students are learning less.</a:t>
            </a:r>
          </a:p>
          <a:p>
            <a:endParaRPr lang="en-US" sz="1200" i="0" u="none" kern="1200" baseline="0" dirty="0" smtClean="0">
              <a:solidFill>
                <a:schemeClr val="tx1"/>
              </a:solidFill>
              <a:effectLst/>
              <a:latin typeface="+mn-lt"/>
              <a:ea typeface="+mn-ea"/>
              <a:cs typeface="+mn-cs"/>
            </a:endParaRPr>
          </a:p>
          <a:p>
            <a:r>
              <a:rPr lang="en-US" sz="1200" i="0" u="none" kern="1200" baseline="0" dirty="0" smtClean="0">
                <a:solidFill>
                  <a:schemeClr val="tx1"/>
                </a:solidFill>
                <a:effectLst/>
                <a:latin typeface="+mn-lt"/>
                <a:ea typeface="+mn-ea"/>
                <a:cs typeface="+mn-cs"/>
              </a:rPr>
              <a:t>We know that when we raise the bar, our students will rise to meet it.</a:t>
            </a:r>
            <a:endParaRPr lang="en-US" sz="1200" i="0" u="none" kern="1200" dirty="0" smtClean="0">
              <a:solidFill>
                <a:schemeClr val="tx1"/>
              </a:solidFill>
              <a:effectLst/>
              <a:latin typeface="+mn-lt"/>
              <a:ea typeface="+mn-ea"/>
              <a:cs typeface="+mn-cs"/>
            </a:endParaRPr>
          </a:p>
          <a:p>
            <a:endParaRPr lang="en-US" sz="1200" i="0" kern="1200" dirty="0" smtClean="0">
              <a:solidFill>
                <a:schemeClr val="tx1"/>
              </a:solidFill>
              <a:effectLst/>
              <a:latin typeface="+mn-lt"/>
              <a:ea typeface="+mn-ea"/>
              <a:cs typeface="+mn-cs"/>
            </a:endParaRPr>
          </a:p>
          <a:p>
            <a:r>
              <a:rPr lang="en-US" sz="1200" i="0" kern="1200" dirty="0" smtClean="0">
                <a:solidFill>
                  <a:schemeClr val="tx1"/>
                </a:solidFill>
                <a:effectLst/>
                <a:latin typeface="+mn-lt"/>
                <a:ea typeface="+mn-ea"/>
                <a:cs typeface="+mn-cs"/>
              </a:rPr>
              <a:t>Grade 4 Reading: </a:t>
            </a:r>
          </a:p>
          <a:p>
            <a:r>
              <a:rPr lang="en-US" sz="1200" i="0" kern="1200" dirty="0" smtClean="0">
                <a:solidFill>
                  <a:schemeClr val="tx1"/>
                </a:solidFill>
                <a:effectLst/>
                <a:latin typeface="+mn-lt"/>
                <a:ea typeface="+mn-ea"/>
                <a:cs typeface="+mn-cs"/>
              </a:rPr>
              <a:t>Percentage of students performing at Smarter Balanced Level 3 and above in 2013-14</a:t>
            </a:r>
            <a:br>
              <a:rPr lang="en-US" sz="1200" i="0" kern="1200" dirty="0" smtClean="0">
                <a:solidFill>
                  <a:schemeClr val="tx1"/>
                </a:solidFill>
                <a:effectLst/>
                <a:latin typeface="+mn-lt"/>
                <a:ea typeface="+mn-ea"/>
                <a:cs typeface="+mn-cs"/>
              </a:rPr>
            </a:br>
            <a:r>
              <a:rPr lang="en-US" sz="1200" i="0" kern="1200" dirty="0" smtClean="0">
                <a:solidFill>
                  <a:schemeClr val="tx1"/>
                </a:solidFill>
                <a:effectLst/>
                <a:latin typeface="+mn-lt"/>
                <a:ea typeface="+mn-ea"/>
                <a:cs typeface="+mn-cs"/>
              </a:rPr>
              <a:t>Percentage of students performing at or above the NAEP "proficient" level in 2012-13</a:t>
            </a:r>
            <a:br>
              <a:rPr lang="en-US" sz="1200" i="0" kern="1200" dirty="0" smtClean="0">
                <a:solidFill>
                  <a:schemeClr val="tx1"/>
                </a:solidFill>
                <a:effectLst/>
                <a:latin typeface="+mn-lt"/>
                <a:ea typeface="+mn-ea"/>
                <a:cs typeface="+mn-cs"/>
              </a:rPr>
            </a:br>
            <a:r>
              <a:rPr lang="en-US" sz="1200" i="0" kern="1200" dirty="0" smtClean="0">
                <a:solidFill>
                  <a:schemeClr val="tx1"/>
                </a:solidFill>
                <a:effectLst/>
                <a:latin typeface="+mn-lt"/>
                <a:ea typeface="+mn-ea"/>
                <a:cs typeface="+mn-cs"/>
              </a:rPr>
              <a:t>Percentage of students performing at or above CMT Goal in 2012-13</a:t>
            </a:r>
            <a:endParaRPr lang="en-US" sz="120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A260E99-350C-448A-AC68-2DFC750544AB}" type="slidenum">
              <a:rPr lang="en-US" smtClean="0"/>
              <a:t>15</a:t>
            </a:fld>
            <a:endParaRPr lang="en-US" dirty="0"/>
          </a:p>
        </p:txBody>
      </p:sp>
    </p:spTree>
    <p:extLst>
      <p:ext uri="{BB962C8B-B14F-4D97-AF65-F5344CB8AC3E}">
        <p14:creationId xmlns:p14="http://schemas.microsoft.com/office/powerpoint/2010/main" val="32002474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It is also important</a:t>
            </a:r>
            <a:r>
              <a:rPr lang="en-US" sz="1200" b="0" i="0" kern="1200" baseline="0" dirty="0" smtClean="0">
                <a:solidFill>
                  <a:schemeClr val="tx1"/>
                </a:solidFill>
                <a:effectLst/>
                <a:latin typeface="+mn-lt"/>
                <a:ea typeface="+mn-ea"/>
                <a:cs typeface="+mn-cs"/>
              </a:rPr>
              <a:t> to remember that we cannot compare the CMT and </a:t>
            </a:r>
            <a:r>
              <a:rPr lang="en-US" sz="1200" b="0" i="0" kern="1200" baseline="0" dirty="0" err="1" smtClean="0">
                <a:solidFill>
                  <a:schemeClr val="tx1"/>
                </a:solidFill>
                <a:effectLst/>
                <a:latin typeface="+mn-lt"/>
                <a:ea typeface="+mn-ea"/>
                <a:cs typeface="+mn-cs"/>
              </a:rPr>
              <a:t>NAEP</a:t>
            </a:r>
            <a:r>
              <a:rPr lang="en-US" sz="1200" b="0" i="0" kern="1200" baseline="0" dirty="0" smtClean="0">
                <a:solidFill>
                  <a:schemeClr val="tx1"/>
                </a:solidFill>
                <a:effectLst/>
                <a:latin typeface="+mn-lt"/>
                <a:ea typeface="+mn-ea"/>
                <a:cs typeface="+mn-cs"/>
              </a:rPr>
              <a:t>, because they are not measuring the same thing.</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Grade 8 Mathematics: </a:t>
            </a:r>
          </a:p>
          <a:p>
            <a:r>
              <a:rPr lang="en-US" sz="1200" b="0" i="0" kern="1200" dirty="0" smtClean="0">
                <a:solidFill>
                  <a:schemeClr val="tx1"/>
                </a:solidFill>
                <a:effectLst/>
                <a:latin typeface="+mn-lt"/>
                <a:ea typeface="+mn-ea"/>
                <a:cs typeface="+mn-cs"/>
              </a:rPr>
              <a:t>Percentage of students performing at Smarter Balanced Level 3 and above in 2013-14</a:t>
            </a:r>
          </a:p>
          <a:p>
            <a:r>
              <a:rPr lang="en-US" sz="1200" b="0" i="0" kern="1200" dirty="0" smtClean="0">
                <a:solidFill>
                  <a:schemeClr val="tx1"/>
                </a:solidFill>
                <a:effectLst/>
                <a:latin typeface="+mn-lt"/>
                <a:ea typeface="+mn-ea"/>
                <a:cs typeface="+mn-cs"/>
              </a:rPr>
              <a:t>Percentage of students performing at or above the NAEP "proficient" level in 2012-13</a:t>
            </a:r>
            <a:br>
              <a:rPr lang="en-US" sz="1200" b="0" i="0" kern="1200" dirty="0" smtClean="0">
                <a:solidFill>
                  <a:schemeClr val="tx1"/>
                </a:solidFill>
                <a:effectLst/>
                <a:latin typeface="+mn-lt"/>
                <a:ea typeface="+mn-ea"/>
                <a:cs typeface="+mn-cs"/>
              </a:rPr>
            </a:br>
            <a:r>
              <a:rPr lang="en-US" sz="1200" b="0" i="0" kern="1200" dirty="0" smtClean="0">
                <a:solidFill>
                  <a:schemeClr val="tx1"/>
                </a:solidFill>
                <a:effectLst/>
                <a:latin typeface="+mn-lt"/>
                <a:ea typeface="+mn-ea"/>
                <a:cs typeface="+mn-cs"/>
              </a:rPr>
              <a:t>Percentage of students performing at or above CMT Goal in 2012-13</a:t>
            </a: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A260E99-350C-448A-AC68-2DFC750544AB}" type="slidenum">
              <a:rPr lang="en-US" smtClean="0"/>
              <a:t>16</a:t>
            </a:fld>
            <a:endParaRPr lang="en-US" dirty="0"/>
          </a:p>
        </p:txBody>
      </p:sp>
    </p:spTree>
    <p:extLst>
      <p:ext uri="{BB962C8B-B14F-4D97-AF65-F5344CB8AC3E}">
        <p14:creationId xmlns:p14="http://schemas.microsoft.com/office/powerpoint/2010/main" val="32002474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260E99-350C-448A-AC68-2DFC750544AB}" type="slidenum">
              <a:rPr lang="en-US" smtClean="0"/>
              <a:t>17</a:t>
            </a:fld>
            <a:endParaRPr lang="en-US" dirty="0"/>
          </a:p>
        </p:txBody>
      </p:sp>
    </p:spTree>
    <p:extLst>
      <p:ext uri="{BB962C8B-B14F-4D97-AF65-F5344CB8AC3E}">
        <p14:creationId xmlns:p14="http://schemas.microsoft.com/office/powerpoint/2010/main" val="24083252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260E99-350C-448A-AC68-2DFC750544AB}" type="slidenum">
              <a:rPr lang="en-US" smtClean="0"/>
              <a:t>18</a:t>
            </a:fld>
            <a:endParaRPr lang="en-US" dirty="0"/>
          </a:p>
        </p:txBody>
      </p:sp>
    </p:spTree>
    <p:extLst>
      <p:ext uri="{BB962C8B-B14F-4D97-AF65-F5344CB8AC3E}">
        <p14:creationId xmlns:p14="http://schemas.microsoft.com/office/powerpoint/2010/main" val="24083252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260E99-350C-448A-AC68-2DFC750544AB}" type="slidenum">
              <a:rPr lang="en-US" smtClean="0"/>
              <a:t>19</a:t>
            </a:fld>
            <a:endParaRPr lang="en-US" dirty="0"/>
          </a:p>
        </p:txBody>
      </p:sp>
    </p:spTree>
    <p:extLst>
      <p:ext uri="{BB962C8B-B14F-4D97-AF65-F5344CB8AC3E}">
        <p14:creationId xmlns:p14="http://schemas.microsoft.com/office/powerpoint/2010/main" val="24083252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260E99-350C-448A-AC68-2DFC750544AB}" type="slidenum">
              <a:rPr lang="en-US" smtClean="0"/>
              <a:t>2</a:t>
            </a:fld>
            <a:endParaRPr lang="en-US" dirty="0"/>
          </a:p>
        </p:txBody>
      </p:sp>
    </p:spTree>
    <p:extLst>
      <p:ext uri="{BB962C8B-B14F-4D97-AF65-F5344CB8AC3E}">
        <p14:creationId xmlns:p14="http://schemas.microsoft.com/office/powerpoint/2010/main" val="24083252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260E99-350C-448A-AC68-2DFC750544AB}" type="slidenum">
              <a:rPr lang="en-US" smtClean="0"/>
              <a:t>20</a:t>
            </a:fld>
            <a:endParaRPr lang="en-US" dirty="0"/>
          </a:p>
        </p:txBody>
      </p:sp>
    </p:spTree>
    <p:extLst>
      <p:ext uri="{BB962C8B-B14F-4D97-AF65-F5344CB8AC3E}">
        <p14:creationId xmlns:p14="http://schemas.microsoft.com/office/powerpoint/2010/main" val="2408325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Curriculum documents and lesson plans are still selected and developed by our local teachers and educators.</a:t>
            </a:r>
          </a:p>
          <a:p>
            <a:r>
              <a:rPr lang="en-US" dirty="0" smtClean="0"/>
              <a:t>This is an opportunity to highlight specific steps that</a:t>
            </a:r>
            <a:r>
              <a:rPr lang="en-US" baseline="0" dirty="0" smtClean="0"/>
              <a:t> the district took to get to the first operational year of the Connecticut Core Standards.</a:t>
            </a:r>
            <a:endParaRPr lang="en-US" dirty="0"/>
          </a:p>
        </p:txBody>
      </p:sp>
      <p:sp>
        <p:nvSpPr>
          <p:cNvPr id="4" name="Slide Number Placeholder 3"/>
          <p:cNvSpPr>
            <a:spLocks noGrp="1"/>
          </p:cNvSpPr>
          <p:nvPr>
            <p:ph type="sldNum" sz="quarter" idx="10"/>
          </p:nvPr>
        </p:nvSpPr>
        <p:spPr/>
        <p:txBody>
          <a:bodyPr/>
          <a:lstStyle/>
          <a:p>
            <a:fld id="{9A260E99-350C-448A-AC68-2DFC750544AB}" type="slidenum">
              <a:rPr lang="en-US" smtClean="0"/>
              <a:t>3</a:t>
            </a:fld>
            <a:endParaRPr lang="en-US" dirty="0"/>
          </a:p>
        </p:txBody>
      </p:sp>
    </p:spTree>
    <p:extLst>
      <p:ext uri="{BB962C8B-B14F-4D97-AF65-F5344CB8AC3E}">
        <p14:creationId xmlns:p14="http://schemas.microsoft.com/office/powerpoint/2010/main" val="24083252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rgbClr val="1F497D">
                    <a:lumMod val="75000"/>
                  </a:srgbClr>
                </a:solidFill>
              </a:rPr>
              <a:t>The adoption of new standards initiates a cascade of other changes.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smtClean="0">
              <a:solidFill>
                <a:srgbClr val="1F497D">
                  <a:lumMod val="75000"/>
                </a:srgb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solidFill>
                  <a:srgbClr val="1F497D">
                    <a:lumMod val="75000"/>
                  </a:srgbClr>
                </a:solidFill>
              </a:rPr>
              <a:t>The adoption of new standards</a:t>
            </a:r>
            <a:r>
              <a:rPr lang="en-US" b="0" baseline="0" dirty="0" smtClean="0">
                <a:solidFill>
                  <a:srgbClr val="1F497D">
                    <a:lumMod val="75000"/>
                  </a:srgbClr>
                </a:solidFill>
              </a:rPr>
              <a:t> means we need new tests to measure student progress.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solidFill>
                <a:srgbClr val="1F497D">
                  <a:lumMod val="75000"/>
                </a:srgbClr>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dirty="0" smtClean="0">
                <a:solidFill>
                  <a:srgbClr val="1F497D">
                    <a:lumMod val="75000"/>
                  </a:srgbClr>
                </a:solidFill>
              </a:rPr>
              <a:t>With the new tests, our students will receive new scores based on their new learning goals.</a:t>
            </a:r>
            <a:endParaRPr lang="en-US" b="0" dirty="0" smtClean="0">
              <a:solidFill>
                <a:srgbClr val="1F497D">
                  <a:lumMod val="75000"/>
                </a:srgbClr>
              </a:solidFill>
            </a:endParaRPr>
          </a:p>
          <a:p>
            <a:endParaRPr lang="en-US" dirty="0"/>
          </a:p>
        </p:txBody>
      </p:sp>
      <p:sp>
        <p:nvSpPr>
          <p:cNvPr id="4" name="Slide Number Placeholder 3"/>
          <p:cNvSpPr>
            <a:spLocks noGrp="1"/>
          </p:cNvSpPr>
          <p:nvPr>
            <p:ph type="sldNum" sz="quarter" idx="10"/>
          </p:nvPr>
        </p:nvSpPr>
        <p:spPr/>
        <p:txBody>
          <a:bodyPr/>
          <a:lstStyle/>
          <a:p>
            <a:fld id="{9A260E99-350C-448A-AC68-2DFC750544AB}" type="slidenum">
              <a:rPr lang="en-US" smtClean="0"/>
              <a:t>4</a:t>
            </a:fld>
            <a:endParaRPr lang="en-US" dirty="0"/>
          </a:p>
        </p:txBody>
      </p:sp>
    </p:spTree>
    <p:extLst>
      <p:ext uri="{BB962C8B-B14F-4D97-AF65-F5344CB8AC3E}">
        <p14:creationId xmlns:p14="http://schemas.microsoft.com/office/powerpoint/2010/main" val="2408325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latin typeface="Calibri" pitchFamily="34" charset="0"/>
              </a:rPr>
              <a:t>We need new tests</a:t>
            </a:r>
            <a:r>
              <a:rPr lang="en-US" baseline="0" dirty="0" smtClean="0">
                <a:latin typeface="Calibri" pitchFamily="34" charset="0"/>
              </a:rPr>
              <a:t> that will assess student learning relative to the new standards.</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Calibri" pitchFamily="34" charset="0"/>
                <a:ea typeface="+mn-ea"/>
                <a:cs typeface="+mn-cs"/>
              </a:rPr>
              <a:t>Schools will no longer administer our old tests, the Connecticut Mastery Test (CMT) and Connecticut Academic Performance Test (</a:t>
            </a:r>
            <a:r>
              <a:rPr lang="en-US" sz="1200" kern="1200" dirty="0" err="1" smtClean="0">
                <a:solidFill>
                  <a:schemeClr val="tx1"/>
                </a:solidFill>
                <a:effectLst/>
                <a:latin typeface="Calibri" pitchFamily="34" charset="0"/>
                <a:ea typeface="+mn-ea"/>
                <a:cs typeface="+mn-cs"/>
              </a:rPr>
              <a:t>CAPT</a:t>
            </a:r>
            <a:r>
              <a:rPr lang="en-US" sz="1200" kern="1200" dirty="0" smtClean="0">
                <a:solidFill>
                  <a:schemeClr val="tx1"/>
                </a:solidFill>
                <a:effectLst/>
                <a:latin typeface="Calibri" pitchFamily="34" charset="0"/>
                <a:ea typeface="+mn-ea"/>
                <a:cs typeface="+mn-cs"/>
              </a:rPr>
              <a:t>) in English language arts and math.</a:t>
            </a:r>
          </a:p>
          <a:p>
            <a:pPr marL="628650" lvl="1" indent="-171450">
              <a:buFont typeface="Arial" pitchFamily="34" charset="0"/>
              <a:buChar char="•"/>
            </a:pPr>
            <a:r>
              <a:rPr lang="en-US" baseline="0" dirty="0" smtClean="0">
                <a:latin typeface="Calibri" pitchFamily="34" charset="0"/>
              </a:rPr>
              <a:t>Students will, however, continue to take the new CMT/</a:t>
            </a:r>
            <a:r>
              <a:rPr lang="en-US" baseline="0" dirty="0" err="1" smtClean="0">
                <a:latin typeface="Calibri" pitchFamily="34" charset="0"/>
              </a:rPr>
              <a:t>CAPT</a:t>
            </a:r>
            <a:r>
              <a:rPr lang="en-US" baseline="0" dirty="0" smtClean="0">
                <a:latin typeface="Calibri" pitchFamily="34" charset="0"/>
              </a:rPr>
              <a:t> Science exams in Grades 5, 8, and 10.</a:t>
            </a:r>
          </a:p>
          <a:p>
            <a:pPr marL="171450" lvl="0" indent="-171450">
              <a:buFont typeface="Arial" pitchFamily="34" charset="0"/>
              <a:buChar char="•"/>
            </a:pPr>
            <a:endParaRPr lang="en-US" baseline="0" dirty="0" smtClean="0">
              <a:latin typeface="Calibri" pitchFamily="34" charset="0"/>
            </a:endParaRPr>
          </a:p>
          <a:p>
            <a:endParaRPr lang="en-US" dirty="0"/>
          </a:p>
        </p:txBody>
      </p:sp>
      <p:sp>
        <p:nvSpPr>
          <p:cNvPr id="4" name="Slide Number Placeholder 3"/>
          <p:cNvSpPr>
            <a:spLocks noGrp="1"/>
          </p:cNvSpPr>
          <p:nvPr>
            <p:ph type="sldNum" sz="quarter" idx="10"/>
          </p:nvPr>
        </p:nvSpPr>
        <p:spPr/>
        <p:txBody>
          <a:bodyPr/>
          <a:lstStyle/>
          <a:p>
            <a:fld id="{9A260E99-350C-448A-AC68-2DFC750544AB}" type="slidenum">
              <a:rPr lang="en-US" smtClean="0"/>
              <a:t>5</a:t>
            </a:fld>
            <a:endParaRPr lang="en-US" dirty="0"/>
          </a:p>
        </p:txBody>
      </p:sp>
    </p:spTree>
    <p:extLst>
      <p:ext uri="{BB962C8B-B14F-4D97-AF65-F5344CB8AC3E}">
        <p14:creationId xmlns:p14="http://schemas.microsoft.com/office/powerpoint/2010/main" val="24083252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260E99-350C-448A-AC68-2DFC750544AB}" type="slidenum">
              <a:rPr lang="en-US" smtClean="0"/>
              <a:t>6</a:t>
            </a:fld>
            <a:endParaRPr lang="en-US" dirty="0"/>
          </a:p>
        </p:txBody>
      </p:sp>
    </p:spTree>
    <p:extLst>
      <p:ext uri="{BB962C8B-B14F-4D97-AF65-F5344CB8AC3E}">
        <p14:creationId xmlns:p14="http://schemas.microsoft.com/office/powerpoint/2010/main" val="24083252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pitchFamily="34" charset="0"/>
              <a:buNone/>
            </a:pPr>
            <a:r>
              <a:rPr lang="en-US" b="1" u="sng" baseline="0" dirty="0" smtClean="0">
                <a:latin typeface="Calibri" pitchFamily="34" charset="0"/>
              </a:rPr>
              <a:t>Smarter Balanced field test</a:t>
            </a:r>
          </a:p>
          <a:p>
            <a:pPr marL="171450" lvl="0" indent="-171450">
              <a:buFont typeface="Arial" pitchFamily="34" charset="0"/>
              <a:buChar char="•"/>
            </a:pPr>
            <a:endParaRPr lang="en-US" baseline="0" dirty="0" smtClean="0">
              <a:latin typeface="Calibri" pitchFamily="34" charset="0"/>
            </a:endParaRPr>
          </a:p>
          <a:p>
            <a:pPr marL="171450" lvl="0" indent="-171450">
              <a:buFont typeface="Arial" pitchFamily="34" charset="0"/>
              <a:buChar char="•"/>
            </a:pPr>
            <a:r>
              <a:rPr lang="en-US" baseline="0" dirty="0" smtClean="0">
                <a:latin typeface="Calibri" pitchFamily="34" charset="0"/>
              </a:rPr>
              <a:t>The field test was a test of the test. As such, there are no student, school, district or state level scores. </a:t>
            </a:r>
          </a:p>
          <a:p>
            <a:pPr marL="171450" lvl="0" indent="-171450">
              <a:buFont typeface="Arial" pitchFamily="34" charset="0"/>
              <a:buChar char="•"/>
            </a:pPr>
            <a:r>
              <a:rPr lang="en-US" baseline="0" dirty="0" smtClean="0">
                <a:latin typeface="Calibri" pitchFamily="34" charset="0"/>
              </a:rPr>
              <a:t>Even without scores, the field test did provide considerable value to the state (or district) and our students.</a:t>
            </a:r>
          </a:p>
          <a:p>
            <a:pPr marL="628650" lvl="1" indent="-171450">
              <a:buFont typeface="Arial" pitchFamily="34" charset="0"/>
              <a:buChar char="•"/>
            </a:pPr>
            <a:r>
              <a:rPr lang="en-US" baseline="0" dirty="0" smtClean="0">
                <a:latin typeface="Calibri" pitchFamily="34" charset="0"/>
              </a:rPr>
              <a:t>The flexibility to administer the field test instead of the CMT/</a:t>
            </a:r>
            <a:r>
              <a:rPr lang="en-US" baseline="0" dirty="0" err="1" smtClean="0">
                <a:latin typeface="Calibri" pitchFamily="34" charset="0"/>
              </a:rPr>
              <a:t>CAPT</a:t>
            </a:r>
            <a:r>
              <a:rPr lang="en-US" baseline="0" dirty="0" smtClean="0">
                <a:latin typeface="Calibri" pitchFamily="34" charset="0"/>
              </a:rPr>
              <a:t> test allowed the state (or district) to: </a:t>
            </a:r>
          </a:p>
          <a:p>
            <a:pPr marL="1085850" lvl="2" indent="-171450">
              <a:buFont typeface="Arial" pitchFamily="34" charset="0"/>
              <a:buChar char="•"/>
            </a:pPr>
            <a:r>
              <a:rPr lang="en-US" baseline="0" dirty="0" smtClean="0">
                <a:latin typeface="Calibri" pitchFamily="34" charset="0"/>
              </a:rPr>
              <a:t>supported districts’ (our) transition by allowing them (us) to ease into the era of the Connecticut Core Standards; </a:t>
            </a:r>
          </a:p>
          <a:p>
            <a:pPr marL="1085850" lvl="2" indent="-171450">
              <a:buFont typeface="Arial" pitchFamily="34" charset="0"/>
              <a:buChar char="•"/>
            </a:pPr>
            <a:r>
              <a:rPr lang="en-US" baseline="0" dirty="0" smtClean="0">
                <a:latin typeface="Calibri" pitchFamily="34" charset="0"/>
              </a:rPr>
              <a:t>avoided “double-testing” students so that teachers can reclaim instructional time that would have otherwise been lost to redundant testing and focus on teaching the new standards; </a:t>
            </a:r>
          </a:p>
          <a:p>
            <a:pPr marL="1085850" lvl="2" indent="-171450">
              <a:buFont typeface="Arial" pitchFamily="34" charset="0"/>
              <a:buChar char="•"/>
            </a:pPr>
            <a:r>
              <a:rPr lang="en-US" baseline="0" dirty="0" smtClean="0">
                <a:latin typeface="Calibri" pitchFamily="34" charset="0"/>
              </a:rPr>
              <a:t>provided districts (us) the opportunity to test their (our) technology readiness for the new computer-based tests in a low-stakes environment; and </a:t>
            </a:r>
          </a:p>
          <a:p>
            <a:pPr marL="1085850" lvl="2" indent="-171450">
              <a:buFont typeface="Arial" pitchFamily="34" charset="0"/>
              <a:buChar char="•"/>
            </a:pPr>
            <a:r>
              <a:rPr lang="en-US" baseline="0" dirty="0" smtClean="0">
                <a:latin typeface="Calibri" pitchFamily="34" charset="0"/>
              </a:rPr>
              <a:t>enabled students to experience the new content and types of questions, become familiarized with the new computer-based testing system, and meaningfully informed item selection for the 2014-15 state assessment—the first operational year.</a:t>
            </a:r>
          </a:p>
          <a:p>
            <a:pPr marL="171450" lvl="0" indent="-171450">
              <a:buFont typeface="Arial" pitchFamily="34" charset="0"/>
              <a:buChar char="•"/>
            </a:pPr>
            <a:endParaRPr lang="en-US" baseline="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9A260E99-350C-448A-AC68-2DFC750544AB}" type="slidenum">
              <a:rPr lang="en-US" smtClean="0"/>
              <a:t>7</a:t>
            </a:fld>
            <a:endParaRPr lang="en-US" dirty="0"/>
          </a:p>
        </p:txBody>
      </p:sp>
    </p:spTree>
    <p:extLst>
      <p:ext uri="{BB962C8B-B14F-4D97-AF65-F5344CB8AC3E}">
        <p14:creationId xmlns:p14="http://schemas.microsoft.com/office/powerpoint/2010/main" val="24083252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200" kern="1200" dirty="0" smtClean="0">
                <a:solidFill>
                  <a:schemeClr val="tx1"/>
                </a:solidFill>
                <a:effectLst/>
                <a:latin typeface="+mn-lt"/>
                <a:ea typeface="+mn-ea"/>
                <a:cs typeface="+mn-cs"/>
              </a:rPr>
              <a:t>Helps to assess student strengths</a:t>
            </a:r>
            <a:r>
              <a:rPr lang="en-US" sz="1200" kern="1200" baseline="0" dirty="0" smtClean="0">
                <a:solidFill>
                  <a:schemeClr val="tx1"/>
                </a:solidFill>
                <a:effectLst/>
                <a:latin typeface="+mn-lt"/>
                <a:ea typeface="+mn-ea"/>
                <a:cs typeface="+mn-cs"/>
              </a:rPr>
              <a:t> and weaknesses. Districts use results to monitor schools to provide intervention or support, if necessary.</a:t>
            </a:r>
            <a:endParaRPr lang="en-US" sz="1200" kern="1200" dirty="0" smtClean="0">
              <a:solidFill>
                <a:schemeClr val="tx1"/>
              </a:solidFill>
              <a:effectLst/>
              <a:latin typeface="+mn-lt"/>
              <a:ea typeface="+mn-ea"/>
              <a:cs typeface="+mn-cs"/>
            </a:endParaRPr>
          </a:p>
          <a:p>
            <a:pPr marL="171450" indent="-171450">
              <a:buFont typeface="Arial" pitchFamily="34" charset="0"/>
              <a:buChar char="•"/>
            </a:pPr>
            <a:r>
              <a:rPr lang="en-US" sz="1200" b="0" kern="1200" dirty="0" smtClean="0">
                <a:solidFill>
                  <a:schemeClr val="tx1"/>
                </a:solidFill>
                <a:effectLst/>
                <a:latin typeface="+mn-lt"/>
                <a:ea typeface="+mn-ea"/>
                <a:cs typeface="+mn-cs"/>
              </a:rPr>
              <a:t>Tests</a:t>
            </a:r>
            <a:r>
              <a:rPr lang="en-US" sz="1200" b="0" kern="1200" baseline="0" dirty="0" smtClean="0">
                <a:solidFill>
                  <a:schemeClr val="tx1"/>
                </a:solidFill>
                <a:effectLst/>
                <a:latin typeface="+mn-lt"/>
                <a:ea typeface="+mn-ea"/>
                <a:cs typeface="+mn-cs"/>
              </a:rPr>
              <a:t> are</a:t>
            </a:r>
            <a:r>
              <a:rPr lang="en-US" sz="1200" b="0" kern="1200" dirty="0" smtClean="0">
                <a:solidFill>
                  <a:schemeClr val="tx1"/>
                </a:solidFill>
                <a:effectLst/>
                <a:latin typeface="+mn-lt"/>
                <a:ea typeface="+mn-ea"/>
                <a:cs typeface="+mn-cs"/>
              </a:rPr>
              <a:t> not the only measure of student learning, but they</a:t>
            </a:r>
            <a:r>
              <a:rPr lang="en-US" sz="1200" b="0" kern="1200" baseline="0" dirty="0" smtClean="0">
                <a:solidFill>
                  <a:schemeClr val="tx1"/>
                </a:solidFill>
                <a:effectLst/>
                <a:latin typeface="+mn-lt"/>
                <a:ea typeface="+mn-ea"/>
                <a:cs typeface="+mn-cs"/>
              </a:rPr>
              <a:t> are </a:t>
            </a:r>
            <a:r>
              <a:rPr lang="en-US" sz="1200" b="0" kern="1200" dirty="0" smtClean="0">
                <a:solidFill>
                  <a:schemeClr val="tx1"/>
                </a:solidFill>
                <a:effectLst/>
                <a:latin typeface="+mn-lt"/>
                <a:ea typeface="+mn-ea"/>
                <a:cs typeface="+mn-cs"/>
              </a:rPr>
              <a:t>useful and important.</a:t>
            </a:r>
          </a:p>
          <a:p>
            <a:pPr marL="171450" indent="-171450">
              <a:buFont typeface="Arial" pitchFamily="34" charset="0"/>
              <a:buChar char="•"/>
            </a:pPr>
            <a:r>
              <a:rPr lang="en-US" sz="1200" b="0" kern="1200" dirty="0" smtClean="0">
                <a:solidFill>
                  <a:schemeClr val="tx1"/>
                </a:solidFill>
                <a:effectLst/>
                <a:latin typeface="+mn-lt"/>
                <a:ea typeface="+mn-ea"/>
                <a:cs typeface="+mn-cs"/>
              </a:rPr>
              <a:t>What the Smarter</a:t>
            </a:r>
            <a:r>
              <a:rPr lang="en-US" sz="1200" b="0" kern="1200" baseline="0" dirty="0" smtClean="0">
                <a:solidFill>
                  <a:schemeClr val="tx1"/>
                </a:solidFill>
                <a:effectLst/>
                <a:latin typeface="+mn-lt"/>
                <a:ea typeface="+mn-ea"/>
                <a:cs typeface="+mn-cs"/>
              </a:rPr>
              <a:t> Balanced</a:t>
            </a:r>
            <a:r>
              <a:rPr lang="en-US" sz="1200" b="0" kern="1200" dirty="0" smtClean="0">
                <a:solidFill>
                  <a:schemeClr val="tx1"/>
                </a:solidFill>
                <a:effectLst/>
                <a:latin typeface="+mn-lt"/>
                <a:ea typeface="+mn-ea"/>
                <a:cs typeface="+mn-cs"/>
              </a:rPr>
              <a:t> scores can tell parents and teachers is how the student is performing at that moment in time during the school year.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The results of the test can illuminate subject areas where the student is excelling. It can also help to reveal subject areas where the student could benefit from extra help and additional instruction.</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Tests are one tool in the toolbox that helps inform decisions about teaching and learning. The State Department of Education is providing parents with </a:t>
            </a:r>
            <a:r>
              <a:rPr lang="en-US" sz="1200" u="sng" kern="1200" dirty="0" smtClean="0">
                <a:solidFill>
                  <a:schemeClr val="tx1"/>
                </a:solidFill>
                <a:effectLst/>
                <a:latin typeface="+mn-lt"/>
                <a:ea typeface="+mn-ea"/>
                <a:cs typeface="+mn-cs"/>
                <a:hlinkClick r:id="rId3"/>
              </a:rPr>
              <a:t>resources</a:t>
            </a:r>
            <a:r>
              <a:rPr lang="en-US" sz="1200" kern="1200" dirty="0" smtClean="0">
                <a:solidFill>
                  <a:schemeClr val="tx1"/>
                </a:solidFill>
                <a:effectLst/>
                <a:latin typeface="+mn-lt"/>
                <a:ea typeface="+mn-ea"/>
                <a:cs typeface="+mn-cs"/>
              </a:rPr>
              <a:t> for each grade level to be able to help children with the standards at home. Visit CTCoreStandards.org.</a:t>
            </a:r>
          </a:p>
          <a:p>
            <a:endParaRPr lang="en-US" dirty="0"/>
          </a:p>
        </p:txBody>
      </p:sp>
      <p:sp>
        <p:nvSpPr>
          <p:cNvPr id="4" name="Slide Number Placeholder 3"/>
          <p:cNvSpPr>
            <a:spLocks noGrp="1"/>
          </p:cNvSpPr>
          <p:nvPr>
            <p:ph type="sldNum" sz="quarter" idx="10"/>
          </p:nvPr>
        </p:nvSpPr>
        <p:spPr/>
        <p:txBody>
          <a:bodyPr/>
          <a:lstStyle/>
          <a:p>
            <a:fld id="{9A260E99-350C-448A-AC68-2DFC750544AB}" type="slidenum">
              <a:rPr lang="en-US" smtClean="0"/>
              <a:t>8</a:t>
            </a:fld>
            <a:endParaRPr lang="en-US" dirty="0"/>
          </a:p>
        </p:txBody>
      </p:sp>
    </p:spTree>
    <p:extLst>
      <p:ext uri="{BB962C8B-B14F-4D97-AF65-F5344CB8AC3E}">
        <p14:creationId xmlns:p14="http://schemas.microsoft.com/office/powerpoint/2010/main" val="24083252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A260E99-350C-448A-AC68-2DFC750544AB}" type="slidenum">
              <a:rPr lang="en-US" smtClean="0"/>
              <a:t>9</a:t>
            </a:fld>
            <a:endParaRPr lang="en-US" dirty="0"/>
          </a:p>
        </p:txBody>
      </p:sp>
    </p:spTree>
    <p:extLst>
      <p:ext uri="{BB962C8B-B14F-4D97-AF65-F5344CB8AC3E}">
        <p14:creationId xmlns:p14="http://schemas.microsoft.com/office/powerpoint/2010/main" val="2408325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D49BEB7-A485-734C-A1DC-FD026689C4AF}" type="datetimeFigureOut">
              <a:rPr lang="en-US" smtClean="0"/>
              <a:t>3/10/2015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9D9A2-535B-1444-A714-ECEF8CAEA094}" type="slidenum">
              <a:rPr lang="en-US" smtClean="0"/>
              <a:t>‹#›</a:t>
            </a:fld>
            <a:endParaRPr lang="en-US" dirty="0"/>
          </a:p>
        </p:txBody>
      </p:sp>
    </p:spTree>
    <p:extLst>
      <p:ext uri="{BB962C8B-B14F-4D97-AF65-F5344CB8AC3E}">
        <p14:creationId xmlns:p14="http://schemas.microsoft.com/office/powerpoint/2010/main" val="4096450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49BEB7-A485-734C-A1DC-FD026689C4AF}" type="datetimeFigureOut">
              <a:rPr lang="en-US" smtClean="0"/>
              <a:t>3/10/2015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9D9A2-535B-1444-A714-ECEF8CAEA094}" type="slidenum">
              <a:rPr lang="en-US" smtClean="0"/>
              <a:t>‹#›</a:t>
            </a:fld>
            <a:endParaRPr lang="en-US" dirty="0"/>
          </a:p>
        </p:txBody>
      </p:sp>
    </p:spTree>
    <p:extLst>
      <p:ext uri="{BB962C8B-B14F-4D97-AF65-F5344CB8AC3E}">
        <p14:creationId xmlns:p14="http://schemas.microsoft.com/office/powerpoint/2010/main" val="3070931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49BEB7-A485-734C-A1DC-FD026689C4AF}" type="datetimeFigureOut">
              <a:rPr lang="en-US" smtClean="0"/>
              <a:t>3/10/2015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9D9A2-535B-1444-A714-ECEF8CAEA094}" type="slidenum">
              <a:rPr lang="en-US" smtClean="0"/>
              <a:t>‹#›</a:t>
            </a:fld>
            <a:endParaRPr lang="en-US" dirty="0"/>
          </a:p>
        </p:txBody>
      </p:sp>
    </p:spTree>
    <p:extLst>
      <p:ext uri="{BB962C8B-B14F-4D97-AF65-F5344CB8AC3E}">
        <p14:creationId xmlns:p14="http://schemas.microsoft.com/office/powerpoint/2010/main" val="507791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49BEB7-A485-734C-A1DC-FD026689C4AF}" type="datetimeFigureOut">
              <a:rPr lang="en-US" smtClean="0"/>
              <a:t>3/10/2015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9D9A2-535B-1444-A714-ECEF8CAEA094}" type="slidenum">
              <a:rPr lang="en-US" smtClean="0"/>
              <a:t>‹#›</a:t>
            </a:fld>
            <a:endParaRPr lang="en-US" dirty="0"/>
          </a:p>
        </p:txBody>
      </p:sp>
    </p:spTree>
    <p:extLst>
      <p:ext uri="{BB962C8B-B14F-4D97-AF65-F5344CB8AC3E}">
        <p14:creationId xmlns:p14="http://schemas.microsoft.com/office/powerpoint/2010/main" val="4029566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49BEB7-A485-734C-A1DC-FD026689C4AF}" type="datetimeFigureOut">
              <a:rPr lang="en-US" smtClean="0"/>
              <a:t>3/10/2015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E9D9A2-535B-1444-A714-ECEF8CAEA094}" type="slidenum">
              <a:rPr lang="en-US" smtClean="0"/>
              <a:t>‹#›</a:t>
            </a:fld>
            <a:endParaRPr lang="en-US" dirty="0"/>
          </a:p>
        </p:txBody>
      </p:sp>
    </p:spTree>
    <p:extLst>
      <p:ext uri="{BB962C8B-B14F-4D97-AF65-F5344CB8AC3E}">
        <p14:creationId xmlns:p14="http://schemas.microsoft.com/office/powerpoint/2010/main" val="3691687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D49BEB7-A485-734C-A1DC-FD026689C4AF}" type="datetimeFigureOut">
              <a:rPr lang="en-US" smtClean="0"/>
              <a:t>3/10/2015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E9D9A2-535B-1444-A714-ECEF8CAEA094}" type="slidenum">
              <a:rPr lang="en-US" smtClean="0"/>
              <a:t>‹#›</a:t>
            </a:fld>
            <a:endParaRPr lang="en-US" dirty="0"/>
          </a:p>
        </p:txBody>
      </p:sp>
    </p:spTree>
    <p:extLst>
      <p:ext uri="{BB962C8B-B14F-4D97-AF65-F5344CB8AC3E}">
        <p14:creationId xmlns:p14="http://schemas.microsoft.com/office/powerpoint/2010/main" val="1165116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49BEB7-A485-734C-A1DC-FD026689C4AF}" type="datetimeFigureOut">
              <a:rPr lang="en-US" smtClean="0"/>
              <a:t>3/10/2015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1E9D9A2-535B-1444-A714-ECEF8CAEA094}" type="slidenum">
              <a:rPr lang="en-US" smtClean="0"/>
              <a:t>‹#›</a:t>
            </a:fld>
            <a:endParaRPr lang="en-US" dirty="0"/>
          </a:p>
        </p:txBody>
      </p:sp>
    </p:spTree>
    <p:extLst>
      <p:ext uri="{BB962C8B-B14F-4D97-AF65-F5344CB8AC3E}">
        <p14:creationId xmlns:p14="http://schemas.microsoft.com/office/powerpoint/2010/main" val="2465427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49BEB7-A485-734C-A1DC-FD026689C4AF}" type="datetimeFigureOut">
              <a:rPr lang="en-US" smtClean="0"/>
              <a:t>3/10/2015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1E9D9A2-535B-1444-A714-ECEF8CAEA094}" type="slidenum">
              <a:rPr lang="en-US" smtClean="0"/>
              <a:t>‹#›</a:t>
            </a:fld>
            <a:endParaRPr lang="en-US" dirty="0"/>
          </a:p>
        </p:txBody>
      </p:sp>
    </p:spTree>
    <p:extLst>
      <p:ext uri="{BB962C8B-B14F-4D97-AF65-F5344CB8AC3E}">
        <p14:creationId xmlns:p14="http://schemas.microsoft.com/office/powerpoint/2010/main" val="3263121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49BEB7-A485-734C-A1DC-FD026689C4AF}" type="datetimeFigureOut">
              <a:rPr lang="en-US" smtClean="0"/>
              <a:t>3/10/2015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1E9D9A2-535B-1444-A714-ECEF8CAEA094}" type="slidenum">
              <a:rPr lang="en-US" smtClean="0"/>
              <a:t>‹#›</a:t>
            </a:fld>
            <a:endParaRPr lang="en-US" dirty="0"/>
          </a:p>
        </p:txBody>
      </p:sp>
    </p:spTree>
    <p:extLst>
      <p:ext uri="{BB962C8B-B14F-4D97-AF65-F5344CB8AC3E}">
        <p14:creationId xmlns:p14="http://schemas.microsoft.com/office/powerpoint/2010/main" val="1655540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49BEB7-A485-734C-A1DC-FD026689C4AF}" type="datetimeFigureOut">
              <a:rPr lang="en-US" smtClean="0"/>
              <a:t>3/10/2015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E9D9A2-535B-1444-A714-ECEF8CAEA094}" type="slidenum">
              <a:rPr lang="en-US" smtClean="0"/>
              <a:t>‹#›</a:t>
            </a:fld>
            <a:endParaRPr lang="en-US" dirty="0"/>
          </a:p>
        </p:txBody>
      </p:sp>
    </p:spTree>
    <p:extLst>
      <p:ext uri="{BB962C8B-B14F-4D97-AF65-F5344CB8AC3E}">
        <p14:creationId xmlns:p14="http://schemas.microsoft.com/office/powerpoint/2010/main" val="54136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49BEB7-A485-734C-A1DC-FD026689C4AF}" type="datetimeFigureOut">
              <a:rPr lang="en-US" smtClean="0"/>
              <a:t>3/10/2015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E9D9A2-535B-1444-A714-ECEF8CAEA094}" type="slidenum">
              <a:rPr lang="en-US" smtClean="0"/>
              <a:t>‹#›</a:t>
            </a:fld>
            <a:endParaRPr lang="en-US" dirty="0"/>
          </a:p>
        </p:txBody>
      </p:sp>
    </p:spTree>
    <p:extLst>
      <p:ext uri="{BB962C8B-B14F-4D97-AF65-F5344CB8AC3E}">
        <p14:creationId xmlns:p14="http://schemas.microsoft.com/office/powerpoint/2010/main" val="1736960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49BEB7-A485-734C-A1DC-FD026689C4AF}" type="datetimeFigureOut">
              <a:rPr lang="en-US" smtClean="0"/>
              <a:t>3/10/2015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9D9A2-535B-1444-A714-ECEF8CAEA094}" type="slidenum">
              <a:rPr lang="en-US" smtClean="0"/>
              <a:t>‹#›</a:t>
            </a:fld>
            <a:endParaRPr lang="en-US" dirty="0"/>
          </a:p>
        </p:txBody>
      </p:sp>
    </p:spTree>
    <p:extLst>
      <p:ext uri="{BB962C8B-B14F-4D97-AF65-F5344CB8AC3E}">
        <p14:creationId xmlns:p14="http://schemas.microsoft.com/office/powerpoint/2010/main" val="1258543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1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2351" y="0"/>
            <a:ext cx="9171433" cy="6858000"/>
          </a:xfrm>
          <a:prstGeom prst="rect">
            <a:avLst/>
          </a:prstGeom>
          <a:solidFill>
            <a:schemeClr val="tx2">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5" name="Picture 4"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734517"/>
            <a:ext cx="9169117" cy="1248020"/>
          </a:xfrm>
          <a:prstGeom prst="rect">
            <a:avLst/>
          </a:prstGeom>
        </p:spPr>
      </p:pic>
      <p:pic>
        <p:nvPicPr>
          <p:cNvPr id="8" name="Picture 7"/>
          <p:cNvPicPr>
            <a:picLocks noChangeAspect="1"/>
          </p:cNvPicPr>
          <p:nvPr/>
        </p:nvPicPr>
        <p:blipFill>
          <a:blip r:embed="rId4"/>
          <a:stretch>
            <a:fillRect/>
          </a:stretch>
        </p:blipFill>
        <p:spPr>
          <a:xfrm>
            <a:off x="3887565" y="5050076"/>
            <a:ext cx="1371600" cy="1130300"/>
          </a:xfrm>
          <a:prstGeom prst="rect">
            <a:avLst/>
          </a:prstGeom>
        </p:spPr>
      </p:pic>
      <p:sp>
        <p:nvSpPr>
          <p:cNvPr id="2" name="Title 1"/>
          <p:cNvSpPr>
            <a:spLocks noGrp="1"/>
          </p:cNvSpPr>
          <p:nvPr>
            <p:ph type="ctrTitle"/>
          </p:nvPr>
        </p:nvSpPr>
        <p:spPr>
          <a:xfrm>
            <a:off x="470781" y="1832795"/>
            <a:ext cx="8205168" cy="1470025"/>
          </a:xfrm>
        </p:spPr>
        <p:txBody>
          <a:bodyPr>
            <a:normAutofit/>
          </a:bodyPr>
          <a:lstStyle/>
          <a:p>
            <a:r>
              <a:rPr lang="en-US" sz="3200" b="1" dirty="0" smtClean="0">
                <a:solidFill>
                  <a:srgbClr val="002D73"/>
                </a:solidFill>
                <a:latin typeface="Arial"/>
                <a:cs typeface="Arial"/>
              </a:rPr>
              <a:t>PREPARING STUDENTS FOR SUCCESS:</a:t>
            </a:r>
            <a:endParaRPr lang="en-US" sz="3200" b="1" dirty="0">
              <a:solidFill>
                <a:srgbClr val="002D73"/>
              </a:solidFill>
              <a:latin typeface="Arial"/>
              <a:cs typeface="Arial"/>
            </a:endParaRPr>
          </a:p>
        </p:txBody>
      </p:sp>
      <p:sp>
        <p:nvSpPr>
          <p:cNvPr id="6" name="Rectangle 5"/>
          <p:cNvSpPr/>
          <p:nvPr/>
        </p:nvSpPr>
        <p:spPr>
          <a:xfrm>
            <a:off x="-12351" y="2911012"/>
            <a:ext cx="9171433" cy="745785"/>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862685" y="2986271"/>
            <a:ext cx="7421361" cy="724246"/>
          </a:xfrm>
        </p:spPr>
        <p:txBody>
          <a:bodyPr>
            <a:noAutofit/>
          </a:bodyPr>
          <a:lstStyle/>
          <a:p>
            <a:r>
              <a:rPr lang="en-US" spc="120" dirty="0" smtClean="0">
                <a:solidFill>
                  <a:schemeClr val="bg1"/>
                </a:solidFill>
                <a:latin typeface="Arial"/>
                <a:cs typeface="Arial"/>
              </a:rPr>
              <a:t>NEW TESTS. NEW RESULTS.</a:t>
            </a:r>
            <a:endParaRPr lang="en-US" spc="120" dirty="0">
              <a:solidFill>
                <a:schemeClr val="bg1"/>
              </a:solidFill>
              <a:latin typeface="Arial"/>
              <a:cs typeface="Arial"/>
            </a:endParaRPr>
          </a:p>
        </p:txBody>
      </p:sp>
    </p:spTree>
    <p:extLst>
      <p:ext uri="{BB962C8B-B14F-4D97-AF65-F5344CB8AC3E}">
        <p14:creationId xmlns:p14="http://schemas.microsoft.com/office/powerpoint/2010/main" val="12319669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3" name="Content Placeholder 2"/>
          <p:cNvSpPr>
            <a:spLocks noGrp="1"/>
          </p:cNvSpPr>
          <p:nvPr>
            <p:ph idx="1"/>
          </p:nvPr>
        </p:nvSpPr>
        <p:spPr>
          <a:xfrm>
            <a:off x="457200" y="1600200"/>
            <a:ext cx="8229600" cy="4754880"/>
          </a:xfrm>
        </p:spPr>
        <p:txBody>
          <a:bodyPr anchor="ctr">
            <a:normAutofit fontScale="62500" lnSpcReduction="20000"/>
          </a:bodyPr>
          <a:lstStyle/>
          <a:p>
            <a:pPr marL="0" lvl="0" indent="0" algn="ctr">
              <a:buNone/>
            </a:pPr>
            <a:r>
              <a:rPr lang="en-US" sz="4500" b="1" u="sng" dirty="0" smtClean="0">
                <a:solidFill>
                  <a:srgbClr val="1F497D">
                    <a:lumMod val="75000"/>
                  </a:srgbClr>
                </a:solidFill>
              </a:rPr>
              <a:t>New </a:t>
            </a:r>
            <a:r>
              <a:rPr lang="en-US" sz="4500" b="1" u="sng" dirty="0">
                <a:solidFill>
                  <a:srgbClr val="1F497D">
                    <a:lumMod val="75000"/>
                  </a:srgbClr>
                </a:solidFill>
              </a:rPr>
              <a:t>scores</a:t>
            </a:r>
            <a:r>
              <a:rPr lang="en-US" sz="4500" b="1" u="sng" dirty="0" smtClean="0">
                <a:solidFill>
                  <a:srgbClr val="1F497D">
                    <a:lumMod val="75000"/>
                  </a:srgbClr>
                </a:solidFill>
              </a:rPr>
              <a:t>.</a:t>
            </a:r>
          </a:p>
          <a:p>
            <a:pPr marL="0" lvl="0" indent="0" algn="ctr">
              <a:buNone/>
            </a:pPr>
            <a:endParaRPr lang="en-US" sz="4500" b="1" u="sng" dirty="0">
              <a:solidFill>
                <a:srgbClr val="1F497D">
                  <a:lumMod val="75000"/>
                </a:srgbClr>
              </a:solidFill>
            </a:endParaRPr>
          </a:p>
          <a:p>
            <a:r>
              <a:rPr lang="en-US" sz="3800" dirty="0" smtClean="0"/>
              <a:t>The </a:t>
            </a:r>
            <a:r>
              <a:rPr lang="en-US" sz="3800" dirty="0"/>
              <a:t>shift is like going from centimeters on the CMT/</a:t>
            </a:r>
            <a:r>
              <a:rPr lang="en-US" sz="3800" dirty="0" err="1"/>
              <a:t>CAPT</a:t>
            </a:r>
            <a:r>
              <a:rPr lang="en-US" sz="3800" dirty="0"/>
              <a:t> to inches on the new exams. </a:t>
            </a:r>
          </a:p>
          <a:p>
            <a:pPr marL="0" indent="0">
              <a:buNone/>
            </a:pPr>
            <a:endParaRPr lang="en-US" dirty="0"/>
          </a:p>
          <a:p>
            <a:pPr marL="0" indent="0">
              <a:buNone/>
            </a:pPr>
            <a:r>
              <a:rPr lang="en-US" dirty="0"/>
              <a:t>		CMT/</a:t>
            </a:r>
            <a:r>
              <a:rPr lang="en-US" dirty="0" err="1"/>
              <a:t>CAPT</a:t>
            </a:r>
            <a:r>
              <a:rPr lang="en-US" dirty="0"/>
              <a:t>: 	</a:t>
            </a:r>
          </a:p>
          <a:p>
            <a:pPr marL="0" indent="0">
              <a:buNone/>
            </a:pPr>
            <a:r>
              <a:rPr lang="en-US" dirty="0"/>
              <a:t>							(4 centimeters)</a:t>
            </a:r>
          </a:p>
          <a:p>
            <a:pPr marL="0" indent="0">
              <a:buNone/>
            </a:pPr>
            <a:endParaRPr lang="en-US" dirty="0"/>
          </a:p>
          <a:p>
            <a:pPr marL="0" indent="0">
              <a:buNone/>
            </a:pPr>
            <a:r>
              <a:rPr lang="en-US" dirty="0"/>
              <a:t>		Smarter Balanced:</a:t>
            </a:r>
          </a:p>
          <a:p>
            <a:pPr marL="0" indent="0">
              <a:buNone/>
            </a:pPr>
            <a:r>
              <a:rPr lang="en-US" dirty="0"/>
              <a:t>														    (4 inches)</a:t>
            </a:r>
          </a:p>
          <a:p>
            <a:pPr marL="0" indent="0">
              <a:buNone/>
            </a:pPr>
            <a:endParaRPr lang="en-US" dirty="0"/>
          </a:p>
          <a:p>
            <a:r>
              <a:rPr lang="en-US" sz="3800" b="1" dirty="0"/>
              <a:t>This analogy has limitations. </a:t>
            </a:r>
            <a:r>
              <a:rPr lang="en-US" sz="3800" dirty="0"/>
              <a:t>Whereas we can convert centimeters to inches, we cannot convert CMT/</a:t>
            </a:r>
            <a:r>
              <a:rPr lang="en-US" sz="3800" dirty="0" err="1"/>
              <a:t>CAPT</a:t>
            </a:r>
            <a:r>
              <a:rPr lang="en-US" sz="3800" dirty="0"/>
              <a:t> scores to Smarter Balanced scores.</a:t>
            </a:r>
          </a:p>
          <a:p>
            <a:pPr marL="0" lvl="0" indent="0" algn="ctr">
              <a:buNone/>
            </a:pPr>
            <a:endParaRPr lang="en-US" dirty="0" smtClean="0"/>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8" name="Straight Connector 7"/>
          <p:cNvCxnSpPr/>
          <p:nvPr/>
        </p:nvCxnSpPr>
        <p:spPr>
          <a:xfrm flipV="1">
            <a:off x="1501140" y="3794760"/>
            <a:ext cx="1981200" cy="15240"/>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V="1">
            <a:off x="1501140" y="4739640"/>
            <a:ext cx="5532120" cy="1524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614226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3" name="Content Placeholder 2"/>
          <p:cNvSpPr>
            <a:spLocks noGrp="1"/>
          </p:cNvSpPr>
          <p:nvPr>
            <p:ph idx="1"/>
          </p:nvPr>
        </p:nvSpPr>
        <p:spPr/>
        <p:txBody>
          <a:bodyPr anchor="ctr">
            <a:normAutofit/>
          </a:bodyPr>
          <a:lstStyle/>
          <a:p>
            <a:pPr marL="0" lvl="0" indent="0" algn="ctr">
              <a:buNone/>
            </a:pPr>
            <a:r>
              <a:rPr lang="en-US" b="1" u="sng" dirty="0">
                <a:solidFill>
                  <a:srgbClr val="1F497D">
                    <a:lumMod val="75000"/>
                  </a:srgbClr>
                </a:solidFill>
              </a:rPr>
              <a:t>New scores.</a:t>
            </a:r>
          </a:p>
          <a:p>
            <a:pPr marL="0" lvl="0" indent="0" algn="ctr">
              <a:buNone/>
            </a:pPr>
            <a:endParaRPr lang="en-US" b="1" u="sng" dirty="0">
              <a:solidFill>
                <a:srgbClr val="1F497D">
                  <a:lumMod val="75000"/>
                </a:srgbClr>
              </a:solidFill>
            </a:endParaRPr>
          </a:p>
          <a:p>
            <a:r>
              <a:rPr lang="en-US" b="1" dirty="0"/>
              <a:t>Comparing scores on CMT/</a:t>
            </a:r>
            <a:r>
              <a:rPr lang="en-US" b="1" dirty="0" err="1"/>
              <a:t>CAPT</a:t>
            </a:r>
            <a:r>
              <a:rPr lang="en-US" b="1" dirty="0"/>
              <a:t> to </a:t>
            </a:r>
            <a:r>
              <a:rPr lang="en-US" b="1" dirty="0" err="1"/>
              <a:t>SBAC</a:t>
            </a:r>
            <a:r>
              <a:rPr lang="en-US" b="1" dirty="0"/>
              <a:t> is like comparing apples to oranges. </a:t>
            </a:r>
          </a:p>
          <a:p>
            <a:r>
              <a:rPr lang="en-US" dirty="0"/>
              <a:t>Given that the ruler is </a:t>
            </a:r>
            <a:r>
              <a:rPr lang="en-US" dirty="0" smtClean="0"/>
              <a:t>changing, </a:t>
            </a:r>
            <a:r>
              <a:rPr lang="en-US" dirty="0"/>
              <a:t>and that the exams are testing different content and skills, we won’t be able to compare scores. </a:t>
            </a:r>
          </a:p>
          <a:p>
            <a:pPr marL="0" lvl="0" indent="0" algn="ctr">
              <a:buNone/>
            </a:pPr>
            <a:endParaRPr lang="en-US" dirty="0" smtClean="0"/>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751156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3" name="Content Placeholder 2"/>
          <p:cNvSpPr>
            <a:spLocks noGrp="1"/>
          </p:cNvSpPr>
          <p:nvPr>
            <p:ph idx="1"/>
          </p:nvPr>
        </p:nvSpPr>
        <p:spPr/>
        <p:txBody>
          <a:bodyPr anchor="ctr">
            <a:normAutofit/>
          </a:bodyPr>
          <a:lstStyle/>
          <a:p>
            <a:pPr marL="0" lvl="0" indent="0" algn="ctr">
              <a:buNone/>
            </a:pPr>
            <a:r>
              <a:rPr lang="en-US" b="1" u="sng" dirty="0">
                <a:solidFill>
                  <a:srgbClr val="1F497D">
                    <a:lumMod val="75000"/>
                  </a:srgbClr>
                </a:solidFill>
              </a:rPr>
              <a:t>New scores.</a:t>
            </a:r>
          </a:p>
          <a:p>
            <a:pPr marL="0" lvl="0" indent="0" algn="ctr">
              <a:buNone/>
            </a:pPr>
            <a:endParaRPr lang="en-US" b="1" u="sng" dirty="0" smtClean="0">
              <a:solidFill>
                <a:srgbClr val="1F497D">
                  <a:lumMod val="75000"/>
                </a:srgbClr>
              </a:solidFill>
            </a:endParaRPr>
          </a:p>
          <a:p>
            <a:r>
              <a:rPr lang="en-US" dirty="0" smtClean="0"/>
              <a:t>In </a:t>
            </a:r>
            <a:r>
              <a:rPr lang="en-US" dirty="0"/>
              <a:t>the beginning, fewer students may score at higher </a:t>
            </a:r>
            <a:r>
              <a:rPr lang="en-US" dirty="0" smtClean="0"/>
              <a:t>levels than we are used to seeing. </a:t>
            </a:r>
          </a:p>
          <a:p>
            <a:r>
              <a:rPr lang="en-US" dirty="0" smtClean="0"/>
              <a:t>This </a:t>
            </a:r>
            <a:r>
              <a:rPr lang="en-US" dirty="0"/>
              <a:t>does not mean that students are learning less. </a:t>
            </a:r>
            <a:r>
              <a:rPr lang="en-US" dirty="0" smtClean="0"/>
              <a:t>Rather</a:t>
            </a:r>
            <a:r>
              <a:rPr lang="en-US" dirty="0"/>
              <a:t>, it reflects that we </a:t>
            </a:r>
            <a:r>
              <a:rPr lang="en-US" dirty="0" smtClean="0"/>
              <a:t>setting a new baseline from which our students will grow.</a:t>
            </a:r>
          </a:p>
          <a:p>
            <a:pPr marL="0" lvl="0" indent="0" algn="ctr">
              <a:buNone/>
            </a:pPr>
            <a:endParaRPr lang="en-US" dirty="0" smtClean="0"/>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154023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3" name="Content Placeholder 2"/>
          <p:cNvSpPr>
            <a:spLocks noGrp="1"/>
          </p:cNvSpPr>
          <p:nvPr>
            <p:ph idx="1"/>
          </p:nvPr>
        </p:nvSpPr>
        <p:spPr>
          <a:xfrm>
            <a:off x="457200" y="1600200"/>
            <a:ext cx="8229600" cy="4815840"/>
          </a:xfrm>
        </p:spPr>
        <p:txBody>
          <a:bodyPr anchor="ctr">
            <a:normAutofit fontScale="85000" lnSpcReduction="10000"/>
          </a:bodyPr>
          <a:lstStyle/>
          <a:p>
            <a:pPr marL="0" lvl="0" indent="0" algn="ctr">
              <a:buNone/>
            </a:pPr>
            <a:r>
              <a:rPr lang="en-US" b="1" u="sng" dirty="0" smtClean="0">
                <a:solidFill>
                  <a:srgbClr val="1F497D">
                    <a:lumMod val="75000"/>
                  </a:srgbClr>
                </a:solidFill>
              </a:rPr>
              <a:t>Early adoption states</a:t>
            </a:r>
          </a:p>
          <a:p>
            <a:pPr marL="0" lvl="0" indent="0" algn="ctr">
              <a:buNone/>
            </a:pPr>
            <a:endParaRPr lang="en-US" b="1" u="sng" dirty="0">
              <a:solidFill>
                <a:srgbClr val="1F497D">
                  <a:lumMod val="75000"/>
                </a:srgbClr>
              </a:solidFill>
            </a:endParaRPr>
          </a:p>
          <a:p>
            <a:pPr marL="0" indent="0" algn="ctr">
              <a:buNone/>
            </a:pPr>
            <a:r>
              <a:rPr lang="en-US" dirty="0" smtClean="0"/>
              <a:t>Based on the example of states that transitioned to new tests early, we </a:t>
            </a:r>
            <a:r>
              <a:rPr lang="en-US" dirty="0"/>
              <a:t>anticipate that scores will steadily improve in the coming </a:t>
            </a:r>
            <a:r>
              <a:rPr lang="en-US" dirty="0" smtClean="0"/>
              <a:t>years as </a:t>
            </a:r>
            <a:r>
              <a:rPr lang="en-US" dirty="0"/>
              <a:t>students and teachers gain more classroom experience with the standards</a:t>
            </a:r>
            <a:r>
              <a:rPr lang="en-US" dirty="0" smtClean="0"/>
              <a:t>.</a:t>
            </a:r>
          </a:p>
          <a:p>
            <a:pPr marL="0" indent="0" algn="ctr">
              <a:buNone/>
            </a:pPr>
            <a:endParaRPr lang="en-US" dirty="0" smtClean="0"/>
          </a:p>
          <a:p>
            <a:pPr marL="0" indent="0" algn="ctr">
              <a:buNone/>
            </a:pPr>
            <a:r>
              <a:rPr lang="en-US" b="1" dirty="0" smtClean="0"/>
              <a:t>For example, in Kentucky the </a:t>
            </a:r>
            <a:r>
              <a:rPr lang="en-US" b="1" dirty="0"/>
              <a:t>percentage of high school graduates ready for college and careers has increased from </a:t>
            </a:r>
            <a:r>
              <a:rPr lang="en-US" b="1" dirty="0" smtClean="0"/>
              <a:t>38 </a:t>
            </a:r>
            <a:r>
              <a:rPr lang="en-US" b="1" dirty="0"/>
              <a:t>percent to 62 percent in just four years. </a:t>
            </a:r>
          </a:p>
          <a:p>
            <a:pPr marL="0" indent="0" algn="ctr">
              <a:buNone/>
            </a:pPr>
            <a:endParaRPr lang="en-US" dirty="0"/>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170642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8" name="Chart 7"/>
          <p:cNvGraphicFramePr>
            <a:graphicFrameLocks/>
          </p:cNvGraphicFramePr>
          <p:nvPr>
            <p:extLst>
              <p:ext uri="{D42A27DB-BD31-4B8C-83A1-F6EECF244321}">
                <p14:modId xmlns:p14="http://schemas.microsoft.com/office/powerpoint/2010/main" val="1110517337"/>
              </p:ext>
            </p:extLst>
          </p:nvPr>
        </p:nvGraphicFramePr>
        <p:xfrm>
          <a:off x="1589889" y="1596388"/>
          <a:ext cx="5939790" cy="456057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72200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a:solidFill>
                    <a:srgbClr val="002D73"/>
                  </a:solidFill>
                  <a:latin typeface="Arial"/>
                  <a:cs typeface="Arial"/>
                </a:rPr>
                <a:t>NEW TEST. NEW </a:t>
              </a:r>
              <a:r>
                <a:rPr lang="en-US" sz="2000" dirty="0" smtClean="0">
                  <a:solidFill>
                    <a:srgbClr val="002D73"/>
                  </a:solidFill>
                  <a:latin typeface="Arial"/>
                  <a:cs typeface="Arial"/>
                </a:rPr>
                <a:t>RESULTS.</a:t>
              </a:r>
              <a:endParaRPr lang="en-US" sz="2000" dirty="0">
                <a:solidFill>
                  <a:srgbClr val="002D73"/>
                </a:solidFill>
                <a:latin typeface="Arial"/>
                <a:cs typeface="Arial"/>
              </a:endParaRPr>
            </a:p>
          </p:txBody>
        </p:sp>
      </p:grpSp>
      <p:sp>
        <p:nvSpPr>
          <p:cNvPr id="3" name="Content Placeholder 2"/>
          <p:cNvSpPr>
            <a:spLocks noGrp="1"/>
          </p:cNvSpPr>
          <p:nvPr>
            <p:ph idx="1"/>
          </p:nvPr>
        </p:nvSpPr>
        <p:spPr>
          <a:xfrm>
            <a:off x="457200" y="1600200"/>
            <a:ext cx="8229600" cy="5003958"/>
          </a:xfrm>
        </p:spPr>
        <p:txBody>
          <a:bodyPr numCol="1">
            <a:normAutofit/>
          </a:bodyPr>
          <a:lstStyle/>
          <a:p>
            <a:pPr marL="0" lvl="0" indent="0" algn="ctr">
              <a:buNone/>
            </a:pPr>
            <a:r>
              <a:rPr lang="en-US" sz="2800" b="1" u="sng" dirty="0">
                <a:solidFill>
                  <a:srgbClr val="1F497D">
                    <a:lumMod val="75000"/>
                  </a:srgbClr>
                </a:solidFill>
              </a:rPr>
              <a:t>New scores</a:t>
            </a:r>
            <a:r>
              <a:rPr lang="en-US" sz="2800" b="1" u="sng" dirty="0" smtClean="0">
                <a:solidFill>
                  <a:srgbClr val="1F497D">
                    <a:lumMod val="75000"/>
                  </a:srgbClr>
                </a:solidFill>
              </a:rPr>
              <a:t>.</a:t>
            </a:r>
            <a:endParaRPr lang="en-US" sz="2800" b="1" u="sng" dirty="0">
              <a:solidFill>
                <a:srgbClr val="1F497D">
                  <a:lumMod val="75000"/>
                </a:srgbClr>
              </a:solidFill>
            </a:endParaRPr>
          </a:p>
          <a:p>
            <a:pPr marL="0" indent="0">
              <a:buNone/>
            </a:pPr>
            <a:r>
              <a:rPr lang="en-US" sz="2400" b="1" dirty="0" smtClean="0"/>
              <a:t>Grade 4 Reading</a:t>
            </a:r>
            <a:endParaRPr lang="en-US"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a:p>
          <a:p>
            <a:pPr marL="0" indent="0">
              <a:buNone/>
            </a:pPr>
            <a:endParaRPr lang="en-US" dirty="0" smtClean="0"/>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extBox 3"/>
          <p:cNvSpPr txBox="1"/>
          <p:nvPr/>
        </p:nvSpPr>
        <p:spPr>
          <a:xfrm>
            <a:off x="6675120" y="2261473"/>
            <a:ext cx="2011680" cy="3477875"/>
          </a:xfrm>
          <a:prstGeom prst="rect">
            <a:avLst/>
          </a:prstGeom>
          <a:noFill/>
        </p:spPr>
        <p:txBody>
          <a:bodyPr wrap="square" rtlCol="0">
            <a:spAutoFit/>
          </a:bodyPr>
          <a:lstStyle/>
          <a:p>
            <a:r>
              <a:rPr lang="en-US" sz="2000" dirty="0"/>
              <a:t>This graph illustrates</a:t>
            </a:r>
            <a:r>
              <a:rPr lang="en-US" sz="2000" b="1" dirty="0"/>
              <a:t> </a:t>
            </a:r>
            <a:r>
              <a:rPr lang="en-US" sz="2000" dirty="0"/>
              <a:t>the similarities between the Smarter Balanced and NAEP performance at or above level 3 in Grade 4 reading.</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1" y="2901851"/>
            <a:ext cx="5676908" cy="2837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421156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381000"/>
              <a:ext cx="8205168" cy="848352"/>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a:solidFill>
                    <a:srgbClr val="002D73"/>
                  </a:solidFill>
                  <a:latin typeface="Arial"/>
                  <a:cs typeface="Arial"/>
                </a:rPr>
                <a:t>NEW TEST. NEW </a:t>
              </a:r>
              <a:r>
                <a:rPr lang="en-US" sz="2000" dirty="0" smtClean="0">
                  <a:solidFill>
                    <a:srgbClr val="002D73"/>
                  </a:solidFill>
                  <a:latin typeface="Arial"/>
                  <a:cs typeface="Arial"/>
                </a:rPr>
                <a:t>RESULTS</a:t>
              </a:r>
              <a:endParaRPr lang="en-US" sz="2000" dirty="0">
                <a:solidFill>
                  <a:srgbClr val="002D73"/>
                </a:solidFill>
                <a:latin typeface="Arial"/>
                <a:cs typeface="Arial"/>
              </a:endParaRPr>
            </a:p>
          </p:txBody>
        </p:sp>
      </p:grpSp>
      <p:sp>
        <p:nvSpPr>
          <p:cNvPr id="3" name="Content Placeholder 2"/>
          <p:cNvSpPr>
            <a:spLocks noGrp="1"/>
          </p:cNvSpPr>
          <p:nvPr>
            <p:ph idx="1"/>
          </p:nvPr>
        </p:nvSpPr>
        <p:spPr>
          <a:xfrm>
            <a:off x="457200" y="1600200"/>
            <a:ext cx="8229600" cy="5003958"/>
          </a:xfrm>
        </p:spPr>
        <p:txBody>
          <a:bodyPr numCol="1">
            <a:normAutofit/>
          </a:bodyPr>
          <a:lstStyle/>
          <a:p>
            <a:pPr marL="0" lvl="0" indent="0" algn="ctr">
              <a:buNone/>
            </a:pPr>
            <a:r>
              <a:rPr lang="en-US" sz="2800" b="1" u="sng" dirty="0">
                <a:solidFill>
                  <a:srgbClr val="1F497D">
                    <a:lumMod val="75000"/>
                  </a:srgbClr>
                </a:solidFill>
              </a:rPr>
              <a:t>New scores</a:t>
            </a:r>
            <a:r>
              <a:rPr lang="en-US" sz="2800" b="1" u="sng" dirty="0" smtClean="0">
                <a:solidFill>
                  <a:srgbClr val="1F497D">
                    <a:lumMod val="75000"/>
                  </a:srgbClr>
                </a:solidFill>
              </a:rPr>
              <a:t>.</a:t>
            </a:r>
            <a:endParaRPr lang="en-US" sz="2800" b="1" u="sng" dirty="0">
              <a:solidFill>
                <a:srgbClr val="1F497D">
                  <a:lumMod val="75000"/>
                </a:srgbClr>
              </a:solidFill>
            </a:endParaRPr>
          </a:p>
          <a:p>
            <a:pPr marL="0" indent="0">
              <a:buNone/>
            </a:pPr>
            <a:r>
              <a:rPr lang="en-US" sz="2400" b="1" dirty="0"/>
              <a:t>Grade </a:t>
            </a:r>
            <a:r>
              <a:rPr lang="en-US" sz="2400" b="1" dirty="0" smtClean="0"/>
              <a:t>8 </a:t>
            </a:r>
            <a:r>
              <a:rPr lang="en-US" sz="2400" b="1" dirty="0"/>
              <a:t>Mathematics</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a:p>
          <a:p>
            <a:pPr marL="0" indent="0">
              <a:buNone/>
            </a:pPr>
            <a:endParaRPr lang="en-US" dirty="0" smtClean="0"/>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TextBox 3"/>
          <p:cNvSpPr txBox="1"/>
          <p:nvPr/>
        </p:nvSpPr>
        <p:spPr>
          <a:xfrm>
            <a:off x="6598920" y="2255520"/>
            <a:ext cx="2063448" cy="3170099"/>
          </a:xfrm>
          <a:prstGeom prst="rect">
            <a:avLst/>
          </a:prstGeom>
          <a:noFill/>
        </p:spPr>
        <p:txBody>
          <a:bodyPr wrap="square" rtlCol="0">
            <a:spAutoFit/>
          </a:bodyPr>
          <a:lstStyle/>
          <a:p>
            <a:r>
              <a:rPr lang="en-US" sz="2000" dirty="0"/>
              <a:t>This graph illustrates</a:t>
            </a:r>
            <a:r>
              <a:rPr lang="en-US" sz="2000" b="1" dirty="0"/>
              <a:t> </a:t>
            </a:r>
            <a:r>
              <a:rPr lang="en-US" sz="2000" dirty="0"/>
              <a:t>the similarities between the Smarter Balanced and </a:t>
            </a:r>
            <a:r>
              <a:rPr lang="en-US" sz="2000" dirty="0" err="1"/>
              <a:t>NAEP</a:t>
            </a:r>
            <a:r>
              <a:rPr lang="en-US" sz="2000" dirty="0"/>
              <a:t> performance at or above level 3 in Grade 8 mathematics.</a:t>
            </a: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199" y="2901852"/>
            <a:ext cx="5928361" cy="29150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512757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3" name="Content Placeholder 2"/>
          <p:cNvSpPr>
            <a:spLocks noGrp="1"/>
          </p:cNvSpPr>
          <p:nvPr>
            <p:ph idx="1"/>
          </p:nvPr>
        </p:nvSpPr>
        <p:spPr/>
        <p:txBody>
          <a:bodyPr anchor="ctr">
            <a:normAutofit/>
          </a:bodyPr>
          <a:lstStyle/>
          <a:p>
            <a:pPr marL="0" indent="0" algn="ctr">
              <a:buNone/>
            </a:pPr>
            <a:r>
              <a:rPr lang="en-US" b="1" dirty="0">
                <a:solidFill>
                  <a:schemeClr val="tx2">
                    <a:lumMod val="75000"/>
                  </a:schemeClr>
                </a:solidFill>
              </a:rPr>
              <a:t>New standards.  New tests.  New scores.</a:t>
            </a:r>
          </a:p>
          <a:p>
            <a:pPr marL="0" indent="0" algn="ctr">
              <a:buNone/>
            </a:pPr>
            <a:endParaRPr lang="en-US" b="1" dirty="0">
              <a:solidFill>
                <a:schemeClr val="tx2">
                  <a:lumMod val="75000"/>
                </a:schemeClr>
              </a:solidFill>
            </a:endParaRPr>
          </a:p>
          <a:p>
            <a:pPr marL="0" indent="0" algn="ctr">
              <a:buNone/>
            </a:pPr>
            <a:r>
              <a:rPr lang="en-US" dirty="0"/>
              <a:t>This is certainly a big shift for our students and teachers—but one that holds great promise for our children. By making this transition, we are better preparing our kids to meet the demands of college and the 21st century workforce. </a:t>
            </a:r>
          </a:p>
          <a:p>
            <a:pPr marL="0" lvl="0" indent="0" algn="ctr">
              <a:buNone/>
            </a:pPr>
            <a:endParaRPr lang="en-US" dirty="0" smtClean="0"/>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793813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3" name="Content Placeholder 2"/>
          <p:cNvSpPr>
            <a:spLocks noGrp="1"/>
          </p:cNvSpPr>
          <p:nvPr>
            <p:ph idx="1"/>
          </p:nvPr>
        </p:nvSpPr>
        <p:spPr/>
        <p:txBody>
          <a:bodyPr anchor="ctr">
            <a:normAutofit fontScale="92500"/>
          </a:bodyPr>
          <a:lstStyle/>
          <a:p>
            <a:r>
              <a:rPr lang="en-US" dirty="0"/>
              <a:t>We will continue to work together with teachers and parents to provide all our students with the support they need to succeed. </a:t>
            </a:r>
            <a:endParaRPr lang="en-US" b="1" dirty="0">
              <a:solidFill>
                <a:schemeClr val="tx2">
                  <a:lumMod val="75000"/>
                </a:schemeClr>
              </a:solidFill>
            </a:endParaRPr>
          </a:p>
          <a:p>
            <a:r>
              <a:rPr lang="en-US" dirty="0"/>
              <a:t>In addition, </a:t>
            </a:r>
            <a:r>
              <a:rPr lang="en-US" dirty="0" smtClean="0"/>
              <a:t>the Connecticut </a:t>
            </a:r>
            <a:r>
              <a:rPr lang="en-US" dirty="0"/>
              <a:t>State Department of Education has many resources available online at CTCoreStandards.org. There is a page devoted for resources for parents and guardians, including ways to help with the new standards at home.</a:t>
            </a:r>
            <a:endParaRPr lang="en-US" b="1" dirty="0">
              <a:solidFill>
                <a:schemeClr val="tx2">
                  <a:lumMod val="75000"/>
                </a:schemeClr>
              </a:solidFill>
            </a:endParaRPr>
          </a:p>
          <a:p>
            <a:pPr marL="0" lvl="0" indent="0" algn="ctr">
              <a:buNone/>
            </a:pPr>
            <a:endParaRPr lang="en-US" dirty="0" smtClean="0"/>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378618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3" name="Content Placeholder 2"/>
          <p:cNvSpPr>
            <a:spLocks noGrp="1"/>
          </p:cNvSpPr>
          <p:nvPr>
            <p:ph idx="1"/>
          </p:nvPr>
        </p:nvSpPr>
        <p:spPr/>
        <p:txBody>
          <a:bodyPr anchor="ctr">
            <a:normAutofit/>
          </a:bodyPr>
          <a:lstStyle/>
          <a:p>
            <a:pPr marL="0" indent="0" algn="ctr">
              <a:buNone/>
            </a:pPr>
            <a:r>
              <a:rPr lang="en-US" dirty="0"/>
              <a:t>Change is difficult. In the beginning, it might seem that students have a long way to go to reach the new expectations. </a:t>
            </a:r>
            <a:r>
              <a:rPr lang="en-US" b="1" dirty="0" smtClean="0"/>
              <a:t>But </a:t>
            </a:r>
            <a:r>
              <a:rPr lang="en-US" b="1" dirty="0" smtClean="0">
                <a:solidFill>
                  <a:srgbClr val="FF0000"/>
                </a:solidFill>
              </a:rPr>
              <a:t>[insert district name]</a:t>
            </a:r>
            <a:r>
              <a:rPr lang="en-US" b="1" dirty="0" smtClean="0"/>
              <a:t>teachers </a:t>
            </a:r>
            <a:r>
              <a:rPr lang="en-US" b="1" dirty="0"/>
              <a:t>and administrators are committed to working together to support students with great instruction and resources to meet these new expectations</a:t>
            </a:r>
            <a:r>
              <a:rPr lang="en-US" b="1" dirty="0" smtClean="0"/>
              <a:t>.</a:t>
            </a:r>
            <a:endParaRPr lang="en-US" dirty="0"/>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703306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3" name="Content Placeholder 2"/>
          <p:cNvSpPr>
            <a:spLocks noGrp="1"/>
          </p:cNvSpPr>
          <p:nvPr>
            <p:ph idx="1"/>
          </p:nvPr>
        </p:nvSpPr>
        <p:spPr/>
        <p:txBody>
          <a:bodyPr anchor="ctr">
            <a:normAutofit/>
          </a:bodyPr>
          <a:lstStyle/>
          <a:p>
            <a:pPr marL="0" lvl="0" indent="0" algn="ctr">
              <a:buNone/>
            </a:pPr>
            <a:r>
              <a:rPr lang="en-US" dirty="0"/>
              <a:t>We owe it to our kids to make sure that they receive an education that prepares them to thrive in a global economy and civic life. </a:t>
            </a:r>
          </a:p>
          <a:p>
            <a:pPr marL="0" lvl="0" indent="0" algn="ctr">
              <a:buNone/>
            </a:pPr>
            <a:endParaRPr lang="en-US" dirty="0"/>
          </a:p>
          <a:p>
            <a:pPr marL="0" lvl="0" indent="0" algn="ctr">
              <a:buNone/>
            </a:pPr>
            <a:r>
              <a:rPr lang="en-US" dirty="0"/>
              <a:t>That’s why Connecticut raised the bar and issued a new instructional roadmap that will prepare our kids for college and careers. </a:t>
            </a:r>
          </a:p>
          <a:p>
            <a:pPr marL="0" lvl="0" indent="0" algn="ctr">
              <a:buNone/>
            </a:pPr>
            <a:endParaRPr lang="en-US" dirty="0" smtClean="0"/>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228116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3" name="Content Placeholder 2"/>
          <p:cNvSpPr>
            <a:spLocks noGrp="1"/>
          </p:cNvSpPr>
          <p:nvPr>
            <p:ph idx="1"/>
          </p:nvPr>
        </p:nvSpPr>
        <p:spPr/>
        <p:txBody>
          <a:bodyPr anchor="ctr">
            <a:normAutofit/>
          </a:bodyPr>
          <a:lstStyle/>
          <a:p>
            <a:pPr marL="0" lvl="0" indent="0" algn="ctr">
              <a:buNone/>
            </a:pPr>
            <a:endParaRPr lang="en-US" dirty="0" smtClean="0"/>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62607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3" name="Content Placeholder 2"/>
          <p:cNvSpPr>
            <a:spLocks noGrp="1"/>
          </p:cNvSpPr>
          <p:nvPr>
            <p:ph idx="1"/>
          </p:nvPr>
        </p:nvSpPr>
        <p:spPr/>
        <p:txBody>
          <a:bodyPr anchor="ctr">
            <a:normAutofit fontScale="92500" lnSpcReduction="10000"/>
          </a:bodyPr>
          <a:lstStyle/>
          <a:p>
            <a:pPr marL="0" lvl="0" indent="0" algn="ctr">
              <a:buNone/>
            </a:pPr>
            <a:r>
              <a:rPr lang="en-US" b="1" u="sng" dirty="0">
                <a:solidFill>
                  <a:srgbClr val="1F497D">
                    <a:lumMod val="75000"/>
                  </a:srgbClr>
                </a:solidFill>
              </a:rPr>
              <a:t>New standards. </a:t>
            </a:r>
          </a:p>
          <a:p>
            <a:r>
              <a:rPr lang="en-US" dirty="0"/>
              <a:t>Our new roadmap, the Connecticut Core Standards, sets learning expectations for what students should learn and be able to do at each grade level so that by the time </a:t>
            </a:r>
            <a:r>
              <a:rPr lang="en-US" dirty="0" smtClean="0"/>
              <a:t>they graduate from </a:t>
            </a:r>
            <a:r>
              <a:rPr lang="en-US" dirty="0"/>
              <a:t>high school, they are prepared to succeed in college and careers.</a:t>
            </a:r>
          </a:p>
          <a:p>
            <a:r>
              <a:rPr lang="en-US" dirty="0">
                <a:solidFill>
                  <a:srgbClr val="FF0000"/>
                </a:solidFill>
              </a:rPr>
              <a:t>[District name] </a:t>
            </a:r>
            <a:r>
              <a:rPr lang="en-US" dirty="0"/>
              <a:t>has spent years preparing for the new academic standards. Today, teachers across the district are using it in their classrooms.</a:t>
            </a:r>
            <a:endParaRPr lang="en-US" b="1" dirty="0">
              <a:solidFill>
                <a:schemeClr val="tx2">
                  <a:lumMod val="75000"/>
                </a:schemeClr>
              </a:solidFill>
            </a:endParaRPr>
          </a:p>
          <a:p>
            <a:pPr marL="0" lvl="0" indent="0" algn="ctr">
              <a:buNone/>
            </a:pPr>
            <a:endParaRPr lang="en-US" dirty="0" smtClean="0"/>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9106370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3" name="Content Placeholder 2"/>
          <p:cNvSpPr>
            <a:spLocks noGrp="1"/>
          </p:cNvSpPr>
          <p:nvPr>
            <p:ph idx="1"/>
          </p:nvPr>
        </p:nvSpPr>
        <p:spPr/>
        <p:txBody>
          <a:bodyPr anchor="ctr">
            <a:normAutofit/>
          </a:bodyPr>
          <a:lstStyle/>
          <a:p>
            <a:pPr marL="0" lvl="0" indent="0">
              <a:buNone/>
            </a:pPr>
            <a:endParaRPr lang="en-US" b="1" dirty="0">
              <a:solidFill>
                <a:srgbClr val="1F497D">
                  <a:lumMod val="75000"/>
                </a:srgbClr>
              </a:solidFill>
            </a:endParaRPr>
          </a:p>
          <a:p>
            <a:pPr marL="0" lvl="0" indent="0">
              <a:buNone/>
            </a:pPr>
            <a:r>
              <a:rPr lang="en-US" b="1" dirty="0">
                <a:solidFill>
                  <a:srgbClr val="1F497D">
                    <a:lumMod val="75000"/>
                  </a:srgbClr>
                </a:solidFill>
              </a:rPr>
              <a:t>				New standards. </a:t>
            </a:r>
          </a:p>
          <a:p>
            <a:pPr marL="0" lvl="0" indent="0">
              <a:buNone/>
            </a:pPr>
            <a:endParaRPr lang="en-US" b="1" dirty="0">
              <a:solidFill>
                <a:srgbClr val="1F497D">
                  <a:lumMod val="75000"/>
                </a:srgbClr>
              </a:solidFill>
            </a:endParaRPr>
          </a:p>
          <a:p>
            <a:pPr marL="0" lvl="0" indent="0">
              <a:buNone/>
            </a:pPr>
            <a:r>
              <a:rPr lang="en-US" b="1" dirty="0">
                <a:solidFill>
                  <a:srgbClr val="1F497D">
                    <a:lumMod val="75000"/>
                  </a:srgbClr>
                </a:solidFill>
              </a:rPr>
              <a:t>							New tests. </a:t>
            </a:r>
          </a:p>
          <a:p>
            <a:pPr marL="0" lvl="0" indent="0">
              <a:buNone/>
            </a:pPr>
            <a:endParaRPr lang="en-US" b="1" dirty="0">
              <a:solidFill>
                <a:srgbClr val="1F497D">
                  <a:lumMod val="75000"/>
                </a:srgbClr>
              </a:solidFill>
            </a:endParaRPr>
          </a:p>
          <a:p>
            <a:pPr marL="0" lvl="0" indent="0">
              <a:buNone/>
            </a:pPr>
            <a:r>
              <a:rPr lang="en-US" b="1" dirty="0">
                <a:solidFill>
                  <a:srgbClr val="1F497D">
                    <a:lumMod val="75000"/>
                  </a:srgbClr>
                </a:solidFill>
              </a:rPr>
              <a:t>										New scores.</a:t>
            </a:r>
            <a:endParaRPr lang="en-US" dirty="0">
              <a:solidFill>
                <a:srgbClr val="1F497D">
                  <a:lumMod val="75000"/>
                </a:srgbClr>
              </a:solidFill>
            </a:endParaRPr>
          </a:p>
          <a:p>
            <a:pPr marL="0" lvl="0" indent="0" algn="ctr">
              <a:buNone/>
            </a:pPr>
            <a:endParaRPr lang="en-US" dirty="0" smtClean="0"/>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90656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3" name="Content Placeholder 2"/>
          <p:cNvSpPr>
            <a:spLocks noGrp="1"/>
          </p:cNvSpPr>
          <p:nvPr>
            <p:ph idx="1"/>
          </p:nvPr>
        </p:nvSpPr>
        <p:spPr/>
        <p:txBody>
          <a:bodyPr anchor="ctr">
            <a:normAutofit/>
          </a:bodyPr>
          <a:lstStyle/>
          <a:p>
            <a:pPr marL="0" lvl="0" indent="0" algn="ctr">
              <a:buNone/>
            </a:pPr>
            <a:r>
              <a:rPr lang="en-US" sz="3000" b="1" u="sng" dirty="0">
                <a:solidFill>
                  <a:srgbClr val="1F497D">
                    <a:lumMod val="75000"/>
                  </a:srgbClr>
                </a:solidFill>
              </a:rPr>
              <a:t>New tests</a:t>
            </a:r>
            <a:r>
              <a:rPr lang="en-US" sz="3000" b="1" u="sng" dirty="0" smtClean="0">
                <a:solidFill>
                  <a:srgbClr val="1F497D">
                    <a:lumMod val="75000"/>
                  </a:srgbClr>
                </a:solidFill>
              </a:rPr>
              <a:t>.</a:t>
            </a:r>
          </a:p>
          <a:p>
            <a:pPr lvl="0"/>
            <a:r>
              <a:rPr lang="en-US" sz="2700" dirty="0" smtClean="0">
                <a:solidFill>
                  <a:prstClr val="black"/>
                </a:solidFill>
              </a:rPr>
              <a:t>With </a:t>
            </a:r>
            <a:r>
              <a:rPr lang="en-US" sz="2700" dirty="0">
                <a:solidFill>
                  <a:prstClr val="black"/>
                </a:solidFill>
              </a:rPr>
              <a:t>these new learning expectations, Connecticut needs new ways to measure student progress. </a:t>
            </a:r>
          </a:p>
          <a:p>
            <a:pPr lvl="0"/>
            <a:r>
              <a:rPr lang="en-US" sz="2700" dirty="0" smtClean="0">
                <a:solidFill>
                  <a:prstClr val="black"/>
                </a:solidFill>
              </a:rPr>
              <a:t>This year, the Smarter Balanced assessments will replace our old statewide tests, </a:t>
            </a:r>
            <a:r>
              <a:rPr lang="en-US" sz="2800" dirty="0"/>
              <a:t>the Connecticut Mastery Test (CMT) and Connecticut Academic Performance Test (</a:t>
            </a:r>
            <a:r>
              <a:rPr lang="en-US" sz="2800" dirty="0" err="1"/>
              <a:t>CAPT</a:t>
            </a:r>
            <a:r>
              <a:rPr lang="en-US" sz="2800" dirty="0"/>
              <a:t>), in English language arts and </a:t>
            </a:r>
            <a:r>
              <a:rPr lang="en-US" sz="2800" dirty="0" smtClean="0"/>
              <a:t>math</a:t>
            </a:r>
            <a:r>
              <a:rPr lang="en-US" sz="2700" dirty="0" smtClean="0">
                <a:solidFill>
                  <a:prstClr val="black"/>
                </a:solidFill>
              </a:rPr>
              <a:t>. </a:t>
            </a:r>
            <a:endParaRPr lang="en-US" sz="2700" dirty="0">
              <a:solidFill>
                <a:prstClr val="black"/>
              </a:solidFill>
            </a:endParaRPr>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071297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3" name="Content Placeholder 2"/>
          <p:cNvSpPr>
            <a:spLocks noGrp="1"/>
          </p:cNvSpPr>
          <p:nvPr>
            <p:ph idx="1"/>
          </p:nvPr>
        </p:nvSpPr>
        <p:spPr/>
        <p:txBody>
          <a:bodyPr anchor="ctr">
            <a:normAutofit fontScale="92500" lnSpcReduction="10000"/>
          </a:bodyPr>
          <a:lstStyle/>
          <a:p>
            <a:pPr marL="0" indent="0" algn="ctr">
              <a:buNone/>
            </a:pPr>
            <a:r>
              <a:rPr lang="en-US" b="1" u="sng" dirty="0" smtClean="0">
                <a:solidFill>
                  <a:srgbClr val="1F497D">
                    <a:lumMod val="75000"/>
                  </a:srgbClr>
                </a:solidFill>
              </a:rPr>
              <a:t>Smarter Balanced assessments</a:t>
            </a:r>
            <a:endParaRPr lang="en-US" dirty="0" smtClean="0"/>
          </a:p>
          <a:p>
            <a:pPr marL="0" lvl="0" indent="0" algn="ctr">
              <a:buNone/>
            </a:pPr>
            <a:r>
              <a:rPr lang="en-US" dirty="0" smtClean="0"/>
              <a:t>The </a:t>
            </a:r>
            <a:r>
              <a:rPr lang="en-US" dirty="0"/>
              <a:t>Connecticut Core Standards focus on critical thinking and problem-solving—the skills students need to be successful in college and careers. </a:t>
            </a:r>
            <a:endParaRPr lang="en-US" dirty="0" smtClean="0"/>
          </a:p>
          <a:p>
            <a:pPr marL="0" lvl="0" indent="0" algn="ctr">
              <a:buNone/>
            </a:pPr>
            <a:r>
              <a:rPr lang="en-US" dirty="0" smtClean="0"/>
              <a:t>The </a:t>
            </a:r>
            <a:r>
              <a:rPr lang="en-US" dirty="0"/>
              <a:t>Smarter Balanced assessments will be administered on computers and are designed to measure these skills through reading comprehension, writing, and math questions that require students to demonstrate that they truly understand the </a:t>
            </a:r>
            <a:r>
              <a:rPr lang="en-US" dirty="0" smtClean="0"/>
              <a:t>content.</a:t>
            </a:r>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155928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3" name="Content Placeholder 2"/>
          <p:cNvSpPr>
            <a:spLocks noGrp="1"/>
          </p:cNvSpPr>
          <p:nvPr>
            <p:ph idx="1"/>
          </p:nvPr>
        </p:nvSpPr>
        <p:spPr/>
        <p:txBody>
          <a:bodyPr anchor="ctr">
            <a:normAutofit/>
          </a:bodyPr>
          <a:lstStyle/>
          <a:p>
            <a:pPr lvl="0"/>
            <a:r>
              <a:rPr lang="en-US" sz="2700" b="1" dirty="0" smtClean="0">
                <a:solidFill>
                  <a:prstClr val="black"/>
                </a:solidFill>
              </a:rPr>
              <a:t>90</a:t>
            </a:r>
            <a:r>
              <a:rPr lang="en-US" sz="2700" b="1" dirty="0">
                <a:solidFill>
                  <a:prstClr val="black"/>
                </a:solidFill>
              </a:rPr>
              <a:t>% of Connecticut districts already have one successful administration of the Smarter Balanced test completed.</a:t>
            </a:r>
            <a:r>
              <a:rPr lang="en-US" sz="2700" dirty="0">
                <a:solidFill>
                  <a:prstClr val="black"/>
                </a:solidFill>
              </a:rPr>
              <a:t> </a:t>
            </a:r>
          </a:p>
          <a:p>
            <a:pPr lvl="1"/>
            <a:r>
              <a:rPr lang="en-US" sz="2400" dirty="0">
                <a:solidFill>
                  <a:prstClr val="black"/>
                </a:solidFill>
              </a:rPr>
              <a:t>It helped familiarize students and staff with the new types of questions and with taking the tests on the computer-based testing system. </a:t>
            </a:r>
          </a:p>
          <a:p>
            <a:pPr lvl="1"/>
            <a:r>
              <a:rPr lang="en-US" sz="2400" dirty="0">
                <a:solidFill>
                  <a:prstClr val="black"/>
                </a:solidFill>
              </a:rPr>
              <a:t>The feedback was generally positive and most schools’ technology proved ready.</a:t>
            </a:r>
            <a:endParaRPr lang="en-US" dirty="0"/>
          </a:p>
          <a:p>
            <a:pPr marL="0" lvl="0" indent="0" algn="ctr">
              <a:buNone/>
            </a:pPr>
            <a:endParaRPr lang="en-US" dirty="0" smtClean="0"/>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947033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3" name="Content Placeholder 2"/>
          <p:cNvSpPr>
            <a:spLocks noGrp="1"/>
          </p:cNvSpPr>
          <p:nvPr>
            <p:ph idx="1"/>
          </p:nvPr>
        </p:nvSpPr>
        <p:spPr/>
        <p:txBody>
          <a:bodyPr anchor="ctr">
            <a:normAutofit/>
          </a:bodyPr>
          <a:lstStyle/>
          <a:p>
            <a:r>
              <a:rPr lang="en-US" dirty="0" smtClean="0"/>
              <a:t>Assessments </a:t>
            </a:r>
            <a:r>
              <a:rPr lang="en-US" dirty="0"/>
              <a:t>are like academic checkups. </a:t>
            </a:r>
          </a:p>
          <a:p>
            <a:r>
              <a:rPr lang="en-US" dirty="0"/>
              <a:t>It helps teachers and parents see how on-track students are to where they need to be.</a:t>
            </a:r>
          </a:p>
          <a:p>
            <a:r>
              <a:rPr lang="en-US" dirty="0"/>
              <a:t>Results help inform decisions around classroom instruction.</a:t>
            </a:r>
          </a:p>
          <a:p>
            <a:pPr marL="0" lvl="0" indent="0" algn="ctr">
              <a:buNone/>
            </a:pPr>
            <a:endParaRPr lang="en-US" dirty="0" smtClean="0"/>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578180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38484"/>
            <a:ext cx="9169117" cy="1267836"/>
            <a:chOff x="0" y="-38484"/>
            <a:chExt cx="9169117" cy="1267836"/>
          </a:xfrm>
        </p:grpSpPr>
        <p:pic>
          <p:nvPicPr>
            <p:cNvPr id="7" name="Picture 6" descr="ruler.ep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484"/>
              <a:ext cx="9169117" cy="1248020"/>
            </a:xfrm>
            <a:prstGeom prst="rect">
              <a:avLst/>
            </a:prstGeom>
          </p:spPr>
        </p:pic>
        <p:sp>
          <p:nvSpPr>
            <p:cNvPr id="5" name="Title 1"/>
            <p:cNvSpPr txBox="1">
              <a:spLocks/>
            </p:cNvSpPr>
            <p:nvPr/>
          </p:nvSpPr>
          <p:spPr>
            <a:xfrm>
              <a:off x="457200" y="472440"/>
              <a:ext cx="8205168" cy="756912"/>
            </a:xfrm>
            <a:prstGeom prst="rect">
              <a:avLst/>
            </a:prstGeom>
          </p:spPr>
          <p:txBody>
            <a:bodyPr vert="horz" lIns="91440" tIns="45720" rIns="91440" bIns="45720" rtlCol="0" anchor="ctr">
              <a:normAutofit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dirty="0">
                  <a:solidFill>
                    <a:srgbClr val="002D73"/>
                  </a:solidFill>
                  <a:latin typeface="Arial"/>
                  <a:cs typeface="Arial"/>
                </a:rPr>
                <a:t>PREPARING STUDENTS FOR SUCCESS</a:t>
              </a:r>
            </a:p>
            <a:p>
              <a:r>
                <a:rPr lang="en-US" sz="2000" dirty="0" smtClean="0">
                  <a:solidFill>
                    <a:srgbClr val="002D73"/>
                  </a:solidFill>
                  <a:latin typeface="Arial"/>
                  <a:cs typeface="Arial"/>
                </a:rPr>
                <a:t>NEW </a:t>
              </a:r>
              <a:r>
                <a:rPr lang="en-US" sz="2000" dirty="0">
                  <a:solidFill>
                    <a:srgbClr val="002D73"/>
                  </a:solidFill>
                  <a:latin typeface="Arial"/>
                  <a:cs typeface="Arial"/>
                </a:rPr>
                <a:t>TEST. NEW RESULTS</a:t>
              </a:r>
            </a:p>
          </p:txBody>
        </p:sp>
      </p:grpSp>
      <p:sp>
        <p:nvSpPr>
          <p:cNvPr id="3" name="Content Placeholder 2"/>
          <p:cNvSpPr>
            <a:spLocks noGrp="1"/>
          </p:cNvSpPr>
          <p:nvPr>
            <p:ph idx="1"/>
          </p:nvPr>
        </p:nvSpPr>
        <p:spPr/>
        <p:txBody>
          <a:bodyPr anchor="ctr">
            <a:normAutofit lnSpcReduction="10000"/>
          </a:bodyPr>
          <a:lstStyle/>
          <a:p>
            <a:pPr marL="0" lvl="0" indent="0" algn="ctr">
              <a:buNone/>
            </a:pPr>
            <a:r>
              <a:rPr lang="en-US" b="1" u="sng" dirty="0">
                <a:solidFill>
                  <a:srgbClr val="1F497D">
                    <a:lumMod val="75000"/>
                  </a:srgbClr>
                </a:solidFill>
              </a:rPr>
              <a:t>New scores.</a:t>
            </a:r>
            <a:endParaRPr lang="en-US" u="sng" dirty="0">
              <a:solidFill>
                <a:srgbClr val="1F497D">
                  <a:lumMod val="75000"/>
                </a:srgbClr>
              </a:solidFill>
            </a:endParaRPr>
          </a:p>
          <a:p>
            <a:r>
              <a:rPr lang="en-US" dirty="0"/>
              <a:t>With the new tests, students will receive new scores.</a:t>
            </a:r>
            <a:r>
              <a:rPr lang="en-US" b="1" dirty="0"/>
              <a:t> </a:t>
            </a:r>
          </a:p>
          <a:p>
            <a:r>
              <a:rPr lang="en-US" b="1" dirty="0"/>
              <a:t>Results will be different.</a:t>
            </a:r>
            <a:r>
              <a:rPr lang="en-US" dirty="0"/>
              <a:t> </a:t>
            </a:r>
          </a:p>
          <a:p>
            <a:pPr lvl="1"/>
            <a:r>
              <a:rPr lang="en-US" dirty="0"/>
              <a:t>In many cases, the scores will look lower on the Smarter Balanced tests than what we are used to seeing on the CMT/</a:t>
            </a:r>
            <a:r>
              <a:rPr lang="en-US" dirty="0" err="1"/>
              <a:t>CAPT</a:t>
            </a:r>
            <a:r>
              <a:rPr lang="en-US" dirty="0"/>
              <a:t> exams.</a:t>
            </a:r>
          </a:p>
          <a:p>
            <a:r>
              <a:rPr lang="en-US" dirty="0"/>
              <a:t>This is to be expected because </a:t>
            </a:r>
            <a:r>
              <a:rPr lang="en-US" b="1" dirty="0"/>
              <a:t>we are using a different ruler</a:t>
            </a:r>
            <a:r>
              <a:rPr lang="en-US" dirty="0"/>
              <a:t>. </a:t>
            </a:r>
          </a:p>
          <a:p>
            <a:pPr marL="0" lvl="0" indent="0" algn="ctr">
              <a:buNone/>
            </a:pPr>
            <a:endParaRPr lang="en-US" dirty="0" smtClean="0"/>
          </a:p>
        </p:txBody>
      </p:sp>
      <p:sp>
        <p:nvSpPr>
          <p:cNvPr id="6" name="Rectangle 5"/>
          <p:cNvSpPr/>
          <p:nvPr/>
        </p:nvSpPr>
        <p:spPr>
          <a:xfrm>
            <a:off x="-12351" y="6604158"/>
            <a:ext cx="9171433" cy="272310"/>
          </a:xfrm>
          <a:prstGeom prst="rect">
            <a:avLst/>
          </a:prstGeom>
          <a:solidFill>
            <a:srgbClr val="002D7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9352014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1671</TotalTime>
  <Words>1944</Words>
  <Application>Microsoft Office PowerPoint</Application>
  <PresentationFormat>On-screen Show (4:3)</PresentationFormat>
  <Paragraphs>201</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PREPARING STUDENTS FOR SUCCESS: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csde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SMARTER BALANCED TESTS</dc:title>
  <dc:creator>csde csde</dc:creator>
  <cp:lastModifiedBy>Webb, Jennifer</cp:lastModifiedBy>
  <cp:revision>41</cp:revision>
  <cp:lastPrinted>2015-02-11T15:59:45Z</cp:lastPrinted>
  <dcterms:created xsi:type="dcterms:W3CDTF">2015-02-11T13:36:55Z</dcterms:created>
  <dcterms:modified xsi:type="dcterms:W3CDTF">2015-03-10T12:20:08Z</dcterms:modified>
</cp:coreProperties>
</file>