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 Medium"/>
      <p:regular r:id="rId14"/>
      <p:bold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swaldMedium-bold.fntdata"/><Relationship Id="rId14" Type="http://schemas.openxmlformats.org/officeDocument/2006/relationships/font" Target="fonts/OswaldMedium-regular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4f78306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4f78306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47bcb5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47bcb5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4f78306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4f78306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4f78306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4f78306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4f78306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4f78306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4f78306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24f78306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4f78306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24f78306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24f78306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24f7830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www.fintronu.com/public/home" TargetMode="External"/><Relationship Id="rId9" Type="http://schemas.openxmlformats.org/officeDocument/2006/relationships/image" Target="../media/image1.png"/><Relationship Id="rId5" Type="http://schemas.openxmlformats.org/officeDocument/2006/relationships/hyperlink" Target="mailto:support@fintron.co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pwhiugJ7nXcWxw-e49SczNF4R8SG0CY9/view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www.fintronu.com/public/login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100" y="0"/>
            <a:ext cx="9210150" cy="5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0" y="1213269"/>
            <a:ext cx="3837300" cy="2032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 </a:t>
            </a: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verão de 2023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você está no conforto de sua casa (ou talvez em um programa de enriquecimento de verão) e acabou de ser convidado a participar </a:t>
            </a: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maior CSDE X FinTron Summer Enrichment Challenge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um jogo de mercado de ações simulado interativo e totalmente equipado , onde você receberá $ 100.000 em dinheiro simulado para investi﻿r em mais de 2,000 "ações" e "ETFs". Você, sim você, pode competir contra escolas rivais e participar de um emocionante desafio de verão. O indivíduo ou equipe que obtiver o maior ganho de investimento até o final do verão receberá o prestigiado grande prêmio de bolsa de estudos!</a:t>
            </a:r>
            <a:r>
              <a:rPr lang="en" sz="135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</a:t>
            </a:r>
            <a:endParaRPr sz="135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900" y="142449"/>
            <a:ext cx="101497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7517" y="786261"/>
            <a:ext cx="864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C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</a:t>
            </a:r>
            <a:r>
              <a:rPr b="1" lang="en" sz="2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x FinTron Summer Enrichment Challenge (July 17 - August 31)</a:t>
            </a:r>
            <a:endParaRPr b="1" sz="2100">
              <a:solidFill>
                <a:srgbClr val="005C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005C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71995" y="111708"/>
            <a:ext cx="446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b="1" i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Temos a missão de tornar as finanças pessoais, a alfabetização financeira, a preparação para a carreira - tudo isso - Acessível, Compreensível e Realizável"</a:t>
            </a:r>
            <a:endParaRPr b="1" i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201" y="3031208"/>
            <a:ext cx="24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Benefícios do Programa:</a:t>
            </a:r>
            <a:endParaRPr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14325" y="3395527"/>
            <a:ext cx="27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359846" y="1423992"/>
            <a:ext cx="3000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1º Lugar</a:t>
            </a: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$500 Cash Prize</a:t>
            </a: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2º Lugar</a:t>
            </a: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- $50 Amazon Gift Card 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3º Lugar</a:t>
            </a:r>
            <a:r>
              <a:rPr lang="en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$25 Amazon Gift Card 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Oportunidade de Estágio na FinTron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Oportunidade de sombra na FinTron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Oportunidade de entrevista simulada</a:t>
            </a:r>
            <a:endParaRPr sz="12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49275" y="1186627"/>
            <a:ext cx="24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Prêmios Inclui:</a:t>
            </a:r>
            <a:endParaRPr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200" y="3276354"/>
            <a:ext cx="369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Experimental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investimento simulado, ferramentas de orçamento interativas, recursos de pesquisa e um criador de currículo personalizado - impulsionam a retenção de conteúdo doméstico por meio de recursos de incentivo.</a:t>
            </a:r>
            <a:endParaRPr sz="11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325" y="3965850"/>
            <a:ext cx="352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Campos de estudo conectados</a:t>
            </a:r>
            <a:r>
              <a:rPr b="1"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Estimule o pensamento crítico, a criatividade e a solução de problemas quebrando barreiras tradicionais e abrindo portas para métodos de aprendizado holísticos.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749725" y="3553350"/>
            <a:ext cx="28839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Ênfase na relevância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Com mais de 1,000 módulos envolventes atualizados mensalmente, fornecemos o melhor conteúdo da categoria em partes pequenas, facilitando muito o envolvimento do aluno.</a:t>
            </a:r>
            <a:endParaRPr sz="110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683850" y="3538050"/>
            <a:ext cx="2352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Qualificado de inscrição dupla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Exponha cursos credenciados e ofereça aos alunos a oportunidade de obter créditos tangíveis para suas futuras jornadas acadêmicas.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1498410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7288" y="1340550"/>
            <a:ext cx="2137200" cy="21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1829537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175318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509376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79628" y="2837572"/>
            <a:ext cx="161475" cy="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00" y="73150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1440258" y="194853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 rot="10800000">
            <a:off x="6291890" y="3164969"/>
            <a:ext cx="161475" cy="2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type="title"/>
          </p:nvPr>
        </p:nvSpPr>
        <p:spPr>
          <a:xfrm>
            <a:off x="233550" y="24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 Registro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68825" y="740056"/>
            <a:ext cx="8439900" cy="253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se inscrever no FinTronU, navegue até </a:t>
            </a: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https://www.fintronu.com/public/home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Prossiga para clicar na guia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'Sign Up'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canto superior direito da tela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você é 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aluno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escolha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‘Cadastre-se - Aluno’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Se você for um 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administrador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escolha </a:t>
            </a:r>
            <a:r>
              <a:rPr b="1" i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'Cadastre-se - Professor'</a:t>
            </a:r>
            <a:endParaRPr b="1" i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rabi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 seguida, enviaremos a você um 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e-mail de verificação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Para entrar em sua conta, você precisará </a:t>
            </a:r>
            <a:r>
              <a:rPr b="1"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verificar 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seu e-mail.</a:t>
            </a:r>
            <a:endParaRPr sz="120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Existem casos (devido a certos navegadores da web ou domínios de e-mail) que encaminham nossos e-mails para spam.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Verifique </a:t>
            </a:r>
            <a:r>
              <a:rPr lang="en" sz="12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sua pasta de spam.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Além disso, verificar a guia '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Todas as caixas de entrada'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ou </a:t>
            </a: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'Todas as correspondências'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é muito útil.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romanLcPeriod"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Pode levar alguns minutos para que nossos e-mails cheguem à sua caixa de entrada.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romanLcPeriod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você estiver usando um e-mail fictício, envie-nos um alerta para </a:t>
            </a:r>
            <a:r>
              <a:rPr lang="en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support@fintron.co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que possamos aprová-lo.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Após verificar seu e-mail, você poderá fazer login em sua conta!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3050" y="4392600"/>
            <a:ext cx="75057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Veja o vídeo no link abaixo para obter instruções adicionais: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Registro: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https://drive.google.com/file/d/1a3EeX_PlQB2ypjtyu5Y7jFNGYnpCO7p7/view?usp=sharing</a:t>
            </a:r>
            <a:endParaRPr b="1"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0800000">
            <a:off x="186750" y="1254450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4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0800000">
            <a:off x="186750" y="1755787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0800000">
            <a:off x="213501" y="2257094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0800000">
            <a:off x="196109" y="761056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8250" y="889463"/>
            <a:ext cx="1166600" cy="116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209725" y="79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Entrando no Desafio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68825" y="918350"/>
            <a:ext cx="89823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fazer login em sua conta, navegue até a guia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"Jogos"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localizada no canto superior direito da tela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menu suspenso, escolha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"Participar do Concurso"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partir daqui, você será solicitado a inserir o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nome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 concurso e a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senha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5C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</a:t>
            </a:r>
            <a:r>
              <a:rPr b="1" lang="en" sz="140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x FinTron Summer Enrichment Challenge</a:t>
            </a:r>
            <a:endParaRPr b="1" sz="14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Criamos o Summer Enrichment Challenge. Explore ferramentas poderosas com as quais você estará equipado, refine suas estratégias de investimento e tome decisões informadas. Lembre-se, uma pesquisa completa é a chave para o seu sucesso neste Desafio: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N﻿ome do Concurso: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 X FINTRON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Senha do Concurso:</a:t>
            </a:r>
            <a:r>
              <a:rPr lang="en" sz="11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csdeisthebest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**Nosso sistema é muito sensível ao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espaço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ao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tamanho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Insira as credenciais do Concurso exatamente como elas são apresentadas**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Clique em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'Join'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está tudo pronto!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acessar a página do concurso na próxima vez que fizer login, clique na guia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'Jogos'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escolha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'Meus concursos públicos'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5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4430625"/>
            <a:ext cx="8112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Joining A Contest: 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https://drive.google.com/file/d/1sNR4lBLTnS16TCIvliMgyQ3-Mgxr4JhK/view?usp=share_link</a:t>
            </a:r>
            <a:endParaRPr b="1" sz="1250">
              <a:solidFill>
                <a:srgbClr val="26A8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639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75" y="2513282"/>
            <a:ext cx="2335874" cy="7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9827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1171363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25" y="1353022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91762" y="404066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5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91762" y="3862185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8" name="Google Shape;10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title"/>
          </p:nvPr>
        </p:nvSpPr>
        <p:spPr>
          <a:xfrm>
            <a:off x="219425" y="63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Fazendo Pedidos de Compra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268800" y="1060075"/>
            <a:ext cx="8875200" cy="3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fazer login na sua conta, clique na guia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'Jogos'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menu suspenso, escolha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'My Public Contests'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navegue até o Desafio CSDE x FinTron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seu Concurso, 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'Fazer um pedido' (Place an Order)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Você será direcionado para a página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'Pesquisar ações'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com mais de 2,000 títulos fracionários e mais de 100 ETFs para escolher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"Comprar"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na ação de sua escolha na página Pesquisar Ações.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Insira o valor em dólares que deseja comprar e 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"Comprar"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lphaL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 mundo começa com $ 100,000.00 em dinheiro simulado para investir!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Você terá 2 opções diferentes de ordem de compra -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Ordens de Compra de Mercado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Ordens de Limite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Veja o vídeo no link abaixo para obter instruções adicionais: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95000" y="4012342"/>
            <a:ext cx="87540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Placing Buy Order:</a:t>
            </a:r>
            <a:r>
              <a:rPr b="1" lang="en" sz="1250" u="sng">
                <a:solidFill>
                  <a:srgbClr val="5DB2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250">
                <a:solidFill>
                  <a:srgbClr val="5DB2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https://drive.google.com/file/d/1WrqvLq8-DJttsMvKvDUA5zSiwWxeZf1d/view?usp=share_link</a:t>
            </a:r>
            <a:endParaRPr b="1" sz="1250">
              <a:solidFill>
                <a:srgbClr val="5DB2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Placing Limit Order:</a:t>
            </a:r>
            <a:r>
              <a:rPr b="1" lang="en" sz="1250">
                <a:solidFill>
                  <a:srgbClr val="9FC5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https://drive.google.com/file/d/1yaA6XhgOPc6erkes0H1d1ZwGwTZZuuif/view?usp=share_link</a:t>
            </a:r>
            <a:endParaRPr b="1"/>
          </a:p>
        </p:txBody>
      </p:sp>
      <p:sp>
        <p:nvSpPr>
          <p:cNvPr id="119" name="Google Shape;119;p16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1132459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133980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15565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1745163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213429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2322925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16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68800" y="3086895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254400" y="1002800"/>
            <a:ext cx="8635200" cy="4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fazer login na sua conta, clique na guia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'Jogos'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menu suspenso, escolha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'My Public Contests'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seu Concurso, 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'Meu Portfólio'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Você será direcionado para a página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"Portfólio"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'Vender'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ao lado de qualquer título em sua carteira que você gostaria de vender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Digite o valor em dólares que você gostaria de vender e 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'Vender'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Você terá 2 opções de ordem diferentes -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Ordens de Venda de Mercado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Ordens de Stop Loss</a:t>
            </a:r>
            <a:endParaRPr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Veja o vídeo no link abaixo para obter instruções adicionais: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713" y="2025874"/>
            <a:ext cx="3343725" cy="23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56575" y="4170425"/>
            <a:ext cx="89103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Placing a Market Sell Order: </a:t>
            </a:r>
            <a:r>
              <a:rPr b="1" lang="en" sz="1250">
                <a:solidFill>
                  <a:srgbClr val="5DB2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https://drive.google.com/file/d/1rDuyC3WgBzeuPyE7ZKlCF6SqrMJui75y/view?usp=share_link</a:t>
            </a:r>
            <a:endParaRPr b="1" sz="1250">
              <a:solidFill>
                <a:srgbClr val="5DB2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Placing a Stop Loss Order:</a:t>
            </a:r>
            <a:r>
              <a:rPr lang="en" sz="125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https://drive.google.com/file/d/1_kSWWv6pCGutaoPpO7mahoDbQl_NObLt/view?usp=sharing</a:t>
            </a:r>
            <a:endParaRPr b="1"/>
          </a:p>
        </p:txBody>
      </p:sp>
      <p:sp>
        <p:nvSpPr>
          <p:cNvPr id="138" name="Google Shape;138;p17"/>
          <p:cNvSpPr txBox="1"/>
          <p:nvPr>
            <p:ph type="title"/>
          </p:nvPr>
        </p:nvSpPr>
        <p:spPr>
          <a:xfrm>
            <a:off x="242875" y="48200"/>
            <a:ext cx="37788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Fazendo Pedidos de Venda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84" y="107630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2930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50974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72646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1943191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21599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17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42875" y="2744503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>
            <p:ph type="title"/>
          </p:nvPr>
        </p:nvSpPr>
        <p:spPr>
          <a:xfrm>
            <a:off x="233525" y="51388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Stock Jeopardy (Prêmios Suplementares)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254400" y="935900"/>
            <a:ext cx="8635200" cy="4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momento, nenhum detalhe pode ser fornecido. Que vença o melhor jogador.</a:t>
            </a:r>
            <a:endParaRPr b="1" sz="125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40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5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https://drive.google.com/file/d/1_kSWWv6pCGutaoPpO7mahoDbQl_NObLt/view?usp=sharing</a:t>
            </a:r>
            <a:endParaRPr sz="125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063" y="1933929"/>
            <a:ext cx="3358200" cy="188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4071363" y="3933750"/>
            <a:ext cx="7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Ações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889913" y="1422700"/>
            <a:ext cx="10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S&amp;P 500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970375" y="1933925"/>
            <a:ext cx="138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Estratégias de Investimentos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5199588" y="1487475"/>
            <a:ext cx="11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ETFs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6276763" y="2727338"/>
            <a:ext cx="138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Prontidão de Carreira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2757063" y="373765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Bear Markets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471830" y="1487475"/>
            <a:ext cx="138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Terminologia de Negociação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5495209" y="3676425"/>
            <a:ext cx="1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W-2s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994263" y="2224700"/>
            <a:ext cx="8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Vinculo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916738" y="2981175"/>
            <a:ext cx="11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FINRA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401641" y="102816"/>
            <a:ext cx="3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>
            <p:ph type="title"/>
          </p:nvPr>
        </p:nvSpPr>
        <p:spPr>
          <a:xfrm>
            <a:off x="71450" y="48475"/>
            <a:ext cx="42873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Participar Do Desafio Trimestral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268800" y="1353825"/>
            <a:ext cx="8586000" cy="24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fazer login na sua conta, navegue até a tela inicial (se ainda não estiver lá)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partir daqui, você verá um botão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'Join the Contest'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logo abaixo do título principal na página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inicial</a:t>
            </a:r>
            <a:endParaRPr b="1" sz="125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Clique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‘Participe do Concurso’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clicar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'Join the Contest'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você será levado a outra página, que exigirá que você clique em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'Join'</a:t>
            </a:r>
            <a:endParaRPr b="1" i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clicar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'Join'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você será inscrito no Concurso Trimestral!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Você começará com $ 100,000.00 novos em dinheiro simulado para investir!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Aproveite o concurso e boa sorte! Que vença o melhor investidor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Veja o vídeo no link abaixo para obter instruções adicionais: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-341690" y="694349"/>
            <a:ext cx="9485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um bônus adicional, o FinTronU realiza um </a:t>
            </a:r>
            <a:r>
              <a:rPr b="1" lang="en" sz="1250">
                <a:solidFill>
                  <a:srgbClr val="26A8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Desafio Trimestral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nacional, no qual jogadores de todo o país podem competir por um prêmio em dinheiro de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$1,000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Cada Desafio Trimestral termina no último dia de cada trimestre financeiro. Os alunos podem entrar e jogar por vontade própria. As instruções sobre como participar do Desafio Trimestral são fornecidas abaixo!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90500" y="4362975"/>
            <a:ext cx="247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Participar do Desafio FinTronU:</a:t>
            </a:r>
            <a:endParaRPr b="1"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431947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638054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1826688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043416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5" name="Google Shape;185;p19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rot="10800000">
            <a:off x="268800" y="2230800"/>
            <a:ext cx="161475" cy="2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6" name="Google Shape;186;p19"/>
          <p:cNvSpPr txBox="1"/>
          <p:nvPr/>
        </p:nvSpPr>
        <p:spPr>
          <a:xfrm>
            <a:off x="71450" y="4743450"/>
            <a:ext cx="7239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Link: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https://drive.google.com/file/d/1u5oHbrzdTrV38OCRdkyRY5zeGTmy7XIR/view?usp=share_link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398829">
            <a:off x="6867052" y="2484155"/>
            <a:ext cx="2010945" cy="201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>
            <p:ph type="title"/>
          </p:nvPr>
        </p:nvSpPr>
        <p:spPr>
          <a:xfrm>
            <a:off x="233550" y="51063"/>
            <a:ext cx="2916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Esqueceu Sua Senha</a:t>
            </a: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? 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20"/>
          <p:cNvSpPr txBox="1"/>
          <p:nvPr>
            <p:ph idx="1" type="body"/>
          </p:nvPr>
        </p:nvSpPr>
        <p:spPr>
          <a:xfrm>
            <a:off x="268825" y="800899"/>
            <a:ext cx="8439900" cy="35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passar por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“Esqueceu a senha”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navegue até: </a:t>
            </a:r>
            <a:r>
              <a:rPr lang="en" sz="125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https://www.fintronu.com/public/login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Prossiga para clicar em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'Esqueci a senha'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abaixo do botão de login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Insira o endereço de e-mail que você usou para se inscrever no FinTronU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Enviaremos a você um e-mail de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redefinição de senha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(verifique sua caixa de entrada). Existem casos (devido a certos navegadores da web ou domínios de e-mail) que encaminham nossos e-mails para spam.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lphaL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favor, verifique sua pasta de spam/lixeira ou caixa de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Promoções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Além disso, verificar a guia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"Todas as caixas de entrada"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ou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"Todos os e-mails"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é muito útil.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2" marL="13716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romanLcPeriod"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Pode levar alguns minutos para que nossos e-mails cheguem à sua caixa de entrada.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clicar no hiperlink </a:t>
            </a:r>
            <a:r>
              <a:rPr b="1" i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'Redefinir senha'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e-mail, você será redirecionado para inserir uma </a:t>
            </a:r>
            <a:r>
              <a:rPr lang="en" sz="125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nova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senha e confirmá-la.</a:t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79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Source Sans Pro"/>
              <a:buAutoNum type="arabicPeriod"/>
            </a:pP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Depois de concluído, você estará pronto para ir! Digite seu nome de usuário e </a:t>
            </a: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nova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senha para entrar!</a:t>
            </a:r>
            <a:r>
              <a:rPr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Veja o vídeo no link abaixo para obter instruções adicionais:</a:t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25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82897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112927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1461525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1761828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2964146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10800000">
            <a:off x="233550" y="3487044"/>
            <a:ext cx="223750" cy="3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4" name="Google Shape;204;p20"/>
          <p:cNvSpPr txBox="1"/>
          <p:nvPr/>
        </p:nvSpPr>
        <p:spPr>
          <a:xfrm>
            <a:off x="233550" y="4746692"/>
            <a:ext cx="7973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Forgot Password: </a:t>
            </a:r>
            <a:r>
              <a:rPr b="1" lang="en" sz="125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https://drive.google.com/file/d/152TfvKrN4ssD-cwpFaxm432qYwuQiEjZ/view?usp=share_link</a:t>
            </a:r>
            <a:endParaRPr sz="125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3825" y="3344700"/>
            <a:ext cx="1251400" cy="12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3387" y="133574"/>
            <a:ext cx="10149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7088" y="64275"/>
            <a:ext cx="1338561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>
            <p:ph idx="1" type="body"/>
          </p:nvPr>
        </p:nvSpPr>
        <p:spPr>
          <a:xfrm>
            <a:off x="7655745" y="185978"/>
            <a:ext cx="2625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  <a:endParaRPr sz="145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50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				</a:t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