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Oswald Medium"/>
      <p:regular r:id="rId14"/>
      <p:bold r:id="rId15"/>
    </p:embeddedFont>
    <p:embeddedFont>
      <p:font typeface="Roboto Medium"/>
      <p:regular r:id="rId16"/>
      <p:bold r:id="rId17"/>
      <p:italic r:id="rId18"/>
      <p:boldItalic r:id="rId19"/>
    </p:embeddedFont>
    <p:embeddedFont>
      <p:font typeface="Roboto"/>
      <p:regular r:id="rId20"/>
      <p:bold r:id="rId21"/>
      <p:italic r:id="rId22"/>
      <p:boldItalic r:id="rId23"/>
    </p:embeddedFont>
    <p:embeddedFont>
      <p:font typeface="Oswald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Oswald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Oswa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OswaldMedium-bold.fntdata"/><Relationship Id="rId14" Type="http://schemas.openxmlformats.org/officeDocument/2006/relationships/font" Target="fonts/OswaldMedium-regular.fntdata"/><Relationship Id="rId17" Type="http://schemas.openxmlformats.org/officeDocument/2006/relationships/font" Target="fonts/RobotoMedium-bold.fntdata"/><Relationship Id="rId16" Type="http://schemas.openxmlformats.org/officeDocument/2006/relationships/font" Target="fonts/RobotoMedium-regular.fntdata"/><Relationship Id="rId19" Type="http://schemas.openxmlformats.org/officeDocument/2006/relationships/font" Target="fonts/RobotoMedium-boldItalic.fntdata"/><Relationship Id="rId18" Type="http://schemas.openxmlformats.org/officeDocument/2006/relationships/font" Target="fonts/RobotoMedium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224f78306c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224f78306c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2247bcb52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2247bcb52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224f78306c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224f78306c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224f78306c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224f78306c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224f78306c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224f78306c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224f78306c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224f78306c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224f78306c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224f78306c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224f78306c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224f78306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7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hyperlink" Target="https://www.fintronu.com/public/home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8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5" Type="http://schemas.openxmlformats.org/officeDocument/2006/relationships/image" Target="../media/image5.png"/><Relationship Id="rId6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12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10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8100" y="0"/>
            <a:ext cx="9210150" cy="520129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3200" y="1186631"/>
            <a:ext cx="3837300" cy="2032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110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 el </a:t>
            </a:r>
            <a:r>
              <a:rPr b="1" lang="en" sz="1100">
                <a:solidFill>
                  <a:srgbClr val="26A8D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verano de 2023</a:t>
            </a:r>
            <a:r>
              <a:rPr lang="en" sz="110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 estás en la comodidad de tu casa (o tal vez un programa de enriquecimiento de verano), y te acaban de invitar a participar en el </a:t>
            </a:r>
            <a:r>
              <a:rPr b="1" lang="en" sz="1100">
                <a:solidFill>
                  <a:srgbClr val="26A8D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mas grande CSDE X FinTron Summer Enrichment Challenge</a:t>
            </a:r>
            <a:r>
              <a:rPr lang="en" sz="110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- un juego de mercado bursátil simulado, interactivo, y completamente equipado, en el que se le otorgarán $100,000 en efectivo simulado para invertir en más de 2,000 "acciones" y "ETF". Si, es posible competir contra escuelas rivales, y otros participantes en un en un emocionante desafío de verano. La persona o equipo que logra la inversión más alta al final del verano recibirá el prestigioso gran premio de beca!</a:t>
            </a:r>
            <a:endParaRPr sz="1100">
              <a:solidFill>
                <a:srgbClr val="5454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100">
              <a:solidFill>
                <a:srgbClr val="5454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t/>
            </a:r>
            <a:endParaRPr sz="1350">
              <a:solidFill>
                <a:srgbClr val="666666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7900" y="142449"/>
            <a:ext cx="1014975" cy="4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-17525" y="786250"/>
            <a:ext cx="9055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005CB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CSDE</a:t>
            </a:r>
            <a:r>
              <a:rPr b="1" lang="en" sz="2100">
                <a:solidFill>
                  <a:srgbClr val="26A8D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x FinTron Summer Enrichment Challenge (17 de Julio - 31 de Agosto )</a:t>
            </a:r>
            <a:endParaRPr b="1" sz="2100">
              <a:solidFill>
                <a:srgbClr val="005CB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500">
              <a:solidFill>
                <a:srgbClr val="005CB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4571995" y="111708"/>
            <a:ext cx="44658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"Tenemos la misión de hacer que las finanzas personales, la educación financiera, y la preparación profesional -todo ello- sea accesible, comprensible y factible"</a:t>
            </a:r>
            <a:endParaRPr b="1" i="1" sz="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3201" y="2995315"/>
            <a:ext cx="245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Beneficios Del Programa</a:t>
            </a:r>
            <a:endParaRPr b="1">
              <a:solidFill>
                <a:srgbClr val="66666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-14325" y="3395527"/>
            <a:ext cx="279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6A8D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6359846" y="1423992"/>
            <a:ext cx="30000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$500 para el 1er lugar</a:t>
            </a:r>
            <a:endParaRPr sz="1200">
              <a:solidFill>
                <a:srgbClr val="66666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$50 Amazon Gift Card para el 2do lugar</a:t>
            </a:r>
            <a:endParaRPr sz="1200">
              <a:solidFill>
                <a:srgbClr val="66666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$25 Amazon Gift Card para el 3er lugar</a:t>
            </a:r>
            <a:endParaRPr sz="1200">
              <a:solidFill>
                <a:srgbClr val="66666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Oportunidad de entrevista simulada</a:t>
            </a:r>
            <a:endParaRPr sz="1200">
              <a:solidFill>
                <a:srgbClr val="66666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Oportunidad de observación en FinTron</a:t>
            </a:r>
            <a:endParaRPr sz="1200">
              <a:solidFill>
                <a:srgbClr val="5454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Oportunidad de pasantía en FinTron</a:t>
            </a:r>
            <a:endParaRPr sz="1200">
              <a:solidFill>
                <a:srgbClr val="5454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solidFill>
                <a:srgbClr val="5454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6222486" y="1114208"/>
            <a:ext cx="2458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Los Premios Incluyen:</a:t>
            </a:r>
            <a:endParaRPr b="1">
              <a:solidFill>
                <a:srgbClr val="66666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66666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-18100" y="3219125"/>
            <a:ext cx="41634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		 	 	 		</a:t>
            </a:r>
            <a:endParaRPr sz="11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			</a:t>
            </a:r>
            <a:endParaRPr sz="11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				</a:t>
            </a:r>
            <a:endParaRPr sz="11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					</a:t>
            </a:r>
            <a:endParaRPr sz="11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26A8D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						</a:t>
            </a:r>
            <a:endParaRPr b="1" sz="1100">
              <a:solidFill>
                <a:srgbClr val="26A8D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26A8D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Campos De Estudio Conectados:</a:t>
            </a:r>
            <a:r>
              <a:rPr lang="en" sz="110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estimula el pensamiento crítico, la creatividad, y la resolución de problemas al derribar las barreras tradicionales y abrir puertas a métodos de aprendizaje holísticos.</a:t>
            </a:r>
            <a:endParaRPr sz="1100">
              <a:solidFill>
                <a:srgbClr val="5454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		</a:t>
            </a:r>
            <a:endParaRPr sz="11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3200" y="3223725"/>
            <a:ext cx="35166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26A8D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Experiencial: </a:t>
            </a:r>
            <a:r>
              <a:rPr lang="en" sz="110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inversión simulada, herramientas de presupuesto interactivo, capacidades de investigación, y un generador de currículum personalizado: impulsa la retención de contenido en el hogar a través de características incentivadoras.</a:t>
            </a:r>
            <a:endParaRPr sz="1100">
              <a:solidFill>
                <a:srgbClr val="5454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4006355" y="3499825"/>
            <a:ext cx="2677500" cy="13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26A8D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Énfasis En La Relevancia: </a:t>
            </a:r>
            <a:r>
              <a:rPr lang="en" sz="1100">
                <a:solidFill>
                  <a:srgbClr val="545454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con más de 1000 módulos atractivos actualizados mensualmente, proporcionamos el mejor contenido de su clase en piezas pequeñas, lo que facilita mucho la participación de los estudiantes.</a:t>
            </a:r>
            <a:endParaRPr sz="1100">
              <a:solidFill>
                <a:srgbClr val="545454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6683850" y="3478675"/>
            <a:ext cx="22773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26A8D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Calificado Para Inscripción Doble: </a:t>
            </a:r>
            <a:r>
              <a:rPr lang="en" sz="110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exponga los cursos acreditados y brinde a los estudiantes la oportunidad de obtener créditos tangibles para sus futuros caminos académicos.</a:t>
            </a:r>
            <a:endParaRPr sz="1100">
              <a:solidFill>
                <a:srgbClr val="5454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5454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5">
            <a:alphaModFix amt="75000"/>
          </a:blip>
          <a:stretch>
            <a:fillRect/>
          </a:stretch>
        </p:blipFill>
        <p:spPr>
          <a:xfrm rot="10800000">
            <a:off x="6279628" y="1498410"/>
            <a:ext cx="161475" cy="21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37288" y="1340550"/>
            <a:ext cx="2137200" cy="213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5">
            <a:alphaModFix amt="75000"/>
          </a:blip>
          <a:stretch>
            <a:fillRect/>
          </a:stretch>
        </p:blipFill>
        <p:spPr>
          <a:xfrm rot="10800000">
            <a:off x="6279628" y="1829537"/>
            <a:ext cx="161475" cy="21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5">
            <a:alphaModFix amt="75000"/>
          </a:blip>
          <a:stretch>
            <a:fillRect/>
          </a:stretch>
        </p:blipFill>
        <p:spPr>
          <a:xfrm rot="10800000">
            <a:off x="6279628" y="2175318"/>
            <a:ext cx="161475" cy="21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>
          <a:blip r:embed="rId5">
            <a:alphaModFix amt="75000"/>
          </a:blip>
          <a:stretch>
            <a:fillRect/>
          </a:stretch>
        </p:blipFill>
        <p:spPr>
          <a:xfrm rot="10800000">
            <a:off x="6279628" y="2509376"/>
            <a:ext cx="161475" cy="21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/>
          <p:cNvPicPr preferRelativeResize="0"/>
          <p:nvPr/>
        </p:nvPicPr>
        <p:blipFill>
          <a:blip r:embed="rId5">
            <a:alphaModFix amt="75000"/>
          </a:blip>
          <a:stretch>
            <a:fillRect/>
          </a:stretch>
        </p:blipFill>
        <p:spPr>
          <a:xfrm rot="10800000">
            <a:off x="6279628" y="2837572"/>
            <a:ext cx="161475" cy="21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600" y="73150"/>
            <a:ext cx="1338561" cy="5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3"/>
          <p:cNvSpPr txBox="1"/>
          <p:nvPr>
            <p:ph idx="1" type="body"/>
          </p:nvPr>
        </p:nvSpPr>
        <p:spPr>
          <a:xfrm>
            <a:off x="1440258" y="194853"/>
            <a:ext cx="262500" cy="312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X</a:t>
            </a:r>
            <a:endParaRPr sz="145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" sz="1450">
                <a:solidFill>
                  <a:srgbClr val="FFFFFF"/>
                </a:solidFill>
                <a:latin typeface="Oswald Medium"/>
                <a:ea typeface="Oswald Medium"/>
                <a:cs typeface="Oswald Medium"/>
                <a:sym typeface="Oswald Medium"/>
              </a:rPr>
              <a:t>				</a:t>
            </a:r>
            <a:endParaRPr sz="1450">
              <a:solidFill>
                <a:srgbClr val="FFFFFF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t/>
            </a:r>
            <a:endParaRPr sz="1450">
              <a:solidFill>
                <a:srgbClr val="FFFFFF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75" name="Google Shape;75;p13"/>
          <p:cNvPicPr preferRelativeResize="0"/>
          <p:nvPr/>
        </p:nvPicPr>
        <p:blipFill>
          <a:blip r:embed="rId5">
            <a:alphaModFix amt="75000"/>
          </a:blip>
          <a:stretch>
            <a:fillRect/>
          </a:stretch>
        </p:blipFill>
        <p:spPr>
          <a:xfrm rot="10800000">
            <a:off x="6291890" y="3164969"/>
            <a:ext cx="161475" cy="21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4"/>
          <p:cNvSpPr txBox="1"/>
          <p:nvPr>
            <p:ph type="title"/>
          </p:nvPr>
        </p:nvSpPr>
        <p:spPr>
          <a:xfrm>
            <a:off x="233550" y="241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Registrarse</a:t>
            </a:r>
            <a:r>
              <a:rPr lang="en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2" name="Google Shape;82;p14"/>
          <p:cNvSpPr txBox="1"/>
          <p:nvPr>
            <p:ph idx="1" type="body"/>
          </p:nvPr>
        </p:nvSpPr>
        <p:spPr>
          <a:xfrm>
            <a:off x="268825" y="740056"/>
            <a:ext cx="8439900" cy="2530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AutoNum type="arabicPeriod"/>
            </a:pPr>
            <a:r>
              <a:rPr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Para registrarse en FinTronU, navegue a</a:t>
            </a:r>
            <a:r>
              <a:rPr lang="en" sz="1200" u="sng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https://www.fintronu.com/public/hom</a:t>
            </a:r>
            <a:r>
              <a:rPr lang="en" sz="1200" u="sng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</a:t>
            </a:r>
            <a:r>
              <a:rPr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AutoNum type="arabicPeriod"/>
            </a:pPr>
            <a:r>
              <a:rPr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Proceda a hacer clic en la pestaña </a:t>
            </a:r>
            <a:r>
              <a:rPr b="1" i="1"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‘Inscribirse’</a:t>
            </a:r>
            <a:r>
              <a:rPr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en la parte superior derecha de su pantalla.</a:t>
            </a:r>
            <a:endParaRPr b="1"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AutoNum type="arabicPeriod"/>
            </a:pPr>
            <a:r>
              <a:rPr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 eres un estudiante, elige </a:t>
            </a:r>
            <a:r>
              <a:rPr b="1" i="1"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'Inscribirse-Estudiante'.</a:t>
            </a:r>
            <a:r>
              <a:rPr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| Si eres un </a:t>
            </a:r>
            <a:r>
              <a:rPr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administrador</a:t>
            </a:r>
            <a:r>
              <a:rPr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elige </a:t>
            </a:r>
            <a:r>
              <a:rPr b="1" i="1"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'Inscribirse- Profesor'</a:t>
            </a:r>
            <a:r>
              <a:rPr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AutoNum type="arabicPeriod"/>
            </a:pPr>
            <a:r>
              <a:rPr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 </a:t>
            </a:r>
            <a:r>
              <a:rPr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continuación,</a:t>
            </a:r>
            <a:r>
              <a:rPr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te mandaremos un </a:t>
            </a:r>
            <a:r>
              <a:rPr b="1"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correo </a:t>
            </a:r>
            <a:r>
              <a:rPr b="1"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electrónico</a:t>
            </a:r>
            <a:r>
              <a:rPr b="1"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verification</a:t>
            </a:r>
            <a:r>
              <a:rPr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r>
              <a:rPr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Para iniciar sesión en su cuenta, deberá </a:t>
            </a:r>
            <a:r>
              <a:rPr b="1" lang="en" sz="1200" u="sng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verificar</a:t>
            </a:r>
            <a:r>
              <a:rPr lang="en" sz="1200" u="sng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su correo electrónico.</a:t>
            </a:r>
            <a:endParaRPr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9144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AutoNum type="alphaLcPeriod"/>
            </a:pPr>
            <a:r>
              <a:rPr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Hay casos (debido a ciertos navegadores web o dominios de correo electrónico) que reenviarán nuestros correos electrónicos a spam.</a:t>
            </a:r>
            <a:endParaRPr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AutoNum type="alphaLcPeriod"/>
            </a:pPr>
            <a:r>
              <a:rPr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Por favor revise su carpeta de correo no deseado. Además, es muy útil revisar la pestaña "Todas las bandejas de entrada" o "Todos los correos".</a:t>
            </a:r>
            <a:endParaRPr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2" marL="1371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AutoNum type="romanLcPeriod"/>
            </a:pPr>
            <a:r>
              <a:rPr b="1"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Nota: </a:t>
            </a:r>
            <a:r>
              <a:rPr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 posible que nuestros correos electrónicos tarden unos minutos en llegar a su correo.</a:t>
            </a:r>
            <a:endParaRPr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2" marL="1371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AutoNum type="romanLcPeriod"/>
            </a:pPr>
            <a:r>
              <a:rPr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 está utilizando un correo electrónico ficticio, envíenos un aviso a </a:t>
            </a:r>
            <a:r>
              <a:rPr lang="en" sz="1200" u="sng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support@fintron.co</a:t>
            </a:r>
            <a:r>
              <a:rPr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para que podamos aprobarlo por nuestra parte.</a:t>
            </a:r>
            <a:endParaRPr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25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25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25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25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t/>
            </a:r>
            <a:endParaRPr sz="125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3" name="Google Shape;83;p14"/>
          <p:cNvSpPr txBox="1"/>
          <p:nvPr/>
        </p:nvSpPr>
        <p:spPr>
          <a:xfrm>
            <a:off x="268825" y="4401675"/>
            <a:ext cx="7505700" cy="7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Consulte el video para obtener instrucciones adicionales:</a:t>
            </a:r>
            <a:endParaRPr b="1"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Registrarse:</a:t>
            </a:r>
            <a:r>
              <a:rPr b="1" lang="en" sz="125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b="1" lang="en" sz="125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https://drive.google.com/file/d/1a3EeX_PlQB2ypjtyu5Y7jFNGYnpCO7p7/view?usp=sharing</a:t>
            </a:r>
            <a:endParaRPr b="1"/>
          </a:p>
        </p:txBody>
      </p:sp>
      <p:pic>
        <p:nvPicPr>
          <p:cNvPr id="84" name="Google Shape;84;p14"/>
          <p:cNvPicPr preferRelativeResize="0"/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 rot="10800000">
            <a:off x="186750" y="1254450"/>
            <a:ext cx="223750" cy="30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5" name="Google Shape;85;p14"/>
          <p:cNvPicPr preferRelativeResize="0"/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 rot="10800000">
            <a:off x="186750" y="1755787"/>
            <a:ext cx="223750" cy="30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6" name="Google Shape;86;p14"/>
          <p:cNvPicPr preferRelativeResize="0"/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 rot="10800000">
            <a:off x="213501" y="2257094"/>
            <a:ext cx="223750" cy="30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7" name="Google Shape;87;p14"/>
          <p:cNvPicPr preferRelativeResize="0"/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 rot="10800000">
            <a:off x="196109" y="761056"/>
            <a:ext cx="223750" cy="30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8" name="Google Shape;88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55750" y="720237"/>
            <a:ext cx="1368725" cy="136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83387" y="133574"/>
            <a:ext cx="1014975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87088" y="64275"/>
            <a:ext cx="1338561" cy="5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4"/>
          <p:cNvSpPr txBox="1"/>
          <p:nvPr>
            <p:ph idx="1" type="body"/>
          </p:nvPr>
        </p:nvSpPr>
        <p:spPr>
          <a:xfrm>
            <a:off x="7655745" y="185978"/>
            <a:ext cx="262500" cy="312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X</a:t>
            </a:r>
            <a:endParaRPr sz="145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" sz="1450">
                <a:solidFill>
                  <a:srgbClr val="FFFFFF"/>
                </a:solidFill>
                <a:latin typeface="Oswald Medium"/>
                <a:ea typeface="Oswald Medium"/>
                <a:cs typeface="Oswald Medium"/>
                <a:sym typeface="Oswald Medium"/>
              </a:rPr>
              <a:t>				</a:t>
            </a:r>
            <a:endParaRPr sz="1450">
              <a:solidFill>
                <a:srgbClr val="FFFFFF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t/>
            </a:r>
            <a:endParaRPr sz="1450">
              <a:solidFill>
                <a:srgbClr val="FFFFFF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5"/>
          <p:cNvSpPr txBox="1"/>
          <p:nvPr>
            <p:ph type="title"/>
          </p:nvPr>
        </p:nvSpPr>
        <p:spPr>
          <a:xfrm>
            <a:off x="209725" y="7972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Uniéndose al Reto</a:t>
            </a:r>
            <a:endParaRPr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8" name="Google Shape;98;p15"/>
          <p:cNvSpPr txBox="1"/>
          <p:nvPr>
            <p:ph idx="1" type="body"/>
          </p:nvPr>
        </p:nvSpPr>
        <p:spPr>
          <a:xfrm>
            <a:off x="268825" y="774838"/>
            <a:ext cx="8875200" cy="253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797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Source Sans Pro"/>
              <a:buAutoNum type="arabicPeriod"/>
            </a:pP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Después de iniciar sesión en su cuenta, vaya a la pestaña </a:t>
            </a:r>
            <a:r>
              <a:rPr b="1" i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‘Juegos’</a:t>
            </a: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ubicada en la parte superior derecha de su pantalla.</a:t>
            </a:r>
            <a:endParaRPr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797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Source Sans Pro"/>
              <a:buAutoNum type="arabicPeriod"/>
            </a:pP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 el menú desplegable, elija </a:t>
            </a:r>
            <a:r>
              <a:rPr b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'Unirse al concurso'</a:t>
            </a:r>
            <a:endParaRPr b="1"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797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Source Sans Pro"/>
              <a:buAutoNum type="arabicPeriod"/>
            </a:pP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Desde aquí, se le pedirá que ingrese el </a:t>
            </a:r>
            <a:r>
              <a:rPr lang="en" sz="1250" u="sng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Nombre Del Concurso</a:t>
            </a: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y </a:t>
            </a:r>
            <a:r>
              <a:rPr lang="en" sz="1250" u="sng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Contraseña del Concurso</a:t>
            </a: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5CB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CSDE</a:t>
            </a:r>
            <a:r>
              <a:rPr b="1" lang="en" sz="1400">
                <a:solidFill>
                  <a:srgbClr val="26A8D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x FinTron Summer Enrichment Challenge</a:t>
            </a:r>
            <a:endParaRPr b="1" sz="1400">
              <a:solidFill>
                <a:srgbClr val="26A8D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26A8D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Hemos creado el Summer Enrichment Challenge. Explore poderosas herramientas con las que estará equipado, perfeccione sus estrategias de inversión y tome decisiones informadas. Recuerde, la investigación exhaustiva es clave para su éxito en este Reto:</a:t>
            </a:r>
            <a:endParaRPr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7975" lvl="2" marL="13716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Source Sans Pro"/>
              <a:buAutoNum type="romanLcPeriod"/>
            </a:pPr>
            <a:r>
              <a:rPr b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Nombre Del Concurso:</a:t>
            </a: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CSDE X FINTRON</a:t>
            </a:r>
            <a:endParaRPr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7975" lvl="2" marL="1371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Source Sans Pro"/>
              <a:buAutoNum type="romanLcPeriod"/>
            </a:pPr>
            <a:r>
              <a:rPr b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Contraseña del Concurso:</a:t>
            </a: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csdeisthebest</a:t>
            </a:r>
            <a:endParaRPr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Nota: </a:t>
            </a: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**Nuestro sistema es muy sensible a mayúsculas, minúsculas, y espacios. Ingrese las credenciales del Concurso exactamente como se presentan**</a:t>
            </a:r>
            <a:endParaRPr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7975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Source Sans Pro"/>
              <a:buAutoNum type="arabicPeriod"/>
            </a:pP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Haga clic en </a:t>
            </a:r>
            <a:r>
              <a:rPr b="1" i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'Unirse'</a:t>
            </a: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y ya está todo listo.</a:t>
            </a:r>
            <a:endParaRPr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797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Source Sans Pro"/>
              <a:buAutoNum type="arabicPeriod"/>
            </a:pP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Para ir a la página del concurso la próxima vez que inicie sesión, haga clic en la pestaña </a:t>
            </a:r>
            <a:r>
              <a:rPr b="1" i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‘Juegos’</a:t>
            </a: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y elija </a:t>
            </a:r>
            <a:r>
              <a:rPr b="1" i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‘Mis concursos públicos’</a:t>
            </a: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250">
                <a:solidFill>
                  <a:srgbClr val="26A8D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             </a:t>
            </a:r>
            <a:endParaRPr sz="1250">
              <a:solidFill>
                <a:srgbClr val="26A8D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9" name="Google Shape;99;p15"/>
          <p:cNvSpPr txBox="1"/>
          <p:nvPr/>
        </p:nvSpPr>
        <p:spPr>
          <a:xfrm>
            <a:off x="0" y="4022750"/>
            <a:ext cx="81120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Consulte el video para obtener instrucciones adicionales:</a:t>
            </a:r>
            <a:endParaRPr b="1"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Unirse al concurso:</a:t>
            </a:r>
            <a:r>
              <a:rPr b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b="1" lang="en" sz="125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https://drive.google.com/file/d/1sNR4lBLTnS16TCIvliMgyQ3-Mgxr4JhK/view?usp=share_link</a:t>
            </a:r>
            <a:endParaRPr b="1" sz="1250">
              <a:solidFill>
                <a:srgbClr val="26A8D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0" name="Google Shape;100;p15"/>
          <p:cNvSpPr txBox="1"/>
          <p:nvPr/>
        </p:nvSpPr>
        <p:spPr>
          <a:xfrm>
            <a:off x="6639641" y="102816"/>
            <a:ext cx="355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1" name="Google Shape;10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9463" y="2345457"/>
            <a:ext cx="2335874" cy="71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 txBox="1"/>
          <p:nvPr/>
        </p:nvSpPr>
        <p:spPr>
          <a:xfrm>
            <a:off x="7401641" y="102816"/>
            <a:ext cx="355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3" name="Google Shape;103;p15"/>
          <p:cNvPicPr preferRelativeResize="0"/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 rot="10800000">
            <a:off x="268825" y="1020222"/>
            <a:ext cx="161475" cy="2167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04" name="Google Shape;104;p15"/>
          <p:cNvPicPr preferRelativeResize="0"/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 rot="10800000">
            <a:off x="268825" y="1201882"/>
            <a:ext cx="161475" cy="2167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05" name="Google Shape;105;p15"/>
          <p:cNvPicPr preferRelativeResize="0"/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 rot="10800000">
            <a:off x="268825" y="839132"/>
            <a:ext cx="161475" cy="2167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 rot="10800000">
            <a:off x="268825" y="3499468"/>
            <a:ext cx="161475" cy="2167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07" name="Google Shape;107;p15"/>
          <p:cNvPicPr preferRelativeResize="0"/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 rot="10800000">
            <a:off x="268825" y="3694520"/>
            <a:ext cx="161475" cy="2167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08" name="Google Shape;108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83387" y="133574"/>
            <a:ext cx="1014975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87088" y="64275"/>
            <a:ext cx="1338561" cy="5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 txBox="1"/>
          <p:nvPr>
            <p:ph idx="1" type="body"/>
          </p:nvPr>
        </p:nvSpPr>
        <p:spPr>
          <a:xfrm>
            <a:off x="7655745" y="185978"/>
            <a:ext cx="262500" cy="312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X</a:t>
            </a:r>
            <a:endParaRPr sz="145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" sz="1450">
                <a:solidFill>
                  <a:srgbClr val="FFFFFF"/>
                </a:solidFill>
                <a:latin typeface="Oswald Medium"/>
                <a:ea typeface="Oswald Medium"/>
                <a:cs typeface="Oswald Medium"/>
                <a:sym typeface="Oswald Medium"/>
              </a:rPr>
              <a:t>				</a:t>
            </a:r>
            <a:endParaRPr sz="1450">
              <a:solidFill>
                <a:srgbClr val="FFFFFF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t/>
            </a:r>
            <a:endParaRPr sz="1450">
              <a:solidFill>
                <a:srgbClr val="FFFFFF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6"/>
          <p:cNvSpPr txBox="1"/>
          <p:nvPr>
            <p:ph type="title"/>
          </p:nvPr>
        </p:nvSpPr>
        <p:spPr>
          <a:xfrm>
            <a:off x="219425" y="6312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Colocar Órdenes De Compra De Acciones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7" name="Google Shape;117;p16"/>
          <p:cNvSpPr txBox="1"/>
          <p:nvPr>
            <p:ph idx="1" type="body"/>
          </p:nvPr>
        </p:nvSpPr>
        <p:spPr>
          <a:xfrm>
            <a:off x="268800" y="1060075"/>
            <a:ext cx="8875200" cy="39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7975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Source Sans Pro"/>
              <a:buAutoNum type="arabicPeriod"/>
            </a:pP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Después de iniciar sesión en su cuenta, haga clic en la pestaña </a:t>
            </a:r>
            <a:r>
              <a:rPr b="1" i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"Juegos"</a:t>
            </a: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7975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Source Sans Pro"/>
              <a:buAutoNum type="arabicPeriod"/>
            </a:pP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 el menú desplegable, elija </a:t>
            </a:r>
            <a:r>
              <a:rPr b="1" i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"Mis concursos públicos"</a:t>
            </a: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y luego navegue hasta </a:t>
            </a:r>
            <a:r>
              <a:rPr lang="en" sz="1250" u="sng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CSDE x FinTron Challenge</a:t>
            </a:r>
            <a:endParaRPr sz="1250" u="sng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7975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Source Sans Pro"/>
              <a:buAutoNum type="arabicPeriod"/>
            </a:pP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Desde su Concurso, haga clic en </a:t>
            </a:r>
            <a:r>
              <a:rPr b="1" i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'Hacer un pedido'</a:t>
            </a:r>
            <a:endParaRPr b="1" i="1"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7975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Source Sans Pro"/>
              <a:buAutoNum type="arabicPeriod"/>
            </a:pP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 continuación, accederá a la página </a:t>
            </a:r>
            <a:r>
              <a:rPr b="1" i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"Buscar acciones"</a:t>
            </a: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que incluye más de 2,000 valores fraccionarios y más de 100 ETF para elegir.</a:t>
            </a: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7975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Source Sans Pro"/>
              <a:buAutoNum type="arabicPeriod"/>
            </a:pP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Haga clic en </a:t>
            </a:r>
            <a:r>
              <a:rPr b="1" i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"Comprar"</a:t>
            </a: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en la acción de su elección en la página Buscar acciones.</a:t>
            </a:r>
            <a:endParaRPr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7975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Source Sans Pro"/>
              <a:buAutoNum type="arabicPeriod"/>
            </a:pP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Ingrese el monto en dólares que desea comprar y haga clic en '</a:t>
            </a:r>
            <a:r>
              <a:rPr b="1" i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Comprar'</a:t>
            </a:r>
            <a:endParaRPr b="1" i="1"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7975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Source Sans Pro"/>
              <a:buAutoNum type="alphaLcPeriod"/>
            </a:pP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¡Todas comienzan con $ 100,000 en efectivo simulado para invertir!</a:t>
            </a:r>
            <a:endParaRPr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7975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Source Sans Pro"/>
              <a:buAutoNum type="arabicPeriod"/>
            </a:pPr>
            <a:r>
              <a:rPr b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Nota: </a:t>
            </a: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Tendrá 2 opciones de orden de compra diferentes: órdenes de </a:t>
            </a:r>
            <a:r>
              <a:rPr lang="en" sz="1250" u="sng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compra de mercado</a:t>
            </a: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y </a:t>
            </a:r>
            <a:r>
              <a:rPr lang="en" sz="1250" u="sng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órdenes limitadas</a:t>
            </a:r>
            <a:r>
              <a:rPr b="1" lang="en" sz="1250" u="sng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b="1" sz="1250" u="sng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b="1"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Consulte el video vinculado a continuación para obtener instrucciones adicionales:</a:t>
            </a:r>
            <a:endParaRPr b="1"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b="1"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r>
              <a:t/>
            </a:r>
            <a:endParaRPr b="1" sz="125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195000" y="4012350"/>
            <a:ext cx="8949000" cy="10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t/>
            </a:r>
            <a:endParaRPr b="1"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b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Colocando Orden De Compra: </a:t>
            </a:r>
            <a:r>
              <a:rPr b="1" lang="en" sz="1250">
                <a:solidFill>
                  <a:srgbClr val="5DB2E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https://drive.google.com/file/d/1WrqvLq8-DJttsMvKvDUA5zSiwWxeZf1d/view?usp=share_link</a:t>
            </a:r>
            <a:endParaRPr b="1" sz="1250">
              <a:solidFill>
                <a:srgbClr val="5DB2E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b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Colocación De Orden Limitada: </a:t>
            </a:r>
            <a:r>
              <a:rPr b="1" lang="en" sz="125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https://drive.google.com/file/d/1yaA6XhgOPc6erkes0H1d1ZwGwTZZuuif/view?usp=share_link</a:t>
            </a:r>
            <a:endParaRPr b="1"/>
          </a:p>
        </p:txBody>
      </p:sp>
      <p:sp>
        <p:nvSpPr>
          <p:cNvPr id="119" name="Google Shape;119;p16"/>
          <p:cNvSpPr txBox="1"/>
          <p:nvPr/>
        </p:nvSpPr>
        <p:spPr>
          <a:xfrm>
            <a:off x="7401641" y="102816"/>
            <a:ext cx="355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0" name="Google Shape;120;p16"/>
          <p:cNvPicPr preferRelativeResize="0"/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 rot="10800000">
            <a:off x="268800" y="1132459"/>
            <a:ext cx="161475" cy="2167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21" name="Google Shape;121;p16"/>
          <p:cNvPicPr preferRelativeResize="0"/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 rot="10800000">
            <a:off x="268800" y="1339806"/>
            <a:ext cx="161475" cy="2167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22" name="Google Shape;122;p16"/>
          <p:cNvPicPr preferRelativeResize="0"/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 rot="10800000">
            <a:off x="268800" y="1533845"/>
            <a:ext cx="161475" cy="2167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23" name="Google Shape;123;p16"/>
          <p:cNvPicPr preferRelativeResize="0"/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 rot="10800000">
            <a:off x="268800" y="1722492"/>
            <a:ext cx="161475" cy="2167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24" name="Google Shape;124;p16"/>
          <p:cNvPicPr preferRelativeResize="0"/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 rot="10800000">
            <a:off x="268800" y="2132079"/>
            <a:ext cx="161475" cy="2167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25" name="Google Shape;125;p16"/>
          <p:cNvPicPr preferRelativeResize="0"/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 rot="10800000">
            <a:off x="268800" y="2328271"/>
            <a:ext cx="161475" cy="2167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26" name="Google Shape;126;p16"/>
          <p:cNvPicPr preferRelativeResize="0"/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 rot="10800000">
            <a:off x="268800" y="3228179"/>
            <a:ext cx="161475" cy="2167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27" name="Google Shape;12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83387" y="133574"/>
            <a:ext cx="1014975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87088" y="64275"/>
            <a:ext cx="1338561" cy="5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6"/>
          <p:cNvSpPr txBox="1"/>
          <p:nvPr>
            <p:ph idx="1" type="body"/>
          </p:nvPr>
        </p:nvSpPr>
        <p:spPr>
          <a:xfrm>
            <a:off x="7655745" y="185978"/>
            <a:ext cx="262500" cy="312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X</a:t>
            </a:r>
            <a:endParaRPr sz="145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" sz="1450">
                <a:solidFill>
                  <a:srgbClr val="FFFFFF"/>
                </a:solidFill>
                <a:latin typeface="Oswald Medium"/>
                <a:ea typeface="Oswald Medium"/>
                <a:cs typeface="Oswald Medium"/>
                <a:sym typeface="Oswald Medium"/>
              </a:rPr>
              <a:t>				</a:t>
            </a:r>
            <a:endParaRPr sz="1450">
              <a:solidFill>
                <a:srgbClr val="FFFFFF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t/>
            </a:r>
            <a:endParaRPr sz="1450">
              <a:solidFill>
                <a:srgbClr val="FFFFFF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7"/>
          <p:cNvSpPr txBox="1"/>
          <p:nvPr>
            <p:ph idx="1" type="body"/>
          </p:nvPr>
        </p:nvSpPr>
        <p:spPr>
          <a:xfrm>
            <a:off x="254400" y="1002800"/>
            <a:ext cx="8635200" cy="419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079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Source Sans Pro"/>
              <a:buAutoNum type="arabicPeriod"/>
            </a:pP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Después de iniciar sesión en su cuenta, haga clic en la pestaña </a:t>
            </a:r>
            <a:r>
              <a:rPr b="1" i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‘Juegos’</a:t>
            </a: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79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Source Sans Pro"/>
              <a:buAutoNum type="arabicPeriod"/>
            </a:pP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 el menú desplegable, seleccione </a:t>
            </a:r>
            <a:r>
              <a:rPr b="1" i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'Mis Concursos Públicos'</a:t>
            </a: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79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Source Sans Pro"/>
              <a:buAutoNum type="arabicPeriod"/>
            </a:pP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Desde su concurso, haga clic en </a:t>
            </a:r>
            <a:r>
              <a:rPr b="1" i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'Mi Portafolio'</a:t>
            </a: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79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Source Sans Pro"/>
              <a:buAutoNum type="arabicPeriod"/>
            </a:pP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Luego será llevado a su página de </a:t>
            </a:r>
            <a:r>
              <a:rPr b="1" i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'Portafolio'</a:t>
            </a: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79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Source Sans Pro"/>
              <a:buAutoNum type="arabicPeriod"/>
            </a:pP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Haga clic en </a:t>
            </a:r>
            <a:r>
              <a:rPr b="1" i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"Vender"</a:t>
            </a: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junto a cualquier valor de su portafolio que le gustaría vender.</a:t>
            </a:r>
            <a:endParaRPr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79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Source Sans Pro"/>
              <a:buAutoNum type="arabicPeriod"/>
            </a:pP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Ingrese la cantidad de dinero que le gustaría vender y haga clic en </a:t>
            </a:r>
            <a:r>
              <a:rPr b="1" i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'Vender'</a:t>
            </a: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b="1"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79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Source Sans Pro"/>
              <a:buAutoNum type="arabicPeriod"/>
            </a:pPr>
            <a:r>
              <a:rPr b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Nota: </a:t>
            </a: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Tendrá 2 opciones de pedido diferentes: </a:t>
            </a:r>
            <a:r>
              <a:rPr lang="en" sz="1250" u="sng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Órdenes de venta de mercado</a:t>
            </a: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y </a:t>
            </a:r>
            <a:r>
              <a:rPr lang="en" sz="1250" u="sng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Órdenes de stop loss</a:t>
            </a:r>
            <a:endParaRPr sz="1250" u="sng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Consulte el video para obtener instrucciones adicionales:</a:t>
            </a:r>
            <a:br>
              <a:rPr b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sz="125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36" name="Google Shape;13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3799" y="1783625"/>
            <a:ext cx="3011225" cy="207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7"/>
          <p:cNvSpPr txBox="1"/>
          <p:nvPr/>
        </p:nvSpPr>
        <p:spPr>
          <a:xfrm>
            <a:off x="116850" y="3631400"/>
            <a:ext cx="89103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Colocación de una orden de venta de mercado:</a:t>
            </a:r>
            <a:r>
              <a:rPr b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b="1" lang="en" sz="1250">
                <a:solidFill>
                  <a:srgbClr val="5DB2E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https://drive.google.com/file/d/1rDuyC3WgBzeuPyE7ZKlCF6SqrMJui75y/view?usp=share_link</a:t>
            </a:r>
            <a:endParaRPr b="1"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Colocación de una orden Stop Loss: </a:t>
            </a:r>
            <a:r>
              <a:rPr b="1" lang="en" sz="125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https://drive.google.com/file/d/1_kSWWv6pCGutaoPpO7mahoDbQl_NObLt/view?usp=sharing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38" name="Google Shape;138;p17"/>
          <p:cNvSpPr txBox="1"/>
          <p:nvPr>
            <p:ph type="title"/>
          </p:nvPr>
        </p:nvSpPr>
        <p:spPr>
          <a:xfrm>
            <a:off x="242875" y="48200"/>
            <a:ext cx="61881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Colocar Órdenes De Venta De Acciones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9" name="Google Shape;139;p17"/>
          <p:cNvSpPr txBox="1"/>
          <p:nvPr/>
        </p:nvSpPr>
        <p:spPr>
          <a:xfrm>
            <a:off x="7401641" y="102816"/>
            <a:ext cx="355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0" name="Google Shape;140;p17"/>
          <p:cNvPicPr preferRelativeResize="0"/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 rot="10800000">
            <a:off x="242884" y="1076306"/>
            <a:ext cx="161475" cy="2167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41" name="Google Shape;141;p17"/>
          <p:cNvPicPr preferRelativeResize="0"/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 rot="10800000">
            <a:off x="242875" y="1293016"/>
            <a:ext cx="161475" cy="2167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42" name="Google Shape;142;p17"/>
          <p:cNvPicPr preferRelativeResize="0"/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 rot="10800000">
            <a:off x="242875" y="1509741"/>
            <a:ext cx="161475" cy="2167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43" name="Google Shape;143;p17"/>
          <p:cNvPicPr preferRelativeResize="0"/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 rot="10800000">
            <a:off x="242875" y="1726466"/>
            <a:ext cx="161475" cy="2167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44" name="Google Shape;144;p17"/>
          <p:cNvPicPr preferRelativeResize="0"/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 rot="10800000">
            <a:off x="242875" y="1943191"/>
            <a:ext cx="161475" cy="2167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45" name="Google Shape;145;p17"/>
          <p:cNvPicPr preferRelativeResize="0"/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 rot="10800000">
            <a:off x="242875" y="2159916"/>
            <a:ext cx="161475" cy="2167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46" name="Google Shape;146;p17"/>
          <p:cNvPicPr preferRelativeResize="0"/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 rot="10800000">
            <a:off x="242875" y="2376644"/>
            <a:ext cx="161475" cy="2167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47" name="Google Shape;147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83387" y="133574"/>
            <a:ext cx="1014975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87088" y="64275"/>
            <a:ext cx="1338561" cy="5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7"/>
          <p:cNvSpPr txBox="1"/>
          <p:nvPr>
            <p:ph idx="1" type="body"/>
          </p:nvPr>
        </p:nvSpPr>
        <p:spPr>
          <a:xfrm>
            <a:off x="7655745" y="185978"/>
            <a:ext cx="262500" cy="312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X</a:t>
            </a:r>
            <a:endParaRPr sz="145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" sz="1450">
                <a:solidFill>
                  <a:srgbClr val="FFFFFF"/>
                </a:solidFill>
                <a:latin typeface="Oswald Medium"/>
                <a:ea typeface="Oswald Medium"/>
                <a:cs typeface="Oswald Medium"/>
                <a:sym typeface="Oswald Medium"/>
              </a:rPr>
              <a:t>				</a:t>
            </a:r>
            <a:endParaRPr sz="1450">
              <a:solidFill>
                <a:srgbClr val="FFFFFF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t/>
            </a:r>
            <a:endParaRPr sz="1450">
              <a:solidFill>
                <a:srgbClr val="FFFFFF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8"/>
          <p:cNvSpPr txBox="1"/>
          <p:nvPr>
            <p:ph type="title"/>
          </p:nvPr>
        </p:nvSpPr>
        <p:spPr>
          <a:xfrm>
            <a:off x="233525" y="51388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Stock Jeopardy (Premios Suplementarios)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6" name="Google Shape;156;p18"/>
          <p:cNvSpPr txBox="1"/>
          <p:nvPr>
            <p:ph idx="1" type="body"/>
          </p:nvPr>
        </p:nvSpPr>
        <p:spPr>
          <a:xfrm>
            <a:off x="254400" y="935900"/>
            <a:ext cx="8635200" cy="419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5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 este momento, no se pueden proporcionar detalles. Que gane la mejor jugadora.</a:t>
            </a:r>
            <a:endParaRPr b="1" sz="125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5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125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sz="1400">
              <a:solidFill>
                <a:srgbClr val="999999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b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b="1"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br>
              <a:rPr b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12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https://drive.google.com/file/d/1_kSWWv6pCGutaoPpO7mahoDbQl_NObLt/view?usp=sharing</a:t>
            </a:r>
            <a:endParaRPr sz="125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57" name="Google Shape;15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7063" y="1933929"/>
            <a:ext cx="3358200" cy="1888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8" name="Google Shape;158;p18"/>
          <p:cNvSpPr txBox="1"/>
          <p:nvPr/>
        </p:nvSpPr>
        <p:spPr>
          <a:xfrm>
            <a:off x="4071375" y="3933750"/>
            <a:ext cx="1014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edium"/>
                <a:ea typeface="Roboto Medium"/>
                <a:cs typeface="Roboto Medium"/>
                <a:sym typeface="Roboto Medium"/>
              </a:rPr>
              <a:t>Acciones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59" name="Google Shape;159;p18"/>
          <p:cNvSpPr txBox="1"/>
          <p:nvPr/>
        </p:nvSpPr>
        <p:spPr>
          <a:xfrm>
            <a:off x="3889913" y="1422700"/>
            <a:ext cx="101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edium"/>
                <a:ea typeface="Roboto Medium"/>
                <a:cs typeface="Roboto Medium"/>
                <a:sym typeface="Roboto Medium"/>
              </a:rPr>
              <a:t>S&amp;P 500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60" name="Google Shape;160;p18"/>
          <p:cNvSpPr txBox="1"/>
          <p:nvPr/>
        </p:nvSpPr>
        <p:spPr>
          <a:xfrm>
            <a:off x="5970379" y="1933925"/>
            <a:ext cx="1246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edium"/>
                <a:ea typeface="Roboto Medium"/>
                <a:cs typeface="Roboto Medium"/>
                <a:sym typeface="Roboto Medium"/>
              </a:rPr>
              <a:t>Estrategias de Inversion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61" name="Google Shape;161;p18"/>
          <p:cNvSpPr txBox="1"/>
          <p:nvPr/>
        </p:nvSpPr>
        <p:spPr>
          <a:xfrm>
            <a:off x="5199588" y="1487475"/>
            <a:ext cx="1127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edium"/>
                <a:ea typeface="Roboto Medium"/>
                <a:cs typeface="Roboto Medium"/>
                <a:sym typeface="Roboto Medium"/>
              </a:rPr>
              <a:t>ETFs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62" name="Google Shape;162;p18"/>
          <p:cNvSpPr txBox="1"/>
          <p:nvPr/>
        </p:nvSpPr>
        <p:spPr>
          <a:xfrm>
            <a:off x="6276763" y="2727338"/>
            <a:ext cx="1383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edium"/>
                <a:ea typeface="Roboto Medium"/>
                <a:cs typeface="Roboto Medium"/>
                <a:sym typeface="Roboto Medium"/>
              </a:rPr>
              <a:t>Preparación profesional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63" name="Google Shape;163;p18"/>
          <p:cNvSpPr txBox="1"/>
          <p:nvPr/>
        </p:nvSpPr>
        <p:spPr>
          <a:xfrm>
            <a:off x="2757063" y="3737650"/>
            <a:ext cx="966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Bear Markets</a:t>
            </a:r>
            <a:endParaRPr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64" name="Google Shape;164;p18"/>
          <p:cNvSpPr txBox="1"/>
          <p:nvPr/>
        </p:nvSpPr>
        <p:spPr>
          <a:xfrm>
            <a:off x="2548280" y="1487475"/>
            <a:ext cx="1383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edium"/>
                <a:ea typeface="Roboto Medium"/>
                <a:cs typeface="Roboto Medium"/>
                <a:sym typeface="Roboto Medium"/>
              </a:rPr>
              <a:t>Terminología Comercial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65" name="Google Shape;165;p18"/>
          <p:cNvSpPr txBox="1"/>
          <p:nvPr/>
        </p:nvSpPr>
        <p:spPr>
          <a:xfrm>
            <a:off x="5495209" y="3676425"/>
            <a:ext cx="15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edium"/>
                <a:ea typeface="Roboto Medium"/>
                <a:cs typeface="Roboto Medium"/>
                <a:sym typeface="Roboto Medium"/>
              </a:rPr>
              <a:t>W-2s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66" name="Google Shape;166;p18"/>
          <p:cNvSpPr txBox="1"/>
          <p:nvPr/>
        </p:nvSpPr>
        <p:spPr>
          <a:xfrm>
            <a:off x="1775928" y="2224700"/>
            <a:ext cx="1094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Bono Comercial</a:t>
            </a:r>
            <a:endParaRPr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67" name="Google Shape;167;p18"/>
          <p:cNvSpPr txBox="1"/>
          <p:nvPr/>
        </p:nvSpPr>
        <p:spPr>
          <a:xfrm>
            <a:off x="1916738" y="2981175"/>
            <a:ext cx="1127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FINRA</a:t>
            </a:r>
            <a:endParaRPr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68" name="Google Shape;168;p18"/>
          <p:cNvSpPr txBox="1"/>
          <p:nvPr/>
        </p:nvSpPr>
        <p:spPr>
          <a:xfrm>
            <a:off x="7401641" y="102816"/>
            <a:ext cx="355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9" name="Google Shape;16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83387" y="133574"/>
            <a:ext cx="1014975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87088" y="64275"/>
            <a:ext cx="1338561" cy="5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8"/>
          <p:cNvSpPr txBox="1"/>
          <p:nvPr>
            <p:ph idx="1" type="body"/>
          </p:nvPr>
        </p:nvSpPr>
        <p:spPr>
          <a:xfrm>
            <a:off x="7655745" y="185978"/>
            <a:ext cx="262500" cy="312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X</a:t>
            </a:r>
            <a:endParaRPr sz="145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" sz="1450">
                <a:solidFill>
                  <a:srgbClr val="FFFFFF"/>
                </a:solidFill>
                <a:latin typeface="Oswald Medium"/>
                <a:ea typeface="Oswald Medium"/>
                <a:cs typeface="Oswald Medium"/>
                <a:sym typeface="Oswald Medium"/>
              </a:rPr>
              <a:t>				</a:t>
            </a:r>
            <a:endParaRPr sz="1450">
              <a:solidFill>
                <a:srgbClr val="FFFFFF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t/>
            </a:r>
            <a:endParaRPr sz="1450">
              <a:solidFill>
                <a:srgbClr val="FFFFFF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9"/>
          <p:cNvSpPr txBox="1"/>
          <p:nvPr>
            <p:ph type="title"/>
          </p:nvPr>
        </p:nvSpPr>
        <p:spPr>
          <a:xfrm>
            <a:off x="71450" y="48475"/>
            <a:ext cx="5915400" cy="54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Uniéndose al Desafío Trimestral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8" name="Google Shape;178;p19"/>
          <p:cNvSpPr txBox="1"/>
          <p:nvPr>
            <p:ph idx="1" type="body"/>
          </p:nvPr>
        </p:nvSpPr>
        <p:spPr>
          <a:xfrm>
            <a:off x="268800" y="1353825"/>
            <a:ext cx="8586000" cy="24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7975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Source Sans Pro"/>
              <a:buAutoNum type="arabicPeriod"/>
            </a:pP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Después de iniciar sesión en su cuenta, vaya a la pantalla de inicio (si aún no está allí)</a:t>
            </a: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7975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Source Sans Pro"/>
              <a:buAutoNum type="arabicPeriod"/>
            </a:pP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Desde aquí, verá el botón </a:t>
            </a:r>
            <a:r>
              <a:rPr b="1" i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"Únase al concurso"</a:t>
            </a: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justo debajo del título principal en la página de </a:t>
            </a:r>
            <a:r>
              <a:rPr lang="en" sz="1250" u="sng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inicio</a:t>
            </a: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b="1"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7975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Source Sans Pro"/>
              <a:buAutoNum type="arabicPeriod"/>
            </a:pP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Haz clic en </a:t>
            </a:r>
            <a:r>
              <a:rPr b="1" i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'Únete al concurso'</a:t>
            </a:r>
            <a:endParaRPr b="1" i="1"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7975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Source Sans Pro"/>
              <a:buAutoNum type="arabicPeriod"/>
            </a:pP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Una vez que haga clic en </a:t>
            </a:r>
            <a:r>
              <a:rPr b="1" i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'Unirse al concurso'</a:t>
            </a: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será llevado a otra página, que requerirá que haga clic en </a:t>
            </a:r>
            <a:r>
              <a:rPr b="1" i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'Unirse'</a:t>
            </a:r>
            <a:r>
              <a:rPr b="1" i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b="1" i="1"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7975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Source Sans Pro"/>
              <a:buAutoNum type="arabicPeriod"/>
            </a:pP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Una vez que haga clic en</a:t>
            </a:r>
            <a:r>
              <a:rPr b="1" i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'Unirse'</a:t>
            </a: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¡estará inscrito en el Concurso trimestral!</a:t>
            </a: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b="1"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9144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Nota: </a:t>
            </a: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¡Comenzará con $ 100,000 nuevos de efectivo simulado para invertir!</a:t>
            </a:r>
            <a:endParaRPr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¡Disfruta del concurso y buena suerte! ¡Que gane el mejor inversor!</a:t>
            </a:r>
            <a:endParaRPr b="1"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b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Consulte el video vinculado a continuación para obtener instrucciones adicionales:</a:t>
            </a:r>
            <a:endParaRPr b="1"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b="1"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b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125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r>
              <a:t/>
            </a:r>
            <a:endParaRPr b="1" sz="125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9" name="Google Shape;179;p19"/>
          <p:cNvSpPr txBox="1"/>
          <p:nvPr/>
        </p:nvSpPr>
        <p:spPr>
          <a:xfrm>
            <a:off x="-341690" y="694349"/>
            <a:ext cx="94857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Como bono adicional, FinTronU organiza un </a:t>
            </a:r>
            <a:r>
              <a:rPr b="1" lang="en" sz="1250">
                <a:solidFill>
                  <a:srgbClr val="26A8D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desafío trimestral nacional</a:t>
            </a: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en el que los jugadores de todo el país pueden competir por un premio en efectivo de </a:t>
            </a:r>
            <a:r>
              <a:rPr b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$1,000</a:t>
            </a: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Cada desafío trimestral finaliza el último día de cada trimestre financiero. Los estudiantes pueden unirse y jugar por su propia voluntad. ¡Las instrucciones para unirse al desafío trimestral se proporcionan a continuación!</a:t>
            </a:r>
            <a:endParaRPr/>
          </a:p>
        </p:txBody>
      </p:sp>
      <p:sp>
        <p:nvSpPr>
          <p:cNvPr id="180" name="Google Shape;180;p19"/>
          <p:cNvSpPr txBox="1"/>
          <p:nvPr/>
        </p:nvSpPr>
        <p:spPr>
          <a:xfrm>
            <a:off x="90500" y="4362975"/>
            <a:ext cx="24717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Uniéndose al Desafío FinTronU:</a:t>
            </a: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b="1"/>
          </a:p>
        </p:txBody>
      </p:sp>
      <p:pic>
        <p:nvPicPr>
          <p:cNvPr id="181" name="Google Shape;181;p19"/>
          <p:cNvPicPr preferRelativeResize="0"/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 rot="10800000">
            <a:off x="268800" y="1431947"/>
            <a:ext cx="161475" cy="2167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82" name="Google Shape;182;p19"/>
          <p:cNvPicPr preferRelativeResize="0"/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 rot="10800000">
            <a:off x="268800" y="1638054"/>
            <a:ext cx="161475" cy="2167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83" name="Google Shape;183;p19"/>
          <p:cNvPicPr preferRelativeResize="0"/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 rot="10800000">
            <a:off x="268800" y="1826688"/>
            <a:ext cx="161475" cy="2167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84" name="Google Shape;184;p19"/>
          <p:cNvPicPr preferRelativeResize="0"/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 rot="10800000">
            <a:off x="268800" y="2043416"/>
            <a:ext cx="161475" cy="2167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85" name="Google Shape;185;p19"/>
          <p:cNvPicPr preferRelativeResize="0"/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 rot="10800000">
            <a:off x="268800" y="2230800"/>
            <a:ext cx="161475" cy="2167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86" name="Google Shape;186;p19"/>
          <p:cNvSpPr txBox="1"/>
          <p:nvPr/>
        </p:nvSpPr>
        <p:spPr>
          <a:xfrm>
            <a:off x="71450" y="4743450"/>
            <a:ext cx="72390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Link:</a:t>
            </a:r>
            <a:r>
              <a:rPr b="1" lang="en" sz="125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b="1" lang="en" sz="125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https://drive.google.com/file/d/1u5oHbrzdTrV38OCRdkyRY5zeGTmy7XIR/view?usp=share_link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187" name="Google Shape;187;p19"/>
          <p:cNvPicPr preferRelativeResize="0"/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 rot="-398829">
            <a:off x="6867052" y="2484155"/>
            <a:ext cx="2010945" cy="2010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83387" y="133574"/>
            <a:ext cx="1014975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87088" y="64275"/>
            <a:ext cx="1338561" cy="5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9"/>
          <p:cNvSpPr txBox="1"/>
          <p:nvPr>
            <p:ph idx="1" type="body"/>
          </p:nvPr>
        </p:nvSpPr>
        <p:spPr>
          <a:xfrm>
            <a:off x="7655745" y="185978"/>
            <a:ext cx="262500" cy="312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X</a:t>
            </a:r>
            <a:endParaRPr sz="145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" sz="1450">
                <a:solidFill>
                  <a:srgbClr val="FFFFFF"/>
                </a:solidFill>
                <a:latin typeface="Oswald Medium"/>
                <a:ea typeface="Oswald Medium"/>
                <a:cs typeface="Oswald Medium"/>
                <a:sym typeface="Oswald Medium"/>
              </a:rPr>
              <a:t>				</a:t>
            </a:r>
            <a:endParaRPr sz="1450">
              <a:solidFill>
                <a:srgbClr val="FFFFFF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t/>
            </a:r>
            <a:endParaRPr sz="1450">
              <a:solidFill>
                <a:srgbClr val="FFFFFF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0"/>
          <p:cNvSpPr txBox="1"/>
          <p:nvPr>
            <p:ph type="title"/>
          </p:nvPr>
        </p:nvSpPr>
        <p:spPr>
          <a:xfrm>
            <a:off x="233550" y="51075"/>
            <a:ext cx="45048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¿Olvidaste Tu Contraseña?</a:t>
            </a:r>
            <a:r>
              <a:rPr lang="en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7" name="Google Shape;197;p20"/>
          <p:cNvSpPr txBox="1"/>
          <p:nvPr>
            <p:ph idx="1" type="body"/>
          </p:nvPr>
        </p:nvSpPr>
        <p:spPr>
          <a:xfrm>
            <a:off x="268825" y="800899"/>
            <a:ext cx="8439900" cy="354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797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Source Sans Pro"/>
              <a:buAutoNum type="arabicPeriod"/>
            </a:pP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Para acceder a "Olvidé mi contraseña", vaya a: https://www.fintronu.com/public/login</a:t>
            </a:r>
            <a:endParaRPr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7975" lvl="0" marL="4572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Source Sans Pro"/>
              <a:buAutoNum type="arabicPeriod"/>
            </a:pP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Proceda a hacer clic en </a:t>
            </a:r>
            <a:r>
              <a:rPr b="1" i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'Olvidé mi contraseña'</a:t>
            </a: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debajo del botón de inicio de sesión</a:t>
            </a:r>
            <a:endParaRPr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7975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Source Sans Pro"/>
              <a:buAutoNum type="arabicPeriod"/>
            </a:pP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Ingrese la dirección de correo electrónico que utilizó para registrarse en FinTronU</a:t>
            </a:r>
            <a:endParaRPr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7975" lvl="0" marL="4572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Source Sans Pro"/>
              <a:buAutoNum type="arabicPeriod"/>
            </a:pP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 enviaremos un correo electrónico para r</a:t>
            </a:r>
            <a:r>
              <a:rPr b="1" i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establecer la contraseña </a:t>
            </a: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(verifique su bandeja de entrada). Hay casos (debido a ciertos navegadores web o dominios de correo electrónico) que reenviarán nuestros correos electrónicos a spam.</a:t>
            </a: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7975" lvl="0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Source Sans Pro"/>
              <a:buAutoNum type="alphaLcPeriod"/>
            </a:pP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Por favor revise su carpeta de spam/bandeja de correo no deseado o bandeja de entrada de </a:t>
            </a:r>
            <a:r>
              <a:rPr b="1" i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Promociones</a:t>
            </a: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Además, es muy útil revisar la pestaña </a:t>
            </a:r>
            <a:r>
              <a:rPr b="1" i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"Todas las bandejas de entrada"</a:t>
            </a: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o </a:t>
            </a:r>
            <a:r>
              <a:rPr b="1" i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"Todos los correos"</a:t>
            </a: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7975" lvl="2" marL="13716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Source Sans Pro"/>
              <a:buAutoNum type="romanLcPeriod"/>
            </a:pPr>
            <a:r>
              <a:rPr b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Nota: </a:t>
            </a: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 posible que nuestros correos electrónicos tarden unos minutos en llegar a su bandeja de entrada.</a:t>
            </a: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</a:t>
            </a:r>
            <a:endParaRPr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7975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Source Sans Pro"/>
              <a:buAutoNum type="arabicPeriod"/>
            </a:pP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Después de hacer clic en el hipervínculo </a:t>
            </a:r>
            <a:r>
              <a:rPr b="1" i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'Restablecer contraseña'</a:t>
            </a: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en el correo electrónico, será redirigido para ingresar una </a:t>
            </a:r>
            <a:r>
              <a:rPr lang="en" sz="1250" u="sng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nueva</a:t>
            </a: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contraseña y confirmar su contraseña.</a:t>
            </a:r>
            <a:endParaRPr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797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Source Sans Pro"/>
              <a:buAutoNum type="arabicPeriod"/>
            </a:pP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¡Una vez completado, serás bueno para ir! ¡Ingrese su nombre de usuario y </a:t>
            </a:r>
            <a:r>
              <a:rPr b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nueva</a:t>
            </a: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contraseña para </a:t>
            </a:r>
            <a:endParaRPr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iniciar sesión!</a:t>
            </a:r>
            <a:endParaRPr b="1"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b="1"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25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25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25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t/>
            </a:r>
            <a:endParaRPr sz="125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98" name="Google Shape;198;p20"/>
          <p:cNvPicPr preferRelativeResize="0"/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 rot="10800000">
            <a:off x="233550" y="828978"/>
            <a:ext cx="223750" cy="30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99" name="Google Shape;199;p20"/>
          <p:cNvPicPr preferRelativeResize="0"/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 rot="10800000">
            <a:off x="233550" y="1129278"/>
            <a:ext cx="223750" cy="30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00" name="Google Shape;200;p20"/>
          <p:cNvPicPr preferRelativeResize="0"/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 rot="10800000">
            <a:off x="233550" y="1461525"/>
            <a:ext cx="223750" cy="30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01" name="Google Shape;201;p20"/>
          <p:cNvPicPr preferRelativeResize="0"/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 rot="10800000">
            <a:off x="233550" y="1761828"/>
            <a:ext cx="223750" cy="30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02" name="Google Shape;202;p20"/>
          <p:cNvPicPr preferRelativeResize="0"/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 rot="10800000">
            <a:off x="233550" y="3311769"/>
            <a:ext cx="223750" cy="30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03" name="Google Shape;203;p20"/>
          <p:cNvPicPr preferRelativeResize="0"/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 rot="10800000">
            <a:off x="233550" y="3842224"/>
            <a:ext cx="223750" cy="30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04" name="Google Shape;204;p20"/>
          <p:cNvSpPr txBox="1"/>
          <p:nvPr/>
        </p:nvSpPr>
        <p:spPr>
          <a:xfrm>
            <a:off x="233550" y="4724275"/>
            <a:ext cx="89106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Olvidé mi contraseña</a:t>
            </a:r>
            <a:r>
              <a:rPr b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</a:t>
            </a:r>
            <a:r>
              <a:rPr b="1" lang="en" sz="125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https://drive.google.com/file/d/152TfvKrN4ssD-cwpFaxm432qYwuQiEjZ/view?usp=share_link</a:t>
            </a:r>
            <a:endParaRPr sz="125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05" name="Google Shape;20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16200" y="3329300"/>
            <a:ext cx="1251400" cy="125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83387" y="133574"/>
            <a:ext cx="1014975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87088" y="64275"/>
            <a:ext cx="1338561" cy="5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0"/>
          <p:cNvSpPr txBox="1"/>
          <p:nvPr>
            <p:ph idx="1" type="body"/>
          </p:nvPr>
        </p:nvSpPr>
        <p:spPr>
          <a:xfrm>
            <a:off x="7655745" y="185978"/>
            <a:ext cx="262500" cy="312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X</a:t>
            </a:r>
            <a:endParaRPr sz="145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" sz="1450">
                <a:solidFill>
                  <a:srgbClr val="FFFFFF"/>
                </a:solidFill>
                <a:latin typeface="Oswald Medium"/>
                <a:ea typeface="Oswald Medium"/>
                <a:cs typeface="Oswald Medium"/>
                <a:sym typeface="Oswald Medium"/>
              </a:rPr>
              <a:t>				</a:t>
            </a:r>
            <a:endParaRPr sz="1450">
              <a:solidFill>
                <a:srgbClr val="FFFFFF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t/>
            </a:r>
            <a:endParaRPr sz="1450">
              <a:solidFill>
                <a:srgbClr val="FFFFFF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209" name="Google Shape;209;p20"/>
          <p:cNvSpPr txBox="1"/>
          <p:nvPr/>
        </p:nvSpPr>
        <p:spPr>
          <a:xfrm>
            <a:off x="225993" y="4367929"/>
            <a:ext cx="73920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Consulte el video vinculado a continuación para obtener instrucciones adicionales:</a:t>
            </a:r>
            <a:endParaRPr b="1"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