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3E051D-6C42-486E-9647-C043FB2F14A7}" v="1" dt="2024-08-30T13:16:43.459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ples, Anthony" userId="e7c0ff9a-ad9a-469d-b891-11e71270cbca" providerId="ADAL" clId="{6719DF11-7E61-4CE2-9249-BF2B72F4A0D1}"/>
    <pc:docChg chg="undo custSel addSld delSld modSld sldOrd">
      <pc:chgData name="Naples, Anthony" userId="e7c0ff9a-ad9a-469d-b891-11e71270cbca" providerId="ADAL" clId="{6719DF11-7E61-4CE2-9249-BF2B72F4A0D1}" dt="2024-08-13T13:13:50.637" v="3164" actId="20577"/>
      <pc:docMkLst>
        <pc:docMk/>
      </pc:docMkLst>
      <pc:sldChg chg="del mod modShow">
        <pc:chgData name="Naples, Anthony" userId="e7c0ff9a-ad9a-469d-b891-11e71270cbca" providerId="ADAL" clId="{6719DF11-7E61-4CE2-9249-BF2B72F4A0D1}" dt="2024-08-12T15:59:26.210" v="3123" actId="2696"/>
        <pc:sldMkLst>
          <pc:docMk/>
          <pc:sldMk cId="3576026958" sldId="258"/>
        </pc:sldMkLst>
      </pc:sldChg>
      <pc:sldChg chg="addSp delSp modSp mod delDesignElem">
        <pc:chgData name="Naples, Anthony" userId="e7c0ff9a-ad9a-469d-b891-11e71270cbca" providerId="ADAL" clId="{6719DF11-7E61-4CE2-9249-BF2B72F4A0D1}" dt="2024-08-13T13:12:57.357" v="3146"/>
        <pc:sldMkLst>
          <pc:docMk/>
          <pc:sldMk cId="660971544" sldId="259"/>
        </pc:sldMkLst>
        <pc:spChg chg="mod">
          <ac:chgData name="Naples, Anthony" userId="e7c0ff9a-ad9a-469d-b891-11e71270cbca" providerId="ADAL" clId="{6719DF11-7E61-4CE2-9249-BF2B72F4A0D1}" dt="2024-08-12T15:10:45.092" v="299" actId="20577"/>
          <ac:spMkLst>
            <pc:docMk/>
            <pc:sldMk cId="660971544" sldId="259"/>
            <ac:spMk id="2" creationId="{C4F2E76A-45BC-07FB-973F-68BE0AD950E4}"/>
          </ac:spMkLst>
        </pc:spChg>
        <pc:spChg chg="del mod">
          <ac:chgData name="Naples, Anthony" userId="e7c0ff9a-ad9a-469d-b891-11e71270cbca" providerId="ADAL" clId="{6719DF11-7E61-4CE2-9249-BF2B72F4A0D1}" dt="2024-08-12T15:10:56.373" v="302"/>
          <ac:spMkLst>
            <pc:docMk/>
            <pc:sldMk cId="660971544" sldId="259"/>
            <ac:spMk id="3" creationId="{D716E23E-38BA-3C31-596C-9EF145A44BD5}"/>
          </ac:spMkLst>
        </pc:spChg>
        <pc:spChg chg="add mod">
          <ac:chgData name="Naples, Anthony" userId="e7c0ff9a-ad9a-469d-b891-11e71270cbca" providerId="ADAL" clId="{6719DF11-7E61-4CE2-9249-BF2B72F4A0D1}" dt="2024-08-12T15:43:46.811" v="2579" actId="20577"/>
          <ac:spMkLst>
            <pc:docMk/>
            <pc:sldMk cId="660971544" sldId="259"/>
            <ac:spMk id="4" creationId="{3AB1F997-359A-C2E9-EC68-0D56C116D9D6}"/>
          </ac:spMkLst>
        </pc:spChg>
        <pc:spChg chg="add del">
          <ac:chgData name="Naples, Anthony" userId="e7c0ff9a-ad9a-469d-b891-11e71270cbca" providerId="ADAL" clId="{6719DF11-7E61-4CE2-9249-BF2B72F4A0D1}" dt="2024-08-13T13:12:57.357" v="3146"/>
          <ac:spMkLst>
            <pc:docMk/>
            <pc:sldMk cId="660971544" sldId="259"/>
            <ac:spMk id="9" creationId="{A4AC5506-6312-4701-8D3C-40187889A947}"/>
          </ac:spMkLst>
        </pc:spChg>
      </pc:sldChg>
      <pc:sldChg chg="modSp mod">
        <pc:chgData name="Naples, Anthony" userId="e7c0ff9a-ad9a-469d-b891-11e71270cbca" providerId="ADAL" clId="{6719DF11-7E61-4CE2-9249-BF2B72F4A0D1}" dt="2024-08-13T13:13:50.637" v="3164" actId="20577"/>
        <pc:sldMkLst>
          <pc:docMk/>
          <pc:sldMk cId="114853397" sldId="260"/>
        </pc:sldMkLst>
        <pc:spChg chg="mod">
          <ac:chgData name="Naples, Anthony" userId="e7c0ff9a-ad9a-469d-b891-11e71270cbca" providerId="ADAL" clId="{6719DF11-7E61-4CE2-9249-BF2B72F4A0D1}" dt="2024-08-13T13:12:57.357" v="3146"/>
          <ac:spMkLst>
            <pc:docMk/>
            <pc:sldMk cId="114853397" sldId="260"/>
            <ac:spMk id="2" creationId="{2538EB26-1371-F857-28A7-ABAC553123F8}"/>
          </ac:spMkLst>
        </pc:spChg>
        <pc:spChg chg="mod">
          <ac:chgData name="Naples, Anthony" userId="e7c0ff9a-ad9a-469d-b891-11e71270cbca" providerId="ADAL" clId="{6719DF11-7E61-4CE2-9249-BF2B72F4A0D1}" dt="2024-08-13T13:13:50.637" v="3164" actId="20577"/>
          <ac:spMkLst>
            <pc:docMk/>
            <pc:sldMk cId="114853397" sldId="260"/>
            <ac:spMk id="3" creationId="{9DB40B63-2945-E860-B945-751DE4B3F5EF}"/>
          </ac:spMkLst>
        </pc:spChg>
        <pc:picChg chg="mod">
          <ac:chgData name="Naples, Anthony" userId="e7c0ff9a-ad9a-469d-b891-11e71270cbca" providerId="ADAL" clId="{6719DF11-7E61-4CE2-9249-BF2B72F4A0D1}" dt="2024-08-12T15:45:51.051" v="3020" actId="1076"/>
          <ac:picMkLst>
            <pc:docMk/>
            <pc:sldMk cId="114853397" sldId="260"/>
            <ac:picMk id="5" creationId="{9F0EBC4E-9AEF-6780-C054-2E10328C1E56}"/>
          </ac:picMkLst>
        </pc:picChg>
      </pc:sldChg>
      <pc:sldChg chg="modSp mod">
        <pc:chgData name="Naples, Anthony" userId="e7c0ff9a-ad9a-469d-b891-11e71270cbca" providerId="ADAL" clId="{6719DF11-7E61-4CE2-9249-BF2B72F4A0D1}" dt="2024-08-13T13:12:57.357" v="3146"/>
        <pc:sldMkLst>
          <pc:docMk/>
          <pc:sldMk cId="298692908" sldId="261"/>
        </pc:sldMkLst>
        <pc:spChg chg="mod">
          <ac:chgData name="Naples, Anthony" userId="e7c0ff9a-ad9a-469d-b891-11e71270cbca" providerId="ADAL" clId="{6719DF11-7E61-4CE2-9249-BF2B72F4A0D1}" dt="2024-08-13T13:12:57.357" v="3146"/>
          <ac:spMkLst>
            <pc:docMk/>
            <pc:sldMk cId="298692908" sldId="261"/>
            <ac:spMk id="2" creationId="{DA2C8B1E-37A3-F659-C3E3-B98D36AC4228}"/>
          </ac:spMkLst>
        </pc:spChg>
        <pc:spChg chg="mod">
          <ac:chgData name="Naples, Anthony" userId="e7c0ff9a-ad9a-469d-b891-11e71270cbca" providerId="ADAL" clId="{6719DF11-7E61-4CE2-9249-BF2B72F4A0D1}" dt="2024-08-12T15:48:40.266" v="3115" actId="20577"/>
          <ac:spMkLst>
            <pc:docMk/>
            <pc:sldMk cId="298692908" sldId="261"/>
            <ac:spMk id="3" creationId="{12AD6205-1CA1-43BC-F252-78966BD680F2}"/>
          </ac:spMkLst>
        </pc:spChg>
      </pc:sldChg>
      <pc:sldChg chg="modSp mod">
        <pc:chgData name="Naples, Anthony" userId="e7c0ff9a-ad9a-469d-b891-11e71270cbca" providerId="ADAL" clId="{6719DF11-7E61-4CE2-9249-BF2B72F4A0D1}" dt="2024-08-13T13:12:57.357" v="3146"/>
        <pc:sldMkLst>
          <pc:docMk/>
          <pc:sldMk cId="1123919228" sldId="262"/>
        </pc:sldMkLst>
        <pc:spChg chg="mod">
          <ac:chgData name="Naples, Anthony" userId="e7c0ff9a-ad9a-469d-b891-11e71270cbca" providerId="ADAL" clId="{6719DF11-7E61-4CE2-9249-BF2B72F4A0D1}" dt="2024-08-13T13:12:57.357" v="3146"/>
          <ac:spMkLst>
            <pc:docMk/>
            <pc:sldMk cId="1123919228" sldId="262"/>
            <ac:spMk id="2" creationId="{05F77A29-7E56-2F4E-3735-2CF87CE28ABD}"/>
          </ac:spMkLst>
        </pc:spChg>
        <pc:spChg chg="mod">
          <ac:chgData name="Naples, Anthony" userId="e7c0ff9a-ad9a-469d-b891-11e71270cbca" providerId="ADAL" clId="{6719DF11-7E61-4CE2-9249-BF2B72F4A0D1}" dt="2024-08-12T15:42:48.519" v="2548" actId="20577"/>
          <ac:spMkLst>
            <pc:docMk/>
            <pc:sldMk cId="1123919228" sldId="262"/>
            <ac:spMk id="3" creationId="{5DEADE65-A481-36ED-634F-A9A5176E3D00}"/>
          </ac:spMkLst>
        </pc:spChg>
      </pc:sldChg>
      <pc:sldChg chg="addSp modSp new mod ord">
        <pc:chgData name="Naples, Anthony" userId="e7c0ff9a-ad9a-469d-b891-11e71270cbca" providerId="ADAL" clId="{6719DF11-7E61-4CE2-9249-BF2B72F4A0D1}" dt="2024-08-12T15:51:41.349" v="3122" actId="1076"/>
        <pc:sldMkLst>
          <pc:docMk/>
          <pc:sldMk cId="3289491153" sldId="263"/>
        </pc:sldMkLst>
        <pc:spChg chg="mod">
          <ac:chgData name="Naples, Anthony" userId="e7c0ff9a-ad9a-469d-b891-11e71270cbca" providerId="ADAL" clId="{6719DF11-7E61-4CE2-9249-BF2B72F4A0D1}" dt="2024-08-12T15:51:35.231" v="3120" actId="1076"/>
          <ac:spMkLst>
            <pc:docMk/>
            <pc:sldMk cId="3289491153" sldId="263"/>
            <ac:spMk id="2" creationId="{D604379B-2633-3706-C7B9-A997F4243061}"/>
          </ac:spMkLst>
        </pc:spChg>
        <pc:spChg chg="mod">
          <ac:chgData name="Naples, Anthony" userId="e7c0ff9a-ad9a-469d-b891-11e71270cbca" providerId="ADAL" clId="{6719DF11-7E61-4CE2-9249-BF2B72F4A0D1}" dt="2024-08-12T15:51:37.500" v="3121" actId="1076"/>
          <ac:spMkLst>
            <pc:docMk/>
            <pc:sldMk cId="3289491153" sldId="263"/>
            <ac:spMk id="3" creationId="{5E90B119-CCC8-176A-EE84-B15C1C0F413D}"/>
          </ac:spMkLst>
        </pc:spChg>
        <pc:picChg chg="add mod">
          <ac:chgData name="Naples, Anthony" userId="e7c0ff9a-ad9a-469d-b891-11e71270cbca" providerId="ADAL" clId="{6719DF11-7E61-4CE2-9249-BF2B72F4A0D1}" dt="2024-08-12T15:51:41.349" v="3122" actId="1076"/>
          <ac:picMkLst>
            <pc:docMk/>
            <pc:sldMk cId="3289491153" sldId="263"/>
            <ac:picMk id="1026" creationId="{76A37FE8-8417-0C81-FF36-7FB602150D62}"/>
          </ac:picMkLst>
        </pc:picChg>
      </pc:sldChg>
    </pc:docChg>
  </pc:docChgLst>
  <pc:docChgLst>
    <pc:chgData name="Falconer, Matthew" userId="09cd3e06-133d-48db-b5c7-1ffab9c7b6b9" providerId="ADAL" clId="{203E051D-6C42-486E-9647-C043FB2F14A7}"/>
    <pc:docChg chg="modSld">
      <pc:chgData name="Falconer, Matthew" userId="09cd3e06-133d-48db-b5c7-1ffab9c7b6b9" providerId="ADAL" clId="{203E051D-6C42-486E-9647-C043FB2F14A7}" dt="2024-08-30T13:18:26.083" v="138" actId="962"/>
      <pc:docMkLst>
        <pc:docMk/>
      </pc:docMkLst>
      <pc:sldChg chg="modSp mod">
        <pc:chgData name="Falconer, Matthew" userId="09cd3e06-133d-48db-b5c7-1ffab9c7b6b9" providerId="ADAL" clId="{203E051D-6C42-486E-9647-C043FB2F14A7}" dt="2024-08-30T13:18:26.083" v="138" actId="962"/>
        <pc:sldMkLst>
          <pc:docMk/>
          <pc:sldMk cId="114853397" sldId="260"/>
        </pc:sldMkLst>
        <pc:picChg chg="mod">
          <ac:chgData name="Falconer, Matthew" userId="09cd3e06-133d-48db-b5c7-1ffab9c7b6b9" providerId="ADAL" clId="{203E051D-6C42-486E-9647-C043FB2F14A7}" dt="2024-08-30T13:18:26.083" v="138" actId="962"/>
          <ac:picMkLst>
            <pc:docMk/>
            <pc:sldMk cId="114853397" sldId="260"/>
            <ac:picMk id="5" creationId="{9F0EBC4E-9AEF-6780-C054-2E10328C1E56}"/>
          </ac:picMkLst>
        </pc:picChg>
      </pc:sldChg>
      <pc:sldChg chg="modSp">
        <pc:chgData name="Falconer, Matthew" userId="09cd3e06-133d-48db-b5c7-1ffab9c7b6b9" providerId="ADAL" clId="{203E051D-6C42-486E-9647-C043FB2F14A7}" dt="2024-08-30T13:16:43.459" v="0" actId="962"/>
        <pc:sldMkLst>
          <pc:docMk/>
          <pc:sldMk cId="3289491153" sldId="263"/>
        </pc:sldMkLst>
        <pc:picChg chg="mod">
          <ac:chgData name="Falconer, Matthew" userId="09cd3e06-133d-48db-b5c7-1ffab9c7b6b9" providerId="ADAL" clId="{203E051D-6C42-486E-9647-C043FB2F14A7}" dt="2024-08-30T13:16:43.459" v="0" actId="962"/>
          <ac:picMkLst>
            <pc:docMk/>
            <pc:sldMk cId="3289491153" sldId="263"/>
            <ac:picMk id="1026" creationId="{76A37FE8-8417-0C81-FF36-7FB602150D62}"/>
          </ac:picMkLst>
        </pc:picChg>
      </pc:sldChg>
    </pc:docChg>
  </pc:docChgLst>
  <pc:docChgLst>
    <pc:chgData name="Csejka, Madi" userId="S::madi.csejka@ct.gov::1cf0d03a-232c-4cdd-b992-d59a2ebeac19" providerId="AD" clId="Web-{E7180FB6-D09B-FD62-368C-96CDA44E9815}"/>
    <pc:docChg chg="modSld">
      <pc:chgData name="Csejka, Madi" userId="S::madi.csejka@ct.gov::1cf0d03a-232c-4cdd-b992-d59a2ebeac19" providerId="AD" clId="Web-{E7180FB6-D09B-FD62-368C-96CDA44E9815}" dt="2024-08-12T16:41:05.217" v="2" actId="20577"/>
      <pc:docMkLst>
        <pc:docMk/>
      </pc:docMkLst>
      <pc:sldChg chg="modSp">
        <pc:chgData name="Csejka, Madi" userId="S::madi.csejka@ct.gov::1cf0d03a-232c-4cdd-b992-d59a2ebeac19" providerId="AD" clId="Web-{E7180FB6-D09B-FD62-368C-96CDA44E9815}" dt="2024-08-12T16:40:41.702" v="1" actId="20577"/>
        <pc:sldMkLst>
          <pc:docMk/>
          <pc:sldMk cId="298692908" sldId="261"/>
        </pc:sldMkLst>
        <pc:spChg chg="mod">
          <ac:chgData name="Csejka, Madi" userId="S::madi.csejka@ct.gov::1cf0d03a-232c-4cdd-b992-d59a2ebeac19" providerId="AD" clId="Web-{E7180FB6-D09B-FD62-368C-96CDA44E9815}" dt="2024-08-12T16:40:41.702" v="1" actId="20577"/>
          <ac:spMkLst>
            <pc:docMk/>
            <pc:sldMk cId="298692908" sldId="261"/>
            <ac:spMk id="3" creationId="{12AD6205-1CA1-43BC-F252-78966BD680F2}"/>
          </ac:spMkLst>
        </pc:spChg>
      </pc:sldChg>
      <pc:sldChg chg="modSp">
        <pc:chgData name="Csejka, Madi" userId="S::madi.csejka@ct.gov::1cf0d03a-232c-4cdd-b992-d59a2ebeac19" providerId="AD" clId="Web-{E7180FB6-D09B-FD62-368C-96CDA44E9815}" dt="2024-08-12T16:41:05.217" v="2" actId="20577"/>
        <pc:sldMkLst>
          <pc:docMk/>
          <pc:sldMk cId="1123919228" sldId="262"/>
        </pc:sldMkLst>
        <pc:spChg chg="mod">
          <ac:chgData name="Csejka, Madi" userId="S::madi.csejka@ct.gov::1cf0d03a-232c-4cdd-b992-d59a2ebeac19" providerId="AD" clId="Web-{E7180FB6-D09B-FD62-368C-96CDA44E9815}" dt="2024-08-12T16:41:05.217" v="2" actId="20577"/>
          <ac:spMkLst>
            <pc:docMk/>
            <pc:sldMk cId="1123919228" sldId="262"/>
            <ac:spMk id="3" creationId="{5DEADE65-A481-36ED-634F-A9A5176E3D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C7425-B236-1DBA-C3E3-5E898DB77C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7ACFCF-1A01-E841-0910-3BB1C5DA3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7E0221-D86C-0D74-227F-662F9AE8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FA1A69-CCBF-CC62-3564-6B39F6025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6A7B89-B738-21BC-CB04-B9941A5DD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87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34419-D479-D79A-4FB0-BCAEC2FE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CFCA6C-54B9-263A-F24A-FE14EA4AB0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0FB60-1325-5C63-089D-EE86FDBA6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7F83B0-F4CF-AF4F-3B5C-0276107DF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87BEB-3C8E-55DB-57B8-5A4807AF7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168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D3F013-B083-1770-1E4B-81C39119B9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74ED02-9AB6-E434-467E-A7D0BA1F63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1EBFE-4609-EF2A-64AE-620A995E3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DF454-3AFA-3C35-7053-874C278E5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C6D1BB-78F1-0974-86F1-A59D815F5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426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BCAA9-1CBB-B036-8A15-A2067926F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99F5F-1C5B-40BF-AC2B-95CC321362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20158-2F68-BA65-4A24-3A8D18B9A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613B31-555D-54B2-22DE-43CA96445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27FF93-FE21-DCF2-A2B6-C0DD0B7B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835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0D8C-E2A3-F519-AA5E-43FEC0A34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391EF9-4996-645A-D2AB-8DD1B4201E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2229D-E658-CF10-AD4E-E0A640A4F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D75D45-7AD6-C343-562C-0BAB4409C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3C032-998B-6DDA-95D5-4E974AD63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41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D97D5-38B8-279B-14DF-7D92975CA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694547-6EFB-CE25-92BF-E5002779CE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963015-407E-4FE3-6879-19D6D82A8C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8C951-C289-2394-9FEB-64DA720AC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D8519-2BD0-E15E-4B05-549B4F803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F86BF7-6AB7-9340-067B-87F17D7F7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4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1143B-50C0-4CF4-3A33-157131FD5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7AA57-0487-D2B7-BE30-BE59912E9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DC7D7-CC87-F05F-42F9-69F08BB76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220D83-DC37-3617-F968-FF4E5D0F9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18C7F9-55B1-7049-40BB-D42AB05CC9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E78313-1D31-273D-60BC-F0FE16454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AD2651-7A38-3A56-D266-322BDF333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6B2973-82A6-CF6C-EEDC-F63471B6E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13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6C77D-A5BF-F498-A9B1-ECB36E60D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0A4F8-5936-3221-8168-9BF3BD88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4A0CDA-CF6D-2B09-8023-CF72D7542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730EC3-2900-9B71-8E2E-81B00B20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83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7AB67A-42EF-EC59-14C0-65EDBC0C2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CCBC5B-17D9-F7B4-87E0-8D7EF5315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CE6016-3719-6B5B-CAFD-3C888BFF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8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FC84A-17EC-5C11-CC0F-96FF8F228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4BFF20-A0CE-51AA-D7D2-20908AF3A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922E46-F3B1-F40B-3869-8BA59FBA9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F68926-0168-483C-DEF6-EDABFE1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1FB8D-1A20-7F3A-854E-3AECCD806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2351BC-5622-7162-6407-AAEC9D752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471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57EC0-3F7A-4D71-006B-BD6CE6BE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1025F-F3BC-F2B1-3E14-53D0237AB1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5E94F-1A47-B9F4-8BE6-37ADA3127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49927D-9574-7F2D-CD6E-29DCA0A8B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56411B-24C2-28AF-F81B-A151F6C85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EB057-0EA9-8730-5D81-B72487E23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1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66EAFB-169D-6E83-1BFE-F49EB1226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310D-76AF-1591-C671-9DA6C038A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C59707-C4FE-2ECD-3FF9-D523DAD44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37314-5AE3-46C6-AA75-29CF3EAE0989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31603-01F3-192D-D73E-8204B87D85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3EEB0-E21B-B150-5512-34B3F8CA9B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F9FE8-3E87-4889-B3EA-A1A851FBC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3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4379B-2633-3706-C7B9-A997F42430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720" y="1888981"/>
            <a:ext cx="9144000" cy="2387600"/>
          </a:xfrm>
        </p:spPr>
        <p:txBody>
          <a:bodyPr/>
          <a:lstStyle/>
          <a:p>
            <a:r>
              <a:rPr lang="en-US" dirty="0"/>
              <a:t>OSC Paraeducator Assistance Program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90B119-CCC8-176A-EE84-B15C1C0F41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64220"/>
            <a:ext cx="9144000" cy="1655762"/>
          </a:xfrm>
        </p:spPr>
        <p:txBody>
          <a:bodyPr/>
          <a:lstStyle/>
          <a:p>
            <a:r>
              <a:rPr lang="en-US"/>
              <a:t>2024-2025 Guidance to School Districts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6A37FE8-8417-0C81-FF36-7FB602150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922" y="378691"/>
            <a:ext cx="1970686" cy="195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949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F2E76A-45BC-07FB-973F-68BE0AD95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2023-2024 Stipends for Paraeducators</a:t>
            </a:r>
            <a:endParaRPr lang="en-US" sz="32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B1F997-359A-C2E9-EC68-0D56C116D9D6}"/>
              </a:ext>
            </a:extLst>
          </p:cNvPr>
          <p:cNvSpPr txBox="1"/>
          <p:nvPr/>
        </p:nvSpPr>
        <p:spPr>
          <a:xfrm>
            <a:off x="1929468" y="1979802"/>
            <a:ext cx="825476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Last school year, OSC provided $5 million in stipends to paraeducators enrolled in high-deductible health plans. These stipends were one-time, direct contributions to each employee’s Health Savings Account (HSA) to offset out-of-pocket expenses: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4,166 paraeducators received assistance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110 school districts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Contributions averaged $776 for single coverage and $1,605 for family and were approximately 73% of each para’s share of costs.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OSC sent a survey to boards of education to gather data necessary to calculate each district’s payment. District administrative staff were responsible for depositing stipends into HSAs. </a:t>
            </a:r>
          </a:p>
          <a:p>
            <a:endParaRPr lang="en-US" dirty="0"/>
          </a:p>
          <a:p>
            <a:r>
              <a:rPr lang="en-US" b="1" dirty="0"/>
              <a:t>This program will continue unchanged this year.</a:t>
            </a:r>
          </a:p>
        </p:txBody>
      </p:sp>
    </p:spTree>
    <p:extLst>
      <p:ext uri="{BB962C8B-B14F-4D97-AF65-F5344CB8AC3E}">
        <p14:creationId xmlns:p14="http://schemas.microsoft.com/office/powerpoint/2010/main" val="660971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8EB26-1371-F857-28A7-ABAC553123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2024 Legislation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40B63-2945-E860-B945-751DE4B3F5EF}"/>
              </a:ext>
            </a:extLst>
          </p:cNvPr>
          <p:cNvSpPr txBox="1"/>
          <p:nvPr/>
        </p:nvSpPr>
        <p:spPr>
          <a:xfrm>
            <a:off x="1015068" y="1602297"/>
            <a:ext cx="105869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Public Act 24-81 allocates a total of $10 million to OSC to continue last year’s stipend program and establish a subsidy for a new population of paraeducators: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r>
              <a:rPr lang="en-US" dirty="0"/>
              <a:t>	1. A continuation of the current subsidy to paraeducators’ Health Savings Accounts that covers approximately 73% of out-of-pocket costs. OSC does not anticipate making significant changes to the current program, but the distribution of payments will change based on the data.</a:t>
            </a:r>
          </a:p>
          <a:p>
            <a:endParaRPr lang="en-US" dirty="0"/>
          </a:p>
          <a:p>
            <a:r>
              <a:rPr lang="en-US" dirty="0"/>
              <a:t>	2. A new subsidy that will offset up to 10% of aggregate premium costs for paraeducators employed by BOEs offering a traditional co-pay plan (think Partnership Plan). State payment made to town and then passed on as savings to population through decreases in payroll deductions.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Paras must accept coverage offered through </a:t>
            </a:r>
            <a:r>
              <a:rPr lang="en-US" b="1"/>
              <a:t>their employer to </a:t>
            </a:r>
            <a:r>
              <a:rPr lang="en-US" b="1" dirty="0"/>
              <a:t>be eligible. Those that waive coverage or are not offered coverage are ineligible for assistance.</a:t>
            </a:r>
          </a:p>
        </p:txBody>
      </p:sp>
      <p:pic>
        <p:nvPicPr>
          <p:cNvPr id="5" name="Picture 4" descr="Table">
            <a:extLst>
              <a:ext uri="{FF2B5EF4-FFF2-40B4-BE49-F238E27FC236}">
                <a16:creationId xmlns:a16="http://schemas.microsoft.com/office/drawing/2014/main" id="{9F0EBC4E-9AEF-6780-C054-2E10328C1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9783" y="5295616"/>
            <a:ext cx="6535587" cy="130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5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C8B1E-37A3-F659-C3E3-B98D36AC4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Subsidy Examples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AD6205-1CA1-43BC-F252-78966BD680F2}"/>
              </a:ext>
            </a:extLst>
          </p:cNvPr>
          <p:cNvSpPr txBox="1"/>
          <p:nvPr/>
        </p:nvSpPr>
        <p:spPr>
          <a:xfrm>
            <a:off x="922789" y="1476462"/>
            <a:ext cx="10578517" cy="480131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/>
              <a:t>HSA Subsidy:</a:t>
            </a:r>
          </a:p>
          <a:p>
            <a:endParaRPr lang="en-US"/>
          </a:p>
          <a:p>
            <a:r>
              <a:rPr lang="en-US"/>
              <a:t>Town A offers a HDHP with a deductible of $2,000 and makes a $1,000 contribution to a para’s health savings account. OSC provides a stipend of $700 to the employer that is made as an additional contribution to the HSA which covers 70% of the remaining out-of-pocket costs before individual meets deductible.</a:t>
            </a:r>
          </a:p>
          <a:p>
            <a:endParaRPr lang="en-US"/>
          </a:p>
          <a:p>
            <a:r>
              <a:rPr lang="en-US"/>
              <a:t>Premium Subsidy:</a:t>
            </a:r>
          </a:p>
          <a:p>
            <a:endParaRPr lang="en-US"/>
          </a:p>
          <a:p>
            <a:r>
              <a:rPr lang="en-US"/>
              <a:t>Town B offers health insurance at an annual premium rate of $20,000 per plan. The current collective bargaining agreement splits premium costs 80/20 between the town and paras, leaving employees $4,000 in annual premiums. The subsidy covers 10% of the aggregate premium cost ($20,000*10%), saving each para $2,000 or 50% on their annual premium. </a:t>
            </a:r>
            <a:r>
              <a:rPr lang="en-US" i="1"/>
              <a:t>Note: Subsidy will be pro-rated to appropriation, so actual percentages may be lower if $5 million is not sufficient.</a:t>
            </a:r>
          </a:p>
          <a:p>
            <a:endParaRPr lang="en-US"/>
          </a:p>
          <a:p>
            <a:r>
              <a:rPr lang="en-US"/>
              <a:t>The payment is made directly to the town; therefore, OSC does not anticipate any tax implications for employees.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9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77A29-7E56-2F4E-3735-2CF87CE28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Next Steps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DEADE65-A481-36ED-634F-A9A5176E3D00}"/>
              </a:ext>
            </a:extLst>
          </p:cNvPr>
          <p:cNvSpPr txBox="1"/>
          <p:nvPr/>
        </p:nvSpPr>
        <p:spPr>
          <a:xfrm>
            <a:off x="838200" y="1577130"/>
            <a:ext cx="10705051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Distribute survey to collect data from boards of education necessary to calculate and distribute the subsidies (para population, deductibles, premiums, etc.) in late-August when districts have a sense of how many paraeducators are employed. </a:t>
            </a:r>
            <a:r>
              <a:rPr lang="en-US" b="1" dirty="0"/>
              <a:t>Surveys will be sent to finance directors with a deadline of mid-September.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Provide guidance forms, supporting documents, and attestations to finance directors ahead of subsidy distributions.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Consistent with last year, distribute payments to BOEs in early Fall. We will provide guidance on how each subsidy should be distributed. The HSA stipend will continue to be a one-time payment, while the premium subsidy should reduce the premium cost deducted from each paycheck until the end of the state fiscal year.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/>
              <a:t>Review </a:t>
            </a:r>
            <a:r>
              <a:rPr lang="en-US" dirty="0" err="1"/>
              <a:t>AccessHealth</a:t>
            </a:r>
            <a:r>
              <a:rPr lang="en-US" dirty="0"/>
              <a:t> Report on Healthcare Options for Paraeducators and continue to discuss future opportunities to decrease the cost of health insurance.</a:t>
            </a:r>
          </a:p>
          <a:p>
            <a:endParaRPr lang="en-US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919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</TotalTime>
  <Words>604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OSC Paraeducator Assistance Program</vt:lpstr>
      <vt:lpstr>2023-2024 Stipends for Paraeducators</vt:lpstr>
      <vt:lpstr>2024 Legislation</vt:lpstr>
      <vt:lpstr>Subsidy Examples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Further Options for Assisting Para Educators</dc:title>
  <dc:creator>Naples, Anthony</dc:creator>
  <cp:lastModifiedBy>Falconer, Matthew</cp:lastModifiedBy>
  <cp:revision>1</cp:revision>
  <dcterms:created xsi:type="dcterms:W3CDTF">2024-01-12T14:41:02Z</dcterms:created>
  <dcterms:modified xsi:type="dcterms:W3CDTF">2024-08-30T13:18:26Z</dcterms:modified>
</cp:coreProperties>
</file>