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1"/>
  </p:notesMasterIdLst>
  <p:handoutMasterIdLst>
    <p:handoutMasterId r:id="rId12"/>
  </p:handoutMasterIdLst>
  <p:sldIdLst>
    <p:sldId id="274" r:id="rId2"/>
    <p:sldId id="265" r:id="rId3"/>
    <p:sldId id="266" r:id="rId4"/>
    <p:sldId id="273" r:id="rId5"/>
    <p:sldId id="272" r:id="rId6"/>
    <p:sldId id="258" r:id="rId7"/>
    <p:sldId id="260" r:id="rId8"/>
    <p:sldId id="261" r:id="rId9"/>
    <p:sldId id="275" r:id="rId10"/>
  </p:sldIdLst>
  <p:sldSz cx="9144000" cy="6858000" type="screen4x3"/>
  <p:notesSz cx="68580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n"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n"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147" y="-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9" d="100"/>
          <a:sy n="69" d="100"/>
        </p:scale>
        <p:origin x="-2861" y="-6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r>
              <a:rPr lang="en-US" dirty="0" smtClean="0"/>
              <a:t>9/30/2016</a:t>
            </a:r>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FE77465E-4377-4778-93C6-6884724C4263}" type="slidenum">
              <a:rPr lang="en-US" smtClean="0"/>
              <a:t>‹#›</a:t>
            </a:fld>
            <a:endParaRPr lang="en-US"/>
          </a:p>
        </p:txBody>
      </p:sp>
    </p:spTree>
    <p:extLst>
      <p:ext uri="{BB962C8B-B14F-4D97-AF65-F5344CB8AC3E}">
        <p14:creationId xmlns:p14="http://schemas.microsoft.com/office/powerpoint/2010/main" val="4753119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0" name="Shape 210"/>
          <p:cNvSpPr>
            <a:spLocks noGrp="1" noRot="1" noChangeAspect="1"/>
          </p:cNvSpPr>
          <p:nvPr>
            <p:ph type="sldImg"/>
          </p:nvPr>
        </p:nvSpPr>
        <p:spPr>
          <a:xfrm>
            <a:off x="1104900" y="696913"/>
            <a:ext cx="4648200" cy="3486150"/>
          </a:xfrm>
          <a:prstGeom prst="rect">
            <a:avLst/>
          </a:prstGeom>
        </p:spPr>
        <p:txBody>
          <a:bodyPr/>
          <a:lstStyle/>
          <a:p>
            <a:endParaRPr/>
          </a:p>
        </p:txBody>
      </p:sp>
      <p:sp>
        <p:nvSpPr>
          <p:cNvPr id="211" name="Shape 211"/>
          <p:cNvSpPr>
            <a:spLocks noGrp="1"/>
          </p:cNvSpPr>
          <p:nvPr>
            <p:ph type="body" sz="quarter" idx="1"/>
          </p:nvPr>
        </p:nvSpPr>
        <p:spPr>
          <a:xfrm>
            <a:off x="914400" y="4415790"/>
            <a:ext cx="5029200" cy="4183380"/>
          </a:xfrm>
          <a:prstGeom prst="rect">
            <a:avLst/>
          </a:prstGeom>
        </p:spPr>
        <p:txBody>
          <a:bodyPr/>
          <a:lstStyle/>
          <a:p>
            <a:endParaRPr/>
          </a:p>
        </p:txBody>
      </p:sp>
    </p:spTree>
    <p:extLst>
      <p:ext uri="{BB962C8B-B14F-4D97-AF65-F5344CB8AC3E}">
        <p14:creationId xmlns:p14="http://schemas.microsoft.com/office/powerpoint/2010/main" val="2597294380"/>
      </p:ext>
    </p:extLst>
  </p:cSld>
  <p:clrMap bg1="lt1" tx1="dk1" bg2="lt2" tx2="dk2" accent1="accent1" accent2="accent2" accent3="accent3" accent4="accent4" accent5="accent5" accent6="accent6" hlink="hlink" folHlink="folHlink"/>
  <p:hf hdr="0" ftr="0" dt="0"/>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B7DEDF78-02BE-476E-A8C5-66B34432420B}" type="slidenum">
              <a:rPr lang="en-US" smtClean="0"/>
              <a:t>1</a:t>
            </a:fld>
            <a:endParaRPr lang="en-US"/>
          </a:p>
        </p:txBody>
      </p:sp>
    </p:spTree>
    <p:extLst>
      <p:ext uri="{BB962C8B-B14F-4D97-AF65-F5344CB8AC3E}">
        <p14:creationId xmlns:p14="http://schemas.microsoft.com/office/powerpoint/2010/main" val="295013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Sarah</a:t>
            </a:r>
            <a:endParaRPr lang="en-US" dirty="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B7DEDF78-02BE-476E-A8C5-66B34432420B}" type="slidenum">
              <a:rPr lang="en-US" smtClean="0"/>
              <a:t>3</a:t>
            </a:fld>
            <a:endParaRPr lang="en-US"/>
          </a:p>
        </p:txBody>
      </p:sp>
    </p:spTree>
    <p:extLst>
      <p:ext uri="{BB962C8B-B14F-4D97-AF65-F5344CB8AC3E}">
        <p14:creationId xmlns:p14="http://schemas.microsoft.com/office/powerpoint/2010/main" val="432148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Katie</a:t>
            </a:r>
            <a:endParaRPr lang="en-US" dirty="0"/>
          </a:p>
        </p:txBody>
      </p:sp>
      <p:sp>
        <p:nvSpPr>
          <p:cNvPr id="4" name="Slide Number Placeholder 3"/>
          <p:cNvSpPr>
            <a:spLocks noGrp="1"/>
          </p:cNvSpPr>
          <p:nvPr>
            <p:ph type="sldNum" sz="quarter" idx="10"/>
          </p:nvPr>
        </p:nvSpPr>
        <p:spPr>
          <a:xfrm>
            <a:off x="3884613" y="8829675"/>
            <a:ext cx="2971800" cy="465138"/>
          </a:xfrm>
          <a:prstGeom prst="rect">
            <a:avLst/>
          </a:prstGeom>
        </p:spPr>
        <p:txBody>
          <a:bodyPr/>
          <a:lstStyle/>
          <a:p>
            <a:fld id="{B7DEDF78-02BE-476E-A8C5-66B34432420B}" type="slidenum">
              <a:rPr lang="en-US" smtClean="0"/>
              <a:t>4</a:t>
            </a:fld>
            <a:endParaRPr lang="en-US"/>
          </a:p>
        </p:txBody>
      </p:sp>
    </p:spTree>
    <p:extLst>
      <p:ext uri="{BB962C8B-B14F-4D97-AF65-F5344CB8AC3E}">
        <p14:creationId xmlns:p14="http://schemas.microsoft.com/office/powerpoint/2010/main" val="1540892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32437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74295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7966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35968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3" name="Shape 13"/>
          <p:cNvSpPr>
            <a:spLocks noGrp="1"/>
          </p:cNvSpPr>
          <p:nvPr>
            <p:ph type="title"/>
          </p:nvPr>
        </p:nvSpPr>
        <p:spPr>
          <a:xfrm>
            <a:off x="685800" y="2130425"/>
            <a:ext cx="7772400" cy="1470025"/>
          </a:xfrm>
          <a:prstGeom prst="rect">
            <a:avLst/>
          </a:prstGeom>
        </p:spPr>
        <p:txBody>
          <a:bodyPr/>
          <a:lstStyle/>
          <a:p>
            <a:r>
              <a:t>Title Text</a:t>
            </a:r>
          </a:p>
        </p:txBody>
      </p:sp>
      <p:sp>
        <p:nvSpPr>
          <p:cNvPr id="14" name="Shape 14"/>
          <p:cNvSpPr>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5" name="Shape 15"/>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03" name="Shape 103"/>
          <p:cNvSpPr>
            <a:spLocks noGrp="1"/>
          </p:cNvSpPr>
          <p:nvPr>
            <p:ph type="title"/>
          </p:nvPr>
        </p:nvSpPr>
        <p:spPr>
          <a:xfrm>
            <a:off x="6629400" y="274638"/>
            <a:ext cx="2057400" cy="5851527"/>
          </a:xfrm>
          <a:prstGeom prst="rect">
            <a:avLst/>
          </a:prstGeom>
        </p:spPr>
        <p:txBody>
          <a:bodyPr/>
          <a:lstStyle/>
          <a:p>
            <a:r>
              <a:t>Title Text</a:t>
            </a:r>
          </a:p>
        </p:txBody>
      </p:sp>
      <p:sp>
        <p:nvSpPr>
          <p:cNvPr id="104" name="Shape 104"/>
          <p:cNvSpPr>
            <a:spLocks noGrp="1"/>
          </p:cNvSpPr>
          <p:nvPr>
            <p:ph type="body" idx="1"/>
          </p:nvPr>
        </p:nvSpPr>
        <p:spPr>
          <a:xfrm>
            <a:off x="457200" y="274638"/>
            <a:ext cx="6019800" cy="5851527"/>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5" name="Shape 105"/>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112" name="Shape 112"/>
          <p:cNvSpPr>
            <a:spLocks noGrp="1"/>
          </p:cNvSpPr>
          <p:nvPr>
            <p:ph type="title"/>
          </p:nvPr>
        </p:nvSpPr>
        <p:spPr>
          <a:xfrm>
            <a:off x="685800" y="2130425"/>
            <a:ext cx="7772400" cy="1470025"/>
          </a:xfrm>
          <a:prstGeom prst="rect">
            <a:avLst/>
          </a:prstGeom>
        </p:spPr>
        <p:txBody>
          <a:bodyPr/>
          <a:lstStyle/>
          <a:p>
            <a:r>
              <a:t>Title Text</a:t>
            </a:r>
          </a:p>
        </p:txBody>
      </p:sp>
      <p:sp>
        <p:nvSpPr>
          <p:cNvPr id="113" name="Shape 113"/>
          <p:cNvSpPr>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14" name="Shape 114"/>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121" name="Shape 121"/>
          <p:cNvSpPr>
            <a:spLocks noGrp="1"/>
          </p:cNvSpPr>
          <p:nvPr>
            <p:ph type="title"/>
          </p:nvPr>
        </p:nvSpPr>
        <p:spPr>
          <a:prstGeom prst="rect">
            <a:avLst/>
          </a:prstGeom>
        </p:spPr>
        <p:txBody>
          <a:bodyPr/>
          <a:lstStyle/>
          <a:p>
            <a:r>
              <a:t>Title Text</a:t>
            </a:r>
          </a:p>
        </p:txBody>
      </p:sp>
      <p:sp>
        <p:nvSpPr>
          <p:cNvPr id="122" name="Shape 122"/>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3" name="Shape 123"/>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130" name="Shape 130"/>
          <p:cNvSpPr>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131" name="Shape 131"/>
          <p:cNvSpPr>
            <a:spLocks noGrp="1"/>
          </p:cNvSpPr>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2" name="Shape 132"/>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139" name="Shape 139"/>
          <p:cNvSpPr>
            <a:spLocks noGrp="1"/>
          </p:cNvSpPr>
          <p:nvPr>
            <p:ph type="title"/>
          </p:nvPr>
        </p:nvSpPr>
        <p:spPr>
          <a:prstGeom prst="rect">
            <a:avLst/>
          </a:prstGeom>
        </p:spPr>
        <p:txBody>
          <a:bodyPr/>
          <a:lstStyle/>
          <a:p>
            <a:r>
              <a:t>Title Text</a:t>
            </a:r>
          </a:p>
        </p:txBody>
      </p:sp>
      <p:sp>
        <p:nvSpPr>
          <p:cNvPr id="140" name="Shape 140"/>
          <p:cNvSpPr>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141" name="Shape 141"/>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148" name="Shape 148"/>
          <p:cNvSpPr>
            <a:spLocks noGrp="1"/>
          </p:cNvSpPr>
          <p:nvPr>
            <p:ph type="title"/>
          </p:nvPr>
        </p:nvSpPr>
        <p:spPr>
          <a:prstGeom prst="rect">
            <a:avLst/>
          </a:prstGeom>
        </p:spPr>
        <p:txBody>
          <a:bodyPr/>
          <a:lstStyle/>
          <a:p>
            <a:r>
              <a:t>Title Text</a:t>
            </a:r>
          </a:p>
        </p:txBody>
      </p:sp>
      <p:sp>
        <p:nvSpPr>
          <p:cNvPr id="149" name="Shape 149"/>
          <p:cNvSpPr>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0">
              <a:spcBef>
                <a:spcPts val="500"/>
              </a:spcBef>
              <a:buSzTx/>
              <a:buFontTx/>
              <a:buNone/>
              <a:defRPr sz="2400" b="1"/>
            </a:lvl2pPr>
            <a:lvl3pPr marL="0" indent="0">
              <a:spcBef>
                <a:spcPts val="500"/>
              </a:spcBef>
              <a:buSzTx/>
              <a:buFontTx/>
              <a:buNone/>
              <a:defRPr sz="2400" b="1"/>
            </a:lvl3pPr>
            <a:lvl4pPr marL="0" indent="0">
              <a:spcBef>
                <a:spcPts val="500"/>
              </a:spcBef>
              <a:buSzTx/>
              <a:buFontTx/>
              <a:buNone/>
              <a:defRPr sz="2400" b="1"/>
            </a:lvl4pPr>
            <a:lvl5pPr marL="0" indent="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150" name="Shape 150"/>
          <p:cNvSpPr>
            <a:spLocks noGrp="1"/>
          </p:cNvSpPr>
          <p:nvPr>
            <p:ph type="body" sz="quarter" idx="13"/>
          </p:nvPr>
        </p:nvSpPr>
        <p:spPr>
          <a:xfrm>
            <a:off x="4645025" y="1535111"/>
            <a:ext cx="4041775" cy="639765"/>
          </a:xfrm>
          <a:prstGeom prst="rect">
            <a:avLst/>
          </a:prstGeom>
        </p:spPr>
        <p:txBody>
          <a:bodyPr anchor="b"/>
          <a:lstStyle/>
          <a:p>
            <a:endParaRPr/>
          </a:p>
        </p:txBody>
      </p:sp>
      <p:sp>
        <p:nvSpPr>
          <p:cNvPr id="151" name="Shape 151"/>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158" name="Shape 158"/>
          <p:cNvSpPr>
            <a:spLocks noGrp="1"/>
          </p:cNvSpPr>
          <p:nvPr>
            <p:ph type="title"/>
          </p:nvPr>
        </p:nvSpPr>
        <p:spPr>
          <a:prstGeom prst="rect">
            <a:avLst/>
          </a:prstGeom>
        </p:spPr>
        <p:txBody>
          <a:bodyPr/>
          <a:lstStyle/>
          <a:p>
            <a:r>
              <a:t>Title Text</a:t>
            </a:r>
          </a:p>
        </p:txBody>
      </p:sp>
      <p:sp>
        <p:nvSpPr>
          <p:cNvPr id="159" name="Shape 159"/>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166" name="Shape 166"/>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173" name="Shape 173"/>
          <p:cNvSpPr>
            <a:spLocks noGrp="1"/>
          </p:cNvSpPr>
          <p:nvPr>
            <p:ph type="title"/>
          </p:nvPr>
        </p:nvSpPr>
        <p:spPr>
          <a:xfrm>
            <a:off x="457200" y="273050"/>
            <a:ext cx="3008315" cy="1162050"/>
          </a:xfrm>
          <a:prstGeom prst="rect">
            <a:avLst/>
          </a:prstGeom>
        </p:spPr>
        <p:txBody>
          <a:bodyPr anchor="b"/>
          <a:lstStyle>
            <a:lvl1pPr algn="l">
              <a:defRPr sz="2000" b="1"/>
            </a:lvl1pPr>
          </a:lstStyle>
          <a:p>
            <a:r>
              <a:t>Title Text</a:t>
            </a:r>
          </a:p>
        </p:txBody>
      </p:sp>
      <p:sp>
        <p:nvSpPr>
          <p:cNvPr id="174" name="Shape 174"/>
          <p:cNvSpPr>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75" name="Shape 175"/>
          <p:cNvSpPr>
            <a:spLocks noGrp="1"/>
          </p:cNvSpPr>
          <p:nvPr>
            <p:ph type="body" sz="half" idx="13"/>
          </p:nvPr>
        </p:nvSpPr>
        <p:spPr>
          <a:xfrm>
            <a:off x="457198" y="1435100"/>
            <a:ext cx="3008316" cy="4691063"/>
          </a:xfrm>
          <a:prstGeom prst="rect">
            <a:avLst/>
          </a:prstGeom>
        </p:spPr>
        <p:txBody>
          <a:bodyPr/>
          <a:lstStyle/>
          <a:p>
            <a:endParaRPr/>
          </a:p>
        </p:txBody>
      </p:sp>
      <p:sp>
        <p:nvSpPr>
          <p:cNvPr id="176" name="Shape 176"/>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83" name="Shape 183"/>
          <p:cNvSpPr>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184" name="Shape 184"/>
          <p:cNvSpPr>
            <a:spLocks noGrp="1"/>
          </p:cNvSpPr>
          <p:nvPr>
            <p:ph type="pic" sz="half" idx="13"/>
          </p:nvPr>
        </p:nvSpPr>
        <p:spPr>
          <a:xfrm>
            <a:off x="1792288" y="612775"/>
            <a:ext cx="5486402" cy="4114800"/>
          </a:xfrm>
          <a:prstGeom prst="rect">
            <a:avLst/>
          </a:prstGeom>
        </p:spPr>
        <p:txBody>
          <a:bodyPr lIns="91439" tIns="45719" rIns="91439" bIns="45719">
            <a:noAutofit/>
          </a:bodyPr>
          <a:lstStyle/>
          <a:p>
            <a:endParaRPr/>
          </a:p>
        </p:txBody>
      </p:sp>
      <p:sp>
        <p:nvSpPr>
          <p:cNvPr id="185" name="Shape 185"/>
          <p:cNvSpPr>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186" name="Shape 186"/>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r>
              <a:t>Title Text</a:t>
            </a:r>
          </a:p>
        </p:txBody>
      </p:sp>
      <p:sp>
        <p:nvSpPr>
          <p:cNvPr id="23" name="Shape 23"/>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4" name="Shape 2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sp>
        <p:nvSpPr>
          <p:cNvPr id="193" name="Shape 193"/>
          <p:cNvSpPr>
            <a:spLocks noGrp="1"/>
          </p:cNvSpPr>
          <p:nvPr>
            <p:ph type="title"/>
          </p:nvPr>
        </p:nvSpPr>
        <p:spPr>
          <a:prstGeom prst="rect">
            <a:avLst/>
          </a:prstGeom>
        </p:spPr>
        <p:txBody>
          <a:bodyPr/>
          <a:lstStyle/>
          <a:p>
            <a:r>
              <a:t>Title Text</a:t>
            </a:r>
          </a:p>
        </p:txBody>
      </p:sp>
      <p:sp>
        <p:nvSpPr>
          <p:cNvPr id="194" name="Shape 194"/>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95" name="Shape 195"/>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202" name="Shape 202"/>
          <p:cNvSpPr>
            <a:spLocks noGrp="1"/>
          </p:cNvSpPr>
          <p:nvPr>
            <p:ph type="title"/>
          </p:nvPr>
        </p:nvSpPr>
        <p:spPr>
          <a:xfrm>
            <a:off x="6629400" y="274638"/>
            <a:ext cx="2057400" cy="5851527"/>
          </a:xfrm>
          <a:prstGeom prst="rect">
            <a:avLst/>
          </a:prstGeom>
        </p:spPr>
        <p:txBody>
          <a:bodyPr/>
          <a:lstStyle/>
          <a:p>
            <a:r>
              <a:t>Title Text</a:t>
            </a:r>
          </a:p>
        </p:txBody>
      </p:sp>
      <p:sp>
        <p:nvSpPr>
          <p:cNvPr id="203" name="Shape 203"/>
          <p:cNvSpPr>
            <a:spLocks noGrp="1"/>
          </p:cNvSpPr>
          <p:nvPr>
            <p:ph type="body" idx="1"/>
          </p:nvPr>
        </p:nvSpPr>
        <p:spPr>
          <a:xfrm>
            <a:off x="457200" y="274638"/>
            <a:ext cx="6019800" cy="5851527"/>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04" name="Shape 204"/>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31" name="Shape 31"/>
          <p:cNvSpPr>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2" name="Shape 32"/>
          <p:cNvSpPr>
            <a:spLocks noGrp="1"/>
          </p:cNvSpPr>
          <p:nvPr>
            <p:ph type="body" sz="quarter"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3" name="Shape 33"/>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40" name="Shape 40"/>
          <p:cNvSpPr>
            <a:spLocks noGrp="1"/>
          </p:cNvSpPr>
          <p:nvPr>
            <p:ph type="title"/>
          </p:nvPr>
        </p:nvSpPr>
        <p:spPr>
          <a:prstGeom prst="rect">
            <a:avLst/>
          </a:prstGeom>
        </p:spPr>
        <p:txBody>
          <a:bodyPr/>
          <a:lstStyle/>
          <a:p>
            <a:r>
              <a:t>Title Text</a:t>
            </a:r>
          </a:p>
        </p:txBody>
      </p:sp>
      <p:sp>
        <p:nvSpPr>
          <p:cNvPr id="41" name="Shape 41"/>
          <p:cNvSpPr>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2" name="Shape 42"/>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49" name="Shape 49"/>
          <p:cNvSpPr>
            <a:spLocks noGrp="1"/>
          </p:cNvSpPr>
          <p:nvPr>
            <p:ph type="title"/>
          </p:nvPr>
        </p:nvSpPr>
        <p:spPr>
          <a:prstGeom prst="rect">
            <a:avLst/>
          </a:prstGeom>
        </p:spPr>
        <p:txBody>
          <a:bodyPr/>
          <a:lstStyle/>
          <a:p>
            <a:r>
              <a:t>Title Text</a:t>
            </a:r>
          </a:p>
        </p:txBody>
      </p:sp>
      <p:sp>
        <p:nvSpPr>
          <p:cNvPr id="50" name="Shape 50"/>
          <p:cNvSpPr>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0">
              <a:spcBef>
                <a:spcPts val="500"/>
              </a:spcBef>
              <a:buSzTx/>
              <a:buFontTx/>
              <a:buNone/>
              <a:defRPr sz="2400" b="1"/>
            </a:lvl2pPr>
            <a:lvl3pPr marL="0" indent="0">
              <a:spcBef>
                <a:spcPts val="500"/>
              </a:spcBef>
              <a:buSzTx/>
              <a:buFontTx/>
              <a:buNone/>
              <a:defRPr sz="2400" b="1"/>
            </a:lvl3pPr>
            <a:lvl4pPr marL="0" indent="0">
              <a:spcBef>
                <a:spcPts val="500"/>
              </a:spcBef>
              <a:buSzTx/>
              <a:buFontTx/>
              <a:buNone/>
              <a:defRPr sz="2400" b="1"/>
            </a:lvl4pPr>
            <a:lvl5pPr marL="0" indent="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51" name="Shape 51"/>
          <p:cNvSpPr>
            <a:spLocks noGrp="1"/>
          </p:cNvSpPr>
          <p:nvPr>
            <p:ph type="body" sz="quarter" idx="13"/>
          </p:nvPr>
        </p:nvSpPr>
        <p:spPr>
          <a:xfrm>
            <a:off x="4645025" y="1535111"/>
            <a:ext cx="4041775" cy="639765"/>
          </a:xfrm>
          <a:prstGeom prst="rect">
            <a:avLst/>
          </a:prstGeom>
        </p:spPr>
        <p:txBody>
          <a:bodyPr anchor="b"/>
          <a:lstStyle/>
          <a:p>
            <a:endParaRPr/>
          </a:p>
        </p:txBody>
      </p:sp>
      <p:sp>
        <p:nvSpPr>
          <p:cNvPr id="52" name="Shape 52"/>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67" name="Shape 67"/>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74" name="Shape 74"/>
          <p:cNvSpPr>
            <a:spLocks noGrp="1"/>
          </p:cNvSpPr>
          <p:nvPr>
            <p:ph type="title"/>
          </p:nvPr>
        </p:nvSpPr>
        <p:spPr>
          <a:xfrm>
            <a:off x="457200" y="273050"/>
            <a:ext cx="3008315" cy="1162050"/>
          </a:xfrm>
          <a:prstGeom prst="rect">
            <a:avLst/>
          </a:prstGeom>
        </p:spPr>
        <p:txBody>
          <a:bodyPr anchor="b"/>
          <a:lstStyle>
            <a:lvl1pPr algn="l">
              <a:defRPr sz="2000" b="1"/>
            </a:lvl1pPr>
          </a:lstStyle>
          <a:p>
            <a:r>
              <a:t>Title Text</a:t>
            </a:r>
          </a:p>
        </p:txBody>
      </p:sp>
      <p:sp>
        <p:nvSpPr>
          <p:cNvPr id="75" name="Shape 75"/>
          <p:cNvSpPr>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hape 76"/>
          <p:cNvSpPr>
            <a:spLocks noGrp="1"/>
          </p:cNvSpPr>
          <p:nvPr>
            <p:ph type="body" sz="half" idx="13"/>
          </p:nvPr>
        </p:nvSpPr>
        <p:spPr>
          <a:xfrm>
            <a:off x="457198" y="1435100"/>
            <a:ext cx="3008316" cy="4691063"/>
          </a:xfrm>
          <a:prstGeom prst="rect">
            <a:avLst/>
          </a:prstGeom>
        </p:spPr>
        <p:txBody>
          <a:bodyPr/>
          <a:lstStyle/>
          <a:p>
            <a:endParaRPr/>
          </a:p>
        </p:txBody>
      </p:sp>
      <p:sp>
        <p:nvSpPr>
          <p:cNvPr id="77" name="Shape 77"/>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84" name="Shape 84"/>
          <p:cNvSpPr>
            <a:spLocks noGrp="1"/>
          </p:cNvSpPr>
          <p:nvPr>
            <p:ph type="title"/>
          </p:nvPr>
        </p:nvSpPr>
        <p:spPr>
          <a:xfrm>
            <a:off x="1792288" y="4800600"/>
            <a:ext cx="5486402" cy="566738"/>
          </a:xfrm>
          <a:prstGeom prst="rect">
            <a:avLst/>
          </a:prstGeom>
        </p:spPr>
        <p:txBody>
          <a:bodyPr anchor="b"/>
          <a:lstStyle>
            <a:lvl1pPr algn="l">
              <a:defRPr sz="2000" b="1"/>
            </a:lvl1pPr>
          </a:lstStyle>
          <a:p>
            <a:r>
              <a:t>Title Text</a:t>
            </a:r>
          </a:p>
        </p:txBody>
      </p:sp>
      <p:sp>
        <p:nvSpPr>
          <p:cNvPr id="85" name="Shape 85"/>
          <p:cNvSpPr>
            <a:spLocks noGrp="1"/>
          </p:cNvSpPr>
          <p:nvPr>
            <p:ph type="pic" sz="half" idx="13"/>
          </p:nvPr>
        </p:nvSpPr>
        <p:spPr>
          <a:xfrm>
            <a:off x="1792288" y="612775"/>
            <a:ext cx="5486402" cy="4114800"/>
          </a:xfrm>
          <a:prstGeom prst="rect">
            <a:avLst/>
          </a:prstGeom>
        </p:spPr>
        <p:txBody>
          <a:bodyPr lIns="91439" tIns="45719" rIns="91439" bIns="45719">
            <a:noAutofit/>
          </a:bodyPr>
          <a:lstStyle/>
          <a:p>
            <a:endParaRPr/>
          </a:p>
        </p:txBody>
      </p:sp>
      <p:sp>
        <p:nvSpPr>
          <p:cNvPr id="86" name="Shape 86"/>
          <p:cNvSpPr>
            <a:spLocks noGrp="1"/>
          </p:cNvSpPr>
          <p:nvPr>
            <p:ph type="body" sz="quarter"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7" name="Shape 87"/>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sp>
        <p:nvSpPr>
          <p:cNvPr id="94" name="Shape 94"/>
          <p:cNvSpPr>
            <a:spLocks noGrp="1"/>
          </p:cNvSpPr>
          <p:nvPr>
            <p:ph type="title"/>
          </p:nvPr>
        </p:nvSpPr>
        <p:spPr>
          <a:prstGeom prst="rect">
            <a:avLst/>
          </a:prstGeom>
        </p:spPr>
        <p:txBody>
          <a:bodyPr/>
          <a:lstStyle/>
          <a:p>
            <a:r>
              <a:t>Title Text</a:t>
            </a:r>
          </a:p>
        </p:txBody>
      </p:sp>
      <p:sp>
        <p:nvSpPr>
          <p:cNvPr id="95" name="Shape 95"/>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6" name="Shape 96"/>
          <p:cNvSpPr>
            <a:spLocks noGrp="1"/>
          </p:cNvSpPr>
          <p:nvPr>
            <p:ph type="sldNum" sz="quarter" idx="2"/>
          </p:nvPr>
        </p:nvSpPr>
        <p:spPr>
          <a:xfrm>
            <a:off x="8428178" y="6404293"/>
            <a:ext cx="258623" cy="269239"/>
          </a:xfrm>
          <a:prstGeom prst="rect">
            <a:avLst/>
          </a:prstGeom>
        </p:spPr>
        <p:txBody>
          <a:bodyPr/>
          <a:lstStyle>
            <a:lvl1pPr>
              <a:defRPr sz="1200" b="0">
                <a:solidFill>
                  <a:srgbClr val="888888"/>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ng"/>
          <p:cNvPicPr>
            <a:picLocks noChangeAspect="1"/>
          </p:cNvPicPr>
          <p:nvPr/>
        </p:nvPicPr>
        <p:blipFill>
          <a:blip r:embed="rId23">
            <a:extLst/>
          </a:blip>
          <a:stretch>
            <a:fillRect/>
          </a:stretch>
        </p:blipFill>
        <p:spPr>
          <a:xfrm>
            <a:off x="206311" y="5818130"/>
            <a:ext cx="1096963" cy="832419"/>
          </a:xfrm>
          <a:prstGeom prst="rect">
            <a:avLst/>
          </a:prstGeom>
          <a:ln w="12700">
            <a:miter lim="400000"/>
          </a:ln>
        </p:spPr>
      </p:pic>
      <p:sp>
        <p:nvSpPr>
          <p:cNvPr id="4" name="Shape 4"/>
          <p:cNvSpPr>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chor="ctr">
            <a:normAutofit/>
          </a:bodyPr>
          <a:lstStyle/>
          <a:p>
            <a:r>
              <a:t>Title Text</a:t>
            </a:r>
          </a:p>
        </p:txBody>
      </p:sp>
      <p:sp>
        <p:nvSpPr>
          <p:cNvPr id="5" name="Shape 5"/>
          <p:cNvSpPr>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6" name="Shape 6"/>
          <p:cNvSpPr>
            <a:spLocks noGrp="1"/>
          </p:cNvSpPr>
          <p:nvPr>
            <p:ph type="sldNum" sz="quarter" idx="2"/>
          </p:nvPr>
        </p:nvSpPr>
        <p:spPr>
          <a:xfrm>
            <a:off x="8705290" y="6142356"/>
            <a:ext cx="310118" cy="332739"/>
          </a:xfrm>
          <a:prstGeom prst="rect">
            <a:avLst/>
          </a:prstGeom>
          <a:ln w="12700">
            <a:miter lim="400000"/>
          </a:ln>
        </p:spPr>
        <p:txBody>
          <a:bodyPr wrap="none" lIns="45718" tIns="45718" rIns="45718" bIns="45718" anchor="ctr">
            <a:spAutoFit/>
          </a:bodyPr>
          <a:lstStyle>
            <a:lvl1pPr algn="r">
              <a:defRPr sz="1600" b="1"/>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Lst>
  <p:transition spd="med"/>
  <p:hf hdr="0" ftr="0" dt="0"/>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215370" y="206738"/>
            <a:ext cx="8713260" cy="1897222"/>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00090"/>
              </a:solidFill>
            </a:endParaRPr>
          </a:p>
        </p:txBody>
      </p:sp>
      <p:cxnSp>
        <p:nvCxnSpPr>
          <p:cNvPr id="16" name="Straight Connector 15"/>
          <p:cNvCxnSpPr/>
          <p:nvPr/>
        </p:nvCxnSpPr>
        <p:spPr>
          <a:xfrm>
            <a:off x="215370" y="2103959"/>
            <a:ext cx="8713260" cy="0"/>
          </a:xfrm>
          <a:prstGeom prst="line">
            <a:avLst/>
          </a:prstGeom>
          <a:ln w="57150" cmpd="sng">
            <a:solidFill>
              <a:srgbClr val="000090"/>
            </a:solidFill>
          </a:ln>
          <a:effectLst/>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215370" y="206737"/>
            <a:ext cx="8713260" cy="6458063"/>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12700" cmpd="sng">
                <a:solidFill>
                  <a:srgbClr val="000090"/>
                </a:solidFill>
              </a:ln>
            </a:endParaRPr>
          </a:p>
        </p:txBody>
      </p:sp>
      <p:pic>
        <p:nvPicPr>
          <p:cNvPr id="11" name="Picture 10" descr="treebackground2.png"/>
          <p:cNvPicPr>
            <a:picLocks noChangeAspect="1"/>
          </p:cNvPicPr>
          <p:nvPr/>
        </p:nvPicPr>
        <p:blipFill>
          <a:blip r:embed="rId3">
            <a:alphaModFix amt="10000"/>
            <a:extLst>
              <a:ext uri="{28A0092B-C50C-407E-A947-70E740481C1C}">
                <a14:useLocalDpi xmlns:a14="http://schemas.microsoft.com/office/drawing/2010/main" val="0"/>
              </a:ext>
            </a:extLst>
          </a:blip>
          <a:stretch>
            <a:fillRect/>
          </a:stretch>
        </p:blipFill>
        <p:spPr>
          <a:xfrm>
            <a:off x="332900" y="381000"/>
            <a:ext cx="8261709" cy="6266754"/>
          </a:xfrm>
          <a:prstGeom prst="rect">
            <a:avLst/>
          </a:prstGeom>
        </p:spPr>
      </p:pic>
      <p:sp>
        <p:nvSpPr>
          <p:cNvPr id="2" name="Title 1"/>
          <p:cNvSpPr>
            <a:spLocks noGrp="1"/>
          </p:cNvSpPr>
          <p:nvPr>
            <p:ph type="ctrTitle"/>
          </p:nvPr>
        </p:nvSpPr>
        <p:spPr>
          <a:xfrm>
            <a:off x="685800" y="1835609"/>
            <a:ext cx="7772400" cy="332490"/>
          </a:xfrm>
        </p:spPr>
        <p:txBody>
          <a:bodyPr>
            <a:normAutofit fontScale="90000"/>
          </a:bodyPr>
          <a:lstStyle/>
          <a:p>
            <a:r>
              <a:rPr lang="en-US" sz="2000" spc="100" dirty="0">
                <a:solidFill>
                  <a:srgbClr val="000090"/>
                </a:solidFill>
                <a:latin typeface="Times New Roman"/>
                <a:cs typeface="Times New Roman"/>
              </a:rPr>
              <a:t>CONNECTICUT STATE DEPARTMENT OF EDUCATION </a:t>
            </a:r>
            <a:r>
              <a:rPr lang="en-US" sz="2800" dirty="0" smtClean="0">
                <a:solidFill>
                  <a:srgbClr val="000090"/>
                </a:solidFill>
                <a:latin typeface="Times New Roman"/>
                <a:cs typeface="Times New Roman"/>
              </a:rPr>
              <a:t/>
            </a:r>
            <a:br>
              <a:rPr lang="en-US" sz="2800" dirty="0" smtClean="0">
                <a:solidFill>
                  <a:srgbClr val="000090"/>
                </a:solidFill>
                <a:latin typeface="Times New Roman"/>
                <a:cs typeface="Times New Roman"/>
              </a:rPr>
            </a:br>
            <a:endParaRPr lang="en-US" sz="3600" b="1" dirty="0">
              <a:solidFill>
                <a:srgbClr val="000090"/>
              </a:solidFill>
              <a:latin typeface="Times New Roman"/>
              <a:cs typeface="Times New Roman"/>
            </a:endParaRPr>
          </a:p>
        </p:txBody>
      </p:sp>
      <p:sp>
        <p:nvSpPr>
          <p:cNvPr id="5" name="Content Placeholder 4"/>
          <p:cNvSpPr>
            <a:spLocks noGrp="1"/>
          </p:cNvSpPr>
          <p:nvPr>
            <p:ph type="subTitle" idx="1"/>
          </p:nvPr>
        </p:nvSpPr>
        <p:spPr>
          <a:xfrm>
            <a:off x="612648" y="2411604"/>
            <a:ext cx="7981961" cy="3989410"/>
          </a:xfrm>
        </p:spPr>
        <p:txBody>
          <a:bodyPr>
            <a:normAutofit/>
          </a:bodyPr>
          <a:lstStyle/>
          <a:p>
            <a:pPr marL="0" indent="0" algn="ctr">
              <a:buNone/>
            </a:pPr>
            <a:r>
              <a:rPr lang="en-US" sz="4000" b="1" dirty="0">
                <a:latin typeface="Arial"/>
                <a:cs typeface="Arial"/>
              </a:rPr>
              <a:t/>
            </a:r>
            <a:br>
              <a:rPr lang="en-US" sz="4000" b="1" dirty="0">
                <a:latin typeface="Arial"/>
                <a:cs typeface="Arial"/>
              </a:rPr>
            </a:br>
            <a:r>
              <a:rPr lang="en-US" sz="3500" b="1" dirty="0" smtClean="0">
                <a:solidFill>
                  <a:srgbClr val="000090"/>
                </a:solidFill>
                <a:latin typeface="Arial"/>
                <a:cs typeface="Arial"/>
              </a:rPr>
              <a:t>Educator Preparation Advisory Council (EPAC)</a:t>
            </a:r>
          </a:p>
          <a:p>
            <a:pPr marL="0" indent="0" algn="ctr">
              <a:buNone/>
            </a:pPr>
            <a:endParaRPr lang="en-US" sz="3600" b="1" dirty="0" smtClean="0">
              <a:solidFill>
                <a:srgbClr val="000000"/>
              </a:solidFill>
              <a:latin typeface="Arial"/>
              <a:cs typeface="Arial"/>
            </a:endParaRPr>
          </a:p>
          <a:p>
            <a:pPr marL="0" indent="0" algn="ctr">
              <a:buNone/>
            </a:pPr>
            <a:endParaRPr lang="en-US" sz="2800" b="1" dirty="0" smtClean="0">
              <a:solidFill>
                <a:srgbClr val="1F497D"/>
              </a:solidFill>
              <a:latin typeface="Arial" panose="020B0604020202020204" pitchFamily="34" charset="0"/>
              <a:cs typeface="Arial" panose="020B0604020202020204" pitchFamily="34" charset="0"/>
            </a:endParaRPr>
          </a:p>
          <a:p>
            <a:pPr marL="0" indent="0" algn="ctr">
              <a:buNone/>
            </a:pPr>
            <a:endParaRPr lang="en-US" sz="2800" dirty="0" smtClean="0">
              <a:solidFill>
                <a:srgbClr val="000090"/>
              </a:solidFill>
              <a:latin typeface="Arial" panose="020B0604020202020204" pitchFamily="34" charset="0"/>
              <a:cs typeface="Arial" panose="020B0604020202020204" pitchFamily="34" charset="0"/>
            </a:endParaRPr>
          </a:p>
          <a:p>
            <a:pPr marL="0" indent="0" algn="ctr">
              <a:buNone/>
            </a:pPr>
            <a:r>
              <a:rPr lang="en-US" sz="2800" dirty="0" smtClean="0">
                <a:solidFill>
                  <a:srgbClr val="000090"/>
                </a:solidFill>
                <a:latin typeface="Arial" panose="020B0604020202020204" pitchFamily="34" charset="0"/>
                <a:cs typeface="Arial" panose="020B0604020202020204" pitchFamily="34" charset="0"/>
              </a:rPr>
              <a:t>September 30, 2016</a:t>
            </a:r>
          </a:p>
          <a:p>
            <a:pPr marL="0" indent="0" algn="ctr">
              <a:buNone/>
            </a:pPr>
            <a:endParaRPr lang="en-US" sz="2000" dirty="0" smtClean="0">
              <a:solidFill>
                <a:srgbClr val="000090"/>
              </a:solidFill>
              <a:latin typeface="Times New Roman"/>
              <a:cs typeface="Times New Roman"/>
            </a:endParaRPr>
          </a:p>
          <a:p>
            <a:pPr marL="0" indent="0" algn="ctr">
              <a:buNone/>
            </a:pPr>
            <a:endParaRPr lang="en-US" sz="3600" b="1" dirty="0">
              <a:solidFill>
                <a:srgbClr val="1F497D"/>
              </a:solidFill>
              <a:latin typeface="Arial Black"/>
              <a:cs typeface="Arial Black"/>
            </a:endParaRPr>
          </a:p>
          <a:p>
            <a:pPr marL="0" indent="0" algn="ctr">
              <a:buNone/>
            </a:pPr>
            <a:endParaRPr lang="en-US" sz="3600" b="1" dirty="0">
              <a:latin typeface="Arial Black"/>
              <a:cs typeface="Arial Black"/>
            </a:endParaRPr>
          </a:p>
        </p:txBody>
      </p:sp>
      <p:pic>
        <p:nvPicPr>
          <p:cNvPr id="13" name="Picture 12" descr="CSDElogo_casual_blue.jpg"/>
          <p:cNvPicPr>
            <a:picLocks noChangeAspect="1"/>
          </p:cNvPicPr>
          <p:nvPr/>
        </p:nvPicPr>
        <p:blipFill>
          <a:blip r:embed="rId4" cstate="print">
            <a:extLst>
              <a:ext uri="{BEBA8EAE-BF5A-486C-A8C5-ECC9F3942E4B}">
                <a14:imgProps xmlns:a14="http://schemas.microsoft.com/office/drawing/2010/main">
                  <a14:imgLayer r:embed="rId5">
                    <a14:imgEffect>
                      <a14:backgroundRemoval t="0" b="100000" l="0" r="100000">
                        <a14:foregroundMark x1="36431" y1="85953" x2="36220" y2="91238"/>
                        <a14:foregroundMark x1="54699" y1="85396" x2="57550" y2="89430"/>
                        <a14:foregroundMark x1="80359" y1="86648" x2="80570" y2="89986"/>
                        <a14:foregroundMark x1="87645" y1="86370" x2="87328" y2="92490"/>
                        <a14:foregroundMark x1="9609" y1="54103" x2="9609" y2="54103"/>
                        <a14:foregroundMark x1="4435" y1="51043" x2="4435" y2="51043"/>
                        <a14:foregroundMark x1="7497" y1="52295" x2="7497" y2="52295"/>
                        <a14:backgroundMark x1="46990" y1="18220" x2="46990" y2="18220"/>
                        <a14:backgroundMark x1="49314" y1="15438" x2="49314" y2="15438"/>
                        <a14:backgroundMark x1="50053" y1="19750" x2="50053" y2="19750"/>
                        <a14:backgroundMark x1="37381" y1="46036" x2="37381" y2="46036"/>
                        <a14:backgroundMark x1="34741" y1="52295" x2="34741" y2="52295"/>
                        <a14:backgroundMark x1="28722" y1="58693" x2="28722" y2="58693"/>
                        <a14:backgroundMark x1="57761" y1="20445" x2="57761" y2="20445"/>
                        <a14:backgroundMark x1="59873" y1="22253" x2="59873" y2="22253"/>
                        <a14:backgroundMark x1="52904" y1="25730" x2="52904" y2="25730"/>
                        <a14:backgroundMark x1="55227" y1="23505" x2="55227" y2="23505"/>
                        <a14:backgroundMark x1="54699" y1="19471" x2="54699" y2="19471"/>
                        <a14:backgroundMark x1="67159" y1="20028" x2="67159" y2="20028"/>
                        <a14:backgroundMark x1="53326" y1="6537" x2="53326" y2="6537"/>
                        <a14:backgroundMark x1="51214" y1="7093" x2="51214" y2="7093"/>
                        <a14:backgroundMark x1="51637" y1="4033" x2="51637" y2="4033"/>
                        <a14:backgroundMark x1="11088" y1="41446" x2="11088" y2="41446"/>
                        <a14:backgroundMark x1="25871" y1="95271" x2="25871" y2="95271"/>
                        <a14:backgroundMark x1="23970" y1="95828" x2="23970" y2="95828"/>
                        <a14:backgroundMark x1="45618" y1="66759" x2="45618" y2="66759"/>
                        <a14:backgroundMark x1="47730" y1="69958" x2="47730" y2="69958"/>
                        <a14:backgroundMark x1="53537" y1="70793" x2="53537" y2="70793"/>
                        <a14:backgroundMark x1="69483" y1="27538" x2="69483" y2="27538"/>
                        <a14:backgroundMark x1="10560" y1="48261" x2="10560" y2="48261"/>
                        <a14:backgroundMark x1="23020" y1="17246" x2="23020" y2="17246"/>
                        <a14:backgroundMark x1="22598" y1="13908" x2="22598" y2="13908"/>
                        <a14:backgroundMark x1="25343" y1="12935" x2="25343" y2="12935"/>
                        <a14:backgroundMark x1="31045" y1="18915" x2="31045" y2="18915"/>
                        <a14:backgroundMark x1="29884" y1="15160" x2="29884" y2="15160"/>
                        <a14:backgroundMark x1="29145" y1="17663" x2="29145" y2="17663"/>
                        <a14:backgroundMark x1="12249" y1="23783" x2="12249" y2="23783"/>
                        <a14:backgroundMark x1="12249" y1="29068" x2="12249" y2="29068"/>
                        <a14:backgroundMark x1="8237" y1="28512" x2="8237" y2="28512"/>
                        <a14:backgroundMark x1="10771" y1="21280" x2="10771" y2="21280"/>
                        <a14:backgroundMark x1="19958" y1="22531" x2="19958" y2="22531"/>
                        <a14:backgroundMark x1="18585" y1="19471" x2="18585" y2="19471"/>
                        <a14:backgroundMark x1="27772" y1="61892" x2="27772" y2="61892"/>
                        <a14:backgroundMark x1="31257" y1="57858" x2="31257" y2="57858"/>
                        <a14:backgroundMark x1="81943" y1="50348" x2="81943" y2="50348"/>
                        <a14:backgroundMark x1="81943" y1="47566" x2="81943" y2="47566"/>
                        <a14:backgroundMark x1="84055" y1="47288" x2="84055" y2="47288"/>
                        <a14:backgroundMark x1="89757" y1="54381" x2="89757" y2="54381"/>
                        <a14:backgroundMark x1="98205" y1="59388" x2="98205" y2="59388"/>
                        <a14:backgroundMark x1="86695" y1="68707" x2="86695" y2="68707"/>
                        <a14:backgroundMark x1="87117" y1="65925" x2="87117" y2="65925"/>
                        <a14:backgroundMark x1="71911" y1="33380" x2="71911" y2="33380"/>
                        <a14:backgroundMark x1="43717" y1="17246" x2="43717" y2="17246"/>
                        <a14:backgroundMark x1="45301" y1="15716" x2="45301" y2="15716"/>
                        <a14:backgroundMark x1="41394" y1="24757" x2="41394" y2="24757"/>
                        <a14:backgroundMark x1="42767" y1="22253" x2="42767" y2="22253"/>
                        <a14:backgroundMark x1="45301" y1="25730" x2="45301" y2="25730"/>
                        <a14:backgroundMark x1="48363" y1="8623" x2="48363" y2="8623"/>
                        <a14:backgroundMark x1="49314" y1="3755" x2="49314" y2="3755"/>
                        <a14:backgroundMark x1="58501" y1="4590" x2="58501" y2="4590"/>
                        <a14:backgroundMark x1="58923" y1="8345" x2="58923" y2="8345"/>
                        <a14:backgroundMark x1="69799" y1="17246" x2="69799" y2="17246"/>
                        <a14:backgroundMark x1="63886" y1="22531" x2="63886" y2="22531"/>
                        <a14:backgroundMark x1="25871" y1="40195" x2="25871" y2="40195"/>
                        <a14:backgroundMark x1="24393" y1="45480" x2="24393" y2="45480"/>
                        <a14:backgroundMark x1="17635" y1="40195" x2="17635" y2="40195"/>
                        <a14:backgroundMark x1="22598" y1="44506" x2="22598" y2="44506"/>
                        <a14:backgroundMark x1="19324" y1="49513" x2="19324" y2="49513"/>
                        <a14:backgroundMark x1="18585" y1="44506" x2="18585" y2="44506"/>
                        <a14:backgroundMark x1="22281" y1="31572" x2="22281" y2="31572"/>
                        <a14:backgroundMark x1="19324" y1="32128" x2="19324" y2="32128"/>
                        <a14:backgroundMark x1="23970" y1="26287" x2="23970" y2="26287"/>
                        <a14:backgroundMark x1="41394" y1="38943" x2="41394" y2="38943"/>
                        <a14:backgroundMark x1="27772" y1="67177" x2="27772" y2="67177"/>
                        <a14:backgroundMark x1="80148" y1="61892" x2="80148" y2="61892"/>
                        <a14:backgroundMark x1="75185" y1="70793" x2="75185" y2="70793"/>
                        <a14:backgroundMark x1="77719" y1="73853" x2="77719" y2="73853"/>
                        <a14:backgroundMark x1="64625" y1="64951" x2="64625" y2="64951"/>
                        <a14:backgroundMark x1="66737" y1="64951" x2="66737" y2="64951"/>
                        <a14:backgroundMark x1="62936" y1="61892" x2="62936" y2="61892"/>
                        <a14:backgroundMark x1="73284" y1="51599" x2="73284" y2="51599"/>
                        <a14:backgroundMark x1="67159" y1="50348" x2="67159" y2="50348"/>
                        <a14:backgroundMark x1="69060" y1="59110" x2="69060" y2="59110"/>
                        <a14:backgroundMark x1="70433" y1="54381" x2="70433" y2="54381"/>
                        <a14:backgroundMark x1="68638" y1="54798" x2="68638" y2="54798"/>
                        <a14:backgroundMark x1="62302" y1="45202" x2="62302" y2="45202"/>
                        <a14:backgroundMark x1="60824" y1="41446" x2="60824" y2="41446"/>
                        <a14:backgroundMark x1="48680" y1="65229" x2="48680" y2="65229"/>
                        <a14:backgroundMark x1="44879" y1="55355" x2="44879" y2="55355"/>
                        <a14:backgroundMark x1="49525" y1="48540" x2="49525" y2="48540"/>
                        <a14:backgroundMark x1="52587" y1="46453" x2="52587" y2="46453"/>
                        <a14:backgroundMark x1="62936" y1="33380" x2="62936" y2="33380"/>
                        <a14:backgroundMark x1="64625" y1="32128" x2="64625" y2="32128"/>
                        <a14:backgroundMark x1="77508" y1="60362" x2="77508" y2="60362"/>
                        <a14:backgroundMark x1="80781" y1="59666" x2="80781" y2="59666"/>
                        <a14:backgroundMark x1="43506" y1="60362" x2="43506" y2="60362"/>
                        <a14:backgroundMark x1="35269" y1="20445" x2="35269" y2="20445"/>
                        <a14:backgroundMark x1="87645" y1="49791" x2="87645" y2="49791"/>
                        <a14:backgroundMark x1="89440" y1="50348" x2="89440" y2="50348"/>
                        <a14:backgroundMark x1="78036" y1="63143" x2="78036" y2="63143"/>
                        <a14:backgroundMark x1="58289" y1="63700" x2="58289" y2="63700"/>
                        <a14:backgroundMark x1="22809" y1="86648" x2="22809" y2="86648"/>
                        <a14:backgroundMark x1="24710" y1="32128" x2="24710" y2="32128"/>
                        <a14:backgroundMark x1="62302" y1="28095" x2="62302" y2="28095"/>
                      </a14:backgroundRemoval>
                    </a14:imgEffect>
                  </a14:imgLayer>
                </a14:imgProps>
              </a:ext>
              <a:ext uri="{28A0092B-C50C-407E-A947-70E740481C1C}">
                <a14:useLocalDpi xmlns:a14="http://schemas.microsoft.com/office/drawing/2010/main" val="0"/>
              </a:ext>
            </a:extLst>
          </a:blip>
          <a:stretch>
            <a:fillRect/>
          </a:stretch>
        </p:blipFill>
        <p:spPr>
          <a:xfrm>
            <a:off x="3803384" y="444614"/>
            <a:ext cx="1351995" cy="1026488"/>
          </a:xfrm>
          <a:prstGeom prst="rect">
            <a:avLst/>
          </a:prstGeom>
        </p:spPr>
      </p:pic>
    </p:spTree>
    <p:extLst>
      <p:ext uri="{BB962C8B-B14F-4D97-AF65-F5344CB8AC3E}">
        <p14:creationId xmlns:p14="http://schemas.microsoft.com/office/powerpoint/2010/main" val="3404841414"/>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8216"/>
            <a:ext cx="8229600" cy="4397947"/>
          </a:xfrm>
        </p:spPr>
        <p:txBody>
          <a:bodyPr>
            <a:normAutofit fontScale="85000" lnSpcReduction="20000"/>
          </a:bodyPr>
          <a:lstStyle/>
          <a:p>
            <a:r>
              <a:rPr lang="en-US" sz="3000" dirty="0" smtClean="0">
                <a:latin typeface="Arial" panose="020B0604020202020204" pitchFamily="34" charset="0"/>
                <a:cs typeface="Arial" panose="020B0604020202020204" pitchFamily="34" charset="0"/>
              </a:rPr>
              <a:t>Stated in March 7, 2012, SBE resolution</a:t>
            </a:r>
          </a:p>
          <a:p>
            <a:r>
              <a:rPr lang="en-US" sz="3000" i="1" dirty="0" smtClean="0">
                <a:solidFill>
                  <a:schemeClr val="tx1"/>
                </a:solidFill>
                <a:latin typeface="Arial" panose="020B0604020202020204" pitchFamily="34" charset="0"/>
                <a:cs typeface="Arial" panose="020B0604020202020204" pitchFamily="34" charset="0"/>
              </a:rPr>
              <a:t>Advise</a:t>
            </a:r>
            <a:r>
              <a:rPr lang="en-US" sz="3000" dirty="0" smtClean="0">
                <a:solidFill>
                  <a:schemeClr val="tx1"/>
                </a:solidFill>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rPr>
              <a:t>the State Board of Education in developing a system for the approval, quality, regulation, </a:t>
            </a:r>
            <a:r>
              <a:rPr lang="en-US" sz="3000" dirty="0" smtClean="0">
                <a:latin typeface="Arial" panose="020B0604020202020204" pitchFamily="34" charset="0"/>
                <a:cs typeface="Arial" panose="020B0604020202020204" pitchFamily="34" charset="0"/>
              </a:rPr>
              <a:t>oversight of </a:t>
            </a:r>
            <a:r>
              <a:rPr lang="en-US" sz="3000" dirty="0">
                <a:latin typeface="Arial" panose="020B0604020202020204" pitchFamily="34" charset="0"/>
                <a:cs typeface="Arial" panose="020B0604020202020204" pitchFamily="34" charset="0"/>
              </a:rPr>
              <a:t>Connecticut educator preparation </a:t>
            </a:r>
            <a:r>
              <a:rPr lang="en-US" sz="3000" dirty="0" smtClean="0">
                <a:latin typeface="Arial" panose="020B0604020202020204" pitchFamily="34" charset="0"/>
                <a:cs typeface="Arial" panose="020B0604020202020204" pitchFamily="34" charset="0"/>
              </a:rPr>
              <a:t>programs in order to…</a:t>
            </a:r>
          </a:p>
          <a:p>
            <a:endParaRPr lang="en-US" sz="13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US" dirty="0" smtClean="0">
                <a:latin typeface="Arial" panose="020B0604020202020204" pitchFamily="34" charset="0"/>
                <a:cs typeface="Arial" panose="020B0604020202020204" pitchFamily="34" charset="0"/>
              </a:rPr>
              <a:t>Better preparing teachers </a:t>
            </a:r>
            <a:r>
              <a:rPr lang="en-US" dirty="0">
                <a:latin typeface="Arial" panose="020B0604020202020204" pitchFamily="34" charset="0"/>
                <a:cs typeface="Arial" panose="020B0604020202020204" pitchFamily="34" charset="0"/>
              </a:rPr>
              <a:t>and school </a:t>
            </a:r>
            <a:r>
              <a:rPr lang="en-US" dirty="0" smtClean="0">
                <a:latin typeface="Arial" panose="020B0604020202020204" pitchFamily="34" charset="0"/>
                <a:cs typeface="Arial" panose="020B0604020202020204" pitchFamily="34" charset="0"/>
              </a:rPr>
              <a:t>leaders.</a:t>
            </a:r>
          </a:p>
          <a:p>
            <a:pPr lvl="1">
              <a:buFont typeface="Arial" panose="020B0604020202020204" pitchFamily="34" charset="0"/>
              <a:buChar char="•"/>
            </a:pPr>
            <a:r>
              <a:rPr lang="en-US" dirty="0" smtClean="0">
                <a:latin typeface="Arial" panose="020B0604020202020204" pitchFamily="34" charset="0"/>
                <a:cs typeface="Arial" panose="020B0604020202020204" pitchFamily="34" charset="0"/>
              </a:rPr>
              <a:t>Ensure </a:t>
            </a:r>
            <a:r>
              <a:rPr lang="en-US" dirty="0">
                <a:latin typeface="Arial" panose="020B0604020202020204" pitchFamily="34" charset="0"/>
                <a:cs typeface="Arial" panose="020B0604020202020204" pitchFamily="34" charset="0"/>
              </a:rPr>
              <a:t>educator preparation programs are well-aligned with the needs of Connecticut’s schools and </a:t>
            </a:r>
            <a:r>
              <a:rPr lang="en-US" dirty="0" smtClean="0">
                <a:latin typeface="Arial" panose="020B0604020202020204" pitchFamily="34" charset="0"/>
                <a:cs typeface="Arial" panose="020B0604020202020204" pitchFamily="34" charset="0"/>
              </a:rPr>
              <a:t>districts.</a:t>
            </a:r>
            <a:endParaRPr lang="en-US" dirty="0">
              <a:latin typeface="Arial" panose="020B0604020202020204" pitchFamily="34" charset="0"/>
              <a:cs typeface="Arial" panose="020B0604020202020204" pitchFamily="34" charset="0"/>
            </a:endParaRPr>
          </a:p>
          <a:p>
            <a:pPr lvl="1">
              <a:buFont typeface="Arial" panose="020B0604020202020204" pitchFamily="34" charset="0"/>
              <a:buChar char="•"/>
            </a:pPr>
            <a:r>
              <a:rPr lang="en-US" dirty="0" smtClean="0">
                <a:latin typeface="Arial" panose="020B0604020202020204" pitchFamily="34" charset="0"/>
                <a:cs typeface="Arial" panose="020B0604020202020204" pitchFamily="34" charset="0"/>
              </a:rPr>
              <a:t>Establish </a:t>
            </a:r>
            <a:r>
              <a:rPr lang="en-US" dirty="0">
                <a:latin typeface="Arial" panose="020B0604020202020204" pitchFamily="34" charset="0"/>
                <a:cs typeface="Arial" panose="020B0604020202020204" pitchFamily="34" charset="0"/>
              </a:rPr>
              <a:t>rigorous standards for acceptance into teacher and administrator preparation </a:t>
            </a:r>
            <a:r>
              <a:rPr lang="en-US" dirty="0" smtClean="0">
                <a:latin typeface="Arial" panose="020B0604020202020204" pitchFamily="34" charset="0"/>
                <a:cs typeface="Arial" panose="020B0604020202020204" pitchFamily="34" charset="0"/>
              </a:rPr>
              <a:t>programs.</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294967295"/>
          </p:nvPr>
        </p:nvSpPr>
        <p:spPr>
          <a:xfrm>
            <a:off x="6881806" y="6126163"/>
            <a:ext cx="2133600" cy="365125"/>
          </a:xfrm>
          <a:prstGeom prst="rect">
            <a:avLst/>
          </a:prstGeom>
        </p:spPr>
        <p:txBody>
          <a:bodyPr/>
          <a:lstStyle/>
          <a:p>
            <a:fld id="{24F2258D-CF54-2C4E-9726-8648A0B8DDCC}" type="slidenum">
              <a:rPr lang="en-US" smtClean="0"/>
              <a:pPr/>
              <a:t>2</a:t>
            </a:fld>
            <a:endParaRPr lang="en-US" dirty="0"/>
          </a:p>
        </p:txBody>
      </p:sp>
      <p:sp>
        <p:nvSpPr>
          <p:cNvPr id="5" name="Title 1"/>
          <p:cNvSpPr txBox="1">
            <a:spLocks/>
          </p:cNvSpPr>
          <p:nvPr/>
        </p:nvSpPr>
        <p:spPr>
          <a:xfrm>
            <a:off x="457200" y="442596"/>
            <a:ext cx="8229600" cy="1143000"/>
          </a:xfrm>
          <a:prstGeom prst="rect">
            <a:avLst/>
          </a:prstGeom>
          <a:ln w="19050">
            <a:solidFill>
              <a:srgbClr val="000090"/>
            </a:solidFill>
          </a:ln>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000090"/>
                </a:solidFill>
                <a:latin typeface="Arial" panose="020B0604020202020204" pitchFamily="34" charset="0"/>
                <a:cs typeface="Arial" panose="020B0604020202020204" pitchFamily="34" charset="0"/>
              </a:rPr>
              <a:t>Charge of EPAC</a:t>
            </a:r>
            <a:endParaRPr lang="en-US" b="1" dirty="0">
              <a:solidFill>
                <a:srgbClr val="00009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118255"/>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9"/>
            <a:ext cx="8229600" cy="1143001"/>
          </a:xfrm>
          <a:ln w="19050">
            <a:solidFill>
              <a:srgbClr val="000090"/>
            </a:solidFill>
          </a:ln>
        </p:spPr>
        <p:txBody>
          <a:bodyPr>
            <a:noAutofit/>
          </a:bodyPr>
          <a:lstStyle/>
          <a:p>
            <a:r>
              <a:rPr lang="en-US" sz="2800" b="1" dirty="0">
                <a:solidFill>
                  <a:srgbClr val="000090"/>
                </a:solidFill>
                <a:latin typeface="Arial" panose="020B0604020202020204" pitchFamily="34" charset="0"/>
                <a:cs typeface="Arial" panose="020B0604020202020204" pitchFamily="34" charset="0"/>
              </a:rPr>
              <a:t>EPAC Principles for Transformation of Teacher and School Leader Preparation</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6311" y="5818130"/>
            <a:ext cx="1096963" cy="832417"/>
          </a:xfrm>
          <a:prstGeom prst="rect">
            <a:avLst/>
          </a:prstGeom>
        </p:spPr>
      </p:pic>
      <p:sp>
        <p:nvSpPr>
          <p:cNvPr id="7" name="Content Placeholder 2"/>
          <p:cNvSpPr>
            <a:spLocks noGrp="1"/>
          </p:cNvSpPr>
          <p:nvPr>
            <p:ph idx="1"/>
          </p:nvPr>
        </p:nvSpPr>
        <p:spPr>
          <a:xfrm>
            <a:off x="731347" y="1905000"/>
            <a:ext cx="8107854" cy="3764534"/>
          </a:xfrm>
        </p:spPr>
        <p:txBody>
          <a:bodyPr>
            <a:normAutofit lnSpcReduction="10000"/>
          </a:bodyPr>
          <a:lstStyle/>
          <a:p>
            <a:pPr marL="514350" indent="-514350" eaLnBrk="1" hangingPunct="1">
              <a:spcBef>
                <a:spcPts val="1200"/>
              </a:spcBef>
              <a:buFont typeface="Wingdings 2" pitchFamily="18" charset="2"/>
              <a:buAutoNum type="arabicPeriod"/>
            </a:pPr>
            <a:r>
              <a:rPr lang="en-US" sz="2600" b="1" dirty="0" smtClean="0">
                <a:latin typeface="Arial" panose="020B0604020202020204" pitchFamily="34" charset="0"/>
                <a:cs typeface="Arial" panose="020B0604020202020204" pitchFamily="34" charset="0"/>
              </a:rPr>
              <a:t>Program Entry Standards</a:t>
            </a:r>
          </a:p>
          <a:p>
            <a:pPr marL="514350" indent="-514350" eaLnBrk="1" hangingPunct="1">
              <a:spcBef>
                <a:spcPts val="1200"/>
              </a:spcBef>
              <a:buFont typeface="Wingdings 2" pitchFamily="18" charset="2"/>
              <a:buAutoNum type="arabicPeriod"/>
            </a:pPr>
            <a:r>
              <a:rPr lang="en-US" sz="2600" b="1" dirty="0" smtClean="0">
                <a:latin typeface="Arial" panose="020B0604020202020204" pitchFamily="34" charset="0"/>
                <a:cs typeface="Arial" panose="020B0604020202020204" pitchFamily="34" charset="0"/>
              </a:rPr>
              <a:t>Staffing &amp; Support of Clinical Experiences</a:t>
            </a:r>
          </a:p>
          <a:p>
            <a:pPr marL="514350" indent="-514350" eaLnBrk="1" hangingPunct="1">
              <a:spcBef>
                <a:spcPts val="1200"/>
              </a:spcBef>
              <a:buFont typeface="Wingdings 2" pitchFamily="18" charset="2"/>
              <a:buAutoNum type="arabicPeriod" startAt="3"/>
            </a:pPr>
            <a:r>
              <a:rPr lang="en-US" sz="2600" b="1" dirty="0" smtClean="0">
                <a:latin typeface="Arial" panose="020B0604020202020204" pitchFamily="34" charset="0"/>
                <a:cs typeface="Arial" panose="020B0604020202020204" pitchFamily="34" charset="0"/>
              </a:rPr>
              <a:t>Clinical Experience Requirements</a:t>
            </a:r>
          </a:p>
          <a:p>
            <a:pPr marL="514350" indent="-514350" eaLnBrk="1" hangingPunct="1">
              <a:spcBef>
                <a:spcPts val="1200"/>
              </a:spcBef>
              <a:buFont typeface="Wingdings 2" pitchFamily="18" charset="2"/>
              <a:buAutoNum type="arabicPeriod" startAt="3"/>
            </a:pPr>
            <a:r>
              <a:rPr lang="en-US" sz="2600" b="1" dirty="0" smtClean="0">
                <a:latin typeface="Arial" panose="020B0604020202020204" pitchFamily="34" charset="0"/>
                <a:cs typeface="Arial" panose="020B0604020202020204" pitchFamily="34" charset="0"/>
              </a:rPr>
              <a:t>District-Program Partnerships &amp; Shared Responsibility</a:t>
            </a:r>
          </a:p>
          <a:p>
            <a:pPr marL="514350" indent="-514350" eaLnBrk="1" hangingPunct="1">
              <a:spcBef>
                <a:spcPts val="1200"/>
              </a:spcBef>
              <a:buFont typeface="Wingdings 2" pitchFamily="18" charset="2"/>
              <a:buAutoNum type="arabicPeriod" startAt="5"/>
            </a:pPr>
            <a:r>
              <a:rPr lang="en-US" sz="2600" b="1" dirty="0" smtClean="0">
                <a:latin typeface="Arial" panose="020B0604020202020204" pitchFamily="34" charset="0"/>
                <a:cs typeface="Arial" panose="020B0604020202020204" pitchFamily="34" charset="0"/>
              </a:rPr>
              <a:t>Program Completion &amp; Candidate Assessment   Standards</a:t>
            </a:r>
            <a:endParaRPr lang="en-US" sz="2600" b="1" dirty="0">
              <a:latin typeface="Arial" panose="020B0604020202020204" pitchFamily="34" charset="0"/>
              <a:cs typeface="Arial" panose="020B0604020202020204" pitchFamily="34" charset="0"/>
            </a:endParaRPr>
          </a:p>
          <a:p>
            <a:pPr marL="514350" indent="-514350" eaLnBrk="1" hangingPunct="1">
              <a:spcBef>
                <a:spcPts val="1200"/>
              </a:spcBef>
              <a:buFont typeface="Wingdings 2" pitchFamily="18" charset="2"/>
              <a:buAutoNum type="arabicPeriod" startAt="5"/>
            </a:pPr>
            <a:r>
              <a:rPr lang="en-US" sz="2600" b="1" dirty="0" smtClean="0">
                <a:latin typeface="Arial" panose="020B0604020202020204" pitchFamily="34" charset="0"/>
                <a:cs typeface="Arial" panose="020B0604020202020204" pitchFamily="34" charset="0"/>
              </a:rPr>
              <a:t>Program Effectiveness &amp; Accountability</a:t>
            </a:r>
            <a:endParaRPr lang="en-US" sz="2600" dirty="0" smtClean="0">
              <a:latin typeface="Arial" panose="020B0604020202020204" pitchFamily="34" charset="0"/>
              <a:cs typeface="Arial" panose="020B0604020202020204" pitchFamily="34" charset="0"/>
            </a:endParaRPr>
          </a:p>
        </p:txBody>
      </p:sp>
      <p:sp>
        <p:nvSpPr>
          <p:cNvPr id="8" name="Slide Number Placeholder 7"/>
          <p:cNvSpPr>
            <a:spLocks noGrp="1"/>
          </p:cNvSpPr>
          <p:nvPr>
            <p:ph type="sldNum" sz="quarter" idx="4294967295"/>
          </p:nvPr>
        </p:nvSpPr>
        <p:spPr>
          <a:xfrm>
            <a:off x="6881806" y="6126163"/>
            <a:ext cx="2133600" cy="365125"/>
          </a:xfrm>
          <a:prstGeom prst="rect">
            <a:avLst/>
          </a:prstGeom>
        </p:spPr>
        <p:txBody>
          <a:bodyPr/>
          <a:lstStyle/>
          <a:p>
            <a:fld id="{24F2258D-CF54-2C4E-9726-8648A0B8DDCC}" type="slidenum">
              <a:rPr lang="en-US" smtClean="0"/>
              <a:pPr/>
              <a:t>3</a:t>
            </a:fld>
            <a:endParaRPr lang="en-US" dirty="0"/>
          </a:p>
        </p:txBody>
      </p:sp>
    </p:spTree>
    <p:extLst>
      <p:ext uri="{BB962C8B-B14F-4D97-AF65-F5344CB8AC3E}">
        <p14:creationId xmlns:p14="http://schemas.microsoft.com/office/powerpoint/2010/main" val="99124341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1000"/>
                                        <p:tgtEl>
                                          <p:spTgt spid="7">
                                            <p:txEl>
                                              <p:pRg st="1" end="1"/>
                                            </p:txEl>
                                          </p:spTgt>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1000"/>
                                        <p:tgtEl>
                                          <p:spTgt spid="7">
                                            <p:txEl>
                                              <p:pRg st="2" end="2"/>
                                            </p:txEl>
                                          </p:spTgt>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1000"/>
                                        <p:tgtEl>
                                          <p:spTgt spid="7">
                                            <p:txEl>
                                              <p:pRg st="3" end="3"/>
                                            </p:txEl>
                                          </p:spTgt>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1000"/>
                                        <p:tgtEl>
                                          <p:spTgt spid="7">
                                            <p:txEl>
                                              <p:pRg st="4" end="4"/>
                                            </p:txEl>
                                          </p:spTgt>
                                        </p:tgtEl>
                                      </p:cBhvr>
                                    </p:animEffect>
                                  </p:childTnLst>
                                </p:cTn>
                              </p:par>
                            </p:childTnLst>
                          </p:cTn>
                        </p:par>
                        <p:par>
                          <p:cTn id="24" fill="hold">
                            <p:stCondLst>
                              <p:cond delay="5000"/>
                            </p:stCondLst>
                            <p:childTnLst>
                              <p:par>
                                <p:cTn id="25" presetID="10" presetClass="entr" presetSubtype="0" fill="hold" grpId="0" nodeType="after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10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04938"/>
          </a:xfrm>
          <a:ln w="19050">
            <a:solidFill>
              <a:srgbClr val="000090"/>
            </a:solidFill>
          </a:ln>
        </p:spPr>
        <p:txBody>
          <a:bodyPr>
            <a:normAutofit fontScale="90000"/>
          </a:bodyPr>
          <a:lstStyle/>
          <a:p>
            <a:r>
              <a:rPr lang="en-US" sz="3600" b="1" dirty="0" smtClean="0">
                <a:solidFill>
                  <a:srgbClr val="000090"/>
                </a:solidFill>
              </a:rPr>
              <a:t>Alignment of CSDE Work to EPAC Principles</a:t>
            </a:r>
            <a:endParaRPr lang="en-US" sz="3600" b="1" dirty="0">
              <a:solidFill>
                <a:srgbClr val="000090"/>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308861879"/>
              </p:ext>
            </p:extLst>
          </p:nvPr>
        </p:nvGraphicFramePr>
        <p:xfrm>
          <a:off x="533400" y="1447800"/>
          <a:ext cx="7924800" cy="4343400"/>
        </p:xfrm>
        <a:graphic>
          <a:graphicData uri="http://schemas.openxmlformats.org/drawingml/2006/table">
            <a:tbl>
              <a:tblPr firstRow="1" bandRow="1">
                <a:tableStyleId>{5C22544A-7EE6-4342-B048-85BDC9FD1C3A}</a:tableStyleId>
              </a:tblPr>
              <a:tblGrid>
                <a:gridCol w="2572083"/>
                <a:gridCol w="3406274"/>
                <a:gridCol w="1946443"/>
              </a:tblGrid>
              <a:tr h="420683">
                <a:tc>
                  <a:txBody>
                    <a:bodyPr/>
                    <a:lstStyle/>
                    <a:p>
                      <a:pPr algn="ctr"/>
                      <a:r>
                        <a:rPr lang="en-US" sz="1400" dirty="0" smtClean="0"/>
                        <a:t>EPAC Principles</a:t>
                      </a:r>
                      <a:endParaRPr lang="en-US" sz="1400" dirty="0"/>
                    </a:p>
                  </a:txBody>
                  <a:tcPr/>
                </a:tc>
                <a:tc>
                  <a:txBody>
                    <a:bodyPr/>
                    <a:lstStyle/>
                    <a:p>
                      <a:pPr algn="ctr"/>
                      <a:r>
                        <a:rPr lang="en-US" sz="1400" dirty="0" smtClean="0"/>
                        <a:t>Work</a:t>
                      </a:r>
                      <a:r>
                        <a:rPr lang="en-US" sz="1400" baseline="0" dirty="0" smtClean="0"/>
                        <a:t> Alignment</a:t>
                      </a:r>
                      <a:endParaRPr lang="en-US" sz="1400" dirty="0"/>
                    </a:p>
                  </a:txBody>
                  <a:tcPr/>
                </a:tc>
                <a:tc>
                  <a:txBody>
                    <a:bodyPr/>
                    <a:lstStyle/>
                    <a:p>
                      <a:pPr algn="ctr"/>
                      <a:r>
                        <a:rPr lang="en-US" sz="1400" dirty="0" smtClean="0"/>
                        <a:t>Subcommittee</a:t>
                      </a:r>
                      <a:endParaRPr lang="en-US" sz="1400" dirty="0"/>
                    </a:p>
                  </a:txBody>
                  <a:tcPr/>
                </a:tc>
              </a:tr>
              <a:tr h="554503">
                <a:tc>
                  <a:txBody>
                    <a:bodyPr/>
                    <a:lstStyle/>
                    <a:p>
                      <a:pPr marL="228600" indent="-228600" algn="l" eaLnBrk="1" hangingPunct="1">
                        <a:spcBef>
                          <a:spcPts val="1200"/>
                        </a:spcBef>
                        <a:buFont typeface="+mj-lt"/>
                        <a:buAutoNum type="arabicPeriod"/>
                        <a:tabLst/>
                      </a:pPr>
                      <a:r>
                        <a:rPr lang="en-US" sz="1400" b="1" dirty="0" smtClean="0"/>
                        <a:t>Program Entry </a:t>
                      </a:r>
                      <a:r>
                        <a:rPr lang="en-US" sz="1400" b="1" dirty="0" smtClean="0"/>
                        <a:t>Standards</a:t>
                      </a:r>
                      <a:endParaRPr lang="en-US" sz="1400" b="1" dirty="0" smtClean="0"/>
                    </a:p>
                  </a:txBody>
                  <a:tcPr/>
                </a:tc>
                <a:tc>
                  <a:txBody>
                    <a:bodyPr/>
                    <a:lstStyle/>
                    <a:p>
                      <a:pPr algn="l"/>
                      <a:r>
                        <a:rPr lang="en-US" sz="1400" dirty="0" smtClean="0"/>
                        <a:t>To be addressed in program approval regulations drafted in 2015-16</a:t>
                      </a:r>
                      <a:endParaRPr lang="en-US" sz="1400" dirty="0"/>
                    </a:p>
                  </a:txBody>
                  <a:tcPr/>
                </a:tc>
                <a:tc>
                  <a:txBody>
                    <a:bodyPr/>
                    <a:lstStyle/>
                    <a:p>
                      <a:pPr algn="l"/>
                      <a:r>
                        <a:rPr lang="en-US" sz="1400" dirty="0" smtClean="0"/>
                        <a:t>Program</a:t>
                      </a:r>
                      <a:r>
                        <a:rPr lang="en-US" sz="1400" baseline="0" dirty="0" smtClean="0"/>
                        <a:t> Review</a:t>
                      </a:r>
                      <a:endParaRPr lang="en-US" sz="1400" dirty="0"/>
                    </a:p>
                  </a:txBody>
                  <a:tcPr/>
                </a:tc>
              </a:tr>
              <a:tr h="554503">
                <a:tc>
                  <a:txBody>
                    <a:bodyPr/>
                    <a:lstStyle/>
                    <a:p>
                      <a:pPr marL="228600" marR="0" indent="-228600" algn="l" defTabSz="457200" rtl="0" eaLnBrk="1" fontAlgn="auto" latinLnBrk="0" hangingPunct="1">
                        <a:lnSpc>
                          <a:spcPct val="100000"/>
                        </a:lnSpc>
                        <a:spcBef>
                          <a:spcPts val="0"/>
                        </a:spcBef>
                        <a:spcAft>
                          <a:spcPts val="0"/>
                        </a:spcAft>
                        <a:buClrTx/>
                        <a:buSzTx/>
                        <a:buFontTx/>
                        <a:buNone/>
                        <a:tabLst/>
                        <a:defRPr/>
                      </a:pPr>
                      <a:r>
                        <a:rPr lang="en-US" sz="1400" b="1" dirty="0" smtClean="0"/>
                        <a:t>2.	Staffing &amp; Support of Clinical Experiences</a:t>
                      </a:r>
                    </a:p>
                  </a:txBody>
                  <a:tcPr/>
                </a:tc>
                <a:tc>
                  <a:txBody>
                    <a:bodyPr/>
                    <a:lstStyle/>
                    <a:p>
                      <a:pPr algn="l"/>
                      <a:r>
                        <a:rPr lang="en-US" sz="1400" dirty="0" smtClean="0"/>
                        <a:t>Program</a:t>
                      </a:r>
                      <a:r>
                        <a:rPr lang="en-US" sz="1400" baseline="0" dirty="0" smtClean="0"/>
                        <a:t> approval regulations</a:t>
                      </a:r>
                    </a:p>
                    <a:p>
                      <a:pPr algn="l"/>
                      <a:r>
                        <a:rPr lang="en-US" sz="1400" baseline="0" dirty="0" smtClean="0"/>
                        <a:t>IHE/District Partnership Protocol</a:t>
                      </a:r>
                      <a:endParaRPr lang="en-US" sz="1400" dirty="0"/>
                    </a:p>
                  </a:txBody>
                  <a:tcPr/>
                </a:tc>
                <a:tc>
                  <a:txBody>
                    <a:bodyPr/>
                    <a:lstStyle/>
                    <a:p>
                      <a:pPr algn="l"/>
                      <a:r>
                        <a:rPr lang="en-US" sz="1400" dirty="0" smtClean="0"/>
                        <a:t>Program Review</a:t>
                      </a:r>
                    </a:p>
                    <a:p>
                      <a:pPr algn="l"/>
                      <a:r>
                        <a:rPr lang="en-US" sz="1400" dirty="0" smtClean="0"/>
                        <a:t>Assessment  </a:t>
                      </a:r>
                      <a:endParaRPr lang="en-US" sz="1400" dirty="0"/>
                    </a:p>
                  </a:txBody>
                  <a:tcPr/>
                </a:tc>
              </a:tr>
              <a:tr h="554503">
                <a:tc>
                  <a:txBody>
                    <a:bodyPr/>
                    <a:lstStyle/>
                    <a:p>
                      <a:pPr marL="228600" marR="0" indent="-228600" algn="l" defTabSz="457200" rtl="0" eaLnBrk="1" fontAlgn="auto" latinLnBrk="0" hangingPunct="1">
                        <a:lnSpc>
                          <a:spcPct val="100000"/>
                        </a:lnSpc>
                        <a:spcBef>
                          <a:spcPts val="0"/>
                        </a:spcBef>
                        <a:spcAft>
                          <a:spcPts val="0"/>
                        </a:spcAft>
                        <a:buClrTx/>
                        <a:buSzTx/>
                        <a:buFontTx/>
                        <a:buNone/>
                        <a:tabLst/>
                        <a:defRPr/>
                      </a:pPr>
                      <a:r>
                        <a:rPr lang="en-US" sz="1400" b="1" dirty="0" smtClean="0"/>
                        <a:t>3.	Clinical Experience Requirements</a:t>
                      </a:r>
                      <a:endParaRPr lang="en-US" sz="1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To be addressed in program approval regulations</a:t>
                      </a:r>
                      <a:r>
                        <a:rPr lang="en-US" sz="1400" baseline="0" dirty="0" smtClean="0"/>
                        <a:t> and</a:t>
                      </a:r>
                      <a:r>
                        <a:rPr lang="en-US" sz="1400" dirty="0" smtClean="0"/>
                        <a:t> CAEP process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Program Review</a:t>
                      </a:r>
                    </a:p>
                  </a:txBody>
                  <a:tcPr/>
                </a:tc>
              </a:tr>
              <a:tr h="782827">
                <a:tc>
                  <a:txBody>
                    <a:bodyPr/>
                    <a:lstStyle/>
                    <a:p>
                      <a:pPr marL="228600" marR="0" indent="-228600" algn="l" defTabSz="457200" rtl="0" eaLnBrk="1" fontAlgn="auto" latinLnBrk="0" hangingPunct="1">
                        <a:lnSpc>
                          <a:spcPct val="100000"/>
                        </a:lnSpc>
                        <a:spcBef>
                          <a:spcPts val="0"/>
                        </a:spcBef>
                        <a:spcAft>
                          <a:spcPts val="0"/>
                        </a:spcAft>
                        <a:buClrTx/>
                        <a:buSzTx/>
                        <a:buFontTx/>
                        <a:buNone/>
                        <a:tabLst/>
                        <a:defRPr/>
                      </a:pPr>
                      <a:r>
                        <a:rPr lang="en-US" sz="1400" b="1" dirty="0" smtClean="0"/>
                        <a:t>4.	District-Program Partnerships &amp; Shared Responsibility</a:t>
                      </a:r>
                      <a:endParaRPr lang="en-US" sz="1400" dirty="0"/>
                    </a:p>
                  </a:txBody>
                  <a:tcPr/>
                </a:tc>
                <a:tc>
                  <a:txBody>
                    <a:bodyPr/>
                    <a:lstStyle/>
                    <a:p>
                      <a:pPr algn="l"/>
                      <a:r>
                        <a:rPr lang="en-US" sz="1400" dirty="0" smtClean="0"/>
                        <a:t>IHE/District Interview</a:t>
                      </a:r>
                      <a:r>
                        <a:rPr lang="en-US" sz="1400" baseline="0" dirty="0" smtClean="0"/>
                        <a:t> Protocol and model MOA under development</a:t>
                      </a:r>
                      <a:endParaRPr lang="en-US" sz="1400" dirty="0"/>
                    </a:p>
                  </a:txBody>
                  <a:tcPr/>
                </a:tc>
                <a:tc>
                  <a:txBody>
                    <a:bodyPr/>
                    <a:lstStyle/>
                    <a:p>
                      <a:pPr algn="l"/>
                      <a:r>
                        <a:rPr lang="en-US" sz="1400" dirty="0" smtClean="0"/>
                        <a:t>Assessment  </a:t>
                      </a:r>
                    </a:p>
                  </a:txBody>
                  <a:tcPr/>
                </a:tc>
              </a:tr>
              <a:tr h="782827">
                <a:tc>
                  <a:txBody>
                    <a:bodyPr/>
                    <a:lstStyle/>
                    <a:p>
                      <a:pPr marL="228600" marR="0" indent="-228600" algn="l" defTabSz="457200" rtl="0" eaLnBrk="1" fontAlgn="auto" latinLnBrk="0" hangingPunct="1">
                        <a:lnSpc>
                          <a:spcPct val="100000"/>
                        </a:lnSpc>
                        <a:spcBef>
                          <a:spcPts val="0"/>
                        </a:spcBef>
                        <a:spcAft>
                          <a:spcPts val="0"/>
                        </a:spcAft>
                        <a:buClrTx/>
                        <a:buSzTx/>
                        <a:buFontTx/>
                        <a:buNone/>
                        <a:tabLst/>
                        <a:defRPr/>
                      </a:pPr>
                      <a:r>
                        <a:rPr lang="en-US" sz="1400" b="1" dirty="0" smtClean="0"/>
                        <a:t>5.	Program Completion &amp; Candidate Assessment Standards</a:t>
                      </a:r>
                      <a:endParaRPr lang="en-US" sz="14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To be addressed in program approval regulations</a:t>
                      </a:r>
                      <a:r>
                        <a:rPr lang="en-US" sz="1400" baseline="0" dirty="0" smtClean="0"/>
                        <a:t> and</a:t>
                      </a:r>
                      <a:r>
                        <a:rPr lang="en-US" sz="1400" dirty="0" smtClean="0"/>
                        <a:t> CAEP process as well</a:t>
                      </a:r>
                      <a:r>
                        <a:rPr lang="en-US" sz="1400" baseline="0" dirty="0" smtClean="0"/>
                        <a:t> as new pre-service assessment</a:t>
                      </a:r>
                      <a:endParaRPr lang="en-US" sz="1400" dirty="0" smtClean="0"/>
                    </a:p>
                  </a:txBody>
                  <a:tcPr/>
                </a:tc>
                <a:tc>
                  <a:txBody>
                    <a:bodyPr/>
                    <a:lstStyle/>
                    <a:p>
                      <a:pPr algn="l"/>
                      <a:r>
                        <a:rPr lang="en-US" sz="1400" dirty="0" smtClean="0"/>
                        <a:t>Program Review</a:t>
                      </a:r>
                      <a:r>
                        <a:rPr lang="en-US" sz="1400" baseline="0" dirty="0" smtClean="0"/>
                        <a:t> </a:t>
                      </a:r>
                      <a:r>
                        <a:rPr lang="en-US" sz="1400" dirty="0" smtClean="0"/>
                        <a:t>Assessment</a:t>
                      </a:r>
                      <a:endParaRPr lang="en-US" sz="1400" dirty="0"/>
                    </a:p>
                  </a:txBody>
                  <a:tcPr/>
                </a:tc>
              </a:tr>
              <a:tr h="693554">
                <a:tc>
                  <a:txBody>
                    <a:bodyPr/>
                    <a:lstStyle/>
                    <a:p>
                      <a:pPr marL="228600" marR="0" indent="-228600" algn="l" defTabSz="457200" rtl="0" eaLnBrk="1" fontAlgn="auto" latinLnBrk="0" hangingPunct="1">
                        <a:lnSpc>
                          <a:spcPct val="100000"/>
                        </a:lnSpc>
                        <a:spcBef>
                          <a:spcPts val="0"/>
                        </a:spcBef>
                        <a:spcAft>
                          <a:spcPts val="0"/>
                        </a:spcAft>
                        <a:buClrTx/>
                        <a:buSzTx/>
                        <a:buFontTx/>
                        <a:buNone/>
                        <a:tabLst/>
                        <a:defRPr/>
                      </a:pPr>
                      <a:r>
                        <a:rPr lang="en-US" sz="1400" b="1" dirty="0" smtClean="0"/>
                        <a:t>6.	Program Effectiveness &amp; Accountability</a:t>
                      </a:r>
                      <a:endParaRPr lang="en-US" sz="1400" dirty="0"/>
                    </a:p>
                  </a:txBody>
                  <a:tcPr/>
                </a:tc>
                <a:tc>
                  <a:txBody>
                    <a:bodyPr/>
                    <a:lstStyle/>
                    <a:p>
                      <a:pPr algn="l"/>
                      <a:r>
                        <a:rPr lang="en-US" sz="1400" dirty="0" smtClean="0"/>
                        <a:t>Data and accountability system dashboard under design</a:t>
                      </a:r>
                      <a:endParaRPr lang="en-US" sz="1400" dirty="0"/>
                    </a:p>
                  </a:txBody>
                  <a:tcPr/>
                </a:tc>
                <a:tc>
                  <a:txBody>
                    <a:bodyPr/>
                    <a:lstStyle/>
                    <a:p>
                      <a:pPr algn="l"/>
                      <a:r>
                        <a:rPr lang="en-US" sz="1400" dirty="0" smtClean="0"/>
                        <a:t>Accountability/Data</a:t>
                      </a:r>
                      <a:endParaRPr lang="en-US" sz="1400" dirty="0"/>
                    </a:p>
                  </a:txBody>
                  <a:tcPr/>
                </a:tc>
              </a:tr>
            </a:tbl>
          </a:graphicData>
        </a:graphic>
      </p:graphicFrame>
      <p:sp>
        <p:nvSpPr>
          <p:cNvPr id="4" name="Slide Number Placeholder 3"/>
          <p:cNvSpPr>
            <a:spLocks noGrp="1"/>
          </p:cNvSpPr>
          <p:nvPr>
            <p:ph type="sldNum" sz="quarter" idx="4294967295"/>
          </p:nvPr>
        </p:nvSpPr>
        <p:spPr>
          <a:xfrm>
            <a:off x="6881806" y="6126163"/>
            <a:ext cx="2133600" cy="365125"/>
          </a:xfrm>
          <a:prstGeom prst="rect">
            <a:avLst/>
          </a:prstGeom>
        </p:spPr>
        <p:txBody>
          <a:bodyPr/>
          <a:lstStyle/>
          <a:p>
            <a:fld id="{24F2258D-CF54-2C4E-9726-8648A0B8DDCC}" type="slidenum">
              <a:rPr lang="en-US" smtClean="0"/>
              <a:pPr/>
              <a:t>4</a:t>
            </a:fld>
            <a:endParaRPr lang="en-US" dirty="0"/>
          </a:p>
        </p:txBody>
      </p:sp>
    </p:spTree>
    <p:extLst>
      <p:ext uri="{BB962C8B-B14F-4D97-AF65-F5344CB8AC3E}">
        <p14:creationId xmlns:p14="http://schemas.microsoft.com/office/powerpoint/2010/main" val="4157012882"/>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274639"/>
            <a:ext cx="3657600" cy="715962"/>
          </a:xfrm>
          <a:ln w="19050">
            <a:solidFill>
              <a:srgbClr val="000090"/>
            </a:solidFill>
          </a:ln>
        </p:spPr>
        <p:txBody>
          <a:bodyPr>
            <a:normAutofit/>
          </a:bodyPr>
          <a:lstStyle/>
          <a:p>
            <a:r>
              <a:rPr lang="en-US" sz="3600" b="1" dirty="0" smtClean="0">
                <a:solidFill>
                  <a:srgbClr val="000090"/>
                </a:solidFill>
                <a:latin typeface="Arial" panose="020B0604020202020204" pitchFamily="34" charset="0"/>
                <a:cs typeface="Arial" panose="020B0604020202020204" pitchFamily="34" charset="0"/>
              </a:rPr>
              <a:t>Goal for Today</a:t>
            </a:r>
            <a:endParaRPr lang="en-US" sz="3600" b="1" dirty="0">
              <a:solidFill>
                <a:srgbClr val="00009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294967295"/>
          </p:nvPr>
        </p:nvSpPr>
        <p:spPr>
          <a:xfrm>
            <a:off x="6881806" y="6126163"/>
            <a:ext cx="2133600" cy="365125"/>
          </a:xfrm>
          <a:prstGeom prst="rect">
            <a:avLst/>
          </a:prstGeom>
        </p:spPr>
        <p:txBody>
          <a:bodyPr/>
          <a:lstStyle/>
          <a:p>
            <a:fld id="{24F2258D-CF54-2C4E-9726-8648A0B8DDCC}" type="slidenum">
              <a:rPr lang="en-US" smtClean="0"/>
              <a:pPr/>
              <a:t>5</a:t>
            </a:fld>
            <a:endParaRPr lang="en-US" dirty="0"/>
          </a:p>
        </p:txBody>
      </p:sp>
      <p:sp>
        <p:nvSpPr>
          <p:cNvPr id="3" name="TextBox 2"/>
          <p:cNvSpPr txBox="1"/>
          <p:nvPr/>
        </p:nvSpPr>
        <p:spPr>
          <a:xfrm>
            <a:off x="609600" y="1752599"/>
            <a:ext cx="8229601" cy="255454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457200" marR="0" indent="-457200" algn="l" defTabSz="4572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3200" b="0" i="0" u="none" strike="noStrike" cap="none" spc="0" normalizeH="0" baseline="0" dirty="0" smtClean="0">
                <a:ln>
                  <a:noFill/>
                </a:ln>
                <a:solidFill>
                  <a:srgbClr val="000000"/>
                </a:solidFill>
                <a:effectLst/>
                <a:uFillTx/>
                <a:latin typeface="Arial" panose="020B0604020202020204" pitchFamily="34" charset="0"/>
                <a:cs typeface="Arial" panose="020B0604020202020204" pitchFamily="34" charset="0"/>
                <a:sym typeface="Calibri"/>
              </a:rPr>
              <a:t>Present</a:t>
            </a:r>
            <a:r>
              <a:rPr kumimoji="0" lang="en-US" sz="3200" b="0" i="0" u="none" strike="noStrike" cap="none" spc="0" normalizeH="0" dirty="0" smtClean="0">
                <a:ln>
                  <a:noFill/>
                </a:ln>
                <a:solidFill>
                  <a:srgbClr val="000000"/>
                </a:solidFill>
                <a:effectLst/>
                <a:uFillTx/>
                <a:latin typeface="Arial" panose="020B0604020202020204" pitchFamily="34" charset="0"/>
                <a:cs typeface="Arial" panose="020B0604020202020204" pitchFamily="34" charset="0"/>
                <a:sym typeface="Calibri"/>
              </a:rPr>
              <a:t>  update and summary of EPAC  work and accomplishments</a:t>
            </a:r>
          </a:p>
          <a:p>
            <a:pPr marL="457200" marR="0" indent="-457200" algn="l" defTabSz="457200" rtl="0" fontAlgn="auto" latinLnBrk="0" hangingPunct="0">
              <a:lnSpc>
                <a:spcPct val="100000"/>
              </a:lnSpc>
              <a:spcBef>
                <a:spcPts val="0"/>
              </a:spcBef>
              <a:spcAft>
                <a:spcPts val="0"/>
              </a:spcAft>
              <a:buClrTx/>
              <a:buSzTx/>
              <a:buFont typeface="Arial" panose="020B0604020202020204" pitchFamily="34" charset="0"/>
              <a:buChar char="•"/>
              <a:tabLst/>
            </a:pPr>
            <a:endParaRPr lang="en-US" sz="3200" baseline="0" dirty="0">
              <a:latin typeface="Arial" panose="020B0604020202020204" pitchFamily="34" charset="0"/>
              <a:cs typeface="Arial" panose="020B0604020202020204" pitchFamily="34" charset="0"/>
            </a:endParaRPr>
          </a:p>
          <a:p>
            <a:pPr marL="457200" marR="0" indent="-457200" algn="l" defTabSz="457200" rtl="0" fontAlgn="auto" latinLnBrk="0" hangingPunct="0">
              <a:lnSpc>
                <a:spcPct val="100000"/>
              </a:lnSpc>
              <a:spcBef>
                <a:spcPts val="0"/>
              </a:spcBef>
              <a:spcAft>
                <a:spcPts val="0"/>
              </a:spcAft>
              <a:buClrTx/>
              <a:buSzTx/>
              <a:buFont typeface="Arial" panose="020B0604020202020204" pitchFamily="34" charset="0"/>
              <a:buChar char="•"/>
              <a:tabLst/>
            </a:pPr>
            <a:r>
              <a:rPr lang="en-US" sz="3200" dirty="0" smtClean="0">
                <a:latin typeface="Arial" panose="020B0604020202020204" pitchFamily="34" charset="0"/>
                <a:cs typeface="Arial" panose="020B0604020202020204" pitchFamily="34" charset="0"/>
              </a:rPr>
              <a:t>Gather EPAC feedback for December 2016 SBE presentation</a:t>
            </a:r>
            <a:endParaRPr kumimoji="0" lang="en-US" sz="32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endParaRPr>
          </a:p>
        </p:txBody>
      </p:sp>
    </p:spTree>
    <p:extLst>
      <p:ext uri="{BB962C8B-B14F-4D97-AF65-F5344CB8AC3E}">
        <p14:creationId xmlns:p14="http://schemas.microsoft.com/office/powerpoint/2010/main" val="80786565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Shape 226"/>
          <p:cNvSpPr>
            <a:spLocks noGrp="1"/>
          </p:cNvSpPr>
          <p:nvPr>
            <p:ph type="title"/>
          </p:nvPr>
        </p:nvSpPr>
        <p:spPr>
          <a:xfrm>
            <a:off x="457200" y="439228"/>
            <a:ext cx="8403336" cy="932372"/>
          </a:xfrm>
          <a:prstGeom prst="rect">
            <a:avLst/>
          </a:prstGeom>
          <a:ln w="19050">
            <a:solidFill>
              <a:srgbClr val="000090"/>
            </a:solidFill>
            <a:round/>
          </a:ln>
        </p:spPr>
        <p:txBody>
          <a:bodyPr/>
          <a:lstStyle/>
          <a:p>
            <a:pPr defTabSz="386562">
              <a:defRPr sz="2670" b="1">
                <a:solidFill>
                  <a:srgbClr val="000090"/>
                </a:solidFill>
              </a:defRPr>
            </a:pPr>
            <a:r>
              <a:rPr dirty="0"/>
              <a:t>EPAC Meeting</a:t>
            </a:r>
            <a:br>
              <a:rPr dirty="0"/>
            </a:br>
            <a:r>
              <a:rPr dirty="0"/>
              <a:t>(December 2015)</a:t>
            </a:r>
          </a:p>
        </p:txBody>
      </p:sp>
      <p:sp>
        <p:nvSpPr>
          <p:cNvPr id="227" name="Shape 227"/>
          <p:cNvSpPr/>
          <p:nvPr/>
        </p:nvSpPr>
        <p:spPr>
          <a:xfrm>
            <a:off x="609600" y="1699264"/>
            <a:ext cx="8077200" cy="3939536"/>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p>
            <a:pPr marL="342900" indent="-342900">
              <a:buSzPct val="100000"/>
              <a:buFont typeface="Arial"/>
              <a:buChar char="•"/>
              <a:defRPr sz="2000"/>
            </a:pPr>
            <a:r>
              <a:rPr sz="2400" dirty="0"/>
              <a:t>Presented </a:t>
            </a:r>
            <a:r>
              <a:rPr lang="en-US" sz="2400" dirty="0" smtClean="0"/>
              <a:t>a </a:t>
            </a:r>
            <a:r>
              <a:rPr sz="2400" dirty="0" smtClean="0"/>
              <a:t>proposed </a:t>
            </a:r>
            <a:r>
              <a:rPr sz="2400" dirty="0"/>
              <a:t>framework that brought together </a:t>
            </a:r>
            <a:r>
              <a:rPr lang="en-US" sz="2400" dirty="0" smtClean="0"/>
              <a:t>the </a:t>
            </a:r>
            <a:r>
              <a:rPr sz="2400" dirty="0" smtClean="0"/>
              <a:t>work </a:t>
            </a:r>
            <a:r>
              <a:rPr sz="2400" dirty="0"/>
              <a:t>of </a:t>
            </a:r>
            <a:r>
              <a:rPr lang="en-US" sz="2400" dirty="0" smtClean="0"/>
              <a:t>the </a:t>
            </a:r>
            <a:r>
              <a:rPr sz="2400" dirty="0" smtClean="0"/>
              <a:t>data/accountability </a:t>
            </a:r>
            <a:r>
              <a:rPr sz="2400" dirty="0"/>
              <a:t>and assessment subcommittees into </a:t>
            </a:r>
            <a:r>
              <a:rPr lang="en-US" sz="2400" dirty="0" smtClean="0"/>
              <a:t>a </a:t>
            </a:r>
            <a:r>
              <a:rPr sz="2400" dirty="0" smtClean="0"/>
              <a:t>new </a:t>
            </a:r>
            <a:r>
              <a:rPr sz="2400" dirty="0"/>
              <a:t>CT model for program approval.</a:t>
            </a:r>
          </a:p>
          <a:p>
            <a:pPr marL="342900" indent="-342900">
              <a:buSzPct val="100000"/>
              <a:buFont typeface="Arial"/>
              <a:buChar char="•"/>
              <a:defRPr sz="2000"/>
            </a:pPr>
            <a:endParaRPr sz="1000" dirty="0"/>
          </a:p>
          <a:p>
            <a:pPr marL="342900" indent="-342900">
              <a:buSzPct val="100000"/>
              <a:buFont typeface="Arial"/>
              <a:buChar char="•"/>
              <a:defRPr sz="2000"/>
            </a:pPr>
            <a:r>
              <a:rPr sz="2400" dirty="0"/>
              <a:t>Individual educator preparation programs (e.g., elementary </a:t>
            </a:r>
            <a:r>
              <a:rPr sz="2400" dirty="0" smtClean="0"/>
              <a:t>education) </a:t>
            </a:r>
            <a:r>
              <a:rPr sz="2400" dirty="0"/>
              <a:t>would be evaluated and given a status designation on an annual basis using multiple accountability data sources, including measures of content knowledge and pedagogy. The CSDE would implement a focused monitoring system based on data and status designations, including on-site visits triggered by problematic data.</a:t>
            </a:r>
          </a:p>
        </p:txBody>
      </p:sp>
      <p:sp>
        <p:nvSpPr>
          <p:cNvPr id="2" name="Slide Number Placeholder 1"/>
          <p:cNvSpPr>
            <a:spLocks noGrp="1"/>
          </p:cNvSpPr>
          <p:nvPr>
            <p:ph type="sldNum" sz="quarter" idx="2"/>
          </p:nvPr>
        </p:nvSpPr>
        <p:spPr/>
        <p:txBody>
          <a:bodyPr/>
          <a:lstStyle/>
          <a:p>
            <a:fld id="{86CB4B4D-7CA3-9044-876B-883B54F8677D}" type="slidenum">
              <a:rPr lang="en-US" smtClean="0"/>
              <a:t>6</a:t>
            </a:fld>
            <a:endParaRPr lang="en-US"/>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Shape 233"/>
          <p:cNvSpPr/>
          <p:nvPr/>
        </p:nvSpPr>
        <p:spPr>
          <a:xfrm>
            <a:off x="533400" y="301869"/>
            <a:ext cx="8229600" cy="596266"/>
          </a:xfrm>
          <a:prstGeom prst="rect">
            <a:avLst/>
          </a:prstGeom>
          <a:ln w="19050">
            <a:solidFill>
              <a:srgbClr val="000090"/>
            </a:solidFill>
          </a:ln>
          <a:extLst>
            <a:ext uri="{C572A759-6A51-4108-AA02-DFA0A04FC94B}">
              <ma14:wrappingTextBoxFlag xmlns:ma14="http://schemas.microsoft.com/office/mac/drawingml/2011/main" xmlns="" val="1"/>
            </a:ext>
          </a:extLst>
        </p:spPr>
        <p:txBody>
          <a:bodyPr lIns="45718" tIns="45718" rIns="45718" bIns="45718" anchor="ctr">
            <a:normAutofit/>
          </a:bodyPr>
          <a:lstStyle>
            <a:lvl1pPr algn="ctr" defTabSz="438911">
              <a:defRPr sz="2900" b="1">
                <a:solidFill>
                  <a:srgbClr val="000090"/>
                </a:solidFill>
              </a:defRPr>
            </a:lvl1pPr>
          </a:lstStyle>
          <a:p>
            <a:r>
              <a:rPr lang="en-US" dirty="0" smtClean="0"/>
              <a:t>New Statutory Requirement</a:t>
            </a:r>
            <a:endParaRPr dirty="0"/>
          </a:p>
        </p:txBody>
      </p:sp>
      <p:sp>
        <p:nvSpPr>
          <p:cNvPr id="234" name="Shape 234"/>
          <p:cNvSpPr/>
          <p:nvPr/>
        </p:nvSpPr>
        <p:spPr>
          <a:xfrm>
            <a:off x="1184147" y="1066800"/>
            <a:ext cx="7578853" cy="5047532"/>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p>
            <a:r>
              <a:rPr lang="en-US" sz="2400" b="1" i="1" dirty="0" smtClean="0"/>
              <a:t>Special Act No. 16-22</a:t>
            </a:r>
            <a:endParaRPr lang="en-US" sz="2400" dirty="0" smtClean="0"/>
          </a:p>
          <a:p>
            <a:r>
              <a:rPr lang="en-US" sz="2400" b="1" i="1" dirty="0" smtClean="0"/>
              <a:t>AN ACT CONCERNING TEACHER PREPARATION PROGRAMS.</a:t>
            </a:r>
            <a:endParaRPr lang="en-US" sz="2400" dirty="0" smtClean="0"/>
          </a:p>
          <a:p>
            <a:endParaRPr lang="en-US" sz="2400" dirty="0" smtClean="0"/>
          </a:p>
          <a:p>
            <a:r>
              <a:rPr lang="en-US" sz="2400" dirty="0" smtClean="0"/>
              <a:t>Section 1. (</a:t>
            </a:r>
            <a:r>
              <a:rPr lang="en-US" sz="2400" i="1" dirty="0" smtClean="0"/>
              <a:t>Effective from passage</a:t>
            </a:r>
            <a:r>
              <a:rPr lang="en-US" sz="2400" dirty="0" smtClean="0"/>
              <a:t>) Not later than December 31, 2016, the Department of Education and the Office of Higher Education shall enter into an agreement with the Council for the Accreditation of Educator Preparation for the purposes of accrediting and establishing standards for programs of educator preparation leading to professional certification, under chapter 166 of the general statutes, offered at public and independent institutions of higher education in the state.</a:t>
            </a:r>
          </a:p>
          <a:p>
            <a:endParaRPr lang="en-US" sz="1000" dirty="0" smtClean="0"/>
          </a:p>
          <a:p>
            <a:r>
              <a:rPr lang="en-US" sz="2400" dirty="0" smtClean="0"/>
              <a:t>Approved June 10, 2016</a:t>
            </a:r>
            <a:endParaRPr lang="en-US" sz="2400" dirty="0"/>
          </a:p>
        </p:txBody>
      </p:sp>
      <p:sp>
        <p:nvSpPr>
          <p:cNvPr id="3" name="Slide Number Placeholder 2"/>
          <p:cNvSpPr>
            <a:spLocks noGrp="1"/>
          </p:cNvSpPr>
          <p:nvPr>
            <p:ph type="sldNum" sz="quarter" idx="2"/>
          </p:nvPr>
        </p:nvSpPr>
        <p:spPr/>
        <p:txBody>
          <a:bodyPr/>
          <a:lstStyle/>
          <a:p>
            <a:fld id="{86CB4B4D-7CA3-9044-876B-883B54F8677D}" type="slidenum">
              <a:rPr lang="en-US" smtClean="0"/>
              <a:t>7</a:t>
            </a:fld>
            <a:endParaRPr lang="en-US"/>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Shape 236"/>
          <p:cNvSpPr/>
          <p:nvPr/>
        </p:nvSpPr>
        <p:spPr>
          <a:xfrm>
            <a:off x="609600" y="516874"/>
            <a:ext cx="8229600" cy="596266"/>
          </a:xfrm>
          <a:prstGeom prst="rect">
            <a:avLst/>
          </a:prstGeom>
          <a:ln w="19050">
            <a:solidFill>
              <a:srgbClr val="000090"/>
            </a:solidFill>
          </a:ln>
          <a:extLst>
            <a:ext uri="{C572A759-6A51-4108-AA02-DFA0A04FC94B}">
              <ma14:wrappingTextBoxFlag xmlns:ma14="http://schemas.microsoft.com/office/mac/drawingml/2011/main" xmlns="" val="1"/>
            </a:ext>
          </a:extLst>
        </p:spPr>
        <p:txBody>
          <a:bodyPr lIns="45718" tIns="45718" rIns="45718" bIns="45718" anchor="ctr">
            <a:normAutofit/>
          </a:bodyPr>
          <a:lstStyle>
            <a:lvl1pPr algn="ctr" defTabSz="356615">
              <a:defRPr sz="2900" b="1">
                <a:solidFill>
                  <a:srgbClr val="000090"/>
                </a:solidFill>
              </a:defRPr>
            </a:lvl1pPr>
          </a:lstStyle>
          <a:p>
            <a:r>
              <a:rPr sz="3200" dirty="0"/>
              <a:t>Revised </a:t>
            </a:r>
            <a:r>
              <a:rPr lang="en-US" sz="3200" dirty="0" smtClean="0"/>
              <a:t>Program Approval </a:t>
            </a:r>
            <a:r>
              <a:rPr sz="3200" dirty="0" smtClean="0"/>
              <a:t>Proposal</a:t>
            </a:r>
            <a:endParaRPr lang="en-US" sz="3200" dirty="0" smtClean="0"/>
          </a:p>
        </p:txBody>
      </p:sp>
      <p:sp>
        <p:nvSpPr>
          <p:cNvPr id="237" name="Shape 237"/>
          <p:cNvSpPr/>
          <p:nvPr/>
        </p:nvSpPr>
        <p:spPr>
          <a:xfrm>
            <a:off x="574547" y="1490980"/>
            <a:ext cx="8299706" cy="4185757"/>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marL="260684" indent="-260684">
              <a:buSzPct val="100000"/>
              <a:buChar char="•"/>
              <a:defRPr sz="2600"/>
            </a:pPr>
            <a:r>
              <a:rPr sz="2400" dirty="0">
                <a:latin typeface="Arial" panose="020B0604020202020204" pitchFamily="34" charset="0"/>
                <a:cs typeface="Arial" panose="020B0604020202020204" pitchFamily="34" charset="0"/>
              </a:rPr>
              <a:t>Require CAEP accreditation of all </a:t>
            </a:r>
            <a:r>
              <a:rPr lang="en-US" sz="2400" dirty="0" smtClean="0">
                <a:latin typeface="Arial" panose="020B0604020202020204" pitchFamily="34" charset="0"/>
                <a:cs typeface="Arial" panose="020B0604020202020204" pitchFamily="34" charset="0"/>
              </a:rPr>
              <a:t>traditional </a:t>
            </a:r>
            <a:r>
              <a:rPr sz="2400" dirty="0" smtClean="0">
                <a:latin typeface="Arial" panose="020B0604020202020204" pitchFamily="34" charset="0"/>
                <a:cs typeface="Arial" panose="020B0604020202020204" pitchFamily="34" charset="0"/>
              </a:rPr>
              <a:t>CT </a:t>
            </a:r>
            <a:r>
              <a:rPr sz="2400" dirty="0">
                <a:latin typeface="Arial" panose="020B0604020202020204" pitchFamily="34" charset="0"/>
                <a:cs typeface="Arial" panose="020B0604020202020204" pitchFamily="34" charset="0"/>
              </a:rPr>
              <a:t>EPPs, </a:t>
            </a:r>
            <a:r>
              <a:rPr lang="en-US" sz="2400" dirty="0" smtClean="0">
                <a:latin typeface="Arial" panose="020B0604020202020204" pitchFamily="34" charset="0"/>
                <a:cs typeface="Arial" panose="020B0604020202020204" pitchFamily="34" charset="0"/>
              </a:rPr>
              <a:t>public and private.</a:t>
            </a:r>
          </a:p>
          <a:p>
            <a:pPr marL="260684" indent="-260684">
              <a:buSzPct val="100000"/>
              <a:buChar char="•"/>
              <a:defRPr sz="2600"/>
            </a:pPr>
            <a:endParaRPr lang="en-US" sz="1000" dirty="0" smtClean="0">
              <a:latin typeface="Arial" panose="020B0604020202020204" pitchFamily="34" charset="0"/>
              <a:cs typeface="Arial" panose="020B0604020202020204" pitchFamily="34" charset="0"/>
            </a:endParaRPr>
          </a:p>
          <a:p>
            <a:pPr marL="260684" indent="-260684">
              <a:buSzPct val="100000"/>
              <a:buChar char="•"/>
              <a:defRPr sz="2600"/>
            </a:pPr>
            <a:r>
              <a:rPr lang="en-US" sz="2400" dirty="0" smtClean="0">
                <a:solidFill>
                  <a:schemeClr val="tx1"/>
                </a:solidFill>
                <a:latin typeface="Arial" panose="020B0604020202020204" pitchFamily="34" charset="0"/>
                <a:cs typeface="Arial" panose="020B0604020202020204" pitchFamily="34" charset="0"/>
              </a:rPr>
              <a:t>CSDE will stipulate any specific CT </a:t>
            </a:r>
            <a:r>
              <a:rPr lang="en-US" sz="2400" dirty="0">
                <a:solidFill>
                  <a:schemeClr val="tx1"/>
                </a:solidFill>
                <a:latin typeface="Arial" panose="020B0604020202020204" pitchFamily="34" charset="0"/>
                <a:cs typeface="Arial" panose="020B0604020202020204" pitchFamily="34" charset="0"/>
              </a:rPr>
              <a:t>requirements</a:t>
            </a:r>
            <a:r>
              <a:rPr lang="en-US" sz="2400" dirty="0" smtClean="0">
                <a:solidFill>
                  <a:schemeClr val="tx1"/>
                </a:solidFill>
                <a:latin typeface="Arial" panose="020B0604020202020204" pitchFamily="34" charset="0"/>
                <a:cs typeface="Arial" panose="020B0604020202020204" pitchFamily="34" charset="0"/>
              </a:rPr>
              <a:t>.</a:t>
            </a:r>
          </a:p>
          <a:p>
            <a:pPr marL="260684" indent="-260684">
              <a:buSzPct val="100000"/>
              <a:buChar char="•"/>
              <a:defRPr sz="2600"/>
            </a:pPr>
            <a:endParaRPr lang="en-US" sz="1000" dirty="0" smtClean="0">
              <a:solidFill>
                <a:schemeClr val="tx1"/>
              </a:solidFill>
              <a:latin typeface="Arial" panose="020B0604020202020204" pitchFamily="34" charset="0"/>
              <a:cs typeface="Arial" panose="020B0604020202020204" pitchFamily="34" charset="0"/>
            </a:endParaRPr>
          </a:p>
          <a:p>
            <a:pPr marL="260684" indent="-260684">
              <a:buSzPct val="100000"/>
              <a:buFontTx/>
              <a:buChar char="•"/>
              <a:defRPr sz="2600"/>
            </a:pPr>
            <a:r>
              <a:rPr lang="en-US" sz="2400" dirty="0" smtClean="0">
                <a:solidFill>
                  <a:schemeClr val="tx1"/>
                </a:solidFill>
                <a:latin typeface="Arial" panose="020B0604020202020204" pitchFamily="34" charset="0"/>
                <a:cs typeface="Arial" panose="020B0604020202020204" pitchFamily="34" charset="0"/>
              </a:rPr>
              <a:t>Will adopt CAEP’s </a:t>
            </a:r>
            <a:r>
              <a:rPr lang="en-US" sz="2400" dirty="0">
                <a:solidFill>
                  <a:schemeClr val="tx1"/>
                </a:solidFill>
                <a:latin typeface="Arial" panose="020B0604020202020204" pitchFamily="34" charset="0"/>
                <a:cs typeface="Arial" panose="020B0604020202020204" pitchFamily="34" charset="0"/>
              </a:rPr>
              <a:t>seven-year visit </a:t>
            </a:r>
            <a:r>
              <a:rPr lang="en-US" sz="2400" dirty="0" smtClean="0">
                <a:solidFill>
                  <a:schemeClr val="tx1"/>
                </a:solidFill>
                <a:latin typeface="Arial" panose="020B0604020202020204" pitchFamily="34" charset="0"/>
                <a:cs typeface="Arial" panose="020B0604020202020204" pitchFamily="34" charset="0"/>
              </a:rPr>
              <a:t>cycle.</a:t>
            </a:r>
          </a:p>
          <a:p>
            <a:pPr marL="260684" indent="-260684">
              <a:buSzPct val="100000"/>
              <a:buFontTx/>
              <a:buChar char="•"/>
              <a:defRPr sz="2600"/>
            </a:pPr>
            <a:endParaRPr lang="en-US" sz="1000" dirty="0" smtClean="0">
              <a:latin typeface="Arial" panose="020B0604020202020204" pitchFamily="34" charset="0"/>
              <a:cs typeface="Arial" panose="020B0604020202020204" pitchFamily="34" charset="0"/>
            </a:endParaRPr>
          </a:p>
          <a:p>
            <a:pPr marL="260684" indent="-260684">
              <a:buSzPct val="100000"/>
              <a:buChar char="•"/>
              <a:defRPr sz="2600"/>
            </a:pPr>
            <a:r>
              <a:rPr lang="en-US" sz="2400" dirty="0" smtClean="0">
                <a:solidFill>
                  <a:schemeClr val="tx1"/>
                </a:solidFill>
                <a:latin typeface="Arial" panose="020B0604020202020204" pitchFamily="34" charset="0"/>
                <a:cs typeface="Arial" panose="020B0604020202020204" pitchFamily="34" charset="0"/>
              </a:rPr>
              <a:t>CSDE will develop </a:t>
            </a:r>
            <a:r>
              <a:rPr lang="en-US" sz="2400" dirty="0">
                <a:solidFill>
                  <a:schemeClr val="tx1"/>
                </a:solidFill>
                <a:latin typeface="Arial" panose="020B0604020202020204" pitchFamily="34" charset="0"/>
                <a:cs typeface="Arial" panose="020B0604020202020204" pitchFamily="34" charset="0"/>
              </a:rPr>
              <a:t>and implement a parallel review </a:t>
            </a:r>
            <a:r>
              <a:rPr lang="en-US" sz="2400" dirty="0" smtClean="0">
                <a:solidFill>
                  <a:schemeClr val="tx1"/>
                </a:solidFill>
                <a:latin typeface="Arial" panose="020B0604020202020204" pitchFamily="34" charset="0"/>
                <a:cs typeface="Arial" panose="020B0604020202020204" pitchFamily="34" charset="0"/>
              </a:rPr>
              <a:t>and evaluation process </a:t>
            </a:r>
            <a:r>
              <a:rPr lang="en-US" sz="2400" dirty="0">
                <a:solidFill>
                  <a:schemeClr val="tx1"/>
                </a:solidFill>
                <a:latin typeface="Arial" panose="020B0604020202020204" pitchFamily="34" charset="0"/>
                <a:cs typeface="Arial" panose="020B0604020202020204" pitchFamily="34" charset="0"/>
              </a:rPr>
              <a:t>based on the CAEP standards and </a:t>
            </a:r>
            <a:r>
              <a:rPr lang="en-US" sz="2400" dirty="0" smtClean="0">
                <a:solidFill>
                  <a:schemeClr val="tx1"/>
                </a:solidFill>
                <a:latin typeface="Arial" panose="020B0604020202020204" pitchFamily="34" charset="0"/>
                <a:cs typeface="Arial" panose="020B0604020202020204" pitchFamily="34" charset="0"/>
              </a:rPr>
              <a:t>process for ARC programs.</a:t>
            </a:r>
          </a:p>
          <a:p>
            <a:pPr marL="260684" indent="-260684">
              <a:buSzPct val="100000"/>
              <a:buChar char="•"/>
              <a:defRPr sz="2600"/>
            </a:pPr>
            <a:endParaRPr sz="1000" dirty="0">
              <a:latin typeface="Arial" panose="020B0604020202020204" pitchFamily="34" charset="0"/>
              <a:cs typeface="Arial" panose="020B0604020202020204" pitchFamily="34" charset="0"/>
            </a:endParaRPr>
          </a:p>
          <a:p>
            <a:pPr marL="260684" indent="-260684">
              <a:buSzPct val="100000"/>
              <a:buFontTx/>
              <a:buChar char="•"/>
              <a:defRPr sz="2600"/>
            </a:pPr>
            <a:r>
              <a:rPr lang="en-US" sz="2400" dirty="0" smtClean="0">
                <a:solidFill>
                  <a:schemeClr val="tx1"/>
                </a:solidFill>
                <a:latin typeface="Arial" panose="020B0604020202020204" pitchFamily="34" charset="0"/>
                <a:cs typeface="Arial" panose="020B0604020202020204" pitchFamily="34" charset="0"/>
              </a:rPr>
              <a:t>Target Implementation Date: September 2017.</a:t>
            </a:r>
          </a:p>
          <a:p>
            <a:pPr marL="260684" indent="-260684">
              <a:buSzPct val="100000"/>
              <a:buFontTx/>
              <a:buChar char="•"/>
              <a:defRPr sz="2600"/>
            </a:pPr>
            <a:endParaRPr lang="en-US" sz="1000" dirty="0" smtClean="0">
              <a:solidFill>
                <a:schemeClr val="tx1"/>
              </a:solidFill>
              <a:latin typeface="Arial" panose="020B0604020202020204" pitchFamily="34" charset="0"/>
              <a:cs typeface="Arial" panose="020B0604020202020204" pitchFamily="34" charset="0"/>
            </a:endParaRPr>
          </a:p>
          <a:p>
            <a:pPr marL="260684" indent="-260684">
              <a:buSzPct val="100000"/>
              <a:buFontTx/>
              <a:buChar char="•"/>
              <a:defRPr sz="2600"/>
            </a:pPr>
            <a:r>
              <a:rPr sz="2400" dirty="0" smtClean="0">
                <a:latin typeface="Arial" panose="020B0604020202020204" pitchFamily="34" charset="0"/>
                <a:cs typeface="Arial" panose="020B0604020202020204" pitchFamily="34" charset="0"/>
              </a:rPr>
              <a:t>State </a:t>
            </a:r>
            <a:r>
              <a:rPr sz="2400" dirty="0">
                <a:latin typeface="Arial" panose="020B0604020202020204" pitchFamily="34" charset="0"/>
                <a:cs typeface="Arial" panose="020B0604020202020204" pitchFamily="34" charset="0"/>
              </a:rPr>
              <a:t>data/accountability system will still be </a:t>
            </a:r>
            <a:r>
              <a:rPr sz="2400" dirty="0" smtClean="0">
                <a:latin typeface="Arial" panose="020B0604020202020204" pitchFamily="34" charset="0"/>
                <a:cs typeface="Arial" panose="020B0604020202020204" pitchFamily="34" charset="0"/>
              </a:rPr>
              <a:t>implemented</a:t>
            </a:r>
            <a:r>
              <a:rPr lang="en-US" sz="2400" dirty="0" smtClean="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2"/>
          </p:nvPr>
        </p:nvSpPr>
        <p:spPr/>
        <p:txBody>
          <a:bodyPr/>
          <a:lstStyle/>
          <a:p>
            <a:fld id="{86CB4B4D-7CA3-9044-876B-883B54F8677D}" type="slidenum">
              <a:rPr lang="en-US" smtClean="0"/>
              <a:t>8</a:t>
            </a:fld>
            <a:endParaRPr lang="en-US" dirty="0"/>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52400"/>
            <a:ext cx="8229600" cy="609600"/>
          </a:xfrm>
          <a:ln w="19050">
            <a:solidFill>
              <a:srgbClr val="000090"/>
            </a:solidFill>
          </a:ln>
        </p:spPr>
        <p:txBody>
          <a:bodyPr>
            <a:normAutofit/>
          </a:bodyPr>
          <a:lstStyle/>
          <a:p>
            <a:r>
              <a:rPr lang="en-US" sz="2800" b="1" dirty="0" smtClean="0">
                <a:solidFill>
                  <a:srgbClr val="000090"/>
                </a:solidFill>
              </a:rPr>
              <a:t>New Program Approval System Components</a:t>
            </a:r>
            <a:endParaRPr lang="en-US" sz="2800" b="1" dirty="0">
              <a:solidFill>
                <a:srgbClr val="00009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326523020"/>
              </p:ext>
            </p:extLst>
          </p:nvPr>
        </p:nvGraphicFramePr>
        <p:xfrm>
          <a:off x="152400" y="1082040"/>
          <a:ext cx="8763000" cy="5471160"/>
        </p:xfrm>
        <a:graphic>
          <a:graphicData uri="http://schemas.openxmlformats.org/drawingml/2006/table">
            <a:tbl>
              <a:tblPr firstRow="1" firstCol="1" bandRow="1">
                <a:tableStyleId>{5940675A-B579-460E-94D1-54222C63F5DA}</a:tableStyleId>
              </a:tblPr>
              <a:tblGrid>
                <a:gridCol w="1828800"/>
                <a:gridCol w="6934200"/>
              </a:tblGrid>
              <a:tr h="145999">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EPAC Principle</a:t>
                      </a:r>
                      <a:endParaRPr lang="en-US" sz="1100" dirty="0">
                        <a:effectLst/>
                        <a:latin typeface="Arial" panose="020B0604020202020204" pitchFamily="34" charset="0"/>
                        <a:ea typeface="Calibri"/>
                        <a:cs typeface="Arial" panose="020B0604020202020204" pitchFamily="34" charset="0"/>
                      </a:endParaRPr>
                    </a:p>
                  </a:txBody>
                  <a:tcPr marL="54750" marR="54750" marT="0" marB="0"/>
                </a:tc>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Recommendation</a:t>
                      </a:r>
                      <a:endParaRPr lang="en-US" sz="1100" dirty="0">
                        <a:effectLst/>
                        <a:latin typeface="Arial" panose="020B0604020202020204" pitchFamily="34" charset="0"/>
                        <a:ea typeface="Calibri"/>
                        <a:cs typeface="Arial" panose="020B0604020202020204" pitchFamily="34" charset="0"/>
                      </a:endParaRPr>
                    </a:p>
                  </a:txBody>
                  <a:tcPr marL="54750" marR="54750" marT="0" marB="0"/>
                </a:tc>
              </a:tr>
              <a:tr h="1508760">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All Six</a:t>
                      </a:r>
                      <a:endParaRPr lang="en-US" sz="1100" dirty="0">
                        <a:effectLst/>
                        <a:latin typeface="Arial" panose="020B0604020202020204" pitchFamily="34" charset="0"/>
                        <a:ea typeface="Calibri"/>
                        <a:cs typeface="Arial" panose="020B0604020202020204" pitchFamily="34" charset="0"/>
                      </a:endParaRPr>
                    </a:p>
                  </a:txBody>
                  <a:tcPr marL="54750" marR="54750" marT="0" marB="0"/>
                </a:tc>
                <a:tc>
                  <a:txBody>
                    <a:bodyPr/>
                    <a:lstStyle/>
                    <a:p>
                      <a:pPr algn="l"/>
                      <a:r>
                        <a:rPr lang="en-US" sz="1100" b="1" i="1"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EDUCATOR PREPARATION PROGRAM APPROVAL: </a:t>
                      </a:r>
                      <a:endParaRPr lang="en-US" sz="1100" b="1"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endParaRPr>
                    </a:p>
                    <a:p>
                      <a:pPr algn="l"/>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Enter into a state partnership with the Council for Accreditation of Educator Preparation (CAEP) effective upon adoption. Adopt the standards and processes for approval of traditional educator preparation providers (EPPs), both public and private, with stipulations relative to specific Connecticut requirements. For alternate route to certification (ARC) programs, develop and implement a parallel review process based on the CAEP standards and process. New approval processes to commence based on CAEP’s seven-year visit cycle in September 2017</a:t>
                      </a:r>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a:t>
                      </a:r>
                    </a:p>
                    <a:p>
                      <a:pPr algn="l"/>
                      <a:endParaRPr lang="en-US" sz="1100" b="1" dirty="0" smtClean="0">
                        <a:effectLst/>
                        <a:latin typeface="Arial" panose="020B0604020202020204" pitchFamily="34" charset="0"/>
                        <a:cs typeface="Arial" panose="020B0604020202020204" pitchFamily="34" charset="0"/>
                      </a:endParaRPr>
                    </a:p>
                    <a:p>
                      <a:pPr marL="0" marR="0" algn="r">
                        <a:spcBef>
                          <a:spcPts val="0"/>
                        </a:spcBef>
                        <a:spcAft>
                          <a:spcPts val="0"/>
                        </a:spcAft>
                      </a:pPr>
                      <a:r>
                        <a:rPr lang="en-US" sz="1100" b="1" dirty="0" smtClean="0">
                          <a:effectLst/>
                          <a:latin typeface="Arial" panose="020B0604020202020204" pitchFamily="34" charset="0"/>
                          <a:cs typeface="Arial" panose="020B0604020202020204" pitchFamily="34" charset="0"/>
                        </a:rPr>
                        <a:t>See </a:t>
                      </a:r>
                      <a:r>
                        <a:rPr lang="en-US" sz="1100" b="1" dirty="0">
                          <a:effectLst/>
                          <a:latin typeface="Arial" panose="020B0604020202020204" pitchFamily="34" charset="0"/>
                          <a:cs typeface="Arial" panose="020B0604020202020204" pitchFamily="34" charset="0"/>
                        </a:rPr>
                        <a:t>CAEP Standards insert</a:t>
                      </a:r>
                      <a:r>
                        <a:rPr lang="en-US" sz="1100" b="0" dirty="0">
                          <a:effectLst/>
                          <a:latin typeface="Arial" panose="020B0604020202020204" pitchFamily="34" charset="0"/>
                          <a:cs typeface="Arial" panose="020B0604020202020204" pitchFamily="34" charset="0"/>
                        </a:rPr>
                        <a:t>.  </a:t>
                      </a:r>
                      <a:endParaRPr lang="en-US" sz="1100" b="0" dirty="0">
                        <a:effectLst/>
                        <a:latin typeface="Arial" panose="020B0604020202020204" pitchFamily="34" charset="0"/>
                        <a:ea typeface="Calibri"/>
                        <a:cs typeface="Arial" panose="020B0604020202020204" pitchFamily="34" charset="0"/>
                      </a:endParaRPr>
                    </a:p>
                  </a:txBody>
                  <a:tcPr marL="54750" marR="54750" marT="0" marB="0"/>
                </a:tc>
              </a:tr>
              <a:tr h="1097280">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Principles 2, 3, &amp; 4 </a:t>
                      </a:r>
                    </a:p>
                    <a:p>
                      <a:pPr marL="0" marR="0" algn="l">
                        <a:spcBef>
                          <a:spcPts val="0"/>
                        </a:spcBef>
                        <a:spcAft>
                          <a:spcPts val="0"/>
                        </a:spcAft>
                      </a:pPr>
                      <a:r>
                        <a:rPr lang="en-US" sz="1100" dirty="0">
                          <a:effectLst/>
                          <a:latin typeface="Arial" panose="020B0604020202020204" pitchFamily="34" charset="0"/>
                          <a:cs typeface="Arial" panose="020B0604020202020204" pitchFamily="34" charset="0"/>
                        </a:rPr>
                        <a:t>Clinical Experience Requirements, Staffing, Support and IHE/District Partnerships</a:t>
                      </a:r>
                      <a:endParaRPr lang="en-US" sz="1100" dirty="0">
                        <a:effectLst/>
                        <a:latin typeface="Arial" panose="020B0604020202020204" pitchFamily="34" charset="0"/>
                        <a:ea typeface="Calibri"/>
                        <a:cs typeface="Arial" panose="020B0604020202020204" pitchFamily="34" charset="0"/>
                      </a:endParaRPr>
                    </a:p>
                  </a:txBody>
                  <a:tcPr marL="54750" marR="54750" marT="0" marB="0"/>
                </a:tc>
                <a:tc>
                  <a:txBody>
                    <a:bodyPr/>
                    <a:lstStyle/>
                    <a:p>
                      <a:pPr algn="l"/>
                      <a:r>
                        <a:rPr lang="en-US" sz="1100" b="1" i="1"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QUALITY CLINICAL EXPERIENCES:</a:t>
                      </a:r>
                      <a:endParaRPr lang="en-US" sz="1100" b="1"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endParaRPr>
                    </a:p>
                    <a:p>
                      <a:pPr algn="l"/>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CSDE developing guidelines for partnership between EPPs and school districts to ensure shared responsibility for the training of beginning teachers through rigorous, sustained clinical experiences. Under the CEEDAR Grant, CSDE is also developing with national and Connecticut partners, a guidance document for EPPs to ensure that clinical experiences utilize evidence-based and practice-based strategies that will prepare candidates for day one of teaching.</a:t>
                      </a:r>
                      <a:endParaRPr lang="en-US" sz="800" b="0" dirty="0">
                        <a:effectLst/>
                        <a:latin typeface="Arial" panose="020B0604020202020204" pitchFamily="34" charset="0"/>
                        <a:ea typeface="Calibri"/>
                        <a:cs typeface="Arial" panose="020B0604020202020204" pitchFamily="34" charset="0"/>
                      </a:endParaRPr>
                    </a:p>
                  </a:txBody>
                  <a:tcPr marL="54750" marR="54750" marT="0" marB="0"/>
                </a:tc>
              </a:tr>
              <a:tr h="1295400">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Principle 5</a:t>
                      </a:r>
                    </a:p>
                    <a:p>
                      <a:pPr marL="0" marR="0" algn="l">
                        <a:spcBef>
                          <a:spcPts val="0"/>
                        </a:spcBef>
                        <a:spcAft>
                          <a:spcPts val="0"/>
                        </a:spcAft>
                      </a:pPr>
                      <a:r>
                        <a:rPr lang="en-US" sz="1100" dirty="0">
                          <a:effectLst/>
                          <a:latin typeface="Arial" panose="020B0604020202020204" pitchFamily="34" charset="0"/>
                          <a:cs typeface="Arial" panose="020B0604020202020204" pitchFamily="34" charset="0"/>
                        </a:rPr>
                        <a:t>Program Completion and Assessment Standards</a:t>
                      </a:r>
                      <a:endParaRPr lang="en-US" sz="1100" dirty="0">
                        <a:effectLst/>
                        <a:latin typeface="Arial" panose="020B0604020202020204" pitchFamily="34" charset="0"/>
                        <a:ea typeface="Calibri"/>
                        <a:cs typeface="Arial" panose="020B0604020202020204" pitchFamily="34" charset="0"/>
                      </a:endParaRPr>
                    </a:p>
                  </a:txBody>
                  <a:tcPr marL="54750" marR="54750" marT="0" marB="0"/>
                </a:tc>
                <a:tc>
                  <a:txBody>
                    <a:bodyPr/>
                    <a:lstStyle/>
                    <a:p>
                      <a:pPr algn="l"/>
                      <a:r>
                        <a:rPr lang="en-US" sz="1100" b="1" i="1"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CULMINATING PRE-SERVICE TEACHER PERFORMANCE ASSESSMENT:</a:t>
                      </a:r>
                      <a:endParaRPr lang="en-US" sz="1100" b="1"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endParaRPr>
                    </a:p>
                    <a:p>
                      <a:pPr algn="l"/>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CSDE recommends the adoption of </a:t>
                      </a:r>
                      <a:r>
                        <a:rPr lang="en-US" sz="1100" b="0" i="0" u="none" strike="noStrike" cap="none" spc="0" baseline="0" dirty="0" err="1" smtClean="0">
                          <a:ln>
                            <a:noFill/>
                          </a:ln>
                          <a:solidFill>
                            <a:schemeClr val="tx1"/>
                          </a:solidFill>
                          <a:effectLst/>
                          <a:uFillTx/>
                          <a:latin typeface="Arial" panose="020B0604020202020204" pitchFamily="34" charset="0"/>
                          <a:ea typeface="+mn-ea"/>
                          <a:cs typeface="Arial" panose="020B0604020202020204" pitchFamily="34" charset="0"/>
                          <a:sym typeface="Calibri"/>
                        </a:rPr>
                        <a:t>edTPA</a:t>
                      </a:r>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 a portfolio assessment aligned with the Connecticut Common Core of Teaching (CCT) and national teaching standards that requires candidates to document their pedagogical knowledge and skills in the areas of planning, instruction, and student assessment during student teaching. EPPs seeking CAEP accreditation are required to have a robust set of performance data which </a:t>
                      </a:r>
                      <a:r>
                        <a:rPr lang="en-US" sz="1100" b="0" i="0" u="none" strike="noStrike" cap="none" spc="0" baseline="0" dirty="0" err="1" smtClean="0">
                          <a:ln>
                            <a:noFill/>
                          </a:ln>
                          <a:solidFill>
                            <a:schemeClr val="tx1"/>
                          </a:solidFill>
                          <a:effectLst/>
                          <a:uFillTx/>
                          <a:latin typeface="Arial" panose="020B0604020202020204" pitchFamily="34" charset="0"/>
                          <a:ea typeface="+mn-ea"/>
                          <a:cs typeface="Arial" panose="020B0604020202020204" pitchFamily="34" charset="0"/>
                          <a:sym typeface="Calibri"/>
                        </a:rPr>
                        <a:t>edTPA</a:t>
                      </a:r>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 can provide as evidence of program efficacy. </a:t>
                      </a:r>
                      <a:r>
                        <a:rPr lang="en-US" sz="1100" b="0" i="0" u="none" strike="noStrike" cap="none" spc="0" baseline="0" dirty="0" err="1" smtClean="0">
                          <a:ln>
                            <a:noFill/>
                          </a:ln>
                          <a:solidFill>
                            <a:schemeClr val="tx1"/>
                          </a:solidFill>
                          <a:effectLst/>
                          <a:uFillTx/>
                          <a:latin typeface="Arial" panose="020B0604020202020204" pitchFamily="34" charset="0"/>
                          <a:ea typeface="+mn-ea"/>
                          <a:cs typeface="Arial" panose="020B0604020202020204" pitchFamily="34" charset="0"/>
                          <a:sym typeface="Calibri"/>
                        </a:rPr>
                        <a:t>edTPA</a:t>
                      </a:r>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 has been piloted in Connecticut during 2015-16 and in 2016-17,  across public, private, and ARC programs. </a:t>
                      </a:r>
                    </a:p>
                  </a:txBody>
                  <a:tcPr marL="54750" marR="54750" marT="0" marB="0"/>
                </a:tc>
              </a:tr>
              <a:tr h="1094991">
                <a:tc>
                  <a:txBody>
                    <a:bodyPr/>
                    <a:lstStyle/>
                    <a:p>
                      <a:pPr marL="0" marR="0" algn="l">
                        <a:spcBef>
                          <a:spcPts val="0"/>
                        </a:spcBef>
                        <a:spcAft>
                          <a:spcPts val="0"/>
                        </a:spcAft>
                      </a:pPr>
                      <a:r>
                        <a:rPr lang="en-US" sz="1100" dirty="0">
                          <a:effectLst/>
                          <a:latin typeface="Arial" panose="020B0604020202020204" pitchFamily="34" charset="0"/>
                          <a:cs typeface="Arial" panose="020B0604020202020204" pitchFamily="34" charset="0"/>
                        </a:rPr>
                        <a:t>Principle 6</a:t>
                      </a:r>
                    </a:p>
                    <a:p>
                      <a:pPr marL="0" marR="0" algn="l">
                        <a:spcBef>
                          <a:spcPts val="0"/>
                        </a:spcBef>
                        <a:spcAft>
                          <a:spcPts val="0"/>
                        </a:spcAft>
                      </a:pPr>
                      <a:r>
                        <a:rPr lang="en-US" sz="1100" dirty="0">
                          <a:effectLst/>
                          <a:latin typeface="Arial" panose="020B0604020202020204" pitchFamily="34" charset="0"/>
                          <a:cs typeface="Arial" panose="020B0604020202020204" pitchFamily="34" charset="0"/>
                        </a:rPr>
                        <a:t>Program Effectiveness and Accountability</a:t>
                      </a:r>
                      <a:endParaRPr lang="en-US" sz="1100" dirty="0">
                        <a:effectLst/>
                        <a:latin typeface="Arial" panose="020B0604020202020204" pitchFamily="34" charset="0"/>
                        <a:ea typeface="Calibri"/>
                        <a:cs typeface="Arial" panose="020B0604020202020204" pitchFamily="34" charset="0"/>
                      </a:endParaRPr>
                    </a:p>
                  </a:txBody>
                  <a:tcPr marL="54750" marR="54750" marT="0" marB="0"/>
                </a:tc>
                <a:tc>
                  <a:txBody>
                    <a:bodyPr/>
                    <a:lstStyle/>
                    <a:p>
                      <a:pPr algn="l"/>
                      <a:r>
                        <a:rPr lang="en-US" sz="1100" b="1" i="1"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EDUCATOR PREPARATION QUALITY DATA DASHBOARD:</a:t>
                      </a:r>
                      <a:endParaRPr lang="en-US" sz="1100" b="1"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endParaRPr>
                    </a:p>
                    <a:p>
                      <a:pPr algn="l"/>
                      <a:r>
                        <a:rPr lang="en-US" sz="11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In accordance with Public Act 15-243, and under the advice and guidance of EPAC, a new educator preparation quality data dashboard aligning with EPAC principles, CAEP standards, and statutory requirements will be implemented. The dashboard will consist of accountability categories and indicators outlined in the attached chart. As part of the data dashboard system, the CSDE developed, piloted, and will be implementing in 2016-17, a new teacher and employer feedback survey. This feedback survey data will be included in the public reporting of all dashboard data in 2017-18.</a:t>
                      </a:r>
                    </a:p>
                    <a:p>
                      <a:pPr algn="l"/>
                      <a:endParaRPr lang="en-US" sz="400" b="0"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endParaRPr>
                    </a:p>
                    <a:p>
                      <a:pPr algn="r"/>
                      <a:r>
                        <a:rPr lang="en-US" sz="1100" b="1" i="0" u="none" strike="noStrike" cap="none" spc="0" baseline="0" dirty="0" smtClean="0">
                          <a:ln>
                            <a:noFill/>
                          </a:ln>
                          <a:solidFill>
                            <a:schemeClr val="tx1"/>
                          </a:solidFill>
                          <a:effectLst/>
                          <a:uFillTx/>
                          <a:latin typeface="Arial" panose="020B0604020202020204" pitchFamily="34" charset="0"/>
                          <a:ea typeface="+mn-ea"/>
                          <a:cs typeface="Arial" panose="020B0604020202020204" pitchFamily="34" charset="0"/>
                          <a:sym typeface="Calibri"/>
                        </a:rPr>
                        <a:t>See Data Indicators Chart insert</a:t>
                      </a:r>
                      <a:endParaRPr lang="en-US" sz="1100" b="1" i="0" u="none" strike="noStrike" cap="none" spc="0" baseline="0" dirty="0">
                        <a:ln>
                          <a:noFill/>
                        </a:ln>
                        <a:solidFill>
                          <a:schemeClr val="tx1"/>
                        </a:solidFill>
                        <a:effectLst/>
                        <a:uFillTx/>
                        <a:latin typeface="Arial" panose="020B0604020202020204" pitchFamily="34" charset="0"/>
                        <a:ea typeface="+mn-ea"/>
                        <a:cs typeface="Arial" panose="020B0604020202020204" pitchFamily="34" charset="0"/>
                        <a:sym typeface="Calibri"/>
                      </a:endParaRPr>
                    </a:p>
                  </a:txBody>
                  <a:tcPr marL="54750" marR="54750" marT="0" marB="0"/>
                </a:tc>
              </a:tr>
            </a:tbl>
          </a:graphicData>
        </a:graphic>
      </p:graphicFrame>
    </p:spTree>
    <p:extLst>
      <p:ext uri="{BB962C8B-B14F-4D97-AF65-F5344CB8AC3E}">
        <p14:creationId xmlns:p14="http://schemas.microsoft.com/office/powerpoint/2010/main" val="1823788787"/>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CSDE_ppt_template1">
  <a:themeElements>
    <a:clrScheme name="CSDE_ppt_template1">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CSDE_ppt_template1">
      <a:majorFont>
        <a:latin typeface="Calibri"/>
        <a:ea typeface="Calibri"/>
        <a:cs typeface="Calibri"/>
      </a:majorFont>
      <a:minorFont>
        <a:latin typeface="Helvetica"/>
        <a:ea typeface="Helvetica"/>
        <a:cs typeface="Helvetica"/>
      </a:minorFont>
    </a:fontScheme>
    <a:fmtScheme name="CSDE_ppt_templat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CSDE_ppt_template1">
  <a:themeElements>
    <a:clrScheme name="CSDE_ppt_template1">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CSDE_ppt_template1">
      <a:majorFont>
        <a:latin typeface="Calibri"/>
        <a:ea typeface="Calibri"/>
        <a:cs typeface="Calibri"/>
      </a:majorFont>
      <a:minorFont>
        <a:latin typeface="Helvetica"/>
        <a:ea typeface="Helvetica"/>
        <a:cs typeface="Helvetica"/>
      </a:minorFont>
    </a:fontScheme>
    <a:fmtScheme name="CSDE_ppt_templat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916</Words>
  <Application>Microsoft Office PowerPoint</Application>
  <PresentationFormat>On-screen Show (4:3)</PresentationFormat>
  <Paragraphs>106</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CSDE_ppt_template1</vt:lpstr>
      <vt:lpstr>CONNECTICUT STATE DEPARTMENT OF EDUCATION  </vt:lpstr>
      <vt:lpstr>PowerPoint Presentation</vt:lpstr>
      <vt:lpstr>EPAC Principles for Transformation of Teacher and School Leader Preparation</vt:lpstr>
      <vt:lpstr>Alignment of CSDE Work to EPAC Principles</vt:lpstr>
      <vt:lpstr>Goal for Today</vt:lpstr>
      <vt:lpstr>EPAC Meeting (December 2015)</vt:lpstr>
      <vt:lpstr>PowerPoint Presentation</vt:lpstr>
      <vt:lpstr>PowerPoint Presentation</vt:lpstr>
      <vt:lpstr>New Program Approval System Components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STATE DEPARTMENT OF EDUCATION</dc:title>
  <dc:creator>Toohey, Katie</dc:creator>
  <cp:lastModifiedBy>W2K</cp:lastModifiedBy>
  <cp:revision>53</cp:revision>
  <cp:lastPrinted>2016-09-28T18:31:14Z</cp:lastPrinted>
  <dcterms:modified xsi:type="dcterms:W3CDTF">2016-09-28T18:32:54Z</dcterms:modified>
</cp:coreProperties>
</file>