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4"/>
  </p:notesMasterIdLst>
  <p:sldIdLst>
    <p:sldId id="258" r:id="rId3"/>
    <p:sldId id="284" r:id="rId4"/>
    <p:sldId id="304" r:id="rId5"/>
    <p:sldId id="303" r:id="rId6"/>
    <p:sldId id="305" r:id="rId7"/>
    <p:sldId id="295" r:id="rId8"/>
    <p:sldId id="297" r:id="rId9"/>
    <p:sldId id="298" r:id="rId10"/>
    <p:sldId id="299" r:id="rId11"/>
    <p:sldId id="300" r:id="rId12"/>
    <p:sldId id="30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coner, Matthew" initials="FM" lastIdx="2" clrIdx="0">
    <p:extLst>
      <p:ext uri="{19B8F6BF-5375-455C-9EA6-DF929625EA0E}">
        <p15:presenceInfo xmlns:p15="http://schemas.microsoft.com/office/powerpoint/2012/main" userId="S::Matthew.Falconer@ct.gov::09cd3e06-133d-48db-b5c7-1ffab9c7b6b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64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5D64D-FFEB-4BD3-B417-FAA0E78F3BEB}" v="5401" dt="2021-06-17T16:41:02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7" autoAdjust="0"/>
    <p:restoredTop sz="67110" autoAdjust="0"/>
  </p:normalViewPr>
  <p:slideViewPr>
    <p:cSldViewPr snapToGrid="0" showGuides="1">
      <p:cViewPr varScale="1">
        <p:scale>
          <a:sx n="88" d="100"/>
          <a:sy n="88" d="100"/>
        </p:scale>
        <p:origin x="143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776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14F00-4D1F-40E4-95D4-49C02B50C19E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97AAD-CB6B-415F-AFBC-C7AE04C2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06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674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24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97AAD-CB6B-415F-AFBC-C7AE04C25B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3706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49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97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21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2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6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5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97AAD-CB6B-415F-AFBC-C7AE04C25B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9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59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1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39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6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40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16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60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11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746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14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2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069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293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04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8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5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1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17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18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8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5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331B4-8886-884C-97D5-3124897D6AD0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9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C80E9-7824-BD41-828F-4EDC7749B3AF}" type="datetimeFigureOut">
              <a:rPr lang="en-US" smtClean="0"/>
              <a:t>8/10/2021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B2DE2-3140-3548-BD9C-DD981A239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8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arlene.Padernacht@ct.gov" TargetMode="External"/><Relationship Id="rId4" Type="http://schemas.openxmlformats.org/officeDocument/2006/relationships/hyperlink" Target="mailto:francis.apaloo@ct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ortal.ct.gov/SDE/Performance/Data-Collection-Help-Sites/ED205-Help-Site/Document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206169"/>
            <a:ext cx="11809927" cy="1897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cxnSp>
        <p:nvCxnSpPr>
          <p:cNvPr id="16" name="Straight Connector 1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0304" y="2103959"/>
            <a:ext cx="11809927" cy="0"/>
          </a:xfrm>
          <a:prstGeom prst="line">
            <a:avLst/>
          </a:prstGeom>
          <a:ln w="57150" cmpd="sng"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426621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835609"/>
            <a:ext cx="7772400" cy="332490"/>
          </a:xfrm>
        </p:spPr>
        <p:txBody>
          <a:bodyPr>
            <a:normAutofit fontScale="90000"/>
          </a:bodyPr>
          <a:lstStyle/>
          <a:p>
            <a:r>
              <a:rPr lang="en-US" sz="2000" spc="100" dirty="0">
                <a:solidFill>
                  <a:srgbClr val="000090"/>
                </a:solidFill>
                <a:latin typeface="Times New Roman"/>
                <a:cs typeface="Times New Roman"/>
              </a:rPr>
              <a:t>CONNECTICUT STATE DEPARTMENT OF EDUCATION </a:t>
            </a:r>
            <a:r>
              <a:rPr lang="en-US" sz="2800" dirty="0">
                <a:solidFill>
                  <a:srgbClr val="000090"/>
                </a:solidFill>
                <a:latin typeface="Times New Roman"/>
                <a:cs typeface="Times New Roman"/>
              </a:rPr>
              <a:t/>
            </a:r>
            <a:br>
              <a:rPr lang="en-US" sz="2800" dirty="0">
                <a:solidFill>
                  <a:srgbClr val="000090"/>
                </a:solidFill>
                <a:latin typeface="Times New Roman"/>
                <a:cs typeface="Times New Roman"/>
              </a:rPr>
            </a:br>
            <a:endParaRPr lang="en-US" sz="3600" b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>
          <a:xfrm>
            <a:off x="2895600" y="2411604"/>
            <a:ext cx="6400800" cy="39894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dirty="0">
                <a:latin typeface="Arial"/>
                <a:cs typeface="Arial"/>
              </a:rPr>
              <a:t/>
            </a:r>
            <a:br>
              <a:rPr lang="en-US" sz="4000" b="1" dirty="0">
                <a:latin typeface="Arial"/>
                <a:cs typeface="Arial"/>
              </a:rPr>
            </a:br>
            <a:endParaRPr lang="en-US" sz="2800" dirty="0">
              <a:solidFill>
                <a:srgbClr val="000090"/>
              </a:solidFill>
              <a:latin typeface="Arial"/>
              <a:cs typeface="Arial"/>
            </a:endParaRPr>
          </a:p>
          <a:p>
            <a:r>
              <a:rPr lang="en-US" sz="4000" b="1" dirty="0"/>
              <a:t>Title I Student Participation and School Eligibility Implementation in PSIS</a:t>
            </a:r>
            <a:endParaRPr lang="en-US" sz="3600" b="1" dirty="0">
              <a:solidFill>
                <a:srgbClr val="1F497D"/>
              </a:solidFill>
              <a:latin typeface="Arial"/>
              <a:cs typeface="Arial"/>
            </a:endParaRPr>
          </a:p>
          <a:p>
            <a:endParaRPr lang="en-US" sz="3600" b="1" dirty="0">
              <a:solidFill>
                <a:srgbClr val="1F497D"/>
              </a:solidFill>
              <a:latin typeface="Arial Black"/>
              <a:cs typeface="Arial"/>
            </a:endParaRPr>
          </a:p>
          <a:p>
            <a:endParaRPr lang="en-US" sz="3600" b="1" dirty="0">
              <a:solidFill>
                <a:srgbClr val="1F497D"/>
              </a:solidFill>
              <a:latin typeface="Arial Black"/>
              <a:cs typeface="Arial Black"/>
            </a:endParaRPr>
          </a:p>
          <a:p>
            <a:endParaRPr lang="en-US" sz="3600" b="1" dirty="0">
              <a:latin typeface="Arial Black"/>
              <a:cs typeface="Arial Black"/>
            </a:endParaRPr>
          </a:p>
        </p:txBody>
      </p:sp>
      <p:pic>
        <p:nvPicPr>
          <p:cNvPr id="13" name="Picture 12" descr="CSDElogo_casual_blue.jpg" title="CSDE tree logo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6431" y1="85953" x2="36220" y2="91238"/>
                        <a14:foregroundMark x1="54699" y1="85396" x2="57550" y2="89430"/>
                        <a14:foregroundMark x1="80359" y1="86648" x2="80570" y2="89986"/>
                        <a14:foregroundMark x1="87645" y1="86370" x2="87328" y2="92490"/>
                        <a14:foregroundMark x1="9609" y1="54103" x2="9609" y2="54103"/>
                        <a14:foregroundMark x1="4435" y1="51043" x2="4435" y2="51043"/>
                        <a14:foregroundMark x1="7497" y1="52295" x2="7497" y2="52295"/>
                        <a14:backgroundMark x1="46990" y1="18220" x2="46990" y2="18220"/>
                        <a14:backgroundMark x1="49314" y1="15438" x2="49314" y2="15438"/>
                        <a14:backgroundMark x1="50053" y1="19750" x2="50053" y2="19750"/>
                        <a14:backgroundMark x1="37381" y1="46036" x2="37381" y2="46036"/>
                        <a14:backgroundMark x1="34741" y1="52295" x2="34741" y2="52295"/>
                        <a14:backgroundMark x1="28722" y1="58693" x2="28722" y2="58693"/>
                        <a14:backgroundMark x1="57761" y1="20445" x2="57761" y2="20445"/>
                        <a14:backgroundMark x1="59873" y1="22253" x2="59873" y2="22253"/>
                        <a14:backgroundMark x1="52904" y1="25730" x2="52904" y2="25730"/>
                        <a14:backgroundMark x1="55227" y1="23505" x2="55227" y2="23505"/>
                        <a14:backgroundMark x1="54699" y1="19471" x2="54699" y2="19471"/>
                        <a14:backgroundMark x1="67159" y1="20028" x2="67159" y2="20028"/>
                        <a14:backgroundMark x1="53326" y1="6537" x2="53326" y2="6537"/>
                        <a14:backgroundMark x1="51214" y1="7093" x2="51214" y2="7093"/>
                        <a14:backgroundMark x1="51637" y1="4033" x2="51637" y2="4033"/>
                        <a14:backgroundMark x1="11088" y1="41446" x2="11088" y2="41446"/>
                        <a14:backgroundMark x1="25871" y1="95271" x2="25871" y2="95271"/>
                        <a14:backgroundMark x1="23970" y1="95828" x2="23970" y2="95828"/>
                        <a14:backgroundMark x1="45618" y1="66759" x2="45618" y2="66759"/>
                        <a14:backgroundMark x1="47730" y1="69958" x2="47730" y2="69958"/>
                        <a14:backgroundMark x1="53537" y1="70793" x2="53537" y2="70793"/>
                        <a14:backgroundMark x1="69483" y1="27538" x2="69483" y2="27538"/>
                        <a14:backgroundMark x1="10560" y1="48261" x2="10560" y2="48261"/>
                        <a14:backgroundMark x1="23020" y1="17246" x2="23020" y2="17246"/>
                        <a14:backgroundMark x1="22598" y1="13908" x2="22598" y2="13908"/>
                        <a14:backgroundMark x1="25343" y1="12935" x2="25343" y2="12935"/>
                        <a14:backgroundMark x1="31045" y1="18915" x2="31045" y2="18915"/>
                        <a14:backgroundMark x1="29884" y1="15160" x2="29884" y2="15160"/>
                        <a14:backgroundMark x1="29145" y1="17663" x2="29145" y2="17663"/>
                        <a14:backgroundMark x1="12249" y1="23783" x2="12249" y2="23783"/>
                        <a14:backgroundMark x1="12249" y1="29068" x2="12249" y2="29068"/>
                        <a14:backgroundMark x1="8237" y1="28512" x2="8237" y2="28512"/>
                        <a14:backgroundMark x1="10771" y1="21280" x2="10771" y2="21280"/>
                        <a14:backgroundMark x1="19958" y1="22531" x2="19958" y2="22531"/>
                        <a14:backgroundMark x1="18585" y1="19471" x2="18585" y2="19471"/>
                        <a14:backgroundMark x1="27772" y1="61892" x2="27772" y2="61892"/>
                        <a14:backgroundMark x1="31257" y1="57858" x2="31257" y2="57858"/>
                        <a14:backgroundMark x1="81943" y1="50348" x2="81943" y2="50348"/>
                        <a14:backgroundMark x1="81943" y1="47566" x2="81943" y2="47566"/>
                        <a14:backgroundMark x1="84055" y1="47288" x2="84055" y2="47288"/>
                        <a14:backgroundMark x1="89757" y1="54381" x2="89757" y2="54381"/>
                        <a14:backgroundMark x1="98205" y1="59388" x2="98205" y2="59388"/>
                        <a14:backgroundMark x1="86695" y1="68707" x2="86695" y2="68707"/>
                        <a14:backgroundMark x1="87117" y1="65925" x2="87117" y2="65925"/>
                        <a14:backgroundMark x1="71911" y1="33380" x2="71911" y2="33380"/>
                        <a14:backgroundMark x1="43717" y1="17246" x2="43717" y2="17246"/>
                        <a14:backgroundMark x1="45301" y1="15716" x2="45301" y2="15716"/>
                        <a14:backgroundMark x1="41394" y1="24757" x2="41394" y2="24757"/>
                        <a14:backgroundMark x1="42767" y1="22253" x2="42767" y2="22253"/>
                        <a14:backgroundMark x1="45301" y1="25730" x2="45301" y2="25730"/>
                        <a14:backgroundMark x1="48363" y1="8623" x2="48363" y2="8623"/>
                        <a14:backgroundMark x1="49314" y1="3755" x2="49314" y2="3755"/>
                        <a14:backgroundMark x1="58501" y1="4590" x2="58501" y2="4590"/>
                        <a14:backgroundMark x1="58923" y1="8345" x2="58923" y2="8345"/>
                        <a14:backgroundMark x1="69799" y1="17246" x2="69799" y2="17246"/>
                        <a14:backgroundMark x1="63886" y1="22531" x2="63886" y2="22531"/>
                        <a14:backgroundMark x1="25871" y1="40195" x2="25871" y2="40195"/>
                        <a14:backgroundMark x1="24393" y1="45480" x2="24393" y2="45480"/>
                        <a14:backgroundMark x1="17635" y1="40195" x2="17635" y2="40195"/>
                        <a14:backgroundMark x1="22598" y1="44506" x2="22598" y2="44506"/>
                        <a14:backgroundMark x1="19324" y1="49513" x2="19324" y2="49513"/>
                        <a14:backgroundMark x1="18585" y1="44506" x2="18585" y2="44506"/>
                        <a14:backgroundMark x1="22281" y1="31572" x2="22281" y2="31572"/>
                        <a14:backgroundMark x1="19324" y1="32128" x2="19324" y2="32128"/>
                        <a14:backgroundMark x1="23970" y1="26287" x2="23970" y2="26287"/>
                        <a14:backgroundMark x1="41394" y1="38943" x2="41394" y2="38943"/>
                        <a14:backgroundMark x1="27772" y1="67177" x2="27772" y2="67177"/>
                        <a14:backgroundMark x1="80148" y1="61892" x2="80148" y2="61892"/>
                        <a14:backgroundMark x1="75185" y1="70793" x2="75185" y2="70793"/>
                        <a14:backgroundMark x1="77719" y1="73853" x2="77719" y2="73853"/>
                        <a14:backgroundMark x1="64625" y1="64951" x2="64625" y2="64951"/>
                        <a14:backgroundMark x1="66737" y1="64951" x2="66737" y2="64951"/>
                        <a14:backgroundMark x1="62936" y1="61892" x2="62936" y2="61892"/>
                        <a14:backgroundMark x1="73284" y1="51599" x2="73284" y2="51599"/>
                        <a14:backgroundMark x1="67159" y1="50348" x2="67159" y2="50348"/>
                        <a14:backgroundMark x1="69060" y1="59110" x2="69060" y2="59110"/>
                        <a14:backgroundMark x1="70433" y1="54381" x2="70433" y2="54381"/>
                        <a14:backgroundMark x1="68638" y1="54798" x2="68638" y2="54798"/>
                        <a14:backgroundMark x1="62302" y1="45202" x2="62302" y2="45202"/>
                        <a14:backgroundMark x1="60824" y1="41446" x2="60824" y2="41446"/>
                        <a14:backgroundMark x1="48680" y1="65229" x2="48680" y2="65229"/>
                        <a14:backgroundMark x1="44879" y1="55355" x2="44879" y2="55355"/>
                        <a14:backgroundMark x1="49525" y1="48540" x2="49525" y2="48540"/>
                        <a14:backgroundMark x1="52587" y1="46453" x2="52587" y2="46453"/>
                        <a14:backgroundMark x1="62936" y1="33380" x2="62936" y2="33380"/>
                        <a14:backgroundMark x1="64625" y1="32128" x2="64625" y2="32128"/>
                        <a14:backgroundMark x1="77508" y1="60362" x2="77508" y2="60362"/>
                        <a14:backgroundMark x1="80781" y1="59666" x2="80781" y2="59666"/>
                        <a14:backgroundMark x1="43506" y1="60362" x2="43506" y2="60362"/>
                        <a14:backgroundMark x1="35269" y1="20445" x2="35269" y2="20445"/>
                        <a14:backgroundMark x1="87645" y1="49791" x2="87645" y2="49791"/>
                        <a14:backgroundMark x1="89440" y1="50348" x2="89440" y2="50348"/>
                        <a14:backgroundMark x1="78036" y1="63143" x2="78036" y2="63143"/>
                        <a14:backgroundMark x1="58289" y1="63700" x2="58289" y2="63700"/>
                        <a14:backgroundMark x1="22809" y1="86648" x2="22809" y2="86648"/>
                        <a14:backgroundMark x1="24710" y1="32128" x2="24710" y2="32128"/>
                        <a14:backgroundMark x1="62302" y1="28095" x2="62302" y2="280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385" y="444614"/>
            <a:ext cx="1351995" cy="102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5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617" y="205674"/>
            <a:ext cx="10446327" cy="69636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 and Program Type Fields with Dummy Student SASID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1340130"/>
            <a:ext cx="9462656" cy="51299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42009"/>
              </p:ext>
            </p:extLst>
          </p:nvPr>
        </p:nvGraphicFramePr>
        <p:xfrm>
          <a:off x="637308" y="7103963"/>
          <a:ext cx="11180619" cy="5288476"/>
        </p:xfrm>
        <a:graphic>
          <a:graphicData uri="http://schemas.openxmlformats.org/drawingml/2006/table">
            <a:tbl>
              <a:tblPr firstRow="1" firstCol="1" bandRow="1"/>
              <a:tblGrid>
                <a:gridCol w="3726873">
                  <a:extLst>
                    <a:ext uri="{9D8B030D-6E8A-4147-A177-3AD203B41FA5}">
                      <a16:colId xmlns:a16="http://schemas.microsoft.com/office/drawing/2014/main" val="3364942862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299403101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329271196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724615"/>
                  </a:ext>
                </a:extLst>
              </a:tr>
              <a:tr h="3429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136722"/>
                  </a:ext>
                </a:extLst>
              </a:tr>
              <a:tr h="46712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16458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452491"/>
              </p:ext>
            </p:extLst>
          </p:nvPr>
        </p:nvGraphicFramePr>
        <p:xfrm>
          <a:off x="609600" y="911065"/>
          <a:ext cx="10972800" cy="5753736"/>
        </p:xfrm>
        <a:graphic>
          <a:graphicData uri="http://schemas.openxmlformats.org/drawingml/2006/table">
            <a:tbl>
              <a:tblPr firstRow="1" firstCol="1" bandRow="1"/>
              <a:tblGrid>
                <a:gridCol w="3657600">
                  <a:extLst>
                    <a:ext uri="{9D8B030D-6E8A-4147-A177-3AD203B41FA5}">
                      <a16:colId xmlns:a16="http://schemas.microsoft.com/office/drawing/2014/main" val="359270087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153724608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699097145"/>
                    </a:ext>
                  </a:extLst>
                </a:gridCol>
              </a:tblGrid>
              <a:tr h="862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SASID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 Type 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109924"/>
                  </a:ext>
                </a:extLst>
              </a:tr>
              <a:tr h="8832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1234567890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 – Targeted Assistance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195569"/>
                  </a:ext>
                </a:extLst>
              </a:tr>
              <a:tr h="17888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2345678999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Leave it blank for students in Targeted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Assistance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 not receiving Title I services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514744"/>
                  </a:ext>
                </a:extLst>
              </a:tr>
              <a:tr h="8832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9999999999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 –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Schoolwide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520333"/>
                  </a:ext>
                </a:extLst>
              </a:tr>
              <a:tr h="13360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8888888888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Leave it blank for the student in the Non-Title I school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Leave it blank for the student in the Non-Title I school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697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24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9" name="TextBox 8" descr="Thank you">
            <a:extLst>
              <a:ext uri="{FF2B5EF4-FFF2-40B4-BE49-F238E27FC236}">
                <a16:creationId xmlns:a16="http://schemas.microsoft.com/office/drawing/2014/main" id="{8DA1C3A4-C354-4C1D-9A98-39497E2D9CAE}"/>
              </a:ext>
            </a:extLst>
          </p:cNvPr>
          <p:cNvSpPr txBox="1"/>
          <p:nvPr/>
        </p:nvSpPr>
        <p:spPr>
          <a:xfrm>
            <a:off x="2714625" y="1486041"/>
            <a:ext cx="7267575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2000" b="1" dirty="0">
              <a:latin typeface="Arial"/>
              <a:cs typeface="Arial"/>
            </a:endParaRPr>
          </a:p>
          <a:p>
            <a:pPr lvl="0" algn="ctr"/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</a:rPr>
              <a:t>Please feel free to contact us </a:t>
            </a:r>
            <a:br>
              <a:rPr lang="en-US" sz="3200" b="1" dirty="0">
                <a:solidFill>
                  <a:prstClr val="black"/>
                </a:solidFill>
                <a:latin typeface="Arial"/>
                <a:cs typeface="Arial"/>
              </a:rPr>
            </a:br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</a:rPr>
              <a:t>through email.</a:t>
            </a:r>
          </a:p>
          <a:p>
            <a:pPr lvl="0" algn="ctr"/>
            <a:endParaRPr lang="en-US" sz="32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lvl="0" algn="ctr"/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</a:rPr>
              <a:t>Francis Apaloo, Title I Evaluator</a:t>
            </a:r>
          </a:p>
          <a:p>
            <a:pPr lvl="0" algn="ctr"/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  <a:hlinkClick r:id="rId4"/>
              </a:rPr>
              <a:t>francis.apaloo@ct.gov</a:t>
            </a:r>
            <a:endParaRPr lang="en-US" sz="32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lvl="0" algn="ctr"/>
            <a:endParaRPr lang="en-US" sz="32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lvl="0" algn="ctr"/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</a:rPr>
              <a:t>Marlene </a:t>
            </a:r>
            <a:r>
              <a:rPr lang="en-US" sz="3200" b="1" dirty="0" err="1">
                <a:solidFill>
                  <a:prstClr val="black"/>
                </a:solidFill>
                <a:latin typeface="Arial"/>
                <a:cs typeface="Arial"/>
              </a:rPr>
              <a:t>Padernacht</a:t>
            </a:r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</a:rPr>
              <a:t>, Title I State Director</a:t>
            </a:r>
          </a:p>
          <a:p>
            <a:pPr lvl="0" algn="ctr"/>
            <a:r>
              <a:rPr lang="en-US" sz="3200" b="1" dirty="0">
                <a:solidFill>
                  <a:prstClr val="black"/>
                </a:solidFill>
                <a:latin typeface="Arial"/>
                <a:cs typeface="Arial"/>
                <a:hlinkClick r:id="rId5"/>
              </a:rPr>
              <a:t>Marlene.Padernacht@ct.gov</a:t>
            </a:r>
            <a:endParaRPr lang="en-US" sz="32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508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1787236"/>
            <a:ext cx="8261709" cy="48775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6981"/>
            <a:ext cx="7772400" cy="628255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1215479"/>
            <a:ext cx="8811491" cy="5129903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</a:t>
            </a: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 Changes</a:t>
            </a:r>
            <a:endParaRPr lang="en-US" sz="5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Student Title I Participation in </a:t>
            </a:r>
            <a:r>
              <a:rPr lang="en-US" sz="5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Schoolwide</a:t>
            </a: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Program</a:t>
            </a: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Schoolwide</a:t>
            </a: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Program</a:t>
            </a: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 Title I Participation in Targeted Assistance </a:t>
            </a: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Program/Non-Title I School</a:t>
            </a: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Targeted Assistance </a:t>
            </a: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Program/Non-Title 1School</a:t>
            </a: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 Example of Participation </a:t>
            </a:r>
            <a:r>
              <a:rPr lang="en-US" sz="58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and Program Type Fields with </a:t>
            </a: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dummy </a:t>
            </a:r>
            <a:r>
              <a:rPr lang="en-US" sz="58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Student </a:t>
            </a:r>
            <a:r>
              <a:rPr lang="en-US" sz="5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SASIDs </a:t>
            </a:r>
            <a:endParaRPr lang="en-US" sz="58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36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36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834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 w="12700" cmpd="sng">
                <a:solidFill>
                  <a:srgbClr val="000090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6981"/>
            <a:ext cx="7640782" cy="933055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prstClr val="black"/>
                </a:solidFill>
              </a:rPr>
              <a:t>Reminders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1340130"/>
            <a:ext cx="9615055" cy="5129943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r>
              <a:rPr lang="en-US" sz="4800" dirty="0">
                <a:solidFill>
                  <a:prstClr val="black"/>
                </a:solidFill>
              </a:rPr>
              <a:t>C</a:t>
            </a:r>
            <a:r>
              <a:rPr lang="en-US" sz="4800" dirty="0" smtClean="0">
                <a:solidFill>
                  <a:prstClr val="black"/>
                </a:solidFill>
              </a:rPr>
              <a:t>ontact </a:t>
            </a:r>
            <a:r>
              <a:rPr lang="en-US" sz="4800" dirty="0">
                <a:solidFill>
                  <a:prstClr val="black"/>
                </a:solidFill>
              </a:rPr>
              <a:t>your </a:t>
            </a:r>
            <a:r>
              <a:rPr lang="en-US" sz="4800" dirty="0" smtClean="0">
                <a:solidFill>
                  <a:prstClr val="black"/>
                </a:solidFill>
              </a:rPr>
              <a:t>district’s </a:t>
            </a:r>
            <a:r>
              <a:rPr lang="en-US" sz="4800" dirty="0">
                <a:solidFill>
                  <a:prstClr val="black"/>
                </a:solidFill>
              </a:rPr>
              <a:t>Title I </a:t>
            </a:r>
            <a:r>
              <a:rPr lang="en-US" sz="4800" dirty="0" smtClean="0">
                <a:solidFill>
                  <a:prstClr val="black"/>
                </a:solidFill>
              </a:rPr>
              <a:t>coordinator </a:t>
            </a:r>
            <a:r>
              <a:rPr lang="en-US" sz="4800" dirty="0">
                <a:solidFill>
                  <a:prstClr val="black"/>
                </a:solidFill>
              </a:rPr>
              <a:t>if </a:t>
            </a:r>
            <a:r>
              <a:rPr lang="en-US" sz="4800" dirty="0" smtClean="0">
                <a:solidFill>
                  <a:prstClr val="black"/>
                </a:solidFill>
              </a:rPr>
              <a:t>you have any questions concerning </a:t>
            </a:r>
            <a:r>
              <a:rPr lang="en-US" sz="4800" dirty="0">
                <a:solidFill>
                  <a:prstClr val="black"/>
                </a:solidFill>
              </a:rPr>
              <a:t>your </a:t>
            </a:r>
            <a:r>
              <a:rPr lang="en-US" sz="4800" dirty="0" smtClean="0">
                <a:solidFill>
                  <a:prstClr val="black"/>
                </a:solidFill>
              </a:rPr>
              <a:t>school eligibility for Title </a:t>
            </a:r>
            <a:r>
              <a:rPr lang="en-US" sz="4800" dirty="0">
                <a:solidFill>
                  <a:prstClr val="black"/>
                </a:solidFill>
              </a:rPr>
              <a:t>I </a:t>
            </a:r>
            <a:r>
              <a:rPr lang="en-US" sz="4800" dirty="0" smtClean="0">
                <a:solidFill>
                  <a:prstClr val="black"/>
                </a:solidFill>
              </a:rPr>
              <a:t>services.</a:t>
            </a:r>
          </a:p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4800" dirty="0">
              <a:solidFill>
                <a:prstClr val="black"/>
              </a:solidFill>
            </a:endParaRPr>
          </a:p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r>
              <a:rPr lang="en-US" sz="4800" dirty="0">
                <a:solidFill>
                  <a:prstClr val="black"/>
                </a:solidFill>
              </a:rPr>
              <a:t>Title I participation and program type fields are to be reported in October 2021 and June 2022. </a:t>
            </a:r>
            <a:endParaRPr lang="en-US" sz="4800" dirty="0" smtClean="0">
              <a:solidFill>
                <a:prstClr val="black"/>
              </a:solidFill>
            </a:endParaRPr>
          </a:p>
          <a:p>
            <a:pPr marL="685800" lvl="0" indent="-6858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4800" dirty="0">
              <a:solidFill>
                <a:prstClr val="black"/>
              </a:solidFill>
            </a:endParaRP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dirty="0" smtClean="0">
                <a:solidFill>
                  <a:prstClr val="black"/>
                </a:solidFill>
              </a:rPr>
              <a:t>Consult </a:t>
            </a:r>
            <a:r>
              <a:rPr lang="en-US" sz="4400" dirty="0">
                <a:solidFill>
                  <a:prstClr val="black"/>
                </a:solidFill>
              </a:rPr>
              <a:t>the help site under the documentation section to find your </a:t>
            </a:r>
            <a:r>
              <a:rPr lang="en-US" sz="4400" dirty="0" smtClean="0">
                <a:solidFill>
                  <a:prstClr val="black"/>
                </a:solidFill>
              </a:rPr>
              <a:t>   district’s </a:t>
            </a:r>
            <a:r>
              <a:rPr lang="en-US" sz="4400" dirty="0">
                <a:solidFill>
                  <a:prstClr val="black"/>
                </a:solidFill>
              </a:rPr>
              <a:t>Title I coordinator and the Title I program model that your </a:t>
            </a:r>
            <a:r>
              <a:rPr lang="en-US" sz="4400" dirty="0" smtClean="0">
                <a:solidFill>
                  <a:prstClr val="black"/>
                </a:solidFill>
              </a:rPr>
              <a:t> school/district </a:t>
            </a:r>
            <a:r>
              <a:rPr lang="en-US" sz="4400" dirty="0">
                <a:solidFill>
                  <a:prstClr val="black"/>
                </a:solidFill>
              </a:rPr>
              <a:t>is operating. These documents </a:t>
            </a:r>
            <a:r>
              <a:rPr lang="en-US" sz="4400" dirty="0" smtClean="0">
                <a:solidFill>
                  <a:prstClr val="black"/>
                </a:solidFill>
              </a:rPr>
              <a:t>have also </a:t>
            </a:r>
            <a:r>
              <a:rPr lang="en-US" sz="4400" dirty="0">
                <a:solidFill>
                  <a:prstClr val="black"/>
                </a:solidFill>
              </a:rPr>
              <a:t>been </a:t>
            </a:r>
            <a:r>
              <a:rPr lang="en-US" sz="4400" dirty="0" smtClean="0">
                <a:solidFill>
                  <a:prstClr val="black"/>
                </a:solidFill>
              </a:rPr>
              <a:t>attached </a:t>
            </a:r>
            <a:r>
              <a:rPr lang="en-US" sz="4400" dirty="0">
                <a:solidFill>
                  <a:prstClr val="black"/>
                </a:solidFill>
              </a:rPr>
              <a:t>to this e-mail</a:t>
            </a:r>
            <a:r>
              <a:rPr lang="en-US" sz="4400" dirty="0" smtClean="0">
                <a:solidFill>
                  <a:prstClr val="black"/>
                </a:solidFill>
              </a:rPr>
              <a:t>. </a:t>
            </a: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4400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4"/>
            </a:endParaRPr>
          </a:p>
          <a:p>
            <a:pPr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sz="4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://portal.ct.gov/SDE/Performance/Data-Collection-Help-Sites/ED205-Help-Site/Documentation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r>
              <a:rPr lang="en-US" sz="4400" dirty="0" smtClean="0">
                <a:solidFill>
                  <a:prstClr val="black"/>
                </a:solidFill>
              </a:rPr>
              <a:t>Do not click on the link but copy and paste </a:t>
            </a:r>
            <a:r>
              <a:rPr lang="en-US" sz="4400" smtClean="0">
                <a:solidFill>
                  <a:prstClr val="black"/>
                </a:solidFill>
              </a:rPr>
              <a:t>in a </a:t>
            </a:r>
            <a:r>
              <a:rPr lang="en-US" sz="4400" dirty="0" smtClean="0">
                <a:solidFill>
                  <a:prstClr val="black"/>
                </a:solidFill>
              </a:rPr>
              <a:t>browser</a:t>
            </a:r>
            <a:endParaRPr lang="en-US" sz="4400" dirty="0">
              <a:solidFill>
                <a:prstClr val="black"/>
              </a:solidFill>
            </a:endParaRPr>
          </a:p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485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1787236"/>
            <a:ext cx="8261709" cy="48775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6981"/>
            <a:ext cx="7772400" cy="628255"/>
          </a:xfrm>
        </p:spPr>
        <p:txBody>
          <a:bodyPr>
            <a:no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Data Collection Changes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2327" y="1215479"/>
            <a:ext cx="9947564" cy="504677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3600" i="1" dirty="0" smtClean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Targeted </a:t>
            </a:r>
            <a:r>
              <a:rPr lang="en-US" sz="3600" i="1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Assistance Program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lvl="0" indent="-571500" algn="l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Schools operating Targeted Assistance Programs (TAS) in 2021-22 will move a portion of </a:t>
            </a:r>
            <a:r>
              <a:rPr lang="en-US" sz="36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 205 survey collection to PSIS October and June collections. </a:t>
            </a:r>
          </a:p>
          <a:p>
            <a:pPr marR="0" lv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900" dirty="0" smtClean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sz="3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lvl="0" indent="-571500" algn="l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Title I educator information, non-educator information, instructional services such as Math, English, etc., and non-instructional services such as </a:t>
            </a:r>
            <a:r>
              <a:rPr lang="en-US" sz="35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Guidance/Counseling </a:t>
            </a:r>
            <a:r>
              <a:rPr lang="en-US" sz="35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remain in the ED205 collection until </a:t>
            </a:r>
            <a:r>
              <a:rPr lang="en-US" sz="35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2024.</a:t>
            </a:r>
            <a:endParaRPr lang="en-US" sz="35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36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57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1787236"/>
            <a:ext cx="8261709" cy="48775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6981"/>
            <a:ext cx="7772400" cy="628255"/>
          </a:xfrm>
        </p:spPr>
        <p:txBody>
          <a:bodyPr>
            <a:noAutofit/>
          </a:bodyPr>
          <a:lstStyle/>
          <a:p>
            <a:pPr lvl="0" defTabSz="914400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Data Collection Changes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2327" y="1215479"/>
            <a:ext cx="9947564" cy="5046776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12800" i="1" dirty="0" err="1" smtClean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Schoolwide</a:t>
            </a:r>
            <a:r>
              <a:rPr lang="en-US" sz="12800" i="1" dirty="0" smtClean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Program</a:t>
            </a:r>
          </a:p>
          <a:p>
            <a:pPr marL="571500" indent="-571500" algn="l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Schools operating </a:t>
            </a:r>
            <a:r>
              <a:rPr lang="en-US" sz="9800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Schoolwide</a:t>
            </a:r>
            <a:r>
              <a:rPr lang="en-US" sz="98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Programs (SWP) in 2021-22 will move all portions of the ED 205 survey collection to PSIS October and June collections. 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endParaRPr lang="en-US" sz="9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marR="0" lvl="0" indent="-5715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2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Title I educator</a:t>
            </a:r>
            <a:r>
              <a:rPr lang="en-US" sz="11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12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information</a:t>
            </a:r>
            <a:r>
              <a:rPr lang="en-US" sz="112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non-educator information, instructional services such as Math, English, etc., and non-instructional services such as Guidance/ Counselling are </a:t>
            </a:r>
            <a:r>
              <a:rPr lang="en-US" sz="11200" b="1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</a:t>
            </a:r>
            <a:r>
              <a:rPr lang="en-US" sz="112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required fields in SWP</a:t>
            </a:r>
            <a:r>
              <a:rPr lang="en-US" sz="11200" dirty="0" smtClean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R="0" lv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1200" dirty="0" smtClean="0">
              <a:solidFill>
                <a:srgbClr val="0E101A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l">
              <a:lnSpc>
                <a:spcPct val="107000"/>
              </a:lnSpc>
              <a:spcBef>
                <a:spcPts val="0"/>
              </a:spcBef>
            </a:pPr>
            <a:r>
              <a:rPr lang="en-US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Please note that if your district provides Title I services to students in Neglected programs or on-public schools as the fiscal district, continue to report the numbers in the ED205 collection.</a:t>
            </a:r>
            <a:endParaRPr lang="en-US" sz="1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n-US" sz="3600" dirty="0">
                <a:solidFill>
                  <a:srgbClr val="0E10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lvl="0" indent="-228600" algn="l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38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6981"/>
            <a:ext cx="8077200" cy="933055"/>
          </a:xfrm>
        </p:spPr>
        <p:txBody>
          <a:bodyPr>
            <a:noAutofit/>
          </a:bodyPr>
          <a:lstStyle/>
          <a:p>
            <a:r>
              <a:rPr lang="en-US" sz="3600" b="1" dirty="0"/>
              <a:t>S</a:t>
            </a:r>
            <a:r>
              <a:rPr lang="en-US" sz="3600" b="1" dirty="0" smtClean="0"/>
              <a:t>tudent </a:t>
            </a:r>
            <a:r>
              <a:rPr lang="en-US" sz="3600" b="1" dirty="0"/>
              <a:t>Title I Participation in </a:t>
            </a:r>
            <a:r>
              <a:rPr lang="en-US" sz="3600" b="1" dirty="0" err="1" smtClean="0"/>
              <a:t>Schoolwide</a:t>
            </a:r>
            <a:r>
              <a:rPr lang="en-US" sz="3600" b="1" dirty="0" smtClean="0"/>
              <a:t> </a:t>
            </a:r>
            <a:r>
              <a:rPr lang="en-US" sz="3600" b="1" dirty="0"/>
              <a:t>program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1340130"/>
            <a:ext cx="9462656" cy="51299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364661"/>
              </p:ext>
            </p:extLst>
          </p:nvPr>
        </p:nvGraphicFramePr>
        <p:xfrm>
          <a:off x="637308" y="1620981"/>
          <a:ext cx="11180619" cy="10411490"/>
        </p:xfrm>
        <a:graphic>
          <a:graphicData uri="http://schemas.openxmlformats.org/drawingml/2006/table">
            <a:tbl>
              <a:tblPr firstRow="1" firstCol="1" bandRow="1"/>
              <a:tblGrid>
                <a:gridCol w="3726873">
                  <a:extLst>
                    <a:ext uri="{9D8B030D-6E8A-4147-A177-3AD203B41FA5}">
                      <a16:colId xmlns:a16="http://schemas.microsoft.com/office/drawing/2014/main" val="3364942862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299403101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3292711963"/>
                    </a:ext>
                  </a:extLst>
                </a:gridCol>
              </a:tblGrid>
              <a:tr h="323898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724615"/>
                  </a:ext>
                </a:extLst>
              </a:tr>
              <a:tr h="6897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Permitted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 Description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136722"/>
                  </a:ext>
                </a:extLst>
              </a:tr>
              <a:tr h="93956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I student participation status in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Schoolwide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 all students in Title I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Schoolwide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 in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October and June. The expectation is all students in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Schoolwide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 coded as “Y” in the participation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field.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164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9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96981"/>
            <a:ext cx="7640782" cy="933055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Schoolwide</a:t>
            </a:r>
            <a:r>
              <a:rPr lang="en-US" sz="3600" b="1" dirty="0" smtClean="0"/>
              <a:t> Program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1340130"/>
            <a:ext cx="9462656" cy="51299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971641"/>
              </p:ext>
            </p:extLst>
          </p:nvPr>
        </p:nvGraphicFramePr>
        <p:xfrm>
          <a:off x="637308" y="1620981"/>
          <a:ext cx="11180619" cy="10411490"/>
        </p:xfrm>
        <a:graphic>
          <a:graphicData uri="http://schemas.openxmlformats.org/drawingml/2006/table">
            <a:tbl>
              <a:tblPr firstRow="1" firstCol="1" bandRow="1"/>
              <a:tblGrid>
                <a:gridCol w="3726873">
                  <a:extLst>
                    <a:ext uri="{9D8B030D-6E8A-4147-A177-3AD203B41FA5}">
                      <a16:colId xmlns:a16="http://schemas.microsoft.com/office/drawing/2014/main" val="3364942862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299403101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3292711963"/>
                    </a:ext>
                  </a:extLst>
                </a:gridCol>
              </a:tblGrid>
              <a:tr h="323898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724615"/>
                  </a:ext>
                </a:extLst>
              </a:tr>
              <a:tr h="6897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Permitted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 Description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136722"/>
                  </a:ext>
                </a:extLst>
              </a:tr>
              <a:tr h="93956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Schoolwide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The expectation is all students in </a:t>
                      </a: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Schoolwide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Program are coded as “02” in the program type field.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164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61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182" y="205674"/>
            <a:ext cx="8534400" cy="69636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Student Title I Participation in Targeted Assistance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Program/Non-Title I School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1340130"/>
            <a:ext cx="9462656" cy="51299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42009"/>
              </p:ext>
            </p:extLst>
          </p:nvPr>
        </p:nvGraphicFramePr>
        <p:xfrm>
          <a:off x="637308" y="7103963"/>
          <a:ext cx="11180619" cy="5288476"/>
        </p:xfrm>
        <a:graphic>
          <a:graphicData uri="http://schemas.openxmlformats.org/drawingml/2006/table">
            <a:tbl>
              <a:tblPr firstRow="1" firstCol="1" bandRow="1"/>
              <a:tblGrid>
                <a:gridCol w="3726873">
                  <a:extLst>
                    <a:ext uri="{9D8B030D-6E8A-4147-A177-3AD203B41FA5}">
                      <a16:colId xmlns:a16="http://schemas.microsoft.com/office/drawing/2014/main" val="3364942862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299403101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329271196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724615"/>
                  </a:ext>
                </a:extLst>
              </a:tr>
              <a:tr h="3429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136722"/>
                  </a:ext>
                </a:extLst>
              </a:tr>
              <a:tr h="46712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16458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817448"/>
              </p:ext>
            </p:extLst>
          </p:nvPr>
        </p:nvGraphicFramePr>
        <p:xfrm>
          <a:off x="609600" y="911063"/>
          <a:ext cx="10972800" cy="6011857"/>
        </p:xfrm>
        <a:graphic>
          <a:graphicData uri="http://schemas.openxmlformats.org/drawingml/2006/table">
            <a:tbl>
              <a:tblPr firstRow="1" firstCol="1" bandRow="1"/>
              <a:tblGrid>
                <a:gridCol w="3657600">
                  <a:extLst>
                    <a:ext uri="{9D8B030D-6E8A-4147-A177-3AD203B41FA5}">
                      <a16:colId xmlns:a16="http://schemas.microsoft.com/office/drawing/2014/main" val="255038878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234414887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730936408"/>
                    </a:ext>
                  </a:extLst>
                </a:gridCol>
              </a:tblGrid>
              <a:tr h="4083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Permitted Values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 Description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120533"/>
                  </a:ext>
                </a:extLst>
              </a:tr>
              <a:tr h="3368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I student in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Targeted Assistance  Program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Report only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specific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students receiving Title I services in a school. For October reporting, districts may count students for whom they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to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 services, but the program has not yet begun, as participating in Title I. For June, include only students who are participating in Title I services at the time of reporting. The expectation is only students receiving Title I in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Targeted Assistance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Program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coded as “Y”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096512"/>
                  </a:ext>
                </a:extLst>
              </a:tr>
              <a:tr h="90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Title I student in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Targeted Assistance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I school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expectation is students who are NOT receiving Title I services in a Targeted Assistance Program are coded as “N.”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015631"/>
                  </a:ext>
                </a:extLst>
              </a:tr>
              <a:tr h="907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Blank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Blank is an acceptable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 for the student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Non-Title 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school.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271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81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5896" y="196644"/>
            <a:ext cx="11809927" cy="6469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90"/>
              </a:solidFill>
            </a:endParaRPr>
          </a:p>
        </p:txBody>
      </p:sp>
      <p:sp>
        <p:nvSpPr>
          <p:cNvPr id="6" name="Rectangle 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2700" cmpd="sng">
                <a:solidFill>
                  <a:srgbClr val="000090"/>
                </a:solidFill>
              </a:ln>
            </a:endParaRPr>
          </a:p>
        </p:txBody>
      </p:sp>
      <p:pic>
        <p:nvPicPr>
          <p:cNvPr id="11" name="Picture 1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98046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182" y="205674"/>
            <a:ext cx="8534400" cy="69636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Targeted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Assistance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Program/Non-Title I School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4E1A712-9402-42C6-8A7F-9449404FC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799" y="1340130"/>
            <a:ext cx="9462656" cy="51299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 algn="l" defTabSz="914400">
              <a:lnSpc>
                <a:spcPct val="90000"/>
              </a:lnSpc>
              <a:spcBef>
                <a:spcPts val="1000"/>
              </a:spcBef>
            </a:pPr>
            <a:endParaRPr lang="en-US" sz="28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</a:pPr>
            <a:endParaRPr lang="en-US" sz="5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42009"/>
              </p:ext>
            </p:extLst>
          </p:nvPr>
        </p:nvGraphicFramePr>
        <p:xfrm>
          <a:off x="637308" y="7103963"/>
          <a:ext cx="11180619" cy="5288476"/>
        </p:xfrm>
        <a:graphic>
          <a:graphicData uri="http://schemas.openxmlformats.org/drawingml/2006/table">
            <a:tbl>
              <a:tblPr firstRow="1" firstCol="1" bandRow="1"/>
              <a:tblGrid>
                <a:gridCol w="3726873">
                  <a:extLst>
                    <a:ext uri="{9D8B030D-6E8A-4147-A177-3AD203B41FA5}">
                      <a16:colId xmlns:a16="http://schemas.microsoft.com/office/drawing/2014/main" val="3364942862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299403101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329271196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724615"/>
                  </a:ext>
                </a:extLst>
              </a:tr>
              <a:tr h="3429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2136722"/>
                  </a:ext>
                </a:extLst>
              </a:tr>
              <a:tr h="46712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16458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358544"/>
              </p:ext>
            </p:extLst>
          </p:nvPr>
        </p:nvGraphicFramePr>
        <p:xfrm>
          <a:off x="609600" y="1093341"/>
          <a:ext cx="10972800" cy="5765114"/>
        </p:xfrm>
        <a:graphic>
          <a:graphicData uri="http://schemas.openxmlformats.org/drawingml/2006/table">
            <a:tbl>
              <a:tblPr firstRow="1" firstCol="1" bandRow="1"/>
              <a:tblGrid>
                <a:gridCol w="3657600">
                  <a:extLst>
                    <a:ext uri="{9D8B030D-6E8A-4147-A177-3AD203B41FA5}">
                      <a16:colId xmlns:a16="http://schemas.microsoft.com/office/drawing/2014/main" val="352904768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03695517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40638097"/>
                    </a:ext>
                  </a:extLst>
                </a:gridCol>
              </a:tblGrid>
              <a:tr h="8552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Permitted Values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 Description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Comments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243000"/>
                  </a:ext>
                </a:extLst>
              </a:tr>
              <a:tr h="22297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Targeted Assistance Program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expectation is individual students in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Targeted Assistance Program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 coded as “01” in the program type 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field.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874580"/>
                  </a:ext>
                </a:extLst>
              </a:tr>
              <a:tr h="26801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Blank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Blank is an acceptable value for a student in Non-Title I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school.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442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24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DE_ppt_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SDE_ppt_template1</Template>
  <TotalTime>835</TotalTime>
  <Words>698</Words>
  <Application>Microsoft Office PowerPoint</Application>
  <PresentationFormat>Widescreen</PresentationFormat>
  <Paragraphs>108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CSDE_ppt_template1</vt:lpstr>
      <vt:lpstr>Custom Design</vt:lpstr>
      <vt:lpstr>CONNECTICUT STATE DEPARTMENT OF EDUCATION  </vt:lpstr>
      <vt:lpstr>Contents</vt:lpstr>
      <vt:lpstr>Reminders</vt:lpstr>
      <vt:lpstr>Data Collection Changes</vt:lpstr>
      <vt:lpstr>Data Collection Changes</vt:lpstr>
      <vt:lpstr>Student Title I Participation in Schoolwide program</vt:lpstr>
      <vt:lpstr>Schoolwide Program</vt:lpstr>
      <vt:lpstr>Student Title I Participation in Targeted Assistance Program/Non-Title I School</vt:lpstr>
      <vt:lpstr>Targeted Assistance Program/Non-Title I School</vt:lpstr>
      <vt:lpstr>Participation and Program Type Fields with Dummy Student SASID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CSDE In-House PD - Design, Writing, and Accessibility</dc:title>
  <dc:creator>Microsoft Office User</dc:creator>
  <cp:lastModifiedBy>Apaloo, Francis</cp:lastModifiedBy>
  <cp:revision>40</cp:revision>
  <cp:lastPrinted>2015-01-26T16:06:10Z</cp:lastPrinted>
  <dcterms:created xsi:type="dcterms:W3CDTF">2019-07-17T18:26:02Z</dcterms:created>
  <dcterms:modified xsi:type="dcterms:W3CDTF">2021-08-10T17:01:42Z</dcterms:modified>
</cp:coreProperties>
</file>