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58" r:id="rId3"/>
    <p:sldId id="260" r:id="rId4"/>
    <p:sldId id="276" r:id="rId5"/>
    <p:sldId id="262" r:id="rId6"/>
    <p:sldId id="280" r:id="rId7"/>
    <p:sldId id="271" r:id="rId8"/>
    <p:sldId id="263" r:id="rId9"/>
    <p:sldId id="270" r:id="rId10"/>
    <p:sldId id="264" r:id="rId11"/>
    <p:sldId id="272" r:id="rId12"/>
    <p:sldId id="265" r:id="rId13"/>
    <p:sldId id="27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mith, Abbe" initials="SA" lastIdx="1" clrIdx="0">
    <p:extLst>
      <p:ext uri="{19B8F6BF-5375-455C-9EA6-DF929625EA0E}">
        <p15:presenceInfo xmlns:p15="http://schemas.microsoft.com/office/powerpoint/2012/main" userId="S-1-5-21-746137067-854245398-682003330-43486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DE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2" autoAdjust="0"/>
    <p:restoredTop sz="70138" autoAdjust="0"/>
  </p:normalViewPr>
  <p:slideViewPr>
    <p:cSldViewPr snapToGrid="0">
      <p:cViewPr varScale="1">
        <p:scale>
          <a:sx n="89" d="100"/>
          <a:sy n="89" d="100"/>
        </p:scale>
        <p:origin x="1062" y="90"/>
      </p:cViewPr>
      <p:guideLst/>
    </p:cSldViewPr>
  </p:slideViewPr>
  <p:notesTextViewPr>
    <p:cViewPr>
      <p:scale>
        <a:sx n="150" d="100"/>
        <a:sy n="15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45609F-4D93-4AF5-8C87-7BDAFF0E24F0}" type="datetimeFigureOut">
              <a:rPr lang="en-US" smtClean="0"/>
              <a:t>2/28/2017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E43847-EF39-4B50-9A28-6FABB3A4C34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7622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•"/>
            </a:pPr>
            <a:r>
              <a:rPr lang="en-US" altLang="en-US" sz="1200" b="0" dirty="0" smtClean="0">
                <a:solidFill>
                  <a:srgbClr val="002D73"/>
                </a:solidFill>
                <a:ea typeface="ＭＳ Ｐゴシック" panose="020B0600070205080204" pitchFamily="34" charset="-128"/>
              </a:rPr>
              <a:t>This is an editable PowerPoint prepared by the CSDE for</a:t>
            </a:r>
            <a:r>
              <a:rPr lang="en-US" altLang="en-US" sz="1200" b="0" baseline="0" dirty="0" smtClean="0">
                <a:solidFill>
                  <a:srgbClr val="002D73"/>
                </a:solidFill>
                <a:ea typeface="ＭＳ Ｐゴシック" panose="020B0600070205080204" pitchFamily="34" charset="-128"/>
              </a:rPr>
              <a:t> districts to use at local board of education or other district/school meetings</a:t>
            </a:r>
            <a:r>
              <a:rPr lang="en-US" altLang="en-US" sz="1200" b="0" dirty="0" smtClean="0">
                <a:solidFill>
                  <a:srgbClr val="002D73"/>
                </a:solidFill>
                <a:ea typeface="ＭＳ Ｐゴシック" panose="020B0600070205080204" pitchFamily="34" charset="-128"/>
              </a:rPr>
              <a:t>.</a:t>
            </a:r>
          </a:p>
          <a:p>
            <a:pPr marL="171450" indent="-171450">
              <a:buFontTx/>
              <a:buChar char="•"/>
            </a:pPr>
            <a:endParaRPr lang="en-US" altLang="en-US" sz="1200" b="0" dirty="0" smtClean="0">
              <a:solidFill>
                <a:srgbClr val="002D73"/>
              </a:solidFill>
              <a:ea typeface="ＭＳ Ｐゴシック" panose="020B0600070205080204" pitchFamily="34" charset="-128"/>
            </a:endParaRPr>
          </a:p>
          <a:p>
            <a:pPr marL="171450" indent="-171450">
              <a:buFontTx/>
              <a:buChar char="•"/>
            </a:pPr>
            <a:r>
              <a:rPr lang="en-US" altLang="en-US" sz="1200" b="0" dirty="0" smtClean="0">
                <a:solidFill>
                  <a:srgbClr val="002D73"/>
                </a:solidFill>
                <a:ea typeface="ＭＳ Ｐゴシック" panose="020B0600070205080204" pitchFamily="34" charset="-128"/>
              </a:rPr>
              <a:t>Slides can be added or deleted as needed. </a:t>
            </a:r>
          </a:p>
          <a:p>
            <a:pPr marL="171450" indent="-171450">
              <a:buFontTx/>
              <a:buChar char="•"/>
            </a:pPr>
            <a:endParaRPr lang="en-US" altLang="en-US" sz="1200" b="0" dirty="0" smtClean="0">
              <a:solidFill>
                <a:srgbClr val="002D73"/>
              </a:solidFill>
              <a:ea typeface="ＭＳ Ｐゴシック" panose="020B0600070205080204" pitchFamily="34" charset="-128"/>
            </a:endParaRPr>
          </a:p>
          <a:p>
            <a:pPr marL="171450" indent="-171450">
              <a:buFontTx/>
              <a:buChar char="•"/>
            </a:pPr>
            <a:r>
              <a:rPr lang="en-US" altLang="en-US" sz="1200" b="0" dirty="0" smtClean="0">
                <a:solidFill>
                  <a:srgbClr val="002D73"/>
                </a:solidFill>
                <a:ea typeface="ＭＳ Ｐゴシック" panose="020B0600070205080204" pitchFamily="34" charset="-128"/>
              </a:rPr>
              <a:t>We encourage customization to your local context.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D2E53-2A0F-4666-AAC8-2F8AB63BFE97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74969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student is more than a test score and school or district is more than the average of those scores. </a:t>
            </a:r>
          </a:p>
          <a:p>
            <a:endParaRPr lang="en-US" dirty="0" smtClean="0"/>
          </a:p>
          <a:p>
            <a:r>
              <a:rPr lang="en-US" dirty="0" smtClean="0"/>
              <a:t>Focusing</a:t>
            </a:r>
            <a:r>
              <a:rPr lang="en-US" baseline="0" dirty="0" smtClean="0"/>
              <a:t> on a broader set of indicators will guard against narrowing of the curriculum to what’s tested.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It will also make more local practitioners see their contributions reflected in the accountability system.</a:t>
            </a:r>
          </a:p>
          <a:p>
            <a:endParaRPr lang="en-US" baseline="0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B70B74-AE76-48D4-9D17-5BBF3CE560AE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10/17/2013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3945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Key Terms: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 smtClean="0"/>
              <a:t>The percentage of total possible points earned on all indicators is the “Accountability Index”.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 smtClean="0"/>
              <a:t>“Performance index” (SPI/DPI) will continue to refer to the index scores derived from state assessment results (Indicator 1). Note that</a:t>
            </a:r>
            <a:r>
              <a:rPr lang="en-US" baseline="0" dirty="0" smtClean="0"/>
              <a:t> only subject indexes are provided.</a:t>
            </a:r>
            <a:endParaRPr lang="en-US" dirty="0" smtClean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 smtClean="0"/>
              <a:t>These terms are defined in Sec. 326 of Public Act 15-5.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0" lvl="0" indent="0">
              <a:buFont typeface="Arial" panose="020B0604020202020204" pitchFamily="34" charset="0"/>
              <a:buNone/>
            </a:pPr>
            <a:r>
              <a:rPr lang="en-US" dirty="0" smtClean="0"/>
              <a:t>Refer</a:t>
            </a:r>
            <a:r>
              <a:rPr lang="en-US" baseline="0" dirty="0" smtClean="0"/>
              <a:t> to the document “Using Accountability Results to Guide Improvement” for the methodology for each indicator.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E43847-EF39-4B50-9A28-6FABB3A4C342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32970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Replace the 2014-15 and 2015-16 Percentage of Points Earned with the values for your own district.</a:t>
            </a:r>
          </a:p>
          <a:p>
            <a:endParaRPr lang="en-US" baseline="0" dirty="0" smtClean="0"/>
          </a:p>
          <a:p>
            <a:r>
              <a:rPr lang="en-US" baseline="0" dirty="0" smtClean="0"/>
              <a:t>Increase of 1 percentage point or greater is indicated with an up arrow.</a:t>
            </a:r>
          </a:p>
          <a:p>
            <a:r>
              <a:rPr lang="en-US" baseline="0" dirty="0" smtClean="0"/>
              <a:t>Decrease of 1 percentage point of greater is indicated with a down arrow.</a:t>
            </a:r>
          </a:p>
          <a:p>
            <a:r>
              <a:rPr lang="en-US" baseline="0" dirty="0" smtClean="0"/>
              <a:t>Changes between </a:t>
            </a:r>
            <a:r>
              <a:rPr lang="en-US" sz="1200" dirty="0" smtClean="0"/>
              <a:t>±1 </a:t>
            </a:r>
            <a:r>
              <a:rPr lang="en-US" baseline="0" dirty="0" smtClean="0"/>
              <a:t>percentage point is indicated with a sideways arrow.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E43847-EF39-4B50-9A28-6FABB3A4C342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7283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district’s gap</a:t>
            </a:r>
            <a:r>
              <a:rPr lang="en-US" baseline="0" dirty="0" smtClean="0"/>
              <a:t> size is the difference in “performance index” or six-year graduation rate between the Non-High Needs group of students, and the High Needs students.</a:t>
            </a:r>
          </a:p>
          <a:p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Every school and district is expected to meet the 95% participation rate standard for the ALL Students group </a:t>
            </a:r>
            <a:r>
              <a:rPr lang="en-US" sz="1200" b="1" dirty="0" smtClean="0"/>
              <a:t>and</a:t>
            </a:r>
            <a:r>
              <a:rPr lang="en-US" sz="1200" dirty="0" smtClean="0"/>
              <a:t> the High Needs subgroup in ALL the tested subject areas (i.e., English Language Arts, Mathematics, and Science).</a:t>
            </a:r>
            <a:endParaRPr lang="en-US" sz="1100" b="1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E43847-EF39-4B50-9A28-6FABB3A4C342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2713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Insert the districts’ strengths and opportunities from the most recent needs assessment.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E43847-EF39-4B50-9A28-6FABB3A4C342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02260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Insert the districts’ strengths and opportunities from the most recent needs assessment.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E43847-EF39-4B50-9A28-6FABB3A4C342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7492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Insert the districts’ strategic priorities.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E43847-EF39-4B50-9A28-6FABB3A4C342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3950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15F27-7CD7-45AA-AF4D-70F88DA72102}" type="datetime1">
              <a:rPr lang="en-US" smtClean="0"/>
              <a:t>2/28/2017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094031" y="6451486"/>
            <a:ext cx="949036" cy="365125"/>
          </a:xfrm>
          <a:prstGeom prst="rect">
            <a:avLst/>
          </a:prstGeom>
        </p:spPr>
        <p:txBody>
          <a:bodyPr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fld id="{348F862B-FA31-4C98-B891-687A8AF99F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253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6121D-CACE-4A2D-88E0-2D8CE947EBD1}" type="datetime1">
              <a:rPr lang="en-US" smtClean="0"/>
              <a:t>2/28/2017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094031" y="6451486"/>
            <a:ext cx="949036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fld id="{348F862B-FA31-4C98-B891-687A8AF99F0C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-21273" y="6421755"/>
            <a:ext cx="12213273" cy="436245"/>
            <a:chOff x="-21273" y="6421755"/>
            <a:chExt cx="12213273" cy="436245"/>
          </a:xfrm>
        </p:grpSpPr>
        <p:pic>
          <p:nvPicPr>
            <p:cNvPr id="8" name="Picture 7"/>
            <p:cNvPicPr/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1273" y="6421755"/>
              <a:ext cx="12213273" cy="436245"/>
            </a:xfrm>
            <a:prstGeom prst="rect">
              <a:avLst/>
            </a:prstGeom>
          </p:spPr>
        </p:pic>
        <p:sp>
          <p:nvSpPr>
            <p:cNvPr id="10" name="Rectangle 9"/>
            <p:cNvSpPr/>
            <p:nvPr userDrawn="1"/>
          </p:nvSpPr>
          <p:spPr>
            <a:xfrm>
              <a:off x="457200" y="6522720"/>
              <a:ext cx="7940040" cy="19875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909239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38C701-56A3-4CA6-8E4B-6F158AEDF51C}" type="datetime1">
              <a:rPr lang="en-US" smtClean="0"/>
              <a:t>2/28/2017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-21273" y="6421755"/>
            <a:ext cx="12213273" cy="436245"/>
            <a:chOff x="-21273" y="6421755"/>
            <a:chExt cx="12213273" cy="436245"/>
          </a:xfrm>
        </p:grpSpPr>
        <p:pic>
          <p:nvPicPr>
            <p:cNvPr id="8" name="Picture 7"/>
            <p:cNvPicPr/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1273" y="6421755"/>
              <a:ext cx="12213273" cy="436245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 userDrawn="1"/>
          </p:nvSpPr>
          <p:spPr>
            <a:xfrm>
              <a:off x="457200" y="6522720"/>
              <a:ext cx="7940040" cy="19875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094031" y="6451486"/>
            <a:ext cx="949036" cy="365125"/>
          </a:xfrm>
          <a:prstGeom prst="rect">
            <a:avLst/>
          </a:prstGeom>
        </p:spPr>
        <p:txBody>
          <a:bodyPr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fld id="{348F862B-FA31-4C98-B891-687A8AF99F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43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sde.ct.gov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3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package" Target="../embeddings/Microsoft_Excel_Worksheet1.xlsx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8150" y="1035277"/>
            <a:ext cx="11144250" cy="23876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ABC </a:t>
            </a:r>
            <a:r>
              <a:rPr lang="en-US" dirty="0" smtClean="0">
                <a:solidFill>
                  <a:srgbClr val="FF0000"/>
                </a:solidFill>
              </a:rPr>
              <a:t>District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Next-Generation Accountability Report</a:t>
            </a:r>
            <a:br>
              <a:rPr lang="en-US" dirty="0" smtClean="0"/>
            </a:br>
            <a:r>
              <a:rPr lang="en-US" dirty="0" smtClean="0"/>
              <a:t>2015-16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March 2017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F862B-FA31-4C98-B891-687A8AF99F0C}" type="slidenum">
              <a:rPr lang="en-US" smtClean="0"/>
              <a:pPr/>
              <a:t>1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48760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ABC District: </a:t>
            </a:r>
            <a:r>
              <a:rPr lang="en-US" dirty="0" smtClean="0"/>
              <a:t>Needs Assessment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F862B-FA31-4C98-B891-687A8AF99F0C}" type="slidenum">
              <a:rPr lang="en-US" smtClean="0"/>
              <a:pPr/>
              <a:t>10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6431982"/>
              </p:ext>
            </p:extLst>
          </p:nvPr>
        </p:nvGraphicFramePr>
        <p:xfrm>
          <a:off x="838200" y="1825625"/>
          <a:ext cx="10515600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/>
                <a:gridCol w="3505200"/>
                <a:gridCol w="35052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Strengths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Opportunities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Academics: </a:t>
                      </a:r>
                    </a:p>
                    <a:p>
                      <a:r>
                        <a:rPr lang="en-US" dirty="0" smtClean="0"/>
                        <a:t>Design and implement a rigorous and engaging academic program that allows all students to achieve at high levels, including aligned curricula, instruction, and assessments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Talent: </a:t>
                      </a:r>
                    </a:p>
                    <a:p>
                      <a:r>
                        <a:rPr lang="en-US" dirty="0" smtClean="0"/>
                        <a:t>Employ systems and strategies to recruit, hire, develop, evaluate, and retain excellent school leaders, teachers, and support staff.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2126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ABC District: </a:t>
            </a:r>
            <a:r>
              <a:rPr lang="en-US" dirty="0" smtClean="0"/>
              <a:t>Needs Assessment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F862B-FA31-4C98-B891-687A8AF99F0C}" type="slidenum">
              <a:rPr lang="en-US" smtClean="0"/>
              <a:pPr/>
              <a:t>11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4041141"/>
              </p:ext>
            </p:extLst>
          </p:nvPr>
        </p:nvGraphicFramePr>
        <p:xfrm>
          <a:off x="838200" y="1825625"/>
          <a:ext cx="1051560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/>
                <a:gridCol w="3505200"/>
                <a:gridCol w="35052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Strengths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Opportunities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Culture and Climate: </a:t>
                      </a:r>
                    </a:p>
                    <a:p>
                      <a:r>
                        <a:rPr lang="en-US" dirty="0" smtClean="0"/>
                        <a:t>Foster a positive learning environment that supports high-quality teaching and learning, and engages families and the community as partners in the educational process.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Operations: </a:t>
                      </a:r>
                    </a:p>
                    <a:p>
                      <a:r>
                        <a:rPr lang="en-US" dirty="0" smtClean="0"/>
                        <a:t>Create systems and processes that promote organizational efficiency and effectiveness, including through the use of time and financial resources.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5250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ABC District </a:t>
            </a:r>
            <a:r>
              <a:rPr lang="en-US" dirty="0" smtClean="0"/>
              <a:t>Strategic Priorities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F862B-FA31-4C98-B891-687A8AF99F0C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2332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Information</a:t>
            </a:r>
            <a:endParaRPr lang="en-US" dirty="0"/>
          </a:p>
        </p:txBody>
      </p:sp>
      <p:sp>
        <p:nvSpPr>
          <p:cNvPr id="8" name="Content Placeholder 6"/>
          <p:cNvSpPr txBox="1">
            <a:spLocks/>
          </p:cNvSpPr>
          <p:nvPr/>
        </p:nvSpPr>
        <p:spPr>
          <a:xfrm>
            <a:off x="1981200" y="1421506"/>
            <a:ext cx="8229600" cy="72288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None/>
            </a:pPr>
            <a:r>
              <a:rPr lang="en-US" dirty="0"/>
              <a:t>Web site: </a:t>
            </a:r>
            <a:r>
              <a:rPr lang="en-US" dirty="0">
                <a:hlinkClick r:id="rId2"/>
              </a:rPr>
              <a:t>www.sde.ct.gov</a:t>
            </a:r>
            <a:r>
              <a:rPr lang="en-US" dirty="0"/>
              <a:t>. Select “Performance Office”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3C300-C79D-4DCD-90CB-DC22F9E1BF7A}" type="slidenum">
              <a:rPr lang="en-US" smtClean="0"/>
              <a:t>13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39305" y="1905001"/>
            <a:ext cx="5614987" cy="3951287"/>
          </a:xfrm>
          <a:prstGeom prst="rect">
            <a:avLst/>
          </a:prstGeom>
        </p:spPr>
      </p:pic>
      <p:sp>
        <p:nvSpPr>
          <p:cNvPr id="2" name="Left Arrow 1"/>
          <p:cNvSpPr/>
          <p:nvPr/>
        </p:nvSpPr>
        <p:spPr>
          <a:xfrm>
            <a:off x="8001000" y="4495801"/>
            <a:ext cx="1330036" cy="31172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5689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353800" cy="1325563"/>
          </a:xfrm>
        </p:spPr>
        <p:txBody>
          <a:bodyPr/>
          <a:lstStyle/>
          <a:p>
            <a:r>
              <a:rPr lang="en-US" dirty="0" smtClean="0"/>
              <a:t>Accountability Systems Serve Important Purposes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Track progress</a:t>
            </a:r>
          </a:p>
          <a:p>
            <a:r>
              <a:rPr lang="en-US" dirty="0" smtClean="0"/>
              <a:t>Help schools and districts make </a:t>
            </a:r>
            <a:r>
              <a:rPr lang="en-US" dirty="0"/>
              <a:t>improvements</a:t>
            </a:r>
          </a:p>
          <a:p>
            <a:r>
              <a:rPr lang="en-US" dirty="0" smtClean="0"/>
              <a:t>Show where support is needed most</a:t>
            </a:r>
          </a:p>
          <a:p>
            <a:r>
              <a:rPr lang="en-US" dirty="0" smtClean="0"/>
              <a:t>Recognize successes</a:t>
            </a:r>
          </a:p>
          <a:p>
            <a:r>
              <a:rPr lang="en-US" dirty="0" smtClean="0"/>
              <a:t>Promote transparency</a:t>
            </a:r>
          </a:p>
          <a:p>
            <a:r>
              <a:rPr lang="en-US" dirty="0" smtClean="0"/>
              <a:t>Satisfy federal and state requirements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F862B-FA31-4C98-B891-687A8AF99F0C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091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Connecticut Next Generation Accountability System for Districts and Schools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Provides a more complete picture of a school or district</a:t>
            </a:r>
          </a:p>
          <a:p>
            <a:r>
              <a:rPr lang="en-US" sz="2400" dirty="0" smtClean="0"/>
              <a:t>Guards against narrowing of the curriculum to the tested subjects</a:t>
            </a:r>
          </a:p>
          <a:p>
            <a:r>
              <a:rPr lang="en-US" sz="2400" dirty="0" smtClean="0"/>
              <a:t>Expands ownership of accountability to all staff</a:t>
            </a:r>
          </a:p>
          <a:p>
            <a:r>
              <a:rPr lang="en-US" sz="2400" dirty="0" smtClean="0"/>
              <a:t>Allows schools to demonstrate progress on “outcome pre-cursors”</a:t>
            </a:r>
          </a:p>
          <a:p>
            <a:r>
              <a:rPr lang="en-US" sz="2400" dirty="0" smtClean="0"/>
              <a:t>Encourages leaders to view accountability results not as a “gotcha” but as a tool to guide and track improvement efforts</a:t>
            </a:r>
          </a:p>
          <a:p>
            <a:r>
              <a:rPr lang="en-US" sz="2400" dirty="0" smtClean="0"/>
              <a:t>Developed by CT Department of Education with extensive feedback from district and school leaders, Connecticut educators, state and national experts, CSDE staff, and many others. </a:t>
            </a:r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F862B-FA31-4C98-B891-687A8AF99F0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1204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are the 12 Indicators?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mtClean="0"/>
              <a:t>Academic achievement (Performance Index) </a:t>
            </a:r>
            <a:r>
              <a:rPr lang="en-US" sz="2300" b="1" baseline="30000" smtClean="0"/>
              <a:t>H</a:t>
            </a:r>
            <a:endParaRPr lang="en-US" b="1" baseline="30000" smtClean="0"/>
          </a:p>
          <a:p>
            <a:pPr marL="514350" indent="-514350">
              <a:buFont typeface="+mj-lt"/>
              <a:buAutoNum type="arabicPeriod"/>
            </a:pPr>
            <a:r>
              <a:rPr lang="en-US" smtClean="0"/>
              <a:t>Academic growth </a:t>
            </a:r>
            <a:r>
              <a:rPr lang="en-US" sz="2300" b="1" baseline="30000" smtClean="0">
                <a:solidFill>
                  <a:prstClr val="black"/>
                </a:solidFill>
              </a:rPr>
              <a:t>H</a:t>
            </a:r>
            <a:endParaRPr lang="en-US" b="1" smtClean="0"/>
          </a:p>
          <a:p>
            <a:pPr marL="514350" indent="-514350">
              <a:buFont typeface="+mj-lt"/>
              <a:buAutoNum type="arabicPeriod"/>
            </a:pPr>
            <a:r>
              <a:rPr lang="en-US" smtClean="0"/>
              <a:t>Assessment participation rate </a:t>
            </a:r>
            <a:r>
              <a:rPr lang="en-US" sz="2300" b="1" baseline="30000" smtClean="0">
                <a:solidFill>
                  <a:prstClr val="black"/>
                </a:solidFill>
              </a:rPr>
              <a:t>H</a:t>
            </a:r>
            <a:endParaRPr lang="en-US" b="1" smtClean="0"/>
          </a:p>
          <a:p>
            <a:pPr marL="514350" indent="-514350">
              <a:buFont typeface="+mj-lt"/>
              <a:buAutoNum type="arabicPeriod"/>
            </a:pPr>
            <a:r>
              <a:rPr lang="en-US" smtClean="0"/>
              <a:t>Chronic absenteeism </a:t>
            </a:r>
            <a:r>
              <a:rPr lang="en-US" sz="2300" b="1" baseline="30000" smtClean="0">
                <a:solidFill>
                  <a:prstClr val="black"/>
                </a:solidFill>
              </a:rPr>
              <a:t>H</a:t>
            </a:r>
            <a:endParaRPr lang="en-US" b="1" smtClean="0"/>
          </a:p>
          <a:p>
            <a:pPr marL="514350" indent="-514350">
              <a:buFont typeface="+mj-lt"/>
              <a:buAutoNum type="arabicPeriod"/>
            </a:pPr>
            <a:r>
              <a:rPr lang="en-US" smtClean="0"/>
              <a:t>Preparation for postsecondary and  career readiness – coursework</a:t>
            </a:r>
          </a:p>
          <a:p>
            <a:pPr marL="514350" indent="-514350">
              <a:buFont typeface="+mj-lt"/>
              <a:buAutoNum type="arabicPeriod"/>
            </a:pPr>
            <a:r>
              <a:rPr lang="en-US" smtClean="0"/>
              <a:t>Preparation for postsecondary and  career readiness – exams</a:t>
            </a:r>
          </a:p>
          <a:p>
            <a:pPr marL="514350" indent="-514350">
              <a:buFont typeface="+mj-lt"/>
              <a:buAutoNum type="arabicPeriod"/>
            </a:pPr>
            <a:r>
              <a:rPr lang="en-US" smtClean="0"/>
              <a:t>Graduation – on track in ninth grade</a:t>
            </a:r>
          </a:p>
          <a:p>
            <a:pPr marL="514350" indent="-514350">
              <a:buFont typeface="+mj-lt"/>
              <a:buAutoNum type="arabicPeriod"/>
            </a:pPr>
            <a:r>
              <a:rPr lang="en-US" smtClean="0"/>
              <a:t>Graduation – four-year adjusted cohort</a:t>
            </a:r>
          </a:p>
          <a:p>
            <a:pPr marL="514350" indent="-514350">
              <a:buFont typeface="+mj-lt"/>
              <a:buAutoNum type="arabicPeriod"/>
            </a:pPr>
            <a:r>
              <a:rPr lang="en-US" smtClean="0"/>
              <a:t>Graduation – six-year adjusted cohort </a:t>
            </a:r>
            <a:r>
              <a:rPr lang="en-US" sz="2300" b="1" baseline="30000" smtClean="0">
                <a:solidFill>
                  <a:prstClr val="black"/>
                </a:solidFill>
              </a:rPr>
              <a:t>H</a:t>
            </a:r>
            <a:endParaRPr lang="en-US" b="1" baseline="30000" smtClean="0"/>
          </a:p>
          <a:p>
            <a:pPr marL="514350" indent="-514350">
              <a:buFont typeface="+mj-lt"/>
              <a:buAutoNum type="arabicPeriod"/>
            </a:pPr>
            <a:r>
              <a:rPr lang="en-US" smtClean="0"/>
              <a:t>Postsecondary Entrance Rate </a:t>
            </a:r>
          </a:p>
          <a:p>
            <a:pPr marL="514350" indent="-514350">
              <a:buFont typeface="+mj-lt"/>
              <a:buAutoNum type="arabicPeriod"/>
            </a:pPr>
            <a:r>
              <a:rPr lang="en-US" smtClean="0"/>
              <a:t> Physical fitness</a:t>
            </a:r>
          </a:p>
          <a:p>
            <a:pPr marL="514350" indent="-514350">
              <a:buFont typeface="+mj-lt"/>
              <a:buAutoNum type="arabicPeriod"/>
            </a:pPr>
            <a:r>
              <a:rPr lang="en-US" smtClean="0"/>
              <a:t> Arts access</a:t>
            </a:r>
          </a:p>
          <a:p>
            <a:pPr marL="0" indent="0">
              <a:buNone/>
            </a:pPr>
            <a:endParaRPr lang="en-US" baseline="300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3C300-C79D-4DCD-90CB-DC22F9E1BF7A}" type="slidenum">
              <a:rPr lang="en-US" smtClean="0"/>
              <a:t>4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200400" y="5791201"/>
            <a:ext cx="64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/>
            <a:r>
              <a:rPr lang="en-US" sz="1600" baseline="30000" dirty="0"/>
              <a:t>H </a:t>
            </a:r>
            <a:r>
              <a:rPr lang="en-US" sz="1600" dirty="0"/>
              <a:t>Separate set of points allotted for “High Needs” (students from low-income families, English learners (ELs), or students with disabilities)</a:t>
            </a:r>
          </a:p>
        </p:txBody>
      </p:sp>
    </p:spTree>
    <p:extLst>
      <p:ext uri="{BB962C8B-B14F-4D97-AF65-F5344CB8AC3E}">
        <p14:creationId xmlns:p14="http://schemas.microsoft.com/office/powerpoint/2010/main" val="3800080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-206375"/>
            <a:ext cx="10515600" cy="1325563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ABC District </a:t>
            </a:r>
            <a:r>
              <a:rPr lang="en-US" dirty="0" smtClean="0"/>
              <a:t>Report: 2015-16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696085" y="6409680"/>
            <a:ext cx="1149591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/>
              <a:t>Indicator 3 is the participation rate. </a:t>
            </a:r>
            <a:endParaRPr lang="en-US" sz="11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F862B-FA31-4C98-B891-687A8AF99F0C}" type="slidenum">
              <a:rPr lang="en-US" smtClean="0"/>
              <a:t>5</a:t>
            </a:fld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5455894"/>
              </p:ext>
            </p:extLst>
          </p:nvPr>
        </p:nvGraphicFramePr>
        <p:xfrm>
          <a:off x="838201" y="742268"/>
          <a:ext cx="11092030" cy="5529443"/>
        </p:xfrm>
        <a:graphic>
          <a:graphicData uri="http://schemas.openxmlformats.org/drawingml/2006/table">
            <a:tbl>
              <a:tblPr/>
              <a:tblGrid>
                <a:gridCol w="958499"/>
                <a:gridCol w="4907979"/>
                <a:gridCol w="788163"/>
                <a:gridCol w="715987"/>
                <a:gridCol w="704439"/>
                <a:gridCol w="669795"/>
                <a:gridCol w="649586"/>
                <a:gridCol w="623601"/>
                <a:gridCol w="531217"/>
                <a:gridCol w="542764"/>
              </a:tblGrid>
              <a:tr h="78268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No: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Indicator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Index/ Rate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Target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Points Earned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Max Points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 Points Earned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2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State Avg Index/Rate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60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1a.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ELA Performance Index – All Students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57.9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38.6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77.2%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67.7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60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1b.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ELA Performance Index – High Needs Students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55.0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36.6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73.3%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56.7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60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1c.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 Performance Index – All Students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53.0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70.7%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61.4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60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1d.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 Performance Index – High Needs Students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50.4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33.6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67.2%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49.9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60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1e.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Science Performance Index – All Students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45.0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60.0%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57.5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60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1f.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Science Performance Index – High Needs Students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42.0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55.9%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47.0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60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2a.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ELA Avg. Percentage of Growth Target Achieved – All Students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52.0%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52.0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52.0%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63.8%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60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2b.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ELA Avg. Percentage of Growth Target Achieved – High Needs Students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50.1%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50.1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50.1%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58.3%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60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2c.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 Avg. Percentage of Growth Target Achieved – All Students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57.3%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57.3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57.3%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65.0%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60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2d.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 Avg. Percentage of Growth Target Achieved – High Needs Students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55.9%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55.9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55.9%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57.4%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60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4a.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Chronic Absenteeism – All Students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14.5%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&lt;=5%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62.1%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9.6%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60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4b.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Chronic Absenteeism – High Needs Students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17.1%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&lt;=5%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25.7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51.4%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15.6%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60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Preparation for CCR – % taking courses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74.2%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49.5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98.9%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67.6%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60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Preparation for CCR – % passing exams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26.9%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17.9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35.9%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40.7%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60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On-track to High School Graduation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89.6%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47.6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95.3%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85.1%</a:t>
                      </a:r>
                      <a:endParaRPr lang="en-US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60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4-year Graduation All Students (2015 Cohort)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83.7%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89.1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89.1%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87.2%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60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6-year Graduation - High Needs Students (2013 Cohort)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79.6%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84.7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84.7%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78.6%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60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Postsecondary Entrance (Class of 2015)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59.6%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79.5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79.5%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71.9%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60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Physical Fitness (estimated part rate) and (fitness rate)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86.8%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43.5%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14.5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29.0%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89.2%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50.5%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</a:tr>
              <a:tr h="2260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Arts Access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35.7%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29.8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59.6%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47.5%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60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Accountability Index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886.7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65.7%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498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-206375"/>
            <a:ext cx="10515600" cy="1325563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ABC District </a:t>
            </a:r>
            <a:r>
              <a:rPr lang="en-US" dirty="0" smtClean="0"/>
              <a:t>Report: 2014-15 to 2015-16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F862B-FA31-4C98-B891-687A8AF99F0C}" type="slidenum">
              <a:rPr lang="en-US" smtClean="0"/>
              <a:t>6</a:t>
            </a:fld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7490796"/>
              </p:ext>
            </p:extLst>
          </p:nvPr>
        </p:nvGraphicFramePr>
        <p:xfrm>
          <a:off x="2341563" y="771487"/>
          <a:ext cx="7750175" cy="5211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Worksheet" r:id="rId5" imgW="11401501" imgH="7667557" progId="Excel.Sheet.12">
                  <p:embed/>
                </p:oleObj>
              </mc:Choice>
              <mc:Fallback>
                <p:oleObj name="Worksheet" r:id="rId5" imgW="11401501" imgH="7667557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341563" y="771487"/>
                        <a:ext cx="7750175" cy="5211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458557" y="5983250"/>
            <a:ext cx="701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Change between ±1 percentage point is indicated as </a:t>
            </a:r>
          </a:p>
          <a:p>
            <a:r>
              <a:rPr lang="en-US" sz="1200" dirty="0" smtClean="0"/>
              <a:t>*ELA results are not comparable because the 2015-16 results do not include the Performance Task</a:t>
            </a:r>
            <a:endParaRPr lang="en-US" sz="1200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7"/>
          <a:srcRect l="6107" t="16117" b="-1"/>
          <a:stretch/>
        </p:blipFill>
        <p:spPr>
          <a:xfrm>
            <a:off x="4887557" y="5981886"/>
            <a:ext cx="489007" cy="234429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66092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Achievement and Graduation Rate Gaps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</a:t>
            </a:r>
            <a:r>
              <a:rPr lang="en-US" dirty="0"/>
              <a:t>district/school </a:t>
            </a:r>
            <a:r>
              <a:rPr lang="en-US" dirty="0" smtClean="0"/>
              <a:t>is identified as having an </a:t>
            </a:r>
            <a:r>
              <a:rPr lang="en-US" dirty="0"/>
              <a:t>“achievement gap” </a:t>
            </a:r>
            <a:r>
              <a:rPr lang="en-US" dirty="0" smtClean="0"/>
              <a:t>if its gap size is substantially different from the average statewide gap in any subject area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A district/school is identified as having </a:t>
            </a:r>
            <a:r>
              <a:rPr lang="en-US" dirty="0" smtClean="0"/>
              <a:t>a “graduation gap” </a:t>
            </a:r>
            <a:r>
              <a:rPr lang="en-US" dirty="0"/>
              <a:t>if its gap size is substantially different from the average statewide gap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F862B-FA31-4C98-B891-687A8AF99F0C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590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79193"/>
            <a:ext cx="10515600" cy="1325563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ABC District </a:t>
            </a:r>
            <a:r>
              <a:rPr lang="en-US" dirty="0" smtClean="0"/>
              <a:t>Report, 2015-16 (continued)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F862B-FA31-4C98-B891-687A8AF99F0C}" type="slidenum">
              <a:rPr lang="en-US" smtClean="0"/>
              <a:t>8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3785499"/>
              </p:ext>
            </p:extLst>
          </p:nvPr>
        </p:nvGraphicFramePr>
        <p:xfrm>
          <a:off x="1568075" y="1362645"/>
          <a:ext cx="9271001" cy="2846070"/>
        </p:xfrm>
        <a:graphic>
          <a:graphicData uri="http://schemas.openxmlformats.org/drawingml/2006/table">
            <a:tbl>
              <a:tblPr/>
              <a:tblGrid>
                <a:gridCol w="5393806"/>
                <a:gridCol w="866182"/>
                <a:gridCol w="786861"/>
                <a:gridCol w="774170"/>
                <a:gridCol w="736096"/>
                <a:gridCol w="713886"/>
              </a:tblGrid>
              <a:tr h="120967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Gap Indicators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Non-High Needs Rate*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High Needs Rate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Size of Gap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State Gap Mean +</a:t>
                      </a:r>
                      <a:b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 Stdev**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Is Gap an Outlier?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Achievement Gap Size Outlier?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ELA Performance Index Gap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66.4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55.0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11.5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16.5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 Performance Index Gap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60.4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50.4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18.9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Science Performance Index Gap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55.6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42.0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13.6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17.2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Graduation Rate Gap (2013 Cohort)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94.0%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79.6%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14.4%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15.3%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</a:tr>
              <a:tr h="350520">
                <a:tc gridSpan="6">
                  <a:txBody>
                    <a:bodyPr/>
                    <a:lstStyle/>
                    <a:p>
                      <a:pPr algn="l" fontAlgn="t"/>
                      <a:r>
                        <a:rPr lang="en-US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*If the Non-High Needs Rate exceeds the ultimate target (75 for Performance Index and 94% for graduation rate), then the ultimate target is displayed and used for gap calculations.  **If size of gap exceeds  the state mean gap plus one standard deviation, then the gap is an outlier.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6748713"/>
              </p:ext>
            </p:extLst>
          </p:nvPr>
        </p:nvGraphicFramePr>
        <p:xfrm>
          <a:off x="4508125" y="4327421"/>
          <a:ext cx="3390900" cy="2124065"/>
        </p:xfrm>
        <a:graphic>
          <a:graphicData uri="http://schemas.openxmlformats.org/drawingml/2006/table">
            <a:tbl>
              <a:tblPr/>
              <a:tblGrid>
                <a:gridCol w="2677193"/>
                <a:gridCol w="713707"/>
              </a:tblGrid>
              <a:tr h="48767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Participation Rate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Rate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ELA – All Students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97.6%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ELA – High Needs Students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97.1%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 – All Students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97.5%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 – High Needs Students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97.0%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Science – All Students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98.9%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Science – High Needs Students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99.1%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8241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ABC District</a:t>
            </a:r>
            <a:r>
              <a:rPr lang="en-US" dirty="0" smtClean="0"/>
              <a:t> Schools Report, 2015-16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0299792"/>
              </p:ext>
            </p:extLst>
          </p:nvPr>
        </p:nvGraphicFramePr>
        <p:xfrm>
          <a:off x="838200" y="1825625"/>
          <a:ext cx="10953756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1431"/>
                <a:gridCol w="1542465"/>
                <a:gridCol w="1542465"/>
                <a:gridCol w="1542465"/>
                <a:gridCol w="1542465"/>
                <a:gridCol w="1542465"/>
              </a:tblGrid>
              <a:tr h="53166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School Name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Accountability Index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Any Participation</a:t>
                      </a:r>
                      <a:r>
                        <a:rPr lang="en-US" sz="1800" baseline="0" dirty="0" smtClean="0"/>
                        <a:t> below 95%?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Achievement Gap?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Graduation Rate Gap?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aseline="0" dirty="0" smtClean="0"/>
                        <a:t>Category</a:t>
                      </a:r>
                    </a:p>
                  </a:txBody>
                  <a:tcPr anchor="ctr"/>
                </a:tc>
              </a:tr>
              <a:tr h="64008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XYZ Elementary School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77.3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No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No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No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</a:t>
                      </a:r>
                      <a:endParaRPr lang="en-US" sz="1800" dirty="0"/>
                    </a:p>
                  </a:txBody>
                  <a:tcPr anchor="ctr"/>
                </a:tc>
              </a:tr>
              <a:tr h="64008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DEF Intermediate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dirty="0" smtClean="0"/>
                        <a:t>School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65.4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No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No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No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</a:t>
                      </a:r>
                      <a:endParaRPr lang="en-US" sz="1800" dirty="0"/>
                    </a:p>
                  </a:txBody>
                  <a:tcPr anchor="ctr"/>
                </a:tc>
              </a:tr>
              <a:tr h="64008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MNO High School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71.2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Yes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No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Yes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Category 4: Focus</a:t>
                      </a:r>
                      <a:r>
                        <a:rPr lang="en-US" sz="1800" baseline="0" dirty="0" smtClean="0"/>
                        <a:t> ELA</a:t>
                      </a:r>
                      <a:endParaRPr lang="en-US" sz="1800" dirty="0"/>
                    </a:p>
                  </a:txBody>
                  <a:tcPr anchor="ctr"/>
                </a:tc>
              </a:tr>
              <a:tr h="312746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anchor="ctr"/>
                </a:tc>
              </a:tr>
              <a:tr h="312746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anchor="ctr"/>
                </a:tc>
              </a:tr>
              <a:tr h="312746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F862B-FA31-4C98-B891-687A8AF99F0C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8257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378"/>
  <p:tag name="ARTICULATE_TITLE_TAG" val="Welcome"/>
  <p:tag name="ARTICULATE_NAV_LEVEL" val="1"/>
  <p:tag name="ARTICULATE_SLIDE_PRESENTER_GUID" val="2e7ba41b-7e98-4522-b2c6-9f1346454966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USED_LAYOUT" val="2"/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34044</TotalTime>
  <Words>1442</Words>
  <Application>Microsoft Office PowerPoint</Application>
  <PresentationFormat>Widescreen</PresentationFormat>
  <Paragraphs>362</Paragraphs>
  <Slides>13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ＭＳ Ｐゴシック</vt:lpstr>
      <vt:lpstr>Arial</vt:lpstr>
      <vt:lpstr>Calibri</vt:lpstr>
      <vt:lpstr>Calibri Light</vt:lpstr>
      <vt:lpstr>Office Theme</vt:lpstr>
      <vt:lpstr>Worksheet</vt:lpstr>
      <vt:lpstr>ABC District Next-Generation Accountability Report 2015-16</vt:lpstr>
      <vt:lpstr>Accountability Systems Serve Important Purposes</vt:lpstr>
      <vt:lpstr>Connecticut Next Generation Accountability System for Districts and Schools</vt:lpstr>
      <vt:lpstr>What are the 12 Indicators?</vt:lpstr>
      <vt:lpstr>ABC District Report: 2015-16</vt:lpstr>
      <vt:lpstr>ABC District Report: 2014-15 to 2015-16</vt:lpstr>
      <vt:lpstr>Achievement and Graduation Rate Gaps</vt:lpstr>
      <vt:lpstr>ABC District Report, 2015-16 (continued)</vt:lpstr>
      <vt:lpstr>ABC District Schools Report, 2015-16</vt:lpstr>
      <vt:lpstr>ABC District: Needs Assessment</vt:lpstr>
      <vt:lpstr>ABC District: Needs Assessment</vt:lpstr>
      <vt:lpstr>ABC District Strategic Priorities</vt:lpstr>
      <vt:lpstr>Additional Information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Connecticut’s  “Next Generation” Accountability System for  Districts and Schools</dc:title>
  <dc:creator>Gopalakrishnan, Ajit</dc:creator>
  <cp:lastModifiedBy>Gopalakrishnan, Ajit</cp:lastModifiedBy>
  <cp:revision>68</cp:revision>
  <dcterms:created xsi:type="dcterms:W3CDTF">2015-12-30T22:43:04Z</dcterms:created>
  <dcterms:modified xsi:type="dcterms:W3CDTF">2017-02-28T15:04:30Z</dcterms:modified>
</cp:coreProperties>
</file>