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60"/>
  </p:notesMasterIdLst>
  <p:sldIdLst>
    <p:sldId id="256" r:id="rId5"/>
    <p:sldId id="463" r:id="rId6"/>
    <p:sldId id="334" r:id="rId7"/>
    <p:sldId id="335" r:id="rId8"/>
    <p:sldId id="262" r:id="rId9"/>
    <p:sldId id="263" r:id="rId10"/>
    <p:sldId id="261" r:id="rId11"/>
    <p:sldId id="275" r:id="rId12"/>
    <p:sldId id="272" r:id="rId13"/>
    <p:sldId id="277" r:id="rId14"/>
    <p:sldId id="276" r:id="rId15"/>
    <p:sldId id="274" r:id="rId16"/>
    <p:sldId id="320" r:id="rId17"/>
    <p:sldId id="464" r:id="rId18"/>
    <p:sldId id="319" r:id="rId19"/>
    <p:sldId id="278" r:id="rId20"/>
    <p:sldId id="282" r:id="rId21"/>
    <p:sldId id="454" r:id="rId22"/>
    <p:sldId id="266" r:id="rId23"/>
    <p:sldId id="286" r:id="rId24"/>
    <p:sldId id="289" r:id="rId25"/>
    <p:sldId id="288" r:id="rId26"/>
    <p:sldId id="306" r:id="rId27"/>
    <p:sldId id="321" r:id="rId28"/>
    <p:sldId id="307" r:id="rId29"/>
    <p:sldId id="308" r:id="rId30"/>
    <p:sldId id="309" r:id="rId31"/>
    <p:sldId id="310" r:id="rId32"/>
    <p:sldId id="287" r:id="rId33"/>
    <p:sldId id="271"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2967" autoAdjust="0"/>
  </p:normalViewPr>
  <p:slideViewPr>
    <p:cSldViewPr snapToGrid="0">
      <p:cViewPr>
        <p:scale>
          <a:sx n="66" d="100"/>
          <a:sy n="66" d="100"/>
        </p:scale>
        <p:origin x="1380" y="858"/>
      </p:cViewPr>
      <p:guideLst>
        <p:guide orient="horz" pos="2160"/>
        <p:guide pos="3840"/>
      </p:guideLst>
    </p:cSldViewPr>
  </p:slideViewPr>
  <p:notesTextViewPr>
    <p:cViewPr>
      <p:scale>
        <a:sx n="1" d="1"/>
        <a:sy n="1" d="1"/>
      </p:scale>
      <p:origin x="0" y="0"/>
    </p:cViewPr>
  </p:notesTextViewPr>
  <p:sorterViewPr>
    <p:cViewPr>
      <p:scale>
        <a:sx n="70" d="100"/>
        <a:sy n="70" d="100"/>
      </p:scale>
      <p:origin x="0" y="-85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ell, Sarah" userId="76bd51f8-50f2-47c6-8688-3fc429ae7d4a" providerId="ADAL" clId="{646A47ED-3342-495A-969C-7C9161F80E59}"/>
    <pc:docChg chg="custSel modSld">
      <pc:chgData name="Elwell, Sarah" userId="76bd51f8-50f2-47c6-8688-3fc429ae7d4a" providerId="ADAL" clId="{646A47ED-3342-495A-969C-7C9161F80E59}" dt="2022-08-04T12:56:17.172" v="55"/>
      <pc:docMkLst>
        <pc:docMk/>
      </pc:docMkLst>
      <pc:sldChg chg="modNotesTx">
        <pc:chgData name="Elwell, Sarah" userId="76bd51f8-50f2-47c6-8688-3fc429ae7d4a" providerId="ADAL" clId="{646A47ED-3342-495A-969C-7C9161F80E59}" dt="2022-08-04T12:47:30.658" v="49"/>
        <pc:sldMkLst>
          <pc:docMk/>
          <pc:sldMk cId="2431321914" sldId="275"/>
        </pc:sldMkLst>
      </pc:sldChg>
      <pc:sldChg chg="modNotesTx">
        <pc:chgData name="Elwell, Sarah" userId="76bd51f8-50f2-47c6-8688-3fc429ae7d4a" providerId="ADAL" clId="{646A47ED-3342-495A-969C-7C9161F80E59}" dt="2022-07-07T23:02:48.871" v="0"/>
        <pc:sldMkLst>
          <pc:docMk/>
          <pc:sldMk cId="937634667" sldId="278"/>
        </pc:sldMkLst>
      </pc:sldChg>
      <pc:sldChg chg="modNotesTx">
        <pc:chgData name="Elwell, Sarah" userId="76bd51f8-50f2-47c6-8688-3fc429ae7d4a" providerId="ADAL" clId="{646A47ED-3342-495A-969C-7C9161F80E59}" dt="2022-07-07T23:02:58.600" v="10" actId="20577"/>
        <pc:sldMkLst>
          <pc:docMk/>
          <pc:sldMk cId="739852198" sldId="282"/>
        </pc:sldMkLst>
      </pc:sldChg>
      <pc:sldChg chg="modSp mod modNotesTx">
        <pc:chgData name="Elwell, Sarah" userId="76bd51f8-50f2-47c6-8688-3fc429ae7d4a" providerId="ADAL" clId="{646A47ED-3342-495A-969C-7C9161F80E59}" dt="2022-07-07T23:04:59.437" v="48" actId="20577"/>
        <pc:sldMkLst>
          <pc:docMk/>
          <pc:sldMk cId="3911061255" sldId="447"/>
        </pc:sldMkLst>
        <pc:spChg chg="mod">
          <ac:chgData name="Elwell, Sarah" userId="76bd51f8-50f2-47c6-8688-3fc429ae7d4a" providerId="ADAL" clId="{646A47ED-3342-495A-969C-7C9161F80E59}" dt="2022-07-07T23:04:14.252" v="12" actId="255"/>
          <ac:spMkLst>
            <pc:docMk/>
            <pc:sldMk cId="3911061255" sldId="447"/>
            <ac:spMk id="3" creationId="{D0D5A7D9-3909-AEF3-95F0-0E5C6C4D26C0}"/>
          </ac:spMkLst>
        </pc:spChg>
      </pc:sldChg>
      <pc:sldChg chg="modNotesTx">
        <pc:chgData name="Elwell, Sarah" userId="76bd51f8-50f2-47c6-8688-3fc429ae7d4a" providerId="ADAL" clId="{646A47ED-3342-495A-969C-7C9161F80E59}" dt="2022-08-04T12:55:24.583" v="50"/>
        <pc:sldMkLst>
          <pc:docMk/>
          <pc:sldMk cId="2250049120" sldId="453"/>
        </pc:sldMkLst>
      </pc:sldChg>
      <pc:sldChg chg="modNotesTx">
        <pc:chgData name="Elwell, Sarah" userId="76bd51f8-50f2-47c6-8688-3fc429ae7d4a" providerId="ADAL" clId="{646A47ED-3342-495A-969C-7C9161F80E59}" dt="2022-08-04T12:55:53.317" v="53" actId="20577"/>
        <pc:sldMkLst>
          <pc:docMk/>
          <pc:sldMk cId="3587112126" sldId="454"/>
        </pc:sldMkLst>
      </pc:sldChg>
      <pc:sldChg chg="modNotesTx">
        <pc:chgData name="Elwell, Sarah" userId="76bd51f8-50f2-47c6-8688-3fc429ae7d4a" providerId="ADAL" clId="{646A47ED-3342-495A-969C-7C9161F80E59}" dt="2022-08-04T12:56:17.172" v="55"/>
        <pc:sldMkLst>
          <pc:docMk/>
          <pc:sldMk cId="518908964" sldId="4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EB38-C064-4C52-A35D-D40DB2B7683B}" type="datetimeFigureOut">
              <a:rPr lang="en-US" smtClean="0"/>
              <a:pPr/>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CSDE is excited to present the CT-Special Education Data System or CT-SEDS.  This comprehensive system supports the IEP and Section 504 processes and a variety of required data collections.  A tremendous amount of strategic planning and collaboration has resulted in a multifaceted system of training and technical assistance designed to support our educators, parents, and other stakeholders in our community. The CT-SEDS Expert Training is a major component of this system of support. We welcome your partnership and thank you for your willingness to serve in this important role.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This training presentation is</a:t>
            </a:r>
            <a:r>
              <a:rPr lang="en-US" sz="1200" b="1" kern="1200" baseline="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relevant for all users who are going to utilize the Referral/Evaluation, IEP, 504, and Services Plan modules.</a:t>
            </a:r>
            <a:endParaRPr lang="en-US" sz="1200" b="1"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a:t>
            </a:fld>
            <a:endParaRPr lang="en-US"/>
          </a:p>
        </p:txBody>
      </p:sp>
    </p:spTree>
    <p:extLst>
      <p:ext uri="{BB962C8B-B14F-4D97-AF65-F5344CB8AC3E}">
        <p14:creationId xmlns:p14="http://schemas.microsoft.com/office/powerpoint/2010/main" val="107367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time the user logs in with the temporary password, and any time their password is reset by an administrator, the user will also be prompted to update their password. At a minimum, passwords must be at least 8 characters long and require at least one uppercase letter, one lowercase letter, one special character, and one number.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10</a:t>
            </a:fld>
            <a:endParaRPr lang="en-US"/>
          </a:p>
        </p:txBody>
      </p:sp>
    </p:spTree>
    <p:extLst>
      <p:ext uri="{BB962C8B-B14F-4D97-AF65-F5344CB8AC3E}">
        <p14:creationId xmlns:p14="http://schemas.microsoft.com/office/powerpoint/2010/main" val="312401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first time the user logs in, they will also be prompted to create a ‘Forgot Password Question’(s) so the user will be able to reset the password if needed in the future.</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11</a:t>
            </a:fld>
            <a:endParaRPr lang="en-US"/>
          </a:p>
        </p:txBody>
      </p:sp>
    </p:spTree>
    <p:extLst>
      <p:ext uri="{BB962C8B-B14F-4D97-AF65-F5344CB8AC3E}">
        <p14:creationId xmlns:p14="http://schemas.microsoft.com/office/powerpoint/2010/main" val="398987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review the CT-SEDS System Home Page. </a:t>
            </a:r>
          </a:p>
        </p:txBody>
      </p:sp>
      <p:sp>
        <p:nvSpPr>
          <p:cNvPr id="4" name="Slide Number Placeholder 3"/>
          <p:cNvSpPr>
            <a:spLocks noGrp="1"/>
          </p:cNvSpPr>
          <p:nvPr>
            <p:ph type="sldNum" sz="quarter" idx="5"/>
          </p:nvPr>
        </p:nvSpPr>
        <p:spPr/>
        <p:txBody>
          <a:bodyPr/>
          <a:lstStyle/>
          <a:p>
            <a:fld id="{E538F621-8F2C-4F90-852A-E36809B397B3}" type="slidenum">
              <a:rPr lang="en-US" smtClean="0"/>
              <a:pPr/>
              <a:t>12</a:t>
            </a:fld>
            <a:endParaRPr lang="en-US"/>
          </a:p>
        </p:txBody>
      </p:sp>
    </p:spTree>
    <p:extLst>
      <p:ext uri="{BB962C8B-B14F-4D97-AF65-F5344CB8AC3E}">
        <p14:creationId xmlns:p14="http://schemas.microsoft.com/office/powerpoint/2010/main" val="255092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Upon logging in, aggregate users who are associated with multiple districts will see the Aggregate Landing Page. They will be able to click into districts they are associated with to access each district site Home Page.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13</a:t>
            </a:fld>
            <a:endParaRPr lang="en-US"/>
          </a:p>
        </p:txBody>
      </p:sp>
    </p:spTree>
    <p:extLst>
      <p:ext uri="{BB962C8B-B14F-4D97-AF65-F5344CB8AC3E}">
        <p14:creationId xmlns:p14="http://schemas.microsoft.com/office/powerpoint/2010/main" val="120741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different ways that users login to CT-SEDS. </a:t>
            </a:r>
            <a:r>
              <a:rPr lang="en-US" sz="1200" dirty="0">
                <a:effectLst/>
                <a:latin typeface="Calibri" panose="020F0502020204030204" pitchFamily="34" charset="0"/>
                <a:ea typeface="Calibri" panose="020F0502020204030204" pitchFamily="34" charset="0"/>
                <a:cs typeface="Times New Roman" panose="02020603050405020304" pitchFamily="18" charset="0"/>
              </a:rPr>
              <a:t>Most users will login directly to their DISTRICT SITE. Each district received a URL link to their district site page. Each district/LEA has a unique site link.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Login Page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will say the name of the district and asks for the User’s Username and Password.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username will be the user’s full email address.  PLEASE NOTE THAT IF THE EMAIL ADDRESS ORIGINALLY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SUBMITTED TO THE CSDE IS INCORRECT, THE USER WILL HAVE TO ENTER THE INCORRECT ADDRESS TO ACCESS THE SYSTEM UNTIL IT CAN BE 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users who have access to multiple district sites,</a:t>
            </a:r>
            <a:r>
              <a:rPr lang="en-US" baseline="0" dirty="0"/>
              <a:t> they will login to the A</a:t>
            </a:r>
            <a:r>
              <a:rPr lang="en-US" dirty="0"/>
              <a:t>GGREGATE</a:t>
            </a:r>
            <a:r>
              <a:rPr lang="en-US" baseline="0" dirty="0"/>
              <a:t> site and </a:t>
            </a:r>
            <a:r>
              <a:rPr lang="en-US" dirty="0"/>
              <a:t>will be provided with a URL to login to the CT State Aggregate site. </a:t>
            </a:r>
            <a:r>
              <a:rPr lang="en-US" baseline="0" dirty="0"/>
              <a:t>  Their assigned user type would include the word “aggregate” in it. </a:t>
            </a:r>
            <a:r>
              <a:rPr lang="en-US" dirty="0"/>
              <a:t>The URL is the same for all Aggregate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aggregate users have more than one email address, contact your district contact to find out what email address you login with. T</a:t>
            </a:r>
            <a:r>
              <a:rPr lang="en-US" sz="1200" dirty="0">
                <a:effectLst/>
                <a:latin typeface="Calibri" panose="020F0502020204030204" pitchFamily="34" charset="0"/>
                <a:ea typeface="Calibri" panose="020F0502020204030204" pitchFamily="34" charset="0"/>
                <a:cs typeface="Times New Roman" panose="02020603050405020304" pitchFamily="18" charset="0"/>
              </a:rPr>
              <a:t>he first time the user logs in, they will use a temporary password distributed to them by their administrator and then will be prompted to change their password.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that users are logging into the correct site.</a:t>
            </a: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14</a:t>
            </a:fld>
            <a:endParaRPr lang="en-US"/>
          </a:p>
        </p:txBody>
      </p:sp>
    </p:spTree>
    <p:extLst>
      <p:ext uri="{BB962C8B-B14F-4D97-AF65-F5344CB8AC3E}">
        <p14:creationId xmlns:p14="http://schemas.microsoft.com/office/powerpoint/2010/main" val="116891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Upon logging in to a district site, either directly from the site login page or from clicking the site Aggregate link, district users will see the CT-SEDS Home Page.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1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15</a:t>
            </a:fld>
            <a:endParaRPr lang="en-US"/>
          </a:p>
        </p:txBody>
      </p:sp>
    </p:spTree>
    <p:extLst>
      <p:ext uri="{BB962C8B-B14F-4D97-AF65-F5344CB8AC3E}">
        <p14:creationId xmlns:p14="http://schemas.microsoft.com/office/powerpoint/2010/main" val="185740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dark blue Main Menu Navigation Bar is visible on all pages within CT-SEDS. Use the tabs here to navigate the system and perform various functions. To return to the Home Page, click the CT-SEDS logo in the top left. To log out, click the logout arrow in the top right.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Home Page contains a series of dashboard widgets providing quick, relevant information. These Dashboard Widgets display relevant information based on user type permissions. Please note, d</a:t>
            </a:r>
            <a:r>
              <a:rPr lang="en-US" sz="1100" b="0" dirty="0">
                <a:effectLst/>
                <a:latin typeface="Calibri" panose="020F0502020204030204" pitchFamily="34" charset="0"/>
                <a:ea typeface="Calibri" panose="020F0502020204030204" pitchFamily="34" charset="0"/>
                <a:cs typeface="Times New Roman" panose="02020603050405020304" pitchFamily="18" charset="0"/>
              </a:rPr>
              <a:t>ifferent User types will have different views and permissions in the system. When most users first log in, they will notice that you don’t have any information yet in your widgets – because you don’t yet have any students assigned to your caseload. My Calendar, Announcements, and Helpful Documents Widgets are available for all user types.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Clicking a date on the My Calendar Widget displays any scheduled appointments along with a ‘New Appointment’ button. Clicking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New Appointment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allows the user to schedule a meeting, flag it in various categories/colors for organizational purposes and add other CT-SEDS users.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16</a:t>
            </a:fld>
            <a:endParaRPr lang="en-US"/>
          </a:p>
        </p:txBody>
      </p:sp>
    </p:spTree>
    <p:extLst>
      <p:ext uri="{BB962C8B-B14F-4D97-AF65-F5344CB8AC3E}">
        <p14:creationId xmlns:p14="http://schemas.microsoft.com/office/powerpoint/2010/main" val="362307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Documents Widget at the bottom of the Home Page contains documents such as user manuals and other helpful documents organized under relevant tabs. </a:t>
            </a:r>
            <a:r>
              <a:rPr lang="en-US" sz="1200" dirty="0">
                <a:effectLst/>
                <a:latin typeface="Calibri" panose="020F0502020204030204" pitchFamily="34" charset="0"/>
                <a:ea typeface="Calibri" panose="020F0502020204030204" pitchFamily="34" charset="0"/>
                <a:cs typeface="Times New Roman" panose="02020603050405020304" pitchFamily="18" charset="0"/>
              </a:rPr>
              <a:t>Note the Announcement widget. PCG will use this to announce anything that needs attention including system updates and changes.</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17</a:t>
            </a:fld>
            <a:endParaRPr lang="en-US"/>
          </a:p>
        </p:txBody>
      </p:sp>
    </p:spTree>
    <p:extLst>
      <p:ext uri="{BB962C8B-B14F-4D97-AF65-F5344CB8AC3E}">
        <p14:creationId xmlns:p14="http://schemas.microsoft.com/office/powerpoint/2010/main" val="618573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all of the Modules have a specific user manual that will help with navigation as well as processes for using the system. The general Core Navigation user manual is also very useful for people as they are starting out in the system. All of the manuals are found in the Documents widget on the home page under the CT-SEDS Manuals tab. </a:t>
            </a:r>
          </a:p>
          <a:p>
            <a:endParaRPr lang="en-US" dirty="0"/>
          </a:p>
          <a:p>
            <a:r>
              <a:rPr lang="en-US" dirty="0"/>
              <a:t>Links to training</a:t>
            </a:r>
            <a:r>
              <a:rPr lang="en-US" baseline="0" dirty="0"/>
              <a:t> videos are</a:t>
            </a:r>
            <a:r>
              <a:rPr lang="en-US" dirty="0"/>
              <a:t> posted to the</a:t>
            </a:r>
            <a:r>
              <a:rPr lang="en-US" b="1" dirty="0"/>
              <a:t> Documents</a:t>
            </a:r>
            <a:r>
              <a:rPr lang="en-US" dirty="0"/>
              <a:t> widget on the home page under the CT-SEDS Quick Guides heading. </a:t>
            </a:r>
          </a:p>
          <a:p>
            <a:endParaRPr lang="en-US" dirty="0"/>
          </a:p>
          <a:p>
            <a:r>
              <a:rPr lang="en-US" dirty="0"/>
              <a:t>Please also note there are also additional Quick Guides posted under CT-SEDS Quick Guides. Quick guides are short ‘how-to’ instructions to help with common tasks. The Caseload Wizard quick guide is a good one to put into users hands as they are just starting out as most will need to have students on their caseloads to get started in their work. The guide also includes instructions for the Caseload Admin wizard, which Administrative users will have access to. This wizard works similarly to the one end users use, but it allows a person with administrative rights the ability to manage other caseloads as well as copy and move caseloads from one user to another. Other current quick guides include Adding and Inactivating Users, School and District calendars, and the Parent Portal Quick Start Guide for Parents. </a:t>
            </a:r>
          </a:p>
          <a:p>
            <a:endParaRPr lang="en-US" dirty="0"/>
          </a:p>
          <a:p>
            <a:r>
              <a:rPr lang="en-US" dirty="0"/>
              <a:t>Please also ensure that you are watching the Announcements board in the system. As more quick guides are created and other modules are released, announcements will be made and documents will be posted. Quick guides are often created from questions that come from users, so we strongly encourage you to pay attention to the Announcements widget. Please note, if you have a suggestion or request for a new guide, you can use the message board to request one.</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18</a:t>
            </a:fld>
            <a:endParaRPr lang="en-US"/>
          </a:p>
        </p:txBody>
      </p:sp>
    </p:spTree>
    <p:extLst>
      <p:ext uri="{BB962C8B-B14F-4D97-AF65-F5344CB8AC3E}">
        <p14:creationId xmlns:p14="http://schemas.microsoft.com/office/powerpoint/2010/main" val="1108927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dark blue Main Menu navigation bar includes six options: Students, Recent Students, Tools, My Account, Admin, and Reporting. Students will take you to Student Search, which will be discussed shortly. Recent Students shows students you have clicked on recently. </a:t>
            </a:r>
          </a:p>
        </p:txBody>
      </p:sp>
      <p:sp>
        <p:nvSpPr>
          <p:cNvPr id="4" name="Slide Number Placeholder 3"/>
          <p:cNvSpPr>
            <a:spLocks noGrp="1"/>
          </p:cNvSpPr>
          <p:nvPr>
            <p:ph type="sldNum" sz="quarter" idx="5"/>
          </p:nvPr>
        </p:nvSpPr>
        <p:spPr/>
        <p:txBody>
          <a:bodyPr/>
          <a:lstStyle/>
          <a:p>
            <a:fld id="{E538F621-8F2C-4F90-852A-E36809B397B3}" type="slidenum">
              <a:rPr lang="en-US" smtClean="0"/>
              <a:pPr/>
              <a:t>20</a:t>
            </a:fld>
            <a:endParaRPr lang="en-US"/>
          </a:p>
        </p:txBody>
      </p:sp>
    </p:spTree>
    <p:extLst>
      <p:ext uri="{BB962C8B-B14F-4D97-AF65-F5344CB8AC3E}">
        <p14:creationId xmlns:p14="http://schemas.microsoft.com/office/powerpoint/2010/main" val="335415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a:t>
            </a:fld>
            <a:endParaRPr lang="en-US"/>
          </a:p>
        </p:txBody>
      </p:sp>
    </p:spTree>
    <p:extLst>
      <p:ext uri="{BB962C8B-B14F-4D97-AF65-F5344CB8AC3E}">
        <p14:creationId xmlns:p14="http://schemas.microsoft.com/office/powerpoint/2010/main" val="349532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Tools menu item is a drop-down that when clicked will open up options in a light blue sub menu bar. The options depend on your user type. </a:t>
            </a:r>
            <a:r>
              <a:rPr lang="en-US" sz="1200" dirty="0">
                <a:effectLst/>
                <a:latin typeface="Calibri" panose="020F0502020204030204" pitchFamily="34" charset="0"/>
                <a:ea typeface="Calibri" panose="020F0502020204030204" pitchFamily="34" charset="0"/>
                <a:cs typeface="Times New Roman" panose="02020603050405020304" pitchFamily="18" charset="0"/>
              </a:rPr>
              <a:t>Wizards are tools that help a user complete tasks in the CT-SEDS system. Some of the common wizards will be discussed later in this training. Other options are available to Administrators and will be discussed further in the training for Administrators.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21</a:t>
            </a:fld>
            <a:endParaRPr lang="en-US"/>
          </a:p>
        </p:txBody>
      </p:sp>
    </p:spTree>
    <p:extLst>
      <p:ext uri="{BB962C8B-B14F-4D97-AF65-F5344CB8AC3E}">
        <p14:creationId xmlns:p14="http://schemas.microsoft.com/office/powerpoint/2010/main" val="290287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From any page, clicking My Account will reveal a sub menu that will allow the user to navigate to several tools and areas specific to their account. Within this tab, the user can edit their Calendar, view all documents that they have created, adjust their personal information including updating their password, view messages, and view reports they have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22</a:t>
            </a:fld>
            <a:endParaRPr lang="en-US"/>
          </a:p>
        </p:txBody>
      </p:sp>
    </p:spTree>
    <p:extLst>
      <p:ext uri="{BB962C8B-B14F-4D97-AF65-F5344CB8AC3E}">
        <p14:creationId xmlns:p14="http://schemas.microsoft.com/office/powerpoint/2010/main" val="2281596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My Calendar page will show your calendar. Please note, this is the same calendar shown in the My Calendar Widget on the home page. Users can add appointments to their CT-SEDS calendar by clicking on the date of appointment, which will bring open a page to ADD A NEW CALENDAR ENTRY.</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23</a:t>
            </a:fld>
            <a:endParaRPr lang="en-US"/>
          </a:p>
        </p:txBody>
      </p:sp>
    </p:spTree>
    <p:extLst>
      <p:ext uri="{BB962C8B-B14F-4D97-AF65-F5344CB8AC3E}">
        <p14:creationId xmlns:p14="http://schemas.microsoft.com/office/powerpoint/2010/main" val="372723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Appointments can be color coded by topic and additional CT-SEDS users can be included by clicking the ADD USERS and selecting the user within the system.  When users are added, they will receive a notification in the CT-SEDS Message Center with the new appointment invitation. Please note, Calendars in CT-SEDS are contained within the system and do not automatically sync to outside calendars like google calendars or outlook calendars.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24</a:t>
            </a:fld>
            <a:endParaRPr lang="en-US"/>
          </a:p>
        </p:txBody>
      </p:sp>
    </p:spTree>
    <p:extLst>
      <p:ext uri="{BB962C8B-B14F-4D97-AF65-F5344CB8AC3E}">
        <p14:creationId xmlns:p14="http://schemas.microsoft.com/office/powerpoint/2010/main" val="64658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My Documents page displays all student documents for students on a user's caseload. The user can filter by date, grade, school, etc., click SEARCH MY DOCUMENTS to see all documents. To open a document, the user needs to click on the Document Title. To batch documents into a single PDF, select the Batch checkbox next to the desired documents and click VIEW DOCUMENT BATCH at the bottom of the page. This will allow the user to open multiple documents in one PDF.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25</a:t>
            </a:fld>
            <a:endParaRPr lang="en-US"/>
          </a:p>
        </p:txBody>
      </p:sp>
    </p:spTree>
    <p:extLst>
      <p:ext uri="{BB962C8B-B14F-4D97-AF65-F5344CB8AC3E}">
        <p14:creationId xmlns:p14="http://schemas.microsoft.com/office/powerpoint/2010/main" val="1600384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user can change their password, update forgotten password questions, and update personal information using the My Info page. Please note, the user must enter their current password at the top of the page before being allowed to make any changes. Information entered here could be available elsewhere in the system. For example, if the user is a student’s case manager, the phone numbers, title, and address entered here may be added to documents. For any user, it is strongly recommended to use school or work contact information on this page. Upon getting started in CT-SEDS, users will not have a title listed in system. Users should add their title/job description here so that this can pull into the system and documents where relevant. When updates have been completed, click Update the Database in order to save.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26</a:t>
            </a:fld>
            <a:endParaRPr lang="en-US"/>
          </a:p>
        </p:txBody>
      </p:sp>
    </p:spTree>
    <p:extLst>
      <p:ext uri="{BB962C8B-B14F-4D97-AF65-F5344CB8AC3E}">
        <p14:creationId xmlns:p14="http://schemas.microsoft.com/office/powerpoint/2010/main" val="93646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My Messages tab is means for users to access the message strings that have occurred within the CT-SEDS system.  It also allows users to search for historic message strings.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27</a:t>
            </a:fld>
            <a:endParaRPr lang="en-US"/>
          </a:p>
        </p:txBody>
      </p:sp>
    </p:spTree>
    <p:extLst>
      <p:ext uri="{BB962C8B-B14F-4D97-AF65-F5344CB8AC3E}">
        <p14:creationId xmlns:p14="http://schemas.microsoft.com/office/powerpoint/2010/main" val="391775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My Reports tab allows users to see and access the reports they have generated. Different user types have access to different reports and some users do not have access to run reports.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28</a:t>
            </a:fld>
            <a:endParaRPr lang="en-US"/>
          </a:p>
        </p:txBody>
      </p:sp>
    </p:spTree>
    <p:extLst>
      <p:ext uri="{BB962C8B-B14F-4D97-AF65-F5344CB8AC3E}">
        <p14:creationId xmlns:p14="http://schemas.microsoft.com/office/powerpoint/2010/main" val="290775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Admin menu item is a drop-down that will have different options depending on your user type. Some users will be able to edit these pages and others will only be able to view. The District Info page shows general information about the district, the District calendar shows the calendar set for the district as a whole, Schools shows the district schools, and Users has user information. Functionality of most of these items is for Administrators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will be discussed further in the training for Administrators.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29</a:t>
            </a:fld>
            <a:endParaRPr lang="en-US"/>
          </a:p>
        </p:txBody>
      </p:sp>
    </p:spTree>
    <p:extLst>
      <p:ext uri="{BB962C8B-B14F-4D97-AF65-F5344CB8AC3E}">
        <p14:creationId xmlns:p14="http://schemas.microsoft.com/office/powerpoint/2010/main" val="332075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see reporting options, navigate to the Reporting tab where there are standard reports available. Please note, different user types will have different reporting access and some users will not have the ability to generate reports.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30</a:t>
            </a:fld>
            <a:endParaRPr lang="en-US"/>
          </a:p>
        </p:txBody>
      </p:sp>
    </p:spTree>
    <p:extLst>
      <p:ext uri="{BB962C8B-B14F-4D97-AF65-F5344CB8AC3E}">
        <p14:creationId xmlns:p14="http://schemas.microsoft.com/office/powerpoint/2010/main" val="316791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CT-SEDS expert were trained this summer</a:t>
            </a:r>
            <a:r>
              <a:rPr lang="en-US" baseline="0" dirty="0"/>
              <a:t> to help turnkey training to support existing and new staff in the district use the data system.  </a:t>
            </a:r>
            <a:r>
              <a:rPr lang="en-US" dirty="0"/>
              <a:t>is to become a training and support lead for your school/district.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resources</a:t>
            </a:r>
            <a:r>
              <a:rPr lang="en-US" baseline="0" dirty="0"/>
              <a:t> made available o</a:t>
            </a:r>
            <a:r>
              <a:rPr lang="en-US" dirty="0"/>
              <a:t>n the CT-SEDS home page and the CSDE website, including all of the user manuals for each process are available.</a:t>
            </a:r>
            <a:r>
              <a:rPr lang="en-US" baseline="0" dirty="0"/>
              <a:t> </a:t>
            </a:r>
            <a:r>
              <a:rPr lang="en-US" dirty="0"/>
              <a:t>There are also videos, which we see during this training today, and PowerPoint slides available to support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questions come in, Frequently Asked Questions and short Quick Tips guides will also become available and be posted on the CT-SEDS Home page so you can learn these updates and distribute the information. </a:t>
            </a:r>
          </a:p>
        </p:txBody>
      </p:sp>
      <p:sp>
        <p:nvSpPr>
          <p:cNvPr id="4" name="Slide Number Placeholder 3"/>
          <p:cNvSpPr>
            <a:spLocks noGrp="1"/>
          </p:cNvSpPr>
          <p:nvPr>
            <p:ph type="sldNum" sz="quarter" idx="5"/>
          </p:nvPr>
        </p:nvSpPr>
        <p:spPr/>
        <p:txBody>
          <a:bodyPr/>
          <a:lstStyle/>
          <a:p>
            <a:fld id="{E538F621-8F2C-4F90-852A-E36809B397B3}" type="slidenum">
              <a:rPr lang="en-US" smtClean="0"/>
              <a:pPr/>
              <a:t>3</a:t>
            </a:fld>
            <a:endParaRPr lang="en-US"/>
          </a:p>
        </p:txBody>
      </p:sp>
    </p:spTree>
    <p:extLst>
      <p:ext uri="{BB962C8B-B14F-4D97-AF65-F5344CB8AC3E}">
        <p14:creationId xmlns:p14="http://schemas.microsoft.com/office/powerpoint/2010/main" val="3074167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31</a:t>
            </a:fld>
            <a:endParaRPr lang="en-US"/>
          </a:p>
        </p:txBody>
      </p:sp>
    </p:spTree>
    <p:extLst>
      <p:ext uri="{BB962C8B-B14F-4D97-AF65-F5344CB8AC3E}">
        <p14:creationId xmlns:p14="http://schemas.microsoft.com/office/powerpoint/2010/main" val="3414482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are associated to users in the system through a function called Caseloads. When users get started in the system, they will not have any students on their caseload. For many user types, when they are not connected to a student via a caseload, they cannot view or edit the student’s information so setting up caseloads is a priority as users are getting started in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set up a caseload, click on Tools at the top of the page in the dark blue navigation bar. Click on “Wizards” in the light blue navigation bar. The Caseload Setup Wizard will allow users to easily set up their caseloads. Please note, most User Types will have access to the Caseload Setup Wizard and will be able to set up their own caseloads, but the School Personnel User Type does not have this access. Please note, Administrators will also have access to the Caseload Administration Wizard, which is very similar but allows the Administrator to set up caseloads for other users. How to use this Wizard will be covered in the Administrator Trainings. We will cover how users set up their own caseloads using the Caseload Setup Wizard.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selecting the Caseload Setup Wizard, the user will be prompted to select a caseload domain of either Special Education or Section 504.</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32</a:t>
            </a:fld>
            <a:endParaRPr lang="en-US"/>
          </a:p>
        </p:txBody>
      </p:sp>
    </p:spTree>
    <p:extLst>
      <p:ext uri="{BB962C8B-B14F-4D97-AF65-F5344CB8AC3E}">
        <p14:creationId xmlns:p14="http://schemas.microsoft.com/office/powerpoint/2010/main" val="1000677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add students to a caseload, click on the “Add More Students to Caseload” button. This button will appear at the top of the screen whether the user has students added or not.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33</a:t>
            </a:fld>
            <a:endParaRPr lang="en-US"/>
          </a:p>
        </p:txBody>
      </p:sp>
    </p:spTree>
    <p:extLst>
      <p:ext uri="{BB962C8B-B14F-4D97-AF65-F5344CB8AC3E}">
        <p14:creationId xmlns:p14="http://schemas.microsoft.com/office/powerpoint/2010/main" val="1550736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user will be brought to a search page to search for students to add to their caseload by providing criteria such as SASID, School, student name, or grade level. Click View Students to view results. Please note, results of this search are limited by the user’s access.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34</a:t>
            </a:fld>
            <a:endParaRPr lang="en-US"/>
          </a:p>
        </p:txBody>
      </p:sp>
    </p:spTree>
    <p:extLst>
      <p:ext uri="{BB962C8B-B14F-4D97-AF65-F5344CB8AC3E}">
        <p14:creationId xmlns:p14="http://schemas.microsoft.com/office/powerpoint/2010/main" val="3491366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the student(s) to add to the caseload by selecting the appropriate check box based on whether the user is a team member or the student’s case manager. Please note, there can only be one case manager for a student. If the student already has an IEP Team Case Manager or Section 504 Case Manager, the names will appear on this page. If the user selects Case Manager and a Case Manager already exists, the user will remove the student from that person’s caseload. If the student has both an IEP and a 504 plan, then the student can have a different case manager for each. There can be multiple Team Members for each student. If the user is not sure whether they should be a Case Manager or a Team Member, it is suggested to start by adding yourself as a Team Member. Who is the case manager for a particular student can always be adjusted on the Teams page for each Student, which will be addressed later in this training. Once the appropriate students have been selected, scroll to the bottom of the page and click Add Students to Caseload to save the selection(s). If the user would like to add students and then conduct another student search to add more students, click Add Students to Caseload, Then Find More.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35</a:t>
            </a:fld>
            <a:endParaRPr lang="en-US"/>
          </a:p>
        </p:txBody>
      </p:sp>
    </p:spTree>
    <p:extLst>
      <p:ext uri="{BB962C8B-B14F-4D97-AF65-F5344CB8AC3E}">
        <p14:creationId xmlns:p14="http://schemas.microsoft.com/office/powerpoint/2010/main" val="3608275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user will be brought to back to review their caseload with any new students added. The user can also make changes on this page changing their status as Case Manager or Team Member. To remove a student from the caseload, uncheck the box next to the student’s name and click Update the Database.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36</a:t>
            </a:fld>
            <a:endParaRPr lang="en-US"/>
          </a:p>
        </p:txBody>
      </p:sp>
    </p:spTree>
    <p:extLst>
      <p:ext uri="{BB962C8B-B14F-4D97-AF65-F5344CB8AC3E}">
        <p14:creationId xmlns:p14="http://schemas.microsoft.com/office/powerpoint/2010/main" val="3783673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we are going to transition to reviewing Student Search. In the dark blue main menu navigation bar, click on the ‘Students’ tab to see the Student Search Page. Users can search by a variety of criteria including SASID, School, Name, and Grade. Please note, each item you select will filter (or narrow) your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38</a:t>
            </a:fld>
            <a:endParaRPr lang="en-US"/>
          </a:p>
        </p:txBody>
      </p:sp>
    </p:spTree>
    <p:extLst>
      <p:ext uri="{BB962C8B-B14F-4D97-AF65-F5344CB8AC3E}">
        <p14:creationId xmlns:p14="http://schemas.microsoft.com/office/powerpoint/2010/main" val="830666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Scrolling down the student search page, the user can also search students by Compliance status to show lists of students with upcoming or overdue action items or search by Student OSEP district. After having selected criteria, click View Students. Please note, the maximum number of students you can search for at a time is 500 so if you have not selected a narrow enough criteria you will receive an error telling you to further narrow your search.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39</a:t>
            </a:fld>
            <a:endParaRPr lang="en-US"/>
          </a:p>
        </p:txBody>
      </p:sp>
    </p:spTree>
    <p:extLst>
      <p:ext uri="{BB962C8B-B14F-4D97-AF65-F5344CB8AC3E}">
        <p14:creationId xmlns:p14="http://schemas.microsoft.com/office/powerpoint/2010/main" val="2562788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After making selections and clicking the View Students button, the results will appear. Please note, all information shown in this training is testing data and does not represent any real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user can sort by any of the column headers by clicking on the column header and can generate a report containing all the listed information directly from this page. Clicking PRINT RESULTS generates a report in PDF format, while EXPORT RESULTS generates a report in Excel format. Depending on user type, some users will just see their caseload. To select a student and view their record, click on the student’s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40</a:t>
            </a:fld>
            <a:endParaRPr lang="en-US"/>
          </a:p>
        </p:txBody>
      </p:sp>
    </p:spTree>
    <p:extLst>
      <p:ext uri="{BB962C8B-B14F-4D97-AF65-F5344CB8AC3E}">
        <p14:creationId xmlns:p14="http://schemas.microsoft.com/office/powerpoint/2010/main" val="3720543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user selects a student and clicks into the student record, the user will see the light blue student submenu. </a:t>
            </a: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the student and the permissions that a user has, different modules and menu items will appear. Most users have the menu items: Student Info, Referral and Evaluations, IEP Process, SP Process, 504 Process, and Admin. Two of these menu items are drop-down lists: Student Info and Admin. Student Info droop-down includes the Personal Info, Team, Parents, and Contact Log pages and is the same for all users. The Admin menu will be different based on user type. Most users will have access to Student History, Create/View Documents, and Restraint/Seclusion. Administrative Users will also have access to Tracking Homebound Placement and Manual Event Creation. Please note, to indicate what student’s record the user is in the student’s first initial and last name will appear in the dark blue main menu.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42</a:t>
            </a:fld>
            <a:endParaRPr lang="en-US"/>
          </a:p>
        </p:txBody>
      </p:sp>
    </p:spTree>
    <p:extLst>
      <p:ext uri="{BB962C8B-B14F-4D97-AF65-F5344CB8AC3E}">
        <p14:creationId xmlns:p14="http://schemas.microsoft.com/office/powerpoint/2010/main" val="285910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CT-SEDS Experts</a:t>
            </a:r>
            <a:r>
              <a:rPr lang="en-US" baseline="0" dirty="0"/>
              <a:t> </a:t>
            </a:r>
            <a:r>
              <a:rPr lang="en-US" dirty="0"/>
              <a:t>will be supporting users in your district or school by providing answers to district level process questions. You will also have an important role in providing updated information to users in your district or school when it is issued by CSDE or PCG.</a:t>
            </a:r>
          </a:p>
        </p:txBody>
      </p:sp>
      <p:sp>
        <p:nvSpPr>
          <p:cNvPr id="4" name="Slide Number Placeholder 3"/>
          <p:cNvSpPr>
            <a:spLocks noGrp="1"/>
          </p:cNvSpPr>
          <p:nvPr>
            <p:ph type="sldNum" sz="quarter" idx="5"/>
          </p:nvPr>
        </p:nvSpPr>
        <p:spPr/>
        <p:txBody>
          <a:bodyPr/>
          <a:lstStyle/>
          <a:p>
            <a:fld id="{E538F621-8F2C-4F90-852A-E36809B397B3}" type="slidenum">
              <a:rPr lang="en-US" smtClean="0"/>
              <a:pPr/>
              <a:t>4</a:t>
            </a:fld>
            <a:endParaRPr lang="en-US"/>
          </a:p>
        </p:txBody>
      </p:sp>
    </p:spTree>
    <p:extLst>
      <p:ext uri="{BB962C8B-B14F-4D97-AF65-F5344CB8AC3E}">
        <p14:creationId xmlns:p14="http://schemas.microsoft.com/office/powerpoint/2010/main" val="147546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Personal Info page contains basic demographic information about the student and information about their enrollment. Most of the data on this page will not be editable by most users. If something is incorrect, it may need to be changed in PSIS or changed by an administrator. Student information comes into the system on a nightly import from PSIS. Please note, Document Language refers to the language of translated documents in CT-SEDS and can be set by some users.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43</a:t>
            </a:fld>
            <a:endParaRPr lang="en-US"/>
          </a:p>
        </p:txBody>
      </p:sp>
    </p:spTree>
    <p:extLst>
      <p:ext uri="{BB962C8B-B14F-4D97-AF65-F5344CB8AC3E}">
        <p14:creationId xmlns:p14="http://schemas.microsoft.com/office/powerpoint/2010/main" val="3037219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on the Personal Page, you will see where the OSEP District can be added. Click Save to update any changes.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44</a:t>
            </a:fld>
            <a:endParaRPr lang="en-US"/>
          </a:p>
        </p:txBody>
      </p:sp>
    </p:spTree>
    <p:extLst>
      <p:ext uri="{BB962C8B-B14F-4D97-AF65-F5344CB8AC3E}">
        <p14:creationId xmlns:p14="http://schemas.microsoft.com/office/powerpoint/2010/main" val="416845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Team page manages staff and parents who are members of the student’s team. The default team is the Planning and Placement Team (i.e., IEP team), but students with a Section 504 plan will need to have a Section 504 Team. If this student was added to a user’s caseload using the Caseload Setup or Caseload Administration Wizards, the user’s name will appear here as either a case manager or team member. Team members can also be added directly on this page and will then show up on the user’s caseload. To add additional team members, click the blue Select IEP Team link in the upper right corner of the Team page.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45</a:t>
            </a:fld>
            <a:endParaRPr lang="en-US"/>
          </a:p>
        </p:txBody>
      </p:sp>
    </p:spTree>
    <p:extLst>
      <p:ext uri="{BB962C8B-B14F-4D97-AF65-F5344CB8AC3E}">
        <p14:creationId xmlns:p14="http://schemas.microsoft.com/office/powerpoint/2010/main" val="530802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will open a window that will list staff in the same school as the student and any available parents or guardians which will be discussed further shortly. Use the check boxes to add or remove team members. Click Save when finished.</a:t>
            </a:r>
          </a:p>
        </p:txBody>
      </p:sp>
      <p:sp>
        <p:nvSpPr>
          <p:cNvPr id="4" name="Slide Number Placeholder 3"/>
          <p:cNvSpPr>
            <a:spLocks noGrp="1"/>
          </p:cNvSpPr>
          <p:nvPr>
            <p:ph type="sldNum" sz="quarter" idx="5"/>
          </p:nvPr>
        </p:nvSpPr>
        <p:spPr/>
        <p:txBody>
          <a:bodyPr/>
          <a:lstStyle/>
          <a:p>
            <a:fld id="{E538F621-8F2C-4F90-852A-E36809B397B3}" type="slidenum">
              <a:rPr lang="en-US" smtClean="0"/>
              <a:pPr/>
              <a:t>46</a:t>
            </a:fld>
            <a:endParaRPr lang="en-US"/>
          </a:p>
        </p:txBody>
      </p:sp>
    </p:spTree>
    <p:extLst>
      <p:ext uri="{BB962C8B-B14F-4D97-AF65-F5344CB8AC3E}">
        <p14:creationId xmlns:p14="http://schemas.microsoft.com/office/powerpoint/2010/main" val="1633150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update the 504 Team, click on the blue link for Section 504 on the Teams page. The blue link in the upper right will change to say Select Section 504 Team and the user can click there to select the appropriate team members and click save.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47</a:t>
            </a:fld>
            <a:endParaRPr lang="en-US"/>
          </a:p>
        </p:txBody>
      </p:sp>
    </p:spTree>
    <p:extLst>
      <p:ext uri="{BB962C8B-B14F-4D97-AF65-F5344CB8AC3E}">
        <p14:creationId xmlns:p14="http://schemas.microsoft.com/office/powerpoint/2010/main" val="2010115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parents page manages guardians for each student, which are referred to as parents in CT-SEDS. To Add a New Parent click on Add New Parent/Guardian. To edit or view any existing parent or guardian’s information, click on the pencil icon under Details. Like student demographic information, the data on this page may or may not be editable by some users. Please note, if your LEA has signed up for Data Exchange, this information will be populated for students from your SIS once the Data Exchange is implemented. Once this happens, if information is incorrect, changes must be made in the source system, the SIS, for this data.</a:t>
            </a:r>
          </a:p>
          <a:p>
            <a:pPr marL="0" marR="0">
              <a:spcBef>
                <a:spcPts val="0"/>
              </a:spcBef>
              <a:spcAft>
                <a:spcPts val="800"/>
              </a:spcAft>
            </a:pPr>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48</a:t>
            </a:fld>
            <a:endParaRPr lang="en-US"/>
          </a:p>
        </p:txBody>
      </p:sp>
    </p:spTree>
    <p:extLst>
      <p:ext uri="{BB962C8B-B14F-4D97-AF65-F5344CB8AC3E}">
        <p14:creationId xmlns:p14="http://schemas.microsoft.com/office/powerpoint/2010/main" val="2882163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Adding or Editing Parent information will bring you to the same page. When adding a new parent, a full name and relationship are required. Please note, for the parent to be able to access the online Parent Portal, an email and a phone number is also needed. Home Phone should indicate the Parent’s main phone number.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It is important to note that for the parent or guardian to appear on certain documents in IEP or 504 plan, the checkbox for Can receive Parent Portal notifications, which indicates Guardian Responsibility, must be checked.</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If this is not checked, the user will receive an error that a parent has not been added to the Team. </a:t>
            </a:r>
          </a:p>
          <a:p>
            <a:pPr marL="0" marR="0">
              <a:spcBef>
                <a:spcPts val="0"/>
              </a:spcBef>
              <a:spcAft>
                <a:spcPts val="800"/>
              </a:spcAft>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LEA has signed up for Data Exchange with their SIS and included this field, then the Can receive Parent Portal notifications checkbox can be updated via import. If this is not occurring, the field will need to be updated manually.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49</a:t>
            </a:fld>
            <a:endParaRPr lang="en-US"/>
          </a:p>
        </p:txBody>
      </p:sp>
    </p:spTree>
    <p:extLst>
      <p:ext uri="{BB962C8B-B14F-4D97-AF65-F5344CB8AC3E}">
        <p14:creationId xmlns:p14="http://schemas.microsoft.com/office/powerpoint/2010/main" val="2913389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the bottom of the Parent’s page, please note the Team Access and </a:t>
            </a:r>
            <a:r>
              <a:rPr lang="en-US" b="0" dirty="0" err="1"/>
              <a:t>EdPlan</a:t>
            </a:r>
            <a:r>
              <a:rPr lang="en-US" b="0" dirty="0"/>
              <a:t> Connect Access sections. Under Team Access, checking Include on IEP Team or Include on Section 504 Team will include this parent or guardian on the Team. The checkbox does default to Include on IEP Team, but should be adjusted as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EdPlan</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Connect Access refers to the Parent Portal. Documents can be sent to an online Parent Portal for parents and guardians to access. When the Can receive Parent Portal notifications field is checked indicating guardianship, the parent or guardian can receive email notifications to access the Parent Portal. To send the parent or guardian a link to access the portal, click on the green SEND ADHOC ACCESS EMAIL button. Links to access the Parent Portal are automatically sent to parents when parental consent documents are created in the system to be sent to the Parent Portal, but Ad Hoc Parent Portal access can be sent using this button at any time. If a user needed to turn off a parent or guardian’s access to the Parent Portal, check the Disable Portal Access box and click SAVE.</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50</a:t>
            </a:fld>
            <a:endParaRPr lang="en-US"/>
          </a:p>
        </p:txBody>
      </p:sp>
    </p:spTree>
    <p:extLst>
      <p:ext uri="{BB962C8B-B14F-4D97-AF65-F5344CB8AC3E}">
        <p14:creationId xmlns:p14="http://schemas.microsoft.com/office/powerpoint/2010/main" val="3098581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purpose of the Contact Log page is to provide a place for the district to document contact attempts that were made between team members and the parents/guardians of the student. The contact log can be printed or exported for use outside of the CT-SEDs system.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Contacts will be organized by school year. To add a new contact, click the blue Add a Contact link in the upper right corner of the list of recorded contacts.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51</a:t>
            </a:fld>
            <a:endParaRPr lang="en-US"/>
          </a:p>
        </p:txBody>
      </p:sp>
    </p:spTree>
    <p:extLst>
      <p:ext uri="{BB962C8B-B14F-4D97-AF65-F5344CB8AC3E}">
        <p14:creationId xmlns:p14="http://schemas.microsoft.com/office/powerpoint/2010/main" val="626843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Select the Contact Method, the Person Contacted, Date and other information to document the communication. When finished, click Save and the contact log will be complete and listed on the main contact log page.</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52</a:t>
            </a:fld>
            <a:endParaRPr lang="en-US"/>
          </a:p>
        </p:txBody>
      </p:sp>
    </p:spTree>
    <p:extLst>
      <p:ext uri="{BB962C8B-B14F-4D97-AF65-F5344CB8AC3E}">
        <p14:creationId xmlns:p14="http://schemas.microsoft.com/office/powerpoint/2010/main" val="55264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topics covered in this section of the presentation are: Logging In, the Home Page</a:t>
            </a:r>
            <a:r>
              <a:rPr lang="en-US"/>
              <a:t>, the Main </a:t>
            </a:r>
            <a:r>
              <a:rPr lang="en-US" dirty="0"/>
              <a:t>Menu, Caseloads, Student Search, the Student Menu, and an overview of basic navigation </a:t>
            </a:r>
            <a:r>
              <a:rPr lang="en-US"/>
              <a:t>in modules.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a:t>
            </a:fld>
            <a:endParaRPr lang="en-US"/>
          </a:p>
        </p:txBody>
      </p:sp>
    </p:spTree>
    <p:extLst>
      <p:ext uri="{BB962C8B-B14F-4D97-AF65-F5344CB8AC3E}">
        <p14:creationId xmlns:p14="http://schemas.microsoft.com/office/powerpoint/2010/main" val="2068884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Admin drop-down menu, the Student History page is a record of all the system events and documents associated with those events such as the IEP, the Section 504 Plan, and Parental consents. This page can be searched using the drop-down menus for domain, year, date type, and event type. This page is an important summary of the student record. </a:t>
            </a:r>
          </a:p>
        </p:txBody>
      </p:sp>
      <p:sp>
        <p:nvSpPr>
          <p:cNvPr id="4" name="Slide Number Placeholder 3"/>
          <p:cNvSpPr>
            <a:spLocks noGrp="1"/>
          </p:cNvSpPr>
          <p:nvPr>
            <p:ph type="sldNum" sz="quarter" idx="5"/>
          </p:nvPr>
        </p:nvSpPr>
        <p:spPr/>
        <p:txBody>
          <a:bodyPr/>
          <a:lstStyle/>
          <a:p>
            <a:fld id="{E538F621-8F2C-4F90-852A-E36809B397B3}" type="slidenum">
              <a:rPr lang="en-US" smtClean="0"/>
              <a:pPr/>
              <a:t>53</a:t>
            </a:fld>
            <a:endParaRPr lang="en-US"/>
          </a:p>
        </p:txBody>
      </p:sp>
    </p:spTree>
    <p:extLst>
      <p:ext uri="{BB962C8B-B14F-4D97-AF65-F5344CB8AC3E}">
        <p14:creationId xmlns:p14="http://schemas.microsoft.com/office/powerpoint/2010/main" val="1984911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dirty="0"/>
              <a:t>In the Admin drop-down menu, the Create/View documents page shows all documents for a student. Please note, t</a:t>
            </a:r>
            <a:r>
              <a:rPr lang="en-US" sz="1800" b="0" dirty="0">
                <a:solidFill>
                  <a:srgbClr val="000000"/>
                </a:solidFill>
                <a:effectLst/>
                <a:latin typeface="Calibri" panose="020F0502020204030204" pitchFamily="34" charset="0"/>
                <a:ea typeface="Times New Roman" panose="02020603050405020304" pitchFamily="18" charset="0"/>
              </a:rPr>
              <a:t>he majority of student documents are created as users work through system processes, but certain documents can be created outside the processes in the system. To create a Document outside of a system process, navigate to the Create/View documents page, select the radio button next to the document, and click Create Draft or Create Final. Creating a draft first is best practice as drafts are only temporarily saved in CT-SEDS and Finals are saved permanently and few have the permission to delete if an error is found.</a:t>
            </a:r>
            <a:r>
              <a:rPr lang="en-US" sz="1800" b="0" dirty="0">
                <a:effectLst/>
                <a:latin typeface="Calibri" panose="020F0502020204030204" pitchFamily="34" charset="0"/>
                <a:ea typeface="Times New Roman" panose="02020603050405020304" pitchFamily="18" charset="0"/>
              </a:rPr>
              <a:t>​ </a:t>
            </a:r>
            <a:r>
              <a:rPr lang="en-US" sz="1800" b="0" dirty="0">
                <a:solidFill>
                  <a:srgbClr val="000000"/>
                </a:solidFill>
                <a:effectLst/>
                <a:latin typeface="Calibri" panose="020F0502020204030204" pitchFamily="34" charset="0"/>
                <a:ea typeface="Times New Roman" panose="02020603050405020304" pitchFamily="18" charset="0"/>
              </a:rPr>
              <a:t>Each document has its own document creation page to collect any relevant data needed to populate the document. Complete the required information and generate the document.</a:t>
            </a:r>
            <a:r>
              <a:rPr lang="en-US" sz="1800" b="0" dirty="0">
                <a:effectLst/>
                <a:latin typeface="Calibri" panose="020F0502020204030204" pitchFamily="34" charset="0"/>
                <a:ea typeface="Times New Roman" panose="02020603050405020304" pitchFamily="18" charset="0"/>
              </a:rPr>
              <a:t>​ </a:t>
            </a:r>
            <a:r>
              <a:rPr lang="en-US" sz="1800" b="0" dirty="0">
                <a:solidFill>
                  <a:srgbClr val="000000"/>
                </a:solidFill>
                <a:effectLst/>
                <a:latin typeface="Calibri" panose="020F0502020204030204" pitchFamily="34" charset="0"/>
                <a:ea typeface="Times New Roman" panose="02020603050405020304" pitchFamily="18" charset="0"/>
              </a:rPr>
              <a:t>Once created, documents appear in the table at the bottom of the page. To open a document and save it to the user’s computer or print, click the document name.</a:t>
            </a:r>
            <a:r>
              <a:rPr lang="en-US" sz="1800" b="0" dirty="0">
                <a:effectLst/>
                <a:latin typeface="Calibri" panose="020F0502020204030204" pitchFamily="34" charset="0"/>
                <a:ea typeface="Times New Roman" panose="02020603050405020304" pitchFamily="18" charset="0"/>
              </a:rPr>
              <a:t>​ </a:t>
            </a:r>
            <a:r>
              <a:rPr lang="en-US" sz="1800" b="0" dirty="0">
                <a:solidFill>
                  <a:srgbClr val="000000"/>
                </a:solidFill>
                <a:effectLst/>
                <a:latin typeface="Calibri" panose="020F0502020204030204" pitchFamily="34" charset="0"/>
                <a:ea typeface="Times New Roman" panose="02020603050405020304" pitchFamily="18" charset="0"/>
              </a:rPr>
              <a:t>To batch multiple documents into one PDF, select the documents in the batch column and click View Document Batch.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To attach a document created outside CT-SEDS, click Upload External Documents. </a:t>
            </a:r>
            <a:r>
              <a:rPr lang="en-US" sz="1800" b="0" dirty="0">
                <a:solidFill>
                  <a:srgbClr val="000000"/>
                </a:solidFill>
                <a:effectLst/>
                <a:latin typeface="Calibri" panose="020F0502020204030204" pitchFamily="34" charset="0"/>
                <a:ea typeface="Times New Roman" panose="02020603050405020304" pitchFamily="18" charset="0"/>
              </a:rPr>
              <a:t>Enter a Name for the document(s) to appear in the documents table. If left blank, the filename will display.</a:t>
            </a:r>
            <a:endParaRPr lang="en-US" sz="1800" b="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54</a:t>
            </a:fld>
            <a:endParaRPr lang="en-US"/>
          </a:p>
        </p:txBody>
      </p:sp>
    </p:spTree>
    <p:extLst>
      <p:ext uri="{BB962C8B-B14F-4D97-AF65-F5344CB8AC3E}">
        <p14:creationId xmlns:p14="http://schemas.microsoft.com/office/powerpoint/2010/main" val="1549992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To attach an external document to a document created inside CT-SEDS, click the Upload External Attachments button. </a:t>
            </a:r>
            <a:r>
              <a:rPr lang="en-US" sz="1800" b="0" dirty="0">
                <a:solidFill>
                  <a:srgbClr val="000000"/>
                </a:solidFill>
                <a:effectLst/>
                <a:latin typeface="Calibri" panose="020F0502020204030204" pitchFamily="34" charset="0"/>
                <a:ea typeface="Times New Roman" panose="02020603050405020304" pitchFamily="18" charset="0"/>
              </a:rPr>
              <a:t>Choose the CT-SEDS document to attach the external document to by selecting the radio button at left. </a:t>
            </a:r>
            <a:r>
              <a:rPr lang="en-US" sz="1800" b="0" dirty="0">
                <a:effectLst/>
                <a:latin typeface="Calibri" panose="020F0502020204030204" pitchFamily="34" charset="0"/>
                <a:ea typeface="Times New Roman" panose="02020603050405020304" pitchFamily="18" charset="0"/>
              </a:rPr>
              <a:t>​</a:t>
            </a:r>
            <a:r>
              <a:rPr lang="en-US" sz="1800" b="0" dirty="0">
                <a:solidFill>
                  <a:srgbClr val="000000"/>
                </a:solidFill>
                <a:effectLst/>
                <a:latin typeface="Calibri" panose="020F0502020204030204" pitchFamily="34" charset="0"/>
                <a:ea typeface="Times New Roman" panose="02020603050405020304" pitchFamily="18" charset="0"/>
              </a:rPr>
              <a:t>Browse for the file on the user’s computer and provide a name to display in the Documents table. </a:t>
            </a:r>
            <a:endParaRPr lang="en-US" sz="1800" b="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55</a:t>
            </a:fld>
            <a:endParaRPr lang="en-US"/>
          </a:p>
        </p:txBody>
      </p:sp>
    </p:spTree>
    <p:extLst>
      <p:ext uri="{BB962C8B-B14F-4D97-AF65-F5344CB8AC3E}">
        <p14:creationId xmlns:p14="http://schemas.microsoft.com/office/powerpoint/2010/main" val="11558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logging in. </a:t>
            </a:r>
          </a:p>
        </p:txBody>
      </p:sp>
      <p:sp>
        <p:nvSpPr>
          <p:cNvPr id="4" name="Slide Number Placeholder 3"/>
          <p:cNvSpPr>
            <a:spLocks noGrp="1"/>
          </p:cNvSpPr>
          <p:nvPr>
            <p:ph type="sldNum" sz="quarter" idx="5"/>
          </p:nvPr>
        </p:nvSpPr>
        <p:spPr/>
        <p:txBody>
          <a:bodyPr/>
          <a:lstStyle/>
          <a:p>
            <a:fld id="{E538F621-8F2C-4F90-852A-E36809B397B3}" type="slidenum">
              <a:rPr lang="en-US" smtClean="0"/>
              <a:pPr/>
              <a:t>6</a:t>
            </a:fld>
            <a:endParaRPr lang="en-US"/>
          </a:p>
        </p:txBody>
      </p:sp>
    </p:spTree>
    <p:extLst>
      <p:ext uri="{BB962C8B-B14F-4D97-AF65-F5344CB8AC3E}">
        <p14:creationId xmlns:p14="http://schemas.microsoft.com/office/powerpoint/2010/main" val="345039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Most users will login directly to their district site. Each district received a URL link to their district site page. The Login Page is unique for each district and asks for the User’s Username and Password. The username will be the user’s email address. The first time a user logs in they will use a temporary password distributed to them by their administrator.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7</a:t>
            </a:fld>
            <a:endParaRPr lang="en-US"/>
          </a:p>
        </p:txBody>
      </p:sp>
    </p:spTree>
    <p:extLst>
      <p:ext uri="{BB962C8B-B14F-4D97-AF65-F5344CB8AC3E}">
        <p14:creationId xmlns:p14="http://schemas.microsoft.com/office/powerpoint/2010/main" val="298043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“Aggregate” users who have access to multiple district sites, they will be provided with a URL to login to the CT State Aggregate site. The Name that users will use to login is their email address. If aggregate users have more than one email address, contact your district contact to find out which email address you login with. Again, t</a:t>
            </a:r>
            <a:r>
              <a:rPr lang="en-US" sz="1200" dirty="0">
                <a:effectLst/>
                <a:latin typeface="Calibri" panose="020F0502020204030204" pitchFamily="34" charset="0"/>
                <a:ea typeface="Calibri" panose="020F0502020204030204" pitchFamily="34" charset="0"/>
                <a:cs typeface="Times New Roman" panose="02020603050405020304" pitchFamily="18" charset="0"/>
              </a:rPr>
              <a:t>he first time the user logs in they will use a temporary password distributed to them by their district administrator or contact.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8</a:t>
            </a:fld>
            <a:endParaRPr lang="en-US"/>
          </a:p>
        </p:txBody>
      </p:sp>
    </p:spTree>
    <p:extLst>
      <p:ext uri="{BB962C8B-B14F-4D97-AF65-F5344CB8AC3E}">
        <p14:creationId xmlns:p14="http://schemas.microsoft.com/office/powerpoint/2010/main" val="260274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Upon first login, the user will be prompted to accept the Electronic End-User Agreement. If the user does not accept this agreement, they will not be allowed further into the CT-SEDS system.</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9</a:t>
            </a:fld>
            <a:endParaRPr lang="en-US"/>
          </a:p>
        </p:txBody>
      </p:sp>
    </p:spTree>
    <p:extLst>
      <p:ext uri="{BB962C8B-B14F-4D97-AF65-F5344CB8AC3E}">
        <p14:creationId xmlns:p14="http://schemas.microsoft.com/office/powerpoint/2010/main" val="832208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2000">
              <a:schemeClr val="bg1"/>
            </a:gs>
            <a:gs pos="44000">
              <a:schemeClr val="accent3">
                <a:lumMod val="40000"/>
                <a:lumOff val="60000"/>
              </a:schemeClr>
            </a:gs>
            <a:gs pos="72000">
              <a:schemeClr val="accent1">
                <a:lumMod val="75000"/>
                <a:alpha val="92000"/>
              </a:schemeClr>
            </a:gs>
            <a:gs pos="97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6350" y="838404"/>
            <a:ext cx="9144000" cy="1655762"/>
          </a:xfrm>
        </p:spPr>
        <p:txBody>
          <a:bodyPr>
            <a:normAutofit/>
          </a:bodyPr>
          <a:lstStyle>
            <a:lvl1pPr marL="0" indent="0" algn="l">
              <a:buNone/>
              <a:defRPr lang="en-US" sz="4800" i="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pic>
        <p:nvPicPr>
          <p:cNvPr id="10" name="Picture 9" descr="A picture containing text, sign&#10;&#10;Description automatically generated">
            <a:extLst>
              <a:ext uri="{FF2B5EF4-FFF2-40B4-BE49-F238E27FC236}">
                <a16:creationId xmlns:a16="http://schemas.microsoft.com/office/drawing/2014/main" id="{22F73CC8-A9B4-4365-8BE2-E4C722324A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159" y="5378858"/>
            <a:ext cx="2966852" cy="856433"/>
          </a:xfrm>
          <a:prstGeom prst="rect">
            <a:avLst/>
          </a:prstGeom>
        </p:spPr>
      </p:pic>
      <p:pic>
        <p:nvPicPr>
          <p:cNvPr id="12" name="Picture 11" descr="Logo&#10;&#10;Description automatically generated">
            <a:extLst>
              <a:ext uri="{FF2B5EF4-FFF2-40B4-BE49-F238E27FC236}">
                <a16:creationId xmlns:a16="http://schemas.microsoft.com/office/drawing/2014/main" id="{D3BBBD37-59D4-461F-9507-6779525E314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167" y="3820672"/>
            <a:ext cx="2767666" cy="205510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6FE992B-7FF4-4996-9D06-A6F56B235FE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157" y="4930360"/>
            <a:ext cx="3237359" cy="1304931"/>
          </a:xfrm>
          <a:prstGeom prst="rect">
            <a:avLst/>
          </a:prstGeom>
        </p:spPr>
      </p:pic>
    </p:spTree>
    <p:extLst>
      <p:ext uri="{BB962C8B-B14F-4D97-AF65-F5344CB8AC3E}">
        <p14:creationId xmlns:p14="http://schemas.microsoft.com/office/powerpoint/2010/main" val="261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88468-C23C-4D82-A5EB-CA9B2AADACEC}"/>
              </a:ext>
            </a:extLst>
          </p:cNvPr>
          <p:cNvSpPr/>
          <p:nvPr userDrawn="1"/>
        </p:nvSpPr>
        <p:spPr>
          <a:xfrm>
            <a:off x="0" y="0"/>
            <a:ext cx="12192000" cy="1485900"/>
          </a:xfrm>
          <a:prstGeom prst="rect">
            <a:avLst/>
          </a:prstGeom>
          <a:solidFill>
            <a:schemeClr val="accent1">
              <a:lumMod val="75000"/>
            </a:schemeClr>
          </a:solidFill>
          <a:ln w="12700" cap="flat" cmpd="sng" algn="ctr">
            <a:solidFill>
              <a:srgbClr val="1CADE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6839" y="8016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775" y="1825625"/>
            <a:ext cx="10515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cxnSp>
        <p:nvCxnSpPr>
          <p:cNvPr id="8" name="Straight Connector 7">
            <a:extLst>
              <a:ext uri="{FF2B5EF4-FFF2-40B4-BE49-F238E27FC236}">
                <a16:creationId xmlns:a16="http://schemas.microsoft.com/office/drawing/2014/main" id="{FDD1D3EC-4C65-4637-9703-FE1E4884FFF6}"/>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743700" y="6356349"/>
            <a:ext cx="4114800" cy="365125"/>
          </a:xfrm>
        </p:spPr>
        <p:txBody>
          <a:bodyPr/>
          <a:lstStyle>
            <a:lvl1pPr algn="r">
              <a:defRPr>
                <a:solidFill>
                  <a:schemeClr val="bg1"/>
                </a:solidFill>
              </a:defRPr>
            </a:lvl1pPr>
          </a:lstStyle>
          <a:p>
            <a:r>
              <a:rPr lang="en-US"/>
              <a:t>Connecticut Special Education Data System </a:t>
            </a:r>
            <a:r>
              <a:rPr lang="en-US" b="1"/>
              <a:t>CT-SEDS</a:t>
            </a:r>
            <a:endParaRPr lang="en-US" b="1" i="1" dirty="0"/>
          </a:p>
        </p:txBody>
      </p:sp>
      <p:sp>
        <p:nvSpPr>
          <p:cNvPr id="6" name="Slide Number Placeholder 5"/>
          <p:cNvSpPr>
            <a:spLocks noGrp="1"/>
          </p:cNvSpPr>
          <p:nvPr>
            <p:ph type="sldNum" sz="quarter" idx="12"/>
          </p:nvPr>
        </p:nvSpPr>
        <p:spPr>
          <a:xfrm>
            <a:off x="10858500" y="6356350"/>
            <a:ext cx="495300" cy="365125"/>
          </a:xfrm>
        </p:spPr>
        <p:txBody>
          <a:bodyPr/>
          <a:lstStyle>
            <a:lvl1pPr>
              <a:defRPr>
                <a:solidFill>
                  <a:schemeClr val="bg1"/>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2095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21C0-DD01-44FE-B2A5-FCB48685DEB6}"/>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593" y="5794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3CC1BF-6F3F-4A94-9334-5FDCFDD53304}"/>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B95C22A-343C-4E5F-A276-FD73882F8C34}"/>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1" name="Slide Number Placeholder 5">
            <a:extLst>
              <a:ext uri="{FF2B5EF4-FFF2-40B4-BE49-F238E27FC236}">
                <a16:creationId xmlns:a16="http://schemas.microsoft.com/office/drawing/2014/main" id="{9A0DA29A-54BE-43A7-AAD3-C85A5C798FA3}"/>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5358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FB2791F2-DBC6-4C85-A89B-B21F3C39B667}"/>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1" name="Straight Connector 10">
            <a:extLst>
              <a:ext uri="{FF2B5EF4-FFF2-40B4-BE49-F238E27FC236}">
                <a16:creationId xmlns:a16="http://schemas.microsoft.com/office/drawing/2014/main" id="{888493E3-1378-4CCE-9135-A841477646F3}"/>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56A1174-FDE5-479E-9711-682034D69F72}"/>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3" name="Slide Number Placeholder 5">
            <a:extLst>
              <a:ext uri="{FF2B5EF4-FFF2-40B4-BE49-F238E27FC236}">
                <a16:creationId xmlns:a16="http://schemas.microsoft.com/office/drawing/2014/main" id="{8B3308B3-31EE-4F4C-846B-C2873FEDC7DC}"/>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
        <p:nvSpPr>
          <p:cNvPr id="14" name="Title 1">
            <a:extLst>
              <a:ext uri="{FF2B5EF4-FFF2-40B4-BE49-F238E27FC236}">
                <a16:creationId xmlns:a16="http://schemas.microsoft.com/office/drawing/2014/main" id="{9EA0EC94-9F75-4F91-A3DF-5A6E2C035EFE}"/>
              </a:ext>
            </a:extLst>
          </p:cNvPr>
          <p:cNvSpPr txBox="1">
            <a:spLocks/>
          </p:cNvSpPr>
          <p:nvPr userDrawn="1"/>
        </p:nvSpPr>
        <p:spPr>
          <a:xfrm>
            <a:off x="95250" y="80168"/>
            <a:ext cx="891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5776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0A6F1-18EA-466A-805E-F8CF80856424}"/>
              </a:ext>
            </a:extLst>
          </p:cNvPr>
          <p:cNvSpPr>
            <a:spLocks noGrp="1"/>
          </p:cNvSpPr>
          <p:nvPr>
            <p:ph type="title"/>
          </p:nvPr>
        </p:nvSpPr>
        <p:spPr>
          <a:xfrm>
            <a:off x="95249" y="80168"/>
            <a:ext cx="10429875" cy="1325563"/>
          </a:xfrm>
        </p:spPr>
        <p:txBody>
          <a:bodyPr anchor="ctr"/>
          <a:lstStyle>
            <a:lvl1pPr>
              <a:defRPr>
                <a:solidFill>
                  <a:schemeClr val="accent1">
                    <a:lumMod val="50000"/>
                  </a:schemeClr>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1F250C37-0F34-4005-A5F1-3C8F84822FAD}"/>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8" name="Slide Number Placeholder 5">
            <a:extLst>
              <a:ext uri="{FF2B5EF4-FFF2-40B4-BE49-F238E27FC236}">
                <a16:creationId xmlns:a16="http://schemas.microsoft.com/office/drawing/2014/main" id="{AAC58C80-3E95-4961-A710-FCCF6CC13C30}"/>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1378605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Connecticut Core Standards </a:t>
            </a:r>
            <a:r>
              <a:rPr lang="en-US" b="1" i="1"/>
              <a:t>Systems of Professional Learning</a:t>
            </a:r>
            <a:endParaRPr lang="en-US" b="1" i="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3352111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ctseds.ct.gov/~ctstate/"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ommunicationplayground.net/2016/09/support-collaboration-team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hyperlink" Target="https://portal.ct.gov/SDE/Special-Education/New-IEP/New-IEP-CT-SE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rojectmaths.ie/support-for-teachers-of-mathematics/"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19200" y="444577"/>
            <a:ext cx="9144000" cy="1488998"/>
          </a:xfrm>
        </p:spPr>
        <p:txBody>
          <a:bodyPr/>
          <a:lstStyle/>
          <a:p>
            <a:br>
              <a:rPr lang="en-US" dirty="0"/>
            </a:br>
            <a:endParaRPr lang="en-US" dirty="0"/>
          </a:p>
        </p:txBody>
      </p:sp>
      <p:sp>
        <p:nvSpPr>
          <p:cNvPr id="5" name="Subtitle 4">
            <a:extLst>
              <a:ext uri="{FF2B5EF4-FFF2-40B4-BE49-F238E27FC236}">
                <a16:creationId xmlns:a16="http://schemas.microsoft.com/office/drawing/2014/main" id="{936B03AF-6988-4EAE-B857-0BCB22041727}"/>
              </a:ext>
            </a:extLst>
          </p:cNvPr>
          <p:cNvSpPr>
            <a:spLocks noGrp="1"/>
          </p:cNvSpPr>
          <p:nvPr>
            <p:ph type="subTitle" idx="1"/>
          </p:nvPr>
        </p:nvSpPr>
        <p:spPr/>
        <p:txBody>
          <a:bodyPr>
            <a:normAutofit/>
          </a:bodyPr>
          <a:lstStyle/>
          <a:p>
            <a:r>
              <a:rPr lang="en-US" dirty="0"/>
              <a:t>General System Navigation</a:t>
            </a:r>
          </a:p>
        </p:txBody>
      </p:sp>
    </p:spTree>
    <p:extLst>
      <p:ext uri="{BB962C8B-B14F-4D97-AF65-F5344CB8AC3E}">
        <p14:creationId xmlns:p14="http://schemas.microsoft.com/office/powerpoint/2010/main" val="11349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10</a:t>
            </a:fld>
            <a:endParaRPr lang="en-US" dirty="0"/>
          </a:p>
        </p:txBody>
      </p:sp>
      <p:pic>
        <p:nvPicPr>
          <p:cNvPr id="3" name="Picture 2" descr="Change Password">
            <a:extLst>
              <a:ext uri="{FF2B5EF4-FFF2-40B4-BE49-F238E27FC236}">
                <a16:creationId xmlns:a16="http://schemas.microsoft.com/office/drawing/2014/main" id="{E0506D73-70F9-592E-4C4A-ED3D121E4ED6}"/>
              </a:ext>
            </a:extLst>
          </p:cNvPr>
          <p:cNvPicPr>
            <a:picLocks noChangeAspect="1"/>
          </p:cNvPicPr>
          <p:nvPr/>
        </p:nvPicPr>
        <p:blipFill>
          <a:blip r:embed="rId3"/>
          <a:stretch>
            <a:fillRect/>
          </a:stretch>
        </p:blipFill>
        <p:spPr>
          <a:xfrm>
            <a:off x="178684" y="2065631"/>
            <a:ext cx="11834632" cy="306697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51401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11</a:t>
            </a:fld>
            <a:endParaRPr lang="en-US" dirty="0"/>
          </a:p>
        </p:txBody>
      </p:sp>
      <p:pic>
        <p:nvPicPr>
          <p:cNvPr id="3" name="Picture 2" descr="Forgotten Password Question">
            <a:extLst>
              <a:ext uri="{FF2B5EF4-FFF2-40B4-BE49-F238E27FC236}">
                <a16:creationId xmlns:a16="http://schemas.microsoft.com/office/drawing/2014/main" id="{49A9A177-B16F-E0A6-211E-89122E3F522A}"/>
              </a:ext>
            </a:extLst>
          </p:cNvPr>
          <p:cNvPicPr>
            <a:picLocks noChangeAspect="1"/>
          </p:cNvPicPr>
          <p:nvPr/>
        </p:nvPicPr>
        <p:blipFill>
          <a:blip r:embed="rId3"/>
          <a:stretch>
            <a:fillRect/>
          </a:stretch>
        </p:blipFill>
        <p:spPr>
          <a:xfrm>
            <a:off x="330896" y="835093"/>
            <a:ext cx="11530207" cy="518781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8692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Home Page</a:t>
            </a:r>
          </a:p>
        </p:txBody>
      </p:sp>
      <p:sp>
        <p:nvSpPr>
          <p:cNvPr id="7" name="Text Placeholder 6">
            <a:extLst>
              <a:ext uri="{FF2B5EF4-FFF2-40B4-BE49-F238E27FC236}">
                <a16:creationId xmlns:a16="http://schemas.microsoft.com/office/drawing/2014/main" id="{80406FCE-D8AA-4035-ADAB-2BC43BFBC96B}"/>
              </a:ext>
            </a:extLst>
          </p:cNvPr>
          <p:cNvSpPr>
            <a:spLocks noGrp="1"/>
          </p:cNvSpPr>
          <p:nvPr>
            <p:ph type="body" idx="1"/>
          </p:nvPr>
        </p:nvSpPr>
        <p:spPr/>
        <p:txBody>
          <a:bodyPr/>
          <a:lstStyle/>
          <a:p>
            <a:r>
              <a:rPr lang="en-US" dirty="0"/>
              <a:t>Widgets, Announcements, Documents</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12</a:t>
            </a:fld>
            <a:endParaRPr lang="en-US" dirty="0"/>
          </a:p>
        </p:txBody>
      </p:sp>
    </p:spTree>
    <p:extLst>
      <p:ext uri="{BB962C8B-B14F-4D97-AF65-F5344CB8AC3E}">
        <p14:creationId xmlns:p14="http://schemas.microsoft.com/office/powerpoint/2010/main" val="6144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13</a:t>
            </a:fld>
            <a:endParaRPr lang="en-US" dirty="0"/>
          </a:p>
        </p:txBody>
      </p:sp>
      <p:pic>
        <p:nvPicPr>
          <p:cNvPr id="3" name="Picture 2" descr="Aggregate Landing Page">
            <a:extLst>
              <a:ext uri="{FF2B5EF4-FFF2-40B4-BE49-F238E27FC236}">
                <a16:creationId xmlns:a16="http://schemas.microsoft.com/office/drawing/2014/main" id="{4FA49977-D03E-B7FC-5633-6DFB7FAEC8FB}"/>
              </a:ext>
            </a:extLst>
          </p:cNvPr>
          <p:cNvPicPr>
            <a:picLocks noChangeAspect="1"/>
          </p:cNvPicPr>
          <p:nvPr/>
        </p:nvPicPr>
        <p:blipFill>
          <a:blip r:embed="rId3"/>
          <a:stretch>
            <a:fillRect/>
          </a:stretch>
        </p:blipFill>
        <p:spPr>
          <a:xfrm>
            <a:off x="419100" y="996954"/>
            <a:ext cx="11353799" cy="455629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63807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0ADA78-1A3F-B24C-C65D-20C6F8625D1F}"/>
              </a:ext>
            </a:extLst>
          </p:cNvPr>
          <p:cNvSpPr>
            <a:spLocks noGrp="1"/>
          </p:cNvSpPr>
          <p:nvPr>
            <p:ph type="ftr" sz="quarter" idx="11"/>
          </p:nvPr>
        </p:nvSpPr>
        <p:spPr/>
        <p:txBody>
          <a:bodyPr/>
          <a:lstStyle/>
          <a:p>
            <a:r>
              <a:rPr lang="en-US"/>
              <a:t>Connecticut Special Education Data System </a:t>
            </a:r>
            <a:r>
              <a:rPr lang="en-US" b="1"/>
              <a:t>CT-SEDS</a:t>
            </a:r>
            <a:endParaRPr lang="en-US" b="1" i="1"/>
          </a:p>
        </p:txBody>
      </p:sp>
      <p:sp>
        <p:nvSpPr>
          <p:cNvPr id="4" name="Slide Number Placeholder 3">
            <a:extLst>
              <a:ext uri="{FF2B5EF4-FFF2-40B4-BE49-F238E27FC236}">
                <a16:creationId xmlns:a16="http://schemas.microsoft.com/office/drawing/2014/main" id="{80181B73-B01C-0644-C456-6357AFAB805F}"/>
              </a:ext>
            </a:extLst>
          </p:cNvPr>
          <p:cNvSpPr>
            <a:spLocks noGrp="1"/>
          </p:cNvSpPr>
          <p:nvPr>
            <p:ph type="sldNum" sz="quarter" idx="12"/>
          </p:nvPr>
        </p:nvSpPr>
        <p:spPr/>
        <p:txBody>
          <a:bodyPr/>
          <a:lstStyle/>
          <a:p>
            <a:fld id="{95C78F6C-5F37-4841-ACBE-E9209F23264D}" type="slidenum">
              <a:rPr lang="en-US" smtClean="0"/>
              <a:pPr/>
              <a:t>14</a:t>
            </a:fld>
            <a:endParaRPr lang="en-US"/>
          </a:p>
        </p:txBody>
      </p:sp>
      <p:pic>
        <p:nvPicPr>
          <p:cNvPr id="5" name="Picture 4" descr="District Site Login page">
            <a:extLst>
              <a:ext uri="{FF2B5EF4-FFF2-40B4-BE49-F238E27FC236}">
                <a16:creationId xmlns:a16="http://schemas.microsoft.com/office/drawing/2014/main" id="{D79F883D-B99B-F582-ACE4-EC2F6CD0B1F6}"/>
              </a:ext>
            </a:extLst>
          </p:cNvPr>
          <p:cNvPicPr>
            <a:picLocks noChangeAspect="1"/>
          </p:cNvPicPr>
          <p:nvPr/>
        </p:nvPicPr>
        <p:blipFill rotWithShape="1">
          <a:blip r:embed="rId3"/>
          <a:srcRect t="19247"/>
          <a:stretch/>
        </p:blipFill>
        <p:spPr>
          <a:xfrm>
            <a:off x="6177546" y="146692"/>
            <a:ext cx="5597943" cy="3011290"/>
          </a:xfrm>
          <a:prstGeom prst="rect">
            <a:avLst/>
          </a:prstGeom>
          <a:effectLst>
            <a:glow rad="63500">
              <a:schemeClr val="accent3">
                <a:satMod val="175000"/>
                <a:alpha val="40000"/>
              </a:schemeClr>
            </a:glow>
          </a:effectLst>
        </p:spPr>
      </p:pic>
      <p:pic>
        <p:nvPicPr>
          <p:cNvPr id="6" name="Picture 5" descr="Aggregate Login Page">
            <a:extLst>
              <a:ext uri="{FF2B5EF4-FFF2-40B4-BE49-F238E27FC236}">
                <a16:creationId xmlns:a16="http://schemas.microsoft.com/office/drawing/2014/main" id="{DFE4B6D0-57CD-A726-1BFA-37A213F8B18B}"/>
              </a:ext>
            </a:extLst>
          </p:cNvPr>
          <p:cNvPicPr>
            <a:picLocks noChangeAspect="1"/>
          </p:cNvPicPr>
          <p:nvPr/>
        </p:nvPicPr>
        <p:blipFill>
          <a:blip r:embed="rId4"/>
          <a:stretch>
            <a:fillRect/>
          </a:stretch>
        </p:blipFill>
        <p:spPr>
          <a:xfrm>
            <a:off x="416353" y="3223296"/>
            <a:ext cx="5598102" cy="3057572"/>
          </a:xfrm>
          <a:prstGeom prst="rect">
            <a:avLst/>
          </a:prstGeom>
          <a:effectLst>
            <a:glow rad="63500">
              <a:schemeClr val="accent3">
                <a:satMod val="175000"/>
                <a:alpha val="40000"/>
              </a:schemeClr>
            </a:glow>
          </a:effectLst>
        </p:spPr>
      </p:pic>
      <p:sp>
        <p:nvSpPr>
          <p:cNvPr id="7" name="TextBox 6">
            <a:extLst>
              <a:ext uri="{FF2B5EF4-FFF2-40B4-BE49-F238E27FC236}">
                <a16:creationId xmlns:a16="http://schemas.microsoft.com/office/drawing/2014/main" id="{5EFEA32C-91F8-C6E8-003A-835215AE92E4}"/>
              </a:ext>
            </a:extLst>
          </p:cNvPr>
          <p:cNvSpPr txBox="1"/>
          <p:nvPr/>
        </p:nvSpPr>
        <p:spPr>
          <a:xfrm>
            <a:off x="2286001" y="1348319"/>
            <a:ext cx="2455332" cy="369332"/>
          </a:xfrm>
          <a:prstGeom prst="rect">
            <a:avLst/>
          </a:prstGeom>
          <a:noFill/>
        </p:spPr>
        <p:txBody>
          <a:bodyPr wrap="square" rtlCol="0">
            <a:spAutoFit/>
          </a:bodyPr>
          <a:lstStyle/>
          <a:p>
            <a:r>
              <a:rPr lang="en-US"/>
              <a:t>District Site Login Page</a:t>
            </a:r>
          </a:p>
        </p:txBody>
      </p:sp>
      <p:sp>
        <p:nvSpPr>
          <p:cNvPr id="8" name="TextBox 7">
            <a:extLst>
              <a:ext uri="{FF2B5EF4-FFF2-40B4-BE49-F238E27FC236}">
                <a16:creationId xmlns:a16="http://schemas.microsoft.com/office/drawing/2014/main" id="{63041A42-2426-9375-65D3-47AD6A086669}"/>
              </a:ext>
            </a:extLst>
          </p:cNvPr>
          <p:cNvSpPr txBox="1"/>
          <p:nvPr/>
        </p:nvSpPr>
        <p:spPr>
          <a:xfrm>
            <a:off x="7822829" y="4567416"/>
            <a:ext cx="3292343" cy="369332"/>
          </a:xfrm>
          <a:prstGeom prst="rect">
            <a:avLst/>
          </a:prstGeom>
          <a:noFill/>
        </p:spPr>
        <p:txBody>
          <a:bodyPr wrap="square" rtlCol="0">
            <a:spAutoFit/>
          </a:bodyPr>
          <a:lstStyle/>
          <a:p>
            <a:r>
              <a:rPr lang="en-US"/>
              <a:t>Aggregate Site Login Page</a:t>
            </a:r>
          </a:p>
        </p:txBody>
      </p:sp>
      <p:sp>
        <p:nvSpPr>
          <p:cNvPr id="9" name="Arrow: Right 8" descr="Arrow right">
            <a:extLst>
              <a:ext uri="{FF2B5EF4-FFF2-40B4-BE49-F238E27FC236}">
                <a16:creationId xmlns:a16="http://schemas.microsoft.com/office/drawing/2014/main" id="{34F942C4-A22D-5C71-2DF8-EF8D0C519815}"/>
              </a:ext>
            </a:extLst>
          </p:cNvPr>
          <p:cNvSpPr/>
          <p:nvPr/>
        </p:nvSpPr>
        <p:spPr>
          <a:xfrm>
            <a:off x="4741333" y="1348319"/>
            <a:ext cx="9990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descr="Arrow left">
            <a:extLst>
              <a:ext uri="{FF2B5EF4-FFF2-40B4-BE49-F238E27FC236}">
                <a16:creationId xmlns:a16="http://schemas.microsoft.com/office/drawing/2014/main" id="{7E7C9C5C-C217-26C4-7F2B-BAB5A62C4181}"/>
              </a:ext>
            </a:extLst>
          </p:cNvPr>
          <p:cNvSpPr/>
          <p:nvPr/>
        </p:nvSpPr>
        <p:spPr>
          <a:xfrm rot="10800000">
            <a:off x="6585136" y="4583639"/>
            <a:ext cx="9990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ACB4F7C-0692-4D8B-F970-E15838E7C780}"/>
              </a:ext>
            </a:extLst>
          </p:cNvPr>
          <p:cNvSpPr txBox="1"/>
          <p:nvPr/>
        </p:nvSpPr>
        <p:spPr>
          <a:xfrm>
            <a:off x="7315200" y="5257905"/>
            <a:ext cx="5374689" cy="646331"/>
          </a:xfrm>
          <a:prstGeom prst="rect">
            <a:avLst/>
          </a:prstGeom>
          <a:noFill/>
        </p:spPr>
        <p:txBody>
          <a:bodyPr wrap="square" rtlCol="0">
            <a:spAutoFit/>
          </a:bodyPr>
          <a:lstStyle/>
          <a:p>
            <a:r>
              <a:rPr lang="en-US"/>
              <a:t>URL:   </a:t>
            </a:r>
            <a:r>
              <a:rPr lang="en-US">
                <a:hlinkClick r:id="rId5"/>
              </a:rPr>
              <a:t>https://ctseds.ct.gov/~ctstate/</a:t>
            </a:r>
            <a:endParaRPr lang="en-US"/>
          </a:p>
          <a:p>
            <a:endParaRPr lang="en-US"/>
          </a:p>
        </p:txBody>
      </p:sp>
      <p:sp>
        <p:nvSpPr>
          <p:cNvPr id="11" name="TextBox 10">
            <a:extLst>
              <a:ext uri="{FF2B5EF4-FFF2-40B4-BE49-F238E27FC236}">
                <a16:creationId xmlns:a16="http://schemas.microsoft.com/office/drawing/2014/main" id="{111758D1-DF96-5A29-5744-40F2AF2BAB80}"/>
              </a:ext>
            </a:extLst>
          </p:cNvPr>
          <p:cNvSpPr txBox="1"/>
          <p:nvPr/>
        </p:nvSpPr>
        <p:spPr>
          <a:xfrm>
            <a:off x="2069498" y="2028490"/>
            <a:ext cx="4254500" cy="369332"/>
          </a:xfrm>
          <a:prstGeom prst="rect">
            <a:avLst/>
          </a:prstGeom>
          <a:noFill/>
        </p:spPr>
        <p:txBody>
          <a:bodyPr wrap="square" rtlCol="0">
            <a:spAutoFit/>
          </a:bodyPr>
          <a:lstStyle/>
          <a:p>
            <a:r>
              <a:rPr lang="en-US"/>
              <a:t>URL:   Varies by LEA/District</a:t>
            </a:r>
          </a:p>
        </p:txBody>
      </p:sp>
      <p:sp>
        <p:nvSpPr>
          <p:cNvPr id="12" name="TextBox 11">
            <a:extLst>
              <a:ext uri="{FF2B5EF4-FFF2-40B4-BE49-F238E27FC236}">
                <a16:creationId xmlns:a16="http://schemas.microsoft.com/office/drawing/2014/main" id="{A740F336-D78B-5805-39A4-D06133798041}"/>
              </a:ext>
            </a:extLst>
          </p:cNvPr>
          <p:cNvSpPr txBox="1"/>
          <p:nvPr/>
        </p:nvSpPr>
        <p:spPr>
          <a:xfrm>
            <a:off x="2069498" y="2397822"/>
            <a:ext cx="3213702" cy="369332"/>
          </a:xfrm>
          <a:prstGeom prst="rect">
            <a:avLst/>
          </a:prstGeom>
          <a:noFill/>
        </p:spPr>
        <p:txBody>
          <a:bodyPr wrap="square" rtlCol="0">
            <a:spAutoFit/>
          </a:bodyPr>
          <a:lstStyle/>
          <a:p>
            <a:r>
              <a:rPr lang="en-US"/>
              <a:t>Username: Email Address</a:t>
            </a:r>
          </a:p>
        </p:txBody>
      </p:sp>
      <p:sp>
        <p:nvSpPr>
          <p:cNvPr id="13" name="TextBox 12">
            <a:extLst>
              <a:ext uri="{FF2B5EF4-FFF2-40B4-BE49-F238E27FC236}">
                <a16:creationId xmlns:a16="http://schemas.microsoft.com/office/drawing/2014/main" id="{5076D6A4-0689-4D97-957B-769535153C53}"/>
              </a:ext>
            </a:extLst>
          </p:cNvPr>
          <p:cNvSpPr txBox="1"/>
          <p:nvPr/>
        </p:nvSpPr>
        <p:spPr>
          <a:xfrm>
            <a:off x="7315200" y="5719570"/>
            <a:ext cx="3213702" cy="369332"/>
          </a:xfrm>
          <a:prstGeom prst="rect">
            <a:avLst/>
          </a:prstGeom>
          <a:noFill/>
        </p:spPr>
        <p:txBody>
          <a:bodyPr wrap="square" rtlCol="0">
            <a:spAutoFit/>
          </a:bodyPr>
          <a:lstStyle/>
          <a:p>
            <a:r>
              <a:rPr lang="en-US"/>
              <a:t>Name: Email Address</a:t>
            </a:r>
          </a:p>
        </p:txBody>
      </p:sp>
    </p:spTree>
    <p:extLst>
      <p:ext uri="{BB962C8B-B14F-4D97-AF65-F5344CB8AC3E}">
        <p14:creationId xmlns:p14="http://schemas.microsoft.com/office/powerpoint/2010/main" val="292946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15</a:t>
            </a:fld>
            <a:endParaRPr lang="en-US" dirty="0"/>
          </a:p>
        </p:txBody>
      </p:sp>
      <p:pic>
        <p:nvPicPr>
          <p:cNvPr id="3" name="Picture 2" descr="Home Page">
            <a:extLst>
              <a:ext uri="{FF2B5EF4-FFF2-40B4-BE49-F238E27FC236}">
                <a16:creationId xmlns:a16="http://schemas.microsoft.com/office/drawing/2014/main" id="{9BCA7BD1-20BC-E911-3F51-9E650EF98B6C}"/>
              </a:ext>
            </a:extLst>
          </p:cNvPr>
          <p:cNvPicPr>
            <a:picLocks noChangeAspect="1"/>
          </p:cNvPicPr>
          <p:nvPr/>
        </p:nvPicPr>
        <p:blipFill>
          <a:blip r:embed="rId3"/>
          <a:stretch>
            <a:fillRect/>
          </a:stretch>
        </p:blipFill>
        <p:spPr>
          <a:xfrm>
            <a:off x="229673" y="513013"/>
            <a:ext cx="11732654" cy="544797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85078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16</a:t>
            </a:fld>
            <a:endParaRPr lang="en-US" dirty="0"/>
          </a:p>
        </p:txBody>
      </p:sp>
      <p:pic>
        <p:nvPicPr>
          <p:cNvPr id="9" name="Picture 8" descr="Home Page">
            <a:extLst>
              <a:ext uri="{FF2B5EF4-FFF2-40B4-BE49-F238E27FC236}">
                <a16:creationId xmlns:a16="http://schemas.microsoft.com/office/drawing/2014/main" id="{E2E10692-610D-436A-8665-3836BAA0D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33" y="510166"/>
            <a:ext cx="11942734" cy="5647168"/>
          </a:xfrm>
          <a:prstGeom prst="rect">
            <a:avLst/>
          </a:prstGeom>
        </p:spPr>
      </p:pic>
    </p:spTree>
    <p:extLst>
      <p:ext uri="{BB962C8B-B14F-4D97-AF65-F5344CB8AC3E}">
        <p14:creationId xmlns:p14="http://schemas.microsoft.com/office/powerpoint/2010/main" val="93763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17</a:t>
            </a:fld>
            <a:endParaRPr lang="en-US" dirty="0"/>
          </a:p>
        </p:txBody>
      </p:sp>
      <p:grpSp>
        <p:nvGrpSpPr>
          <p:cNvPr id="2" name="Group 1" descr="Home Page">
            <a:extLst>
              <a:ext uri="{FF2B5EF4-FFF2-40B4-BE49-F238E27FC236}">
                <a16:creationId xmlns:a16="http://schemas.microsoft.com/office/drawing/2014/main" id="{297B7CF5-0202-4F73-8773-F8B8356BAB0F}"/>
              </a:ext>
            </a:extLst>
          </p:cNvPr>
          <p:cNvGrpSpPr/>
          <p:nvPr/>
        </p:nvGrpSpPr>
        <p:grpSpPr>
          <a:xfrm>
            <a:off x="1760435" y="136525"/>
            <a:ext cx="9048115" cy="6584950"/>
            <a:chOff x="1760435" y="136525"/>
            <a:chExt cx="9048115" cy="6584950"/>
          </a:xfrm>
        </p:grpSpPr>
        <p:pic>
          <p:nvPicPr>
            <p:cNvPr id="3" name="Picture 2" descr="Home Page">
              <a:extLst>
                <a:ext uri="{FF2B5EF4-FFF2-40B4-BE49-F238E27FC236}">
                  <a16:creationId xmlns:a16="http://schemas.microsoft.com/office/drawing/2014/main" id="{9B8742C5-0562-D620-0A95-5229D630BE72}"/>
                </a:ext>
              </a:extLst>
            </p:cNvPr>
            <p:cNvPicPr>
              <a:picLocks noChangeAspect="1"/>
            </p:cNvPicPr>
            <p:nvPr/>
          </p:nvPicPr>
          <p:blipFill>
            <a:blip r:embed="rId3"/>
            <a:stretch>
              <a:fillRect/>
            </a:stretch>
          </p:blipFill>
          <p:spPr>
            <a:xfrm>
              <a:off x="1760435" y="136525"/>
              <a:ext cx="9048115" cy="6550551"/>
            </a:xfrm>
            <a:prstGeom prst="rect">
              <a:avLst/>
            </a:prstGeom>
            <a:effectLst>
              <a:glow rad="63500">
                <a:schemeClr val="accent3">
                  <a:satMod val="175000"/>
                  <a:alpha val="40000"/>
                </a:schemeClr>
              </a:glow>
            </a:effectLst>
          </p:spPr>
        </p:pic>
        <p:sp>
          <p:nvSpPr>
            <p:cNvPr id="6" name="Rectangle: Rounded Corners 5">
              <a:extLst>
                <a:ext uri="{FF2B5EF4-FFF2-40B4-BE49-F238E27FC236}">
                  <a16:creationId xmlns:a16="http://schemas.microsoft.com/office/drawing/2014/main" id="{C107B5E9-4409-852E-B876-7B39CFB28740}"/>
                </a:ext>
              </a:extLst>
            </p:cNvPr>
            <p:cNvSpPr/>
            <p:nvPr/>
          </p:nvSpPr>
          <p:spPr>
            <a:xfrm>
              <a:off x="8260995" y="136525"/>
              <a:ext cx="2305879" cy="658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2C7AE1B-FC6B-9446-3BB1-5A77293CFF61}"/>
                </a:ext>
              </a:extLst>
            </p:cNvPr>
            <p:cNvSpPr/>
            <p:nvPr/>
          </p:nvSpPr>
          <p:spPr>
            <a:xfrm>
              <a:off x="1868557" y="4482548"/>
              <a:ext cx="6392438" cy="22389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985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8D46-B048-1500-4F74-2AFD644B132F}"/>
              </a:ext>
            </a:extLst>
          </p:cNvPr>
          <p:cNvSpPr>
            <a:spLocks noGrp="1"/>
          </p:cNvSpPr>
          <p:nvPr>
            <p:ph type="title"/>
          </p:nvPr>
        </p:nvSpPr>
        <p:spPr>
          <a:xfrm>
            <a:off x="156838" y="80168"/>
            <a:ext cx="12035161" cy="1325563"/>
          </a:xfrm>
          <a:noFill/>
          <a:ln w="19050">
            <a:solidFill>
              <a:srgbClr val="FF0000"/>
            </a:solidFill>
          </a:ln>
        </p:spPr>
        <p:txBody>
          <a:bodyPr/>
          <a:lstStyle/>
          <a:p>
            <a:r>
              <a:rPr lang="en-US" dirty="0"/>
              <a:t>User Manuals and Quick Guides</a:t>
            </a:r>
          </a:p>
        </p:txBody>
      </p:sp>
      <p:sp>
        <p:nvSpPr>
          <p:cNvPr id="4" name="Footer Placeholder 3">
            <a:extLst>
              <a:ext uri="{FF2B5EF4-FFF2-40B4-BE49-F238E27FC236}">
                <a16:creationId xmlns:a16="http://schemas.microsoft.com/office/drawing/2014/main" id="{3E193DDA-6319-ECD5-AC46-3B76CE2F0450}"/>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BA6D5965-96C7-58F7-D5C0-92D89FF1F29B}"/>
              </a:ext>
            </a:extLst>
          </p:cNvPr>
          <p:cNvSpPr>
            <a:spLocks noGrp="1"/>
          </p:cNvSpPr>
          <p:nvPr>
            <p:ph type="sldNum" sz="quarter" idx="12"/>
          </p:nvPr>
        </p:nvSpPr>
        <p:spPr/>
        <p:txBody>
          <a:bodyPr/>
          <a:lstStyle/>
          <a:p>
            <a:fld id="{95C78F6C-5F37-4841-ACBE-E9209F23264D}" type="slidenum">
              <a:rPr lang="en-US" smtClean="0"/>
              <a:pPr/>
              <a:t>18</a:t>
            </a:fld>
            <a:endParaRPr lang="en-US" dirty="0"/>
          </a:p>
        </p:txBody>
      </p:sp>
      <p:sp>
        <p:nvSpPr>
          <p:cNvPr id="10" name="TextBox 9">
            <a:extLst>
              <a:ext uri="{FF2B5EF4-FFF2-40B4-BE49-F238E27FC236}">
                <a16:creationId xmlns:a16="http://schemas.microsoft.com/office/drawing/2014/main" id="{0ECF9DCD-347C-59B8-422C-E65A19E7C302}"/>
              </a:ext>
            </a:extLst>
          </p:cNvPr>
          <p:cNvSpPr txBox="1"/>
          <p:nvPr/>
        </p:nvSpPr>
        <p:spPr>
          <a:xfrm>
            <a:off x="2254078" y="5163232"/>
            <a:ext cx="4240967" cy="646331"/>
          </a:xfrm>
          <a:prstGeom prst="rect">
            <a:avLst/>
          </a:prstGeom>
          <a:noFill/>
        </p:spPr>
        <p:txBody>
          <a:bodyPr wrap="square" rtlCol="0">
            <a:spAutoFit/>
          </a:bodyPr>
          <a:lstStyle/>
          <a:p>
            <a:r>
              <a:rPr lang="en-US" dirty="0"/>
              <a:t>CT-SEDS Manuals and Videos available in the Documents Widget on the Home Page. </a:t>
            </a:r>
          </a:p>
        </p:txBody>
      </p:sp>
      <p:pic>
        <p:nvPicPr>
          <p:cNvPr id="11" name="Picture 10" descr="Annoucements">
            <a:extLst>
              <a:ext uri="{FF2B5EF4-FFF2-40B4-BE49-F238E27FC236}">
                <a16:creationId xmlns:a16="http://schemas.microsoft.com/office/drawing/2014/main" id="{57941C3D-529B-ACAA-3C30-801FF960B15D}"/>
              </a:ext>
            </a:extLst>
          </p:cNvPr>
          <p:cNvPicPr>
            <a:picLocks noChangeAspect="1"/>
          </p:cNvPicPr>
          <p:nvPr/>
        </p:nvPicPr>
        <p:blipFill>
          <a:blip r:embed="rId3"/>
          <a:stretch>
            <a:fillRect/>
          </a:stretch>
        </p:blipFill>
        <p:spPr>
          <a:xfrm>
            <a:off x="8631138" y="1716918"/>
            <a:ext cx="3106312" cy="4285715"/>
          </a:xfrm>
          <a:prstGeom prst="rect">
            <a:avLst/>
          </a:prstGeom>
          <a:effectLst>
            <a:glow rad="63500">
              <a:schemeClr val="accent3">
                <a:satMod val="175000"/>
                <a:alpha val="40000"/>
              </a:schemeClr>
            </a:glow>
          </a:effectLst>
        </p:spPr>
      </p:pic>
      <p:grpSp>
        <p:nvGrpSpPr>
          <p:cNvPr id="3" name="Group 2" descr="Documents">
            <a:extLst>
              <a:ext uri="{FF2B5EF4-FFF2-40B4-BE49-F238E27FC236}">
                <a16:creationId xmlns:a16="http://schemas.microsoft.com/office/drawing/2014/main" id="{626CCF7D-69F6-41E9-B100-B72A45A215D8}"/>
              </a:ext>
            </a:extLst>
          </p:cNvPr>
          <p:cNvGrpSpPr/>
          <p:nvPr/>
        </p:nvGrpSpPr>
        <p:grpSpPr>
          <a:xfrm>
            <a:off x="156839" y="1888330"/>
            <a:ext cx="8200352" cy="2941431"/>
            <a:chOff x="156839" y="1888330"/>
            <a:chExt cx="8200352" cy="2941431"/>
          </a:xfrm>
        </p:grpSpPr>
        <p:pic>
          <p:nvPicPr>
            <p:cNvPr id="7" name="Picture 6" descr="Documents">
              <a:extLst>
                <a:ext uri="{FF2B5EF4-FFF2-40B4-BE49-F238E27FC236}">
                  <a16:creationId xmlns:a16="http://schemas.microsoft.com/office/drawing/2014/main" id="{8461CE19-63DC-C004-1C4C-49101D61838E}"/>
                </a:ext>
              </a:extLst>
            </p:cNvPr>
            <p:cNvPicPr>
              <a:picLocks noChangeAspect="1"/>
            </p:cNvPicPr>
            <p:nvPr/>
          </p:nvPicPr>
          <p:blipFill>
            <a:blip r:embed="rId4"/>
            <a:stretch>
              <a:fillRect/>
            </a:stretch>
          </p:blipFill>
          <p:spPr>
            <a:xfrm>
              <a:off x="156839" y="1888330"/>
              <a:ext cx="8200352" cy="2941431"/>
            </a:xfrm>
            <a:prstGeom prst="rect">
              <a:avLst/>
            </a:prstGeom>
            <a:effectLst>
              <a:glow rad="63500">
                <a:schemeClr val="accent3">
                  <a:satMod val="175000"/>
                  <a:alpha val="40000"/>
                </a:schemeClr>
              </a:glow>
            </a:effectLst>
          </p:spPr>
        </p:pic>
        <p:sp>
          <p:nvSpPr>
            <p:cNvPr id="6" name="Rounded Rectangle 5"/>
            <p:cNvSpPr/>
            <p:nvPr/>
          </p:nvSpPr>
          <p:spPr>
            <a:xfrm>
              <a:off x="357809" y="2286000"/>
              <a:ext cx="1304014" cy="520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14177" y="2275398"/>
              <a:ext cx="1356369" cy="520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711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Main Menu</a:t>
            </a:r>
          </a:p>
        </p:txBody>
      </p:sp>
      <p:sp>
        <p:nvSpPr>
          <p:cNvPr id="7" name="Text Placeholder 6">
            <a:extLst>
              <a:ext uri="{FF2B5EF4-FFF2-40B4-BE49-F238E27FC236}">
                <a16:creationId xmlns:a16="http://schemas.microsoft.com/office/drawing/2014/main" id="{80406FCE-D8AA-4035-ADAB-2BC43BFBC96B}"/>
              </a:ext>
            </a:extLst>
          </p:cNvPr>
          <p:cNvSpPr>
            <a:spLocks noGrp="1"/>
          </p:cNvSpPr>
          <p:nvPr>
            <p:ph type="body" idx="1"/>
          </p:nvPr>
        </p:nvSpPr>
        <p:spPr/>
        <p:txBody>
          <a:bodyPr/>
          <a:lstStyle/>
          <a:p>
            <a:r>
              <a:rPr lang="en-US" dirty="0"/>
              <a:t>Wizards, My Account, Reporting </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19</a:t>
            </a:fld>
            <a:endParaRPr lang="en-US" dirty="0"/>
          </a:p>
        </p:txBody>
      </p:sp>
    </p:spTree>
    <p:extLst>
      <p:ext uri="{BB962C8B-B14F-4D97-AF65-F5344CB8AC3E}">
        <p14:creationId xmlns:p14="http://schemas.microsoft.com/office/powerpoint/2010/main" val="290033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7009-642B-2D96-9303-58FBF8862197}"/>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92B3CD28-8D3E-B104-3753-4A5DC80F6F8C}"/>
              </a:ext>
            </a:extLst>
          </p:cNvPr>
          <p:cNvSpPr>
            <a:spLocks noGrp="1"/>
          </p:cNvSpPr>
          <p:nvPr>
            <p:ph sz="half" idx="1"/>
          </p:nvPr>
        </p:nvSpPr>
        <p:spPr>
          <a:xfrm>
            <a:off x="838199" y="1825625"/>
            <a:ext cx="7097203" cy="4351338"/>
          </a:xfrm>
        </p:spPr>
        <p:txBody>
          <a:bodyPr>
            <a:normAutofit/>
          </a:bodyPr>
          <a:lstStyle/>
          <a:p>
            <a:r>
              <a:rPr lang="en-US" dirty="0"/>
              <a:t>Role of a CT-SEDS Expert</a:t>
            </a:r>
          </a:p>
          <a:p>
            <a:r>
              <a:rPr lang="en-US" dirty="0"/>
              <a:t>General System Navigation and Orientation</a:t>
            </a:r>
          </a:p>
          <a:p>
            <a:pPr marL="0" indent="0">
              <a:buNone/>
            </a:pPr>
            <a:endParaRPr lang="en-US" dirty="0"/>
          </a:p>
        </p:txBody>
      </p:sp>
      <p:sp>
        <p:nvSpPr>
          <p:cNvPr id="4" name="Footer Placeholder 3">
            <a:extLst>
              <a:ext uri="{FF2B5EF4-FFF2-40B4-BE49-F238E27FC236}">
                <a16:creationId xmlns:a16="http://schemas.microsoft.com/office/drawing/2014/main" id="{4E8701B1-CEFC-B2A2-E80C-FA2B556256A2}"/>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30E84FAF-1FF1-079C-8EC2-6A67F889AA40}"/>
              </a:ext>
            </a:extLst>
          </p:cNvPr>
          <p:cNvSpPr>
            <a:spLocks noGrp="1"/>
          </p:cNvSpPr>
          <p:nvPr>
            <p:ph type="sldNum" sz="quarter" idx="12"/>
          </p:nvPr>
        </p:nvSpPr>
        <p:spPr/>
        <p:txBody>
          <a:bodyPr/>
          <a:lstStyle/>
          <a:p>
            <a:fld id="{95C78F6C-5F37-4841-ACBE-E9209F23264D}" type="slidenum">
              <a:rPr lang="en-US" smtClean="0"/>
              <a:pPr/>
              <a:t>2</a:t>
            </a:fld>
            <a:endParaRPr lang="en-US" dirty="0"/>
          </a:p>
        </p:txBody>
      </p:sp>
    </p:spTree>
    <p:extLst>
      <p:ext uri="{BB962C8B-B14F-4D97-AF65-F5344CB8AC3E}">
        <p14:creationId xmlns:p14="http://schemas.microsoft.com/office/powerpoint/2010/main" val="101697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Main Menu</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20</a:t>
            </a:fld>
            <a:endParaRPr lang="en-US" dirty="0"/>
          </a:p>
        </p:txBody>
      </p:sp>
      <p:pic>
        <p:nvPicPr>
          <p:cNvPr id="8" name="Picture 7" descr="Main Menu">
            <a:extLst>
              <a:ext uri="{FF2B5EF4-FFF2-40B4-BE49-F238E27FC236}">
                <a16:creationId xmlns:a16="http://schemas.microsoft.com/office/drawing/2014/main" id="{3FB94806-711A-51E7-4CCE-C0CDDC8E55DA}"/>
              </a:ext>
            </a:extLst>
          </p:cNvPr>
          <p:cNvPicPr>
            <a:picLocks noChangeAspect="1"/>
          </p:cNvPicPr>
          <p:nvPr/>
        </p:nvPicPr>
        <p:blipFill>
          <a:blip r:embed="rId3"/>
          <a:stretch>
            <a:fillRect/>
          </a:stretch>
        </p:blipFill>
        <p:spPr>
          <a:xfrm>
            <a:off x="1332496" y="2876550"/>
            <a:ext cx="9544050" cy="11049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97774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Tools</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21</a:t>
            </a:fld>
            <a:endParaRPr lang="en-US" dirty="0"/>
          </a:p>
        </p:txBody>
      </p:sp>
      <p:pic>
        <p:nvPicPr>
          <p:cNvPr id="6" name="Picture 5" descr="Tools Menu">
            <a:extLst>
              <a:ext uri="{FF2B5EF4-FFF2-40B4-BE49-F238E27FC236}">
                <a16:creationId xmlns:a16="http://schemas.microsoft.com/office/drawing/2014/main" id="{D113E902-D0C9-DED1-0B92-58247B877EE3}"/>
              </a:ext>
            </a:extLst>
          </p:cNvPr>
          <p:cNvPicPr>
            <a:picLocks noChangeAspect="1"/>
          </p:cNvPicPr>
          <p:nvPr/>
        </p:nvPicPr>
        <p:blipFill rotWithShape="1">
          <a:blip r:embed="rId3"/>
          <a:srcRect r="1039" b="35424"/>
          <a:stretch/>
        </p:blipFill>
        <p:spPr>
          <a:xfrm>
            <a:off x="1376361" y="2240211"/>
            <a:ext cx="9341257" cy="965680"/>
          </a:xfrm>
          <a:prstGeom prst="rect">
            <a:avLst/>
          </a:prstGeom>
          <a:effectLst>
            <a:glow rad="63500">
              <a:schemeClr val="accent3">
                <a:satMod val="175000"/>
                <a:alpha val="40000"/>
              </a:schemeClr>
            </a:glow>
          </a:effectLst>
        </p:spPr>
      </p:pic>
      <p:pic>
        <p:nvPicPr>
          <p:cNvPr id="7" name="Picture 6" descr="Tools Menu">
            <a:extLst>
              <a:ext uri="{FF2B5EF4-FFF2-40B4-BE49-F238E27FC236}">
                <a16:creationId xmlns:a16="http://schemas.microsoft.com/office/drawing/2014/main" id="{1E9108E2-2670-3A18-A534-A44F92BDADD5}"/>
              </a:ext>
            </a:extLst>
          </p:cNvPr>
          <p:cNvPicPr>
            <a:picLocks noChangeAspect="1"/>
          </p:cNvPicPr>
          <p:nvPr/>
        </p:nvPicPr>
        <p:blipFill rotWithShape="1">
          <a:blip r:embed="rId4"/>
          <a:srcRect t="5007" r="2027"/>
          <a:stretch/>
        </p:blipFill>
        <p:spPr>
          <a:xfrm>
            <a:off x="1376362" y="4040371"/>
            <a:ext cx="9341257" cy="88671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88167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Account</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22</a:t>
            </a:fld>
            <a:endParaRPr lang="en-US" dirty="0"/>
          </a:p>
        </p:txBody>
      </p:sp>
      <p:pic>
        <p:nvPicPr>
          <p:cNvPr id="6" name="Picture 5" descr="My Account Menu">
            <a:extLst>
              <a:ext uri="{FF2B5EF4-FFF2-40B4-BE49-F238E27FC236}">
                <a16:creationId xmlns:a16="http://schemas.microsoft.com/office/drawing/2014/main" id="{AABF2D6F-1F5C-67A5-1754-20590B481B1D}"/>
              </a:ext>
            </a:extLst>
          </p:cNvPr>
          <p:cNvPicPr>
            <a:picLocks noChangeAspect="1"/>
          </p:cNvPicPr>
          <p:nvPr/>
        </p:nvPicPr>
        <p:blipFill>
          <a:blip r:embed="rId3"/>
          <a:stretch>
            <a:fillRect/>
          </a:stretch>
        </p:blipFill>
        <p:spPr>
          <a:xfrm>
            <a:off x="1381125" y="2962275"/>
            <a:ext cx="9429750" cy="9334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124666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Calendar</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23</a:t>
            </a:fld>
            <a:endParaRPr lang="en-US" dirty="0"/>
          </a:p>
        </p:txBody>
      </p:sp>
      <p:pic>
        <p:nvPicPr>
          <p:cNvPr id="3" name="Picture 2" descr="My Calendar">
            <a:extLst>
              <a:ext uri="{FF2B5EF4-FFF2-40B4-BE49-F238E27FC236}">
                <a16:creationId xmlns:a16="http://schemas.microsoft.com/office/drawing/2014/main" id="{551979DA-41AA-8690-5EE2-ABAFD4B36995}"/>
              </a:ext>
            </a:extLst>
          </p:cNvPr>
          <p:cNvPicPr>
            <a:picLocks noChangeAspect="1"/>
          </p:cNvPicPr>
          <p:nvPr/>
        </p:nvPicPr>
        <p:blipFill>
          <a:blip r:embed="rId3"/>
          <a:stretch>
            <a:fillRect/>
          </a:stretch>
        </p:blipFill>
        <p:spPr>
          <a:xfrm>
            <a:off x="2661824" y="1813043"/>
            <a:ext cx="7239000" cy="2287667"/>
          </a:xfrm>
          <a:prstGeom prst="rect">
            <a:avLst/>
          </a:prstGeom>
          <a:effectLst>
            <a:glow rad="63500">
              <a:schemeClr val="accent3">
                <a:satMod val="175000"/>
                <a:alpha val="40000"/>
              </a:schemeClr>
            </a:glow>
          </a:effectLst>
        </p:spPr>
      </p:pic>
      <p:pic>
        <p:nvPicPr>
          <p:cNvPr id="8" name="Picture 7" descr="Add a New Calendar Entry">
            <a:extLst>
              <a:ext uri="{FF2B5EF4-FFF2-40B4-BE49-F238E27FC236}">
                <a16:creationId xmlns:a16="http://schemas.microsoft.com/office/drawing/2014/main" id="{718B3422-C1B8-10FA-0784-997ADF1A8D40}"/>
              </a:ext>
            </a:extLst>
          </p:cNvPr>
          <p:cNvPicPr>
            <a:picLocks noChangeAspect="1"/>
          </p:cNvPicPr>
          <p:nvPr/>
        </p:nvPicPr>
        <p:blipFill>
          <a:blip r:embed="rId4"/>
          <a:stretch>
            <a:fillRect/>
          </a:stretch>
        </p:blipFill>
        <p:spPr>
          <a:xfrm>
            <a:off x="4400550" y="4508023"/>
            <a:ext cx="3761548" cy="132556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7678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Calendar</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24</a:t>
            </a:fld>
            <a:endParaRPr lang="en-US" dirty="0"/>
          </a:p>
        </p:txBody>
      </p:sp>
      <p:pic>
        <p:nvPicPr>
          <p:cNvPr id="10" name="Picture 9" descr="Add a New Entry">
            <a:extLst>
              <a:ext uri="{FF2B5EF4-FFF2-40B4-BE49-F238E27FC236}">
                <a16:creationId xmlns:a16="http://schemas.microsoft.com/office/drawing/2014/main" id="{4AE7F60B-FF73-0598-5522-907A6ED8A3FA}"/>
              </a:ext>
            </a:extLst>
          </p:cNvPr>
          <p:cNvPicPr>
            <a:picLocks noChangeAspect="1"/>
          </p:cNvPicPr>
          <p:nvPr/>
        </p:nvPicPr>
        <p:blipFill>
          <a:blip r:embed="rId3"/>
          <a:stretch>
            <a:fillRect/>
          </a:stretch>
        </p:blipFill>
        <p:spPr>
          <a:xfrm>
            <a:off x="2309812" y="1867669"/>
            <a:ext cx="7842468" cy="407593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43335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Docs</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25</a:t>
            </a:fld>
            <a:endParaRPr lang="en-US" dirty="0"/>
          </a:p>
        </p:txBody>
      </p:sp>
      <p:pic>
        <p:nvPicPr>
          <p:cNvPr id="3" name="Picture 2" descr="My Docs">
            <a:extLst>
              <a:ext uri="{FF2B5EF4-FFF2-40B4-BE49-F238E27FC236}">
                <a16:creationId xmlns:a16="http://schemas.microsoft.com/office/drawing/2014/main" id="{387534B5-FC21-3E17-8993-CFC3E4D1DF13}"/>
              </a:ext>
            </a:extLst>
          </p:cNvPr>
          <p:cNvPicPr>
            <a:picLocks noChangeAspect="1"/>
          </p:cNvPicPr>
          <p:nvPr/>
        </p:nvPicPr>
        <p:blipFill>
          <a:blip r:embed="rId3"/>
          <a:stretch>
            <a:fillRect/>
          </a:stretch>
        </p:blipFill>
        <p:spPr>
          <a:xfrm>
            <a:off x="395287" y="1736725"/>
            <a:ext cx="11401425" cy="46196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59346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Info Page, Password Reset and Title </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26</a:t>
            </a:fld>
            <a:endParaRPr lang="en-US" dirty="0"/>
          </a:p>
        </p:txBody>
      </p:sp>
      <p:pic>
        <p:nvPicPr>
          <p:cNvPr id="3" name="Picture 2" descr="My Info">
            <a:extLst>
              <a:ext uri="{FF2B5EF4-FFF2-40B4-BE49-F238E27FC236}">
                <a16:creationId xmlns:a16="http://schemas.microsoft.com/office/drawing/2014/main" id="{E2AC6FD5-8AF0-52DD-6BC3-D5B29537D66E}"/>
              </a:ext>
            </a:extLst>
          </p:cNvPr>
          <p:cNvPicPr>
            <a:picLocks noChangeAspect="1"/>
          </p:cNvPicPr>
          <p:nvPr/>
        </p:nvPicPr>
        <p:blipFill>
          <a:blip r:embed="rId3"/>
          <a:stretch>
            <a:fillRect/>
          </a:stretch>
        </p:blipFill>
        <p:spPr>
          <a:xfrm>
            <a:off x="2626519" y="1739019"/>
            <a:ext cx="6938962" cy="451450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27598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Messages</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27</a:t>
            </a:fld>
            <a:endParaRPr lang="en-US" dirty="0"/>
          </a:p>
        </p:txBody>
      </p:sp>
      <p:pic>
        <p:nvPicPr>
          <p:cNvPr id="3" name="Picture 2" descr="My messages">
            <a:extLst>
              <a:ext uri="{FF2B5EF4-FFF2-40B4-BE49-F238E27FC236}">
                <a16:creationId xmlns:a16="http://schemas.microsoft.com/office/drawing/2014/main" id="{EB8206BF-E432-3BC2-5E0A-F0D3E120038C}"/>
              </a:ext>
            </a:extLst>
          </p:cNvPr>
          <p:cNvPicPr>
            <a:picLocks noChangeAspect="1"/>
          </p:cNvPicPr>
          <p:nvPr/>
        </p:nvPicPr>
        <p:blipFill>
          <a:blip r:embed="rId3"/>
          <a:stretch>
            <a:fillRect/>
          </a:stretch>
        </p:blipFill>
        <p:spPr>
          <a:xfrm>
            <a:off x="1148360" y="2051222"/>
            <a:ext cx="9895280" cy="382545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48241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My Reports</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28</a:t>
            </a:fld>
            <a:endParaRPr lang="en-US" dirty="0"/>
          </a:p>
        </p:txBody>
      </p:sp>
      <p:pic>
        <p:nvPicPr>
          <p:cNvPr id="6" name="Picture 5" descr="My Reports">
            <a:extLst>
              <a:ext uri="{FF2B5EF4-FFF2-40B4-BE49-F238E27FC236}">
                <a16:creationId xmlns:a16="http://schemas.microsoft.com/office/drawing/2014/main" id="{CD217B5E-D15E-0B94-ED2A-F5A6FDC6929C}"/>
              </a:ext>
            </a:extLst>
          </p:cNvPr>
          <p:cNvPicPr>
            <a:picLocks noChangeAspect="1"/>
          </p:cNvPicPr>
          <p:nvPr/>
        </p:nvPicPr>
        <p:blipFill>
          <a:blip r:embed="rId3"/>
          <a:stretch>
            <a:fillRect/>
          </a:stretch>
        </p:blipFill>
        <p:spPr>
          <a:xfrm>
            <a:off x="550984" y="2150076"/>
            <a:ext cx="11090031" cy="322511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214338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Admin User Functions</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29</a:t>
            </a:fld>
            <a:endParaRPr lang="en-US" dirty="0"/>
          </a:p>
        </p:txBody>
      </p:sp>
      <p:pic>
        <p:nvPicPr>
          <p:cNvPr id="6" name="Picture 5" descr="Admin Menu">
            <a:extLst>
              <a:ext uri="{FF2B5EF4-FFF2-40B4-BE49-F238E27FC236}">
                <a16:creationId xmlns:a16="http://schemas.microsoft.com/office/drawing/2014/main" id="{62063015-781E-E0C5-B927-E314D6E2FF6F}"/>
              </a:ext>
            </a:extLst>
          </p:cNvPr>
          <p:cNvPicPr>
            <a:picLocks noChangeAspect="1"/>
          </p:cNvPicPr>
          <p:nvPr/>
        </p:nvPicPr>
        <p:blipFill>
          <a:blip r:embed="rId3"/>
          <a:stretch>
            <a:fillRect/>
          </a:stretch>
        </p:blipFill>
        <p:spPr>
          <a:xfrm>
            <a:off x="311888" y="2347404"/>
            <a:ext cx="11568223" cy="859743"/>
          </a:xfrm>
          <a:prstGeom prst="rect">
            <a:avLst/>
          </a:prstGeom>
          <a:effectLst>
            <a:glow rad="63500">
              <a:schemeClr val="accent3">
                <a:satMod val="175000"/>
                <a:alpha val="40000"/>
              </a:schemeClr>
            </a:glow>
          </a:effectLst>
        </p:spPr>
      </p:pic>
      <p:pic>
        <p:nvPicPr>
          <p:cNvPr id="7" name="Picture 6" descr="Admin Menu">
            <a:extLst>
              <a:ext uri="{FF2B5EF4-FFF2-40B4-BE49-F238E27FC236}">
                <a16:creationId xmlns:a16="http://schemas.microsoft.com/office/drawing/2014/main" id="{A9968A7E-4153-7DF2-6612-F72CF119AEFB}"/>
              </a:ext>
            </a:extLst>
          </p:cNvPr>
          <p:cNvPicPr>
            <a:picLocks noChangeAspect="1"/>
          </p:cNvPicPr>
          <p:nvPr/>
        </p:nvPicPr>
        <p:blipFill>
          <a:blip r:embed="rId4"/>
          <a:stretch>
            <a:fillRect/>
          </a:stretch>
        </p:blipFill>
        <p:spPr>
          <a:xfrm>
            <a:off x="1333499" y="4148820"/>
            <a:ext cx="9525000" cy="98107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4050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1CE2-0AA7-A2E5-7620-2EB808338BF1}"/>
              </a:ext>
            </a:extLst>
          </p:cNvPr>
          <p:cNvSpPr>
            <a:spLocks noGrp="1"/>
          </p:cNvSpPr>
          <p:nvPr>
            <p:ph type="title"/>
          </p:nvPr>
        </p:nvSpPr>
        <p:spPr/>
        <p:txBody>
          <a:bodyPr/>
          <a:lstStyle/>
          <a:p>
            <a:r>
              <a:rPr lang="en-US" dirty="0"/>
              <a:t>CT-SEDS Expert Role</a:t>
            </a:r>
          </a:p>
        </p:txBody>
      </p:sp>
      <p:sp>
        <p:nvSpPr>
          <p:cNvPr id="3" name="Content Placeholder 2">
            <a:extLst>
              <a:ext uri="{FF2B5EF4-FFF2-40B4-BE49-F238E27FC236}">
                <a16:creationId xmlns:a16="http://schemas.microsoft.com/office/drawing/2014/main" id="{232575DD-7C6C-326F-128E-52A5F87FC614}"/>
              </a:ext>
            </a:extLst>
          </p:cNvPr>
          <p:cNvSpPr>
            <a:spLocks noGrp="1"/>
          </p:cNvSpPr>
          <p:nvPr>
            <p:ph idx="1"/>
          </p:nvPr>
        </p:nvSpPr>
        <p:spPr>
          <a:xfrm>
            <a:off x="866775" y="1825625"/>
            <a:ext cx="8395978" cy="4351338"/>
          </a:xfrm>
        </p:spPr>
        <p:txBody>
          <a:bodyPr>
            <a:normAutofit/>
          </a:bodyPr>
          <a:lstStyle/>
          <a:p>
            <a:r>
              <a:rPr lang="en-US" dirty="0"/>
              <a:t>Training and Support Lead for your School/District</a:t>
            </a:r>
          </a:p>
          <a:p>
            <a:pPr lvl="1"/>
            <a:r>
              <a:rPr lang="en-US" dirty="0"/>
              <a:t>Use training videos and resources available on the CT-SEDS Home Page </a:t>
            </a:r>
          </a:p>
          <a:p>
            <a:pPr lvl="1"/>
            <a:r>
              <a:rPr lang="en-US" dirty="0"/>
              <a:t>Frequently Asked Questions Documents </a:t>
            </a:r>
          </a:p>
          <a:p>
            <a:pPr lvl="1"/>
            <a:r>
              <a:rPr lang="en-US" dirty="0"/>
              <a:t>Quick Guides </a:t>
            </a:r>
          </a:p>
          <a:p>
            <a:pPr lvl="1"/>
            <a:r>
              <a:rPr lang="en-US" dirty="0"/>
              <a:t>Work with your District CT-SEDS System Administrators</a:t>
            </a:r>
          </a:p>
        </p:txBody>
      </p:sp>
      <p:sp>
        <p:nvSpPr>
          <p:cNvPr id="5" name="Footer Placeholder 4">
            <a:extLst>
              <a:ext uri="{FF2B5EF4-FFF2-40B4-BE49-F238E27FC236}">
                <a16:creationId xmlns:a16="http://schemas.microsoft.com/office/drawing/2014/main" id="{98530694-4996-1CD6-154A-DE27F6CD2F72}"/>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6" name="Slide Number Placeholder 5">
            <a:extLst>
              <a:ext uri="{FF2B5EF4-FFF2-40B4-BE49-F238E27FC236}">
                <a16:creationId xmlns:a16="http://schemas.microsoft.com/office/drawing/2014/main" id="{7F951A05-AC1C-DB85-0612-F656862D23D7}"/>
              </a:ext>
            </a:extLst>
          </p:cNvPr>
          <p:cNvSpPr>
            <a:spLocks noGrp="1"/>
          </p:cNvSpPr>
          <p:nvPr>
            <p:ph type="sldNum" sz="quarter" idx="12"/>
          </p:nvPr>
        </p:nvSpPr>
        <p:spPr/>
        <p:txBody>
          <a:bodyPr/>
          <a:lstStyle/>
          <a:p>
            <a:fld id="{95C78F6C-5F37-4841-ACBE-E9209F23264D}" type="slidenum">
              <a:rPr lang="en-US" smtClean="0"/>
              <a:pPr/>
              <a:t>3</a:t>
            </a:fld>
            <a:endParaRPr lang="en-US" dirty="0"/>
          </a:p>
        </p:txBody>
      </p:sp>
      <p:pic>
        <p:nvPicPr>
          <p:cNvPr id="8" name="Picture 7" descr="A picture containing LEGO, toy&#10;&#10;Description automatically generated">
            <a:extLst>
              <a:ext uri="{FF2B5EF4-FFF2-40B4-BE49-F238E27FC236}">
                <a16:creationId xmlns:a16="http://schemas.microsoft.com/office/drawing/2014/main" id="{3523E0DF-7F67-BBA7-0B06-703DC8394F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96746" y="3290269"/>
            <a:ext cx="2857500" cy="2581275"/>
          </a:xfrm>
          <a:prstGeom prst="rect">
            <a:avLst/>
          </a:prstGeom>
        </p:spPr>
      </p:pic>
    </p:spTree>
    <p:extLst>
      <p:ext uri="{BB962C8B-B14F-4D97-AF65-F5344CB8AC3E}">
        <p14:creationId xmlns:p14="http://schemas.microsoft.com/office/powerpoint/2010/main" val="310650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30</a:t>
            </a:fld>
            <a:endParaRPr lang="en-US" dirty="0"/>
          </a:p>
        </p:txBody>
      </p:sp>
      <p:pic>
        <p:nvPicPr>
          <p:cNvPr id="3" name="Picture 2" descr="Reporting">
            <a:extLst>
              <a:ext uri="{FF2B5EF4-FFF2-40B4-BE49-F238E27FC236}">
                <a16:creationId xmlns:a16="http://schemas.microsoft.com/office/drawing/2014/main" id="{171D038E-AAC8-A9C5-4C57-D1594144209A}"/>
              </a:ext>
            </a:extLst>
          </p:cNvPr>
          <p:cNvPicPr>
            <a:picLocks noChangeAspect="1"/>
          </p:cNvPicPr>
          <p:nvPr/>
        </p:nvPicPr>
        <p:blipFill>
          <a:blip r:embed="rId3"/>
          <a:stretch>
            <a:fillRect/>
          </a:stretch>
        </p:blipFill>
        <p:spPr>
          <a:xfrm>
            <a:off x="1082090" y="277496"/>
            <a:ext cx="10271709" cy="597330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241742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Caseloads</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31</a:t>
            </a:fld>
            <a:endParaRPr lang="en-US" dirty="0"/>
          </a:p>
        </p:txBody>
      </p:sp>
    </p:spTree>
    <p:extLst>
      <p:ext uri="{BB962C8B-B14F-4D97-AF65-F5344CB8AC3E}">
        <p14:creationId xmlns:p14="http://schemas.microsoft.com/office/powerpoint/2010/main" val="304482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32</a:t>
            </a:fld>
            <a:endParaRPr lang="en-US" dirty="0"/>
          </a:p>
        </p:txBody>
      </p:sp>
      <p:pic>
        <p:nvPicPr>
          <p:cNvPr id="3" name="Picture 2" descr="Wizards">
            <a:extLst>
              <a:ext uri="{FF2B5EF4-FFF2-40B4-BE49-F238E27FC236}">
                <a16:creationId xmlns:a16="http://schemas.microsoft.com/office/drawing/2014/main" id="{EDB8DB30-57E2-51C6-6CE3-970B33E96577}"/>
              </a:ext>
            </a:extLst>
          </p:cNvPr>
          <p:cNvPicPr>
            <a:picLocks noChangeAspect="1"/>
          </p:cNvPicPr>
          <p:nvPr/>
        </p:nvPicPr>
        <p:blipFill>
          <a:blip r:embed="rId3"/>
          <a:stretch>
            <a:fillRect/>
          </a:stretch>
        </p:blipFill>
        <p:spPr>
          <a:xfrm>
            <a:off x="322521" y="674616"/>
            <a:ext cx="11546958" cy="2395610"/>
          </a:xfrm>
          <a:prstGeom prst="rect">
            <a:avLst/>
          </a:prstGeom>
          <a:effectLst>
            <a:glow rad="63500">
              <a:schemeClr val="accent3">
                <a:satMod val="175000"/>
                <a:alpha val="40000"/>
              </a:schemeClr>
            </a:glow>
          </a:effectLst>
        </p:spPr>
      </p:pic>
      <p:pic>
        <p:nvPicPr>
          <p:cNvPr id="7" name="Picture 6" descr="Select Caseload Domain">
            <a:extLst>
              <a:ext uri="{FF2B5EF4-FFF2-40B4-BE49-F238E27FC236}">
                <a16:creationId xmlns:a16="http://schemas.microsoft.com/office/drawing/2014/main" id="{B1F0911A-7849-99B5-F787-254123D812D0}"/>
              </a:ext>
            </a:extLst>
          </p:cNvPr>
          <p:cNvPicPr>
            <a:picLocks noChangeAspect="1"/>
          </p:cNvPicPr>
          <p:nvPr/>
        </p:nvPicPr>
        <p:blipFill>
          <a:blip r:embed="rId4"/>
          <a:stretch>
            <a:fillRect/>
          </a:stretch>
        </p:blipFill>
        <p:spPr>
          <a:xfrm>
            <a:off x="322521" y="4013119"/>
            <a:ext cx="11546958" cy="129016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202022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33</a:t>
            </a:fld>
            <a:endParaRPr lang="en-US" dirty="0"/>
          </a:p>
        </p:txBody>
      </p:sp>
      <p:sp>
        <p:nvSpPr>
          <p:cNvPr id="8" name="TextBox 7">
            <a:extLst>
              <a:ext uri="{FF2B5EF4-FFF2-40B4-BE49-F238E27FC236}">
                <a16:creationId xmlns:a16="http://schemas.microsoft.com/office/drawing/2014/main" id="{45253331-7154-BB75-7DD3-8688AE95F911}"/>
              </a:ext>
            </a:extLst>
          </p:cNvPr>
          <p:cNvSpPr txBox="1"/>
          <p:nvPr/>
        </p:nvSpPr>
        <p:spPr>
          <a:xfrm>
            <a:off x="4117679" y="2374627"/>
            <a:ext cx="3746500" cy="369332"/>
          </a:xfrm>
          <a:prstGeom prst="rect">
            <a:avLst/>
          </a:prstGeom>
          <a:noFill/>
        </p:spPr>
        <p:txBody>
          <a:bodyPr wrap="square" rtlCol="0">
            <a:spAutoFit/>
          </a:bodyPr>
          <a:lstStyle/>
          <a:p>
            <a:r>
              <a:rPr lang="en-US" dirty="0"/>
              <a:t>Caseload without Any Students Added</a:t>
            </a:r>
          </a:p>
        </p:txBody>
      </p:sp>
      <p:sp>
        <p:nvSpPr>
          <p:cNvPr id="9" name="TextBox 8">
            <a:extLst>
              <a:ext uri="{FF2B5EF4-FFF2-40B4-BE49-F238E27FC236}">
                <a16:creationId xmlns:a16="http://schemas.microsoft.com/office/drawing/2014/main" id="{AD82D1E9-45C9-0411-A3C7-7ADF9369C33E}"/>
              </a:ext>
            </a:extLst>
          </p:cNvPr>
          <p:cNvSpPr txBox="1"/>
          <p:nvPr/>
        </p:nvSpPr>
        <p:spPr>
          <a:xfrm>
            <a:off x="4510693" y="5695728"/>
            <a:ext cx="3746500" cy="369332"/>
          </a:xfrm>
          <a:prstGeom prst="rect">
            <a:avLst/>
          </a:prstGeom>
          <a:noFill/>
        </p:spPr>
        <p:txBody>
          <a:bodyPr wrap="square" rtlCol="0">
            <a:spAutoFit/>
          </a:bodyPr>
          <a:lstStyle/>
          <a:p>
            <a:r>
              <a:rPr lang="en-US" dirty="0"/>
              <a:t>Caseload with Students Added</a:t>
            </a:r>
          </a:p>
        </p:txBody>
      </p:sp>
      <p:pic>
        <p:nvPicPr>
          <p:cNvPr id="13" name="Picture 12" descr="Add More Students to Caseload">
            <a:extLst>
              <a:ext uri="{FF2B5EF4-FFF2-40B4-BE49-F238E27FC236}">
                <a16:creationId xmlns:a16="http://schemas.microsoft.com/office/drawing/2014/main" id="{D754602B-2E85-4635-BDAA-7651F5271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680" y="217850"/>
            <a:ext cx="9049877" cy="2114224"/>
          </a:xfrm>
          <a:prstGeom prst="rect">
            <a:avLst/>
          </a:prstGeom>
        </p:spPr>
      </p:pic>
      <p:pic>
        <p:nvPicPr>
          <p:cNvPr id="16" name="Picture 15" descr="Caseload with students">
            <a:extLst>
              <a:ext uri="{FF2B5EF4-FFF2-40B4-BE49-F238E27FC236}">
                <a16:creationId xmlns:a16="http://schemas.microsoft.com/office/drawing/2014/main" id="{1BCECC76-3D6B-49EE-8DB8-2FE5AF8C5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0581" y="3143349"/>
            <a:ext cx="9110838" cy="2571429"/>
          </a:xfrm>
          <a:prstGeom prst="rect">
            <a:avLst/>
          </a:prstGeom>
        </p:spPr>
      </p:pic>
    </p:spTree>
    <p:extLst>
      <p:ext uri="{BB962C8B-B14F-4D97-AF65-F5344CB8AC3E}">
        <p14:creationId xmlns:p14="http://schemas.microsoft.com/office/powerpoint/2010/main" val="2351091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34</a:t>
            </a:fld>
            <a:endParaRPr lang="en-US" dirty="0"/>
          </a:p>
        </p:txBody>
      </p:sp>
      <p:pic>
        <p:nvPicPr>
          <p:cNvPr id="3" name="Picture 2" descr="Caseload Student Search Page">
            <a:extLst>
              <a:ext uri="{FF2B5EF4-FFF2-40B4-BE49-F238E27FC236}">
                <a16:creationId xmlns:a16="http://schemas.microsoft.com/office/drawing/2014/main" id="{CC27DC15-5287-D08B-9047-A0EBB8A986CB}"/>
              </a:ext>
            </a:extLst>
          </p:cNvPr>
          <p:cNvPicPr>
            <a:picLocks noChangeAspect="1"/>
          </p:cNvPicPr>
          <p:nvPr/>
        </p:nvPicPr>
        <p:blipFill>
          <a:blip r:embed="rId3"/>
          <a:stretch>
            <a:fillRect/>
          </a:stretch>
        </p:blipFill>
        <p:spPr>
          <a:xfrm>
            <a:off x="1766887" y="133350"/>
            <a:ext cx="8658225" cy="65913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448385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35</a:t>
            </a:fld>
            <a:endParaRPr lang="en-US" dirty="0"/>
          </a:p>
        </p:txBody>
      </p:sp>
      <p:pic>
        <p:nvPicPr>
          <p:cNvPr id="6" name="Picture 5" descr="Add Students to Caseload">
            <a:extLst>
              <a:ext uri="{FF2B5EF4-FFF2-40B4-BE49-F238E27FC236}">
                <a16:creationId xmlns:a16="http://schemas.microsoft.com/office/drawing/2014/main" id="{65A7BF12-059D-3F20-7738-54B80F4AE525}"/>
              </a:ext>
            </a:extLst>
          </p:cNvPr>
          <p:cNvPicPr>
            <a:picLocks noChangeAspect="1"/>
          </p:cNvPicPr>
          <p:nvPr/>
        </p:nvPicPr>
        <p:blipFill>
          <a:blip r:embed="rId3"/>
          <a:stretch>
            <a:fillRect/>
          </a:stretch>
        </p:blipFill>
        <p:spPr>
          <a:xfrm>
            <a:off x="543633" y="335932"/>
            <a:ext cx="11104734" cy="602041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237601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36</a:t>
            </a:fld>
            <a:endParaRPr lang="en-US" dirty="0"/>
          </a:p>
        </p:txBody>
      </p:sp>
      <p:pic>
        <p:nvPicPr>
          <p:cNvPr id="6" name="Picture 5" descr="Caseload">
            <a:extLst>
              <a:ext uri="{FF2B5EF4-FFF2-40B4-BE49-F238E27FC236}">
                <a16:creationId xmlns:a16="http://schemas.microsoft.com/office/drawing/2014/main" id="{A47FF64A-2EFF-316B-AE24-586BEB639894}"/>
              </a:ext>
            </a:extLst>
          </p:cNvPr>
          <p:cNvPicPr>
            <a:picLocks noChangeAspect="1"/>
          </p:cNvPicPr>
          <p:nvPr/>
        </p:nvPicPr>
        <p:blipFill>
          <a:blip r:embed="rId3"/>
          <a:stretch>
            <a:fillRect/>
          </a:stretch>
        </p:blipFill>
        <p:spPr>
          <a:xfrm>
            <a:off x="323850" y="1522326"/>
            <a:ext cx="11544300" cy="35909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196778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Student Search</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37</a:t>
            </a:fld>
            <a:endParaRPr lang="en-US" dirty="0"/>
          </a:p>
        </p:txBody>
      </p:sp>
    </p:spTree>
    <p:extLst>
      <p:ext uri="{BB962C8B-B14F-4D97-AF65-F5344CB8AC3E}">
        <p14:creationId xmlns:p14="http://schemas.microsoft.com/office/powerpoint/2010/main" val="2449415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38</a:t>
            </a:fld>
            <a:endParaRPr lang="en-US" dirty="0"/>
          </a:p>
        </p:txBody>
      </p:sp>
      <p:pic>
        <p:nvPicPr>
          <p:cNvPr id="6" name="Picture 5" descr="Student Search">
            <a:extLst>
              <a:ext uri="{FF2B5EF4-FFF2-40B4-BE49-F238E27FC236}">
                <a16:creationId xmlns:a16="http://schemas.microsoft.com/office/drawing/2014/main" id="{2AF8E515-D273-4576-612F-220CFF5835EA}"/>
              </a:ext>
            </a:extLst>
          </p:cNvPr>
          <p:cNvPicPr>
            <a:picLocks noChangeAspect="1"/>
          </p:cNvPicPr>
          <p:nvPr/>
        </p:nvPicPr>
        <p:blipFill>
          <a:blip r:embed="rId3"/>
          <a:stretch>
            <a:fillRect/>
          </a:stretch>
        </p:blipFill>
        <p:spPr>
          <a:xfrm>
            <a:off x="163027" y="627798"/>
            <a:ext cx="11865945" cy="494734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440325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39</a:t>
            </a:fld>
            <a:endParaRPr lang="en-US" dirty="0"/>
          </a:p>
        </p:txBody>
      </p:sp>
      <p:pic>
        <p:nvPicPr>
          <p:cNvPr id="3" name="Picture 2" descr="Student Search">
            <a:extLst>
              <a:ext uri="{FF2B5EF4-FFF2-40B4-BE49-F238E27FC236}">
                <a16:creationId xmlns:a16="http://schemas.microsoft.com/office/drawing/2014/main" id="{3192D3A8-1CB7-D205-1532-39FF4D66C4ED}"/>
              </a:ext>
            </a:extLst>
          </p:cNvPr>
          <p:cNvPicPr>
            <a:picLocks noChangeAspect="1"/>
          </p:cNvPicPr>
          <p:nvPr/>
        </p:nvPicPr>
        <p:blipFill rotWithShape="1">
          <a:blip r:embed="rId3"/>
          <a:srcRect r="823" b="17330"/>
          <a:stretch/>
        </p:blipFill>
        <p:spPr>
          <a:xfrm>
            <a:off x="228197" y="286604"/>
            <a:ext cx="11639065" cy="3903260"/>
          </a:xfrm>
          <a:prstGeom prst="rect">
            <a:avLst/>
          </a:prstGeom>
          <a:effectLst>
            <a:glow rad="63500">
              <a:schemeClr val="accent3">
                <a:satMod val="175000"/>
                <a:alpha val="40000"/>
              </a:schemeClr>
            </a:glow>
          </a:effectLst>
        </p:spPr>
      </p:pic>
      <p:pic>
        <p:nvPicPr>
          <p:cNvPr id="7" name="Picture 6" descr="Student Search">
            <a:extLst>
              <a:ext uri="{FF2B5EF4-FFF2-40B4-BE49-F238E27FC236}">
                <a16:creationId xmlns:a16="http://schemas.microsoft.com/office/drawing/2014/main" id="{7435D3DB-2D59-06D0-9E8D-ADBEAF26434A}"/>
              </a:ext>
            </a:extLst>
          </p:cNvPr>
          <p:cNvPicPr>
            <a:picLocks noChangeAspect="1"/>
          </p:cNvPicPr>
          <p:nvPr/>
        </p:nvPicPr>
        <p:blipFill rotWithShape="1">
          <a:blip r:embed="rId4"/>
          <a:srcRect t="12821"/>
          <a:stretch/>
        </p:blipFill>
        <p:spPr>
          <a:xfrm>
            <a:off x="228197" y="4428699"/>
            <a:ext cx="11639065" cy="168881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25939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1226-697D-879A-13CA-B618F8BC3736}"/>
              </a:ext>
            </a:extLst>
          </p:cNvPr>
          <p:cNvSpPr>
            <a:spLocks noGrp="1"/>
          </p:cNvSpPr>
          <p:nvPr>
            <p:ph type="title"/>
          </p:nvPr>
        </p:nvSpPr>
        <p:spPr/>
        <p:txBody>
          <a:bodyPr/>
          <a:lstStyle/>
          <a:p>
            <a:r>
              <a:rPr lang="en-US" dirty="0"/>
              <a:t>CT-SEDS Experts Role in Supporting Users</a:t>
            </a:r>
          </a:p>
        </p:txBody>
      </p:sp>
      <p:sp>
        <p:nvSpPr>
          <p:cNvPr id="3" name="Content Placeholder 2">
            <a:extLst>
              <a:ext uri="{FF2B5EF4-FFF2-40B4-BE49-F238E27FC236}">
                <a16:creationId xmlns:a16="http://schemas.microsoft.com/office/drawing/2014/main" id="{4FFFFF25-5C75-E7E2-A2EB-0BDA0E044644}"/>
              </a:ext>
            </a:extLst>
          </p:cNvPr>
          <p:cNvSpPr>
            <a:spLocks noGrp="1"/>
          </p:cNvSpPr>
          <p:nvPr>
            <p:ph idx="1"/>
          </p:nvPr>
        </p:nvSpPr>
        <p:spPr>
          <a:xfrm>
            <a:off x="866775" y="1825625"/>
            <a:ext cx="11038713" cy="4273423"/>
          </a:xfrm>
        </p:spPr>
        <p:txBody>
          <a:bodyPr>
            <a:normAutofit/>
          </a:bodyPr>
          <a:lstStyle/>
          <a:p>
            <a:r>
              <a:rPr lang="en-US" dirty="0"/>
              <a:t>Provide answers to District process questions</a:t>
            </a:r>
          </a:p>
          <a:p>
            <a:r>
              <a:rPr lang="en-US" dirty="0"/>
              <a:t>Provide updated information to your users when issued by CSDE or PCG</a:t>
            </a:r>
          </a:p>
          <a:p>
            <a:r>
              <a:rPr lang="en-US" dirty="0"/>
              <a:t>Who to call in your school or district</a:t>
            </a:r>
          </a:p>
          <a:p>
            <a:r>
              <a:rPr lang="en-US" dirty="0"/>
              <a:t>District CT-SEDS Expert CONTACT LIST</a:t>
            </a:r>
          </a:p>
          <a:p>
            <a:r>
              <a:rPr lang="en-US" dirty="0"/>
              <a:t>Other district resources</a:t>
            </a:r>
          </a:p>
          <a:p>
            <a:pPr marL="0" indent="0">
              <a:buNone/>
            </a:pPr>
            <a:endParaRPr lang="en-US" dirty="0"/>
          </a:p>
          <a:p>
            <a:pPr marL="0" indent="0">
              <a:buNone/>
            </a:pPr>
            <a:r>
              <a:rPr lang="en-US" dirty="0"/>
              <a:t>CSDE website:  </a:t>
            </a:r>
            <a:r>
              <a:rPr lang="en-US" dirty="0">
                <a:hlinkClick r:id="rId3"/>
              </a:rPr>
              <a:t>https://portal.ct.gov/SDE/Special-Education/New-IEP/New-IEP-CT-SEDS</a:t>
            </a:r>
            <a:r>
              <a:rPr lang="en-US" dirty="0"/>
              <a:t> </a:t>
            </a:r>
          </a:p>
          <a:p>
            <a:endParaRPr lang="en-US" dirty="0"/>
          </a:p>
          <a:p>
            <a:endParaRPr lang="en-US" dirty="0"/>
          </a:p>
        </p:txBody>
      </p:sp>
      <p:sp>
        <p:nvSpPr>
          <p:cNvPr id="4" name="Footer Placeholder 3">
            <a:extLst>
              <a:ext uri="{FF2B5EF4-FFF2-40B4-BE49-F238E27FC236}">
                <a16:creationId xmlns:a16="http://schemas.microsoft.com/office/drawing/2014/main" id="{85A9FA6A-B458-B42A-4C24-F90A0C7C763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4DEE661A-65D3-23C6-8328-BC098354024A}"/>
              </a:ext>
            </a:extLst>
          </p:cNvPr>
          <p:cNvSpPr>
            <a:spLocks noGrp="1"/>
          </p:cNvSpPr>
          <p:nvPr>
            <p:ph type="sldNum" sz="quarter" idx="12"/>
          </p:nvPr>
        </p:nvSpPr>
        <p:spPr/>
        <p:txBody>
          <a:bodyPr/>
          <a:lstStyle/>
          <a:p>
            <a:fld id="{95C78F6C-5F37-4841-ACBE-E9209F23264D}" type="slidenum">
              <a:rPr lang="en-US" smtClean="0"/>
              <a:pPr/>
              <a:t>4</a:t>
            </a:fld>
            <a:endParaRPr lang="en-US" dirty="0"/>
          </a:p>
        </p:txBody>
      </p:sp>
      <p:pic>
        <p:nvPicPr>
          <p:cNvPr id="7" name="Picture 6" descr="Support">
            <a:extLst>
              <a:ext uri="{FF2B5EF4-FFF2-40B4-BE49-F238E27FC236}">
                <a16:creationId xmlns:a16="http://schemas.microsoft.com/office/drawing/2014/main" id="{079AED19-2F74-2844-364F-69DEF26F907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33538"/>
          <a:stretch/>
        </p:blipFill>
        <p:spPr>
          <a:xfrm>
            <a:off x="7309411" y="3100152"/>
            <a:ext cx="4458917" cy="1724367"/>
          </a:xfrm>
          <a:prstGeom prst="rect">
            <a:avLst/>
          </a:prstGeom>
        </p:spPr>
      </p:pic>
    </p:spTree>
    <p:extLst>
      <p:ext uri="{BB962C8B-B14F-4D97-AF65-F5344CB8AC3E}">
        <p14:creationId xmlns:p14="http://schemas.microsoft.com/office/powerpoint/2010/main" val="1033289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40</a:t>
            </a:fld>
            <a:endParaRPr lang="en-US" dirty="0"/>
          </a:p>
        </p:txBody>
      </p:sp>
      <p:pic>
        <p:nvPicPr>
          <p:cNvPr id="8" name="Picture 7" descr="Student Search Results">
            <a:extLst>
              <a:ext uri="{FF2B5EF4-FFF2-40B4-BE49-F238E27FC236}">
                <a16:creationId xmlns:a16="http://schemas.microsoft.com/office/drawing/2014/main" id="{03D7D33F-5D63-57EC-B91F-04EBCBC3F899}"/>
              </a:ext>
            </a:extLst>
          </p:cNvPr>
          <p:cNvPicPr>
            <a:picLocks noChangeAspect="1"/>
          </p:cNvPicPr>
          <p:nvPr/>
        </p:nvPicPr>
        <p:blipFill>
          <a:blip r:embed="rId3"/>
          <a:stretch>
            <a:fillRect/>
          </a:stretch>
        </p:blipFill>
        <p:spPr>
          <a:xfrm>
            <a:off x="136999" y="955344"/>
            <a:ext cx="11918002" cy="464466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265613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Student Menu</a:t>
            </a:r>
          </a:p>
        </p:txBody>
      </p:sp>
      <p:sp>
        <p:nvSpPr>
          <p:cNvPr id="7" name="Text Placeholder 6">
            <a:extLst>
              <a:ext uri="{FF2B5EF4-FFF2-40B4-BE49-F238E27FC236}">
                <a16:creationId xmlns:a16="http://schemas.microsoft.com/office/drawing/2014/main" id="{80406FCE-D8AA-4035-ADAB-2BC43BFBC96B}"/>
              </a:ext>
            </a:extLst>
          </p:cNvPr>
          <p:cNvSpPr>
            <a:spLocks noGrp="1"/>
          </p:cNvSpPr>
          <p:nvPr>
            <p:ph type="body" idx="1"/>
          </p:nvPr>
        </p:nvSpPr>
        <p:spPr/>
        <p:txBody>
          <a:bodyPr/>
          <a:lstStyle/>
          <a:p>
            <a:r>
              <a:rPr lang="en-US" dirty="0"/>
              <a:t>Personal Info, Team, Parents, Contact Log, Student History, Create/View Documents</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41</a:t>
            </a:fld>
            <a:endParaRPr lang="en-US" dirty="0"/>
          </a:p>
        </p:txBody>
      </p:sp>
    </p:spTree>
    <p:extLst>
      <p:ext uri="{BB962C8B-B14F-4D97-AF65-F5344CB8AC3E}">
        <p14:creationId xmlns:p14="http://schemas.microsoft.com/office/powerpoint/2010/main" val="633473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42</a:t>
            </a:fld>
            <a:endParaRPr lang="en-US" dirty="0"/>
          </a:p>
        </p:txBody>
      </p:sp>
      <p:pic>
        <p:nvPicPr>
          <p:cNvPr id="7" name="Picture 6" descr="Student Info drop-down">
            <a:extLst>
              <a:ext uri="{FF2B5EF4-FFF2-40B4-BE49-F238E27FC236}">
                <a16:creationId xmlns:a16="http://schemas.microsoft.com/office/drawing/2014/main" id="{684CCA09-80AD-5372-DBEE-FAB090B53D38}"/>
              </a:ext>
            </a:extLst>
          </p:cNvPr>
          <p:cNvPicPr>
            <a:picLocks noChangeAspect="1"/>
          </p:cNvPicPr>
          <p:nvPr/>
        </p:nvPicPr>
        <p:blipFill>
          <a:blip r:embed="rId3"/>
          <a:stretch>
            <a:fillRect/>
          </a:stretch>
        </p:blipFill>
        <p:spPr>
          <a:xfrm>
            <a:off x="1011454" y="3554171"/>
            <a:ext cx="1807036" cy="2162176"/>
          </a:xfrm>
          <a:prstGeom prst="rect">
            <a:avLst/>
          </a:prstGeom>
          <a:effectLst>
            <a:glow rad="63500">
              <a:schemeClr val="accent3">
                <a:satMod val="175000"/>
                <a:alpha val="40000"/>
              </a:schemeClr>
            </a:glow>
          </a:effectLst>
        </p:spPr>
      </p:pic>
      <p:pic>
        <p:nvPicPr>
          <p:cNvPr id="9" name="Picture 8" descr="Admin drop-down">
            <a:extLst>
              <a:ext uri="{FF2B5EF4-FFF2-40B4-BE49-F238E27FC236}">
                <a16:creationId xmlns:a16="http://schemas.microsoft.com/office/drawing/2014/main" id="{3ADC1B9E-3303-3454-6225-37EEC274A381}"/>
              </a:ext>
            </a:extLst>
          </p:cNvPr>
          <p:cNvPicPr>
            <a:picLocks noChangeAspect="1"/>
          </p:cNvPicPr>
          <p:nvPr/>
        </p:nvPicPr>
        <p:blipFill>
          <a:blip r:embed="rId4"/>
          <a:stretch>
            <a:fillRect/>
          </a:stretch>
        </p:blipFill>
        <p:spPr>
          <a:xfrm>
            <a:off x="6320268" y="3554171"/>
            <a:ext cx="2047875" cy="1628775"/>
          </a:xfrm>
          <a:prstGeom prst="rect">
            <a:avLst/>
          </a:prstGeom>
          <a:effectLst>
            <a:glow rad="63500">
              <a:schemeClr val="accent3">
                <a:satMod val="175000"/>
                <a:alpha val="40000"/>
              </a:schemeClr>
            </a:glow>
          </a:effectLst>
        </p:spPr>
      </p:pic>
      <p:pic>
        <p:nvPicPr>
          <p:cNvPr id="11" name="Picture 10" descr="Admin drop-down">
            <a:extLst>
              <a:ext uri="{FF2B5EF4-FFF2-40B4-BE49-F238E27FC236}">
                <a16:creationId xmlns:a16="http://schemas.microsoft.com/office/drawing/2014/main" id="{0463F503-4BEF-3610-2BCE-847876D12316}"/>
              </a:ext>
            </a:extLst>
          </p:cNvPr>
          <p:cNvPicPr>
            <a:picLocks noChangeAspect="1"/>
          </p:cNvPicPr>
          <p:nvPr/>
        </p:nvPicPr>
        <p:blipFill>
          <a:blip r:embed="rId5"/>
          <a:stretch>
            <a:fillRect/>
          </a:stretch>
        </p:blipFill>
        <p:spPr>
          <a:xfrm>
            <a:off x="8929011" y="3554171"/>
            <a:ext cx="2424788" cy="2162176"/>
          </a:xfrm>
          <a:prstGeom prst="rect">
            <a:avLst/>
          </a:prstGeom>
          <a:effectLst>
            <a:glow rad="63500">
              <a:schemeClr val="accent3">
                <a:satMod val="175000"/>
                <a:alpha val="40000"/>
              </a:schemeClr>
            </a:glow>
          </a:effectLst>
        </p:spPr>
      </p:pic>
      <p:sp>
        <p:nvSpPr>
          <p:cNvPr id="6" name="TextBox 5">
            <a:extLst>
              <a:ext uri="{FF2B5EF4-FFF2-40B4-BE49-F238E27FC236}">
                <a16:creationId xmlns:a16="http://schemas.microsoft.com/office/drawing/2014/main" id="{ABF34F46-0DCE-52E3-7335-BF6EBBACE0F8}"/>
              </a:ext>
            </a:extLst>
          </p:cNvPr>
          <p:cNvSpPr txBox="1"/>
          <p:nvPr/>
        </p:nvSpPr>
        <p:spPr>
          <a:xfrm>
            <a:off x="679621" y="3119163"/>
            <a:ext cx="2644346" cy="369332"/>
          </a:xfrm>
          <a:prstGeom prst="rect">
            <a:avLst/>
          </a:prstGeom>
          <a:noFill/>
        </p:spPr>
        <p:txBody>
          <a:bodyPr wrap="square" rtlCol="0">
            <a:spAutoFit/>
          </a:bodyPr>
          <a:lstStyle/>
          <a:p>
            <a:r>
              <a:rPr lang="en-US" dirty="0"/>
              <a:t>Student Info drop-down</a:t>
            </a:r>
          </a:p>
        </p:txBody>
      </p:sp>
      <p:sp>
        <p:nvSpPr>
          <p:cNvPr id="12" name="TextBox 11">
            <a:extLst>
              <a:ext uri="{FF2B5EF4-FFF2-40B4-BE49-F238E27FC236}">
                <a16:creationId xmlns:a16="http://schemas.microsoft.com/office/drawing/2014/main" id="{A7607561-19D1-11A3-3DDE-E2F4672F45C1}"/>
              </a:ext>
            </a:extLst>
          </p:cNvPr>
          <p:cNvSpPr txBox="1"/>
          <p:nvPr/>
        </p:nvSpPr>
        <p:spPr>
          <a:xfrm>
            <a:off x="7898414" y="3049504"/>
            <a:ext cx="2644346" cy="369332"/>
          </a:xfrm>
          <a:prstGeom prst="rect">
            <a:avLst/>
          </a:prstGeom>
          <a:noFill/>
        </p:spPr>
        <p:txBody>
          <a:bodyPr wrap="square" rtlCol="0">
            <a:spAutoFit/>
          </a:bodyPr>
          <a:lstStyle/>
          <a:p>
            <a:r>
              <a:rPr lang="en-US" dirty="0"/>
              <a:t>Admin drop-down</a:t>
            </a:r>
          </a:p>
        </p:txBody>
      </p:sp>
      <p:sp>
        <p:nvSpPr>
          <p:cNvPr id="13" name="TextBox 12">
            <a:extLst>
              <a:ext uri="{FF2B5EF4-FFF2-40B4-BE49-F238E27FC236}">
                <a16:creationId xmlns:a16="http://schemas.microsoft.com/office/drawing/2014/main" id="{4827563F-7AD2-B6EB-6A04-3FAB391B33C8}"/>
              </a:ext>
            </a:extLst>
          </p:cNvPr>
          <p:cNvSpPr txBox="1"/>
          <p:nvPr/>
        </p:nvSpPr>
        <p:spPr>
          <a:xfrm>
            <a:off x="4910619" y="963893"/>
            <a:ext cx="2644346" cy="369332"/>
          </a:xfrm>
          <a:prstGeom prst="rect">
            <a:avLst/>
          </a:prstGeom>
          <a:noFill/>
        </p:spPr>
        <p:txBody>
          <a:bodyPr wrap="square" rtlCol="0">
            <a:spAutoFit/>
          </a:bodyPr>
          <a:lstStyle/>
          <a:p>
            <a:r>
              <a:rPr lang="en-US" dirty="0"/>
              <a:t>Student Submenu</a:t>
            </a:r>
          </a:p>
        </p:txBody>
      </p:sp>
      <p:grpSp>
        <p:nvGrpSpPr>
          <p:cNvPr id="8" name="Group 7" descr="Student Submenu">
            <a:extLst>
              <a:ext uri="{FF2B5EF4-FFF2-40B4-BE49-F238E27FC236}">
                <a16:creationId xmlns:a16="http://schemas.microsoft.com/office/drawing/2014/main" id="{510D54B0-D4E2-44C3-A20C-DEE689EBC28C}"/>
              </a:ext>
            </a:extLst>
          </p:cNvPr>
          <p:cNvGrpSpPr/>
          <p:nvPr/>
        </p:nvGrpSpPr>
        <p:grpSpPr>
          <a:xfrm>
            <a:off x="257432" y="1400891"/>
            <a:ext cx="11479427" cy="979876"/>
            <a:chOff x="257432" y="1400891"/>
            <a:chExt cx="11479427" cy="979876"/>
          </a:xfrm>
        </p:grpSpPr>
        <p:pic>
          <p:nvPicPr>
            <p:cNvPr id="3" name="Picture 2" descr="Student Submenu">
              <a:extLst>
                <a:ext uri="{FF2B5EF4-FFF2-40B4-BE49-F238E27FC236}">
                  <a16:creationId xmlns:a16="http://schemas.microsoft.com/office/drawing/2014/main" id="{948215D0-C9B4-3E5E-BF9B-5F1282D3E6F3}"/>
                </a:ext>
              </a:extLst>
            </p:cNvPr>
            <p:cNvPicPr>
              <a:picLocks noChangeAspect="1"/>
            </p:cNvPicPr>
            <p:nvPr/>
          </p:nvPicPr>
          <p:blipFill>
            <a:blip r:embed="rId6"/>
            <a:stretch>
              <a:fillRect/>
            </a:stretch>
          </p:blipFill>
          <p:spPr>
            <a:xfrm>
              <a:off x="257432" y="1400892"/>
              <a:ext cx="11479427" cy="979875"/>
            </a:xfrm>
            <a:prstGeom prst="rect">
              <a:avLst/>
            </a:prstGeom>
            <a:effectLst>
              <a:glow rad="63500">
                <a:schemeClr val="accent3">
                  <a:satMod val="175000"/>
                  <a:alpha val="40000"/>
                </a:schemeClr>
              </a:glow>
            </a:effectLst>
          </p:spPr>
        </p:pic>
        <p:sp>
          <p:nvSpPr>
            <p:cNvPr id="2" name="Rectangle: Rounded Corners 1">
              <a:extLst>
                <a:ext uri="{FF2B5EF4-FFF2-40B4-BE49-F238E27FC236}">
                  <a16:creationId xmlns:a16="http://schemas.microsoft.com/office/drawing/2014/main" id="{23769C3B-FBB0-ED7A-27DF-3FC26DEEDA62}"/>
                </a:ext>
              </a:extLst>
            </p:cNvPr>
            <p:cNvSpPr/>
            <p:nvPr/>
          </p:nvSpPr>
          <p:spPr>
            <a:xfrm>
              <a:off x="1445415" y="1740550"/>
              <a:ext cx="939113" cy="30055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EB92DB0-57C8-B50C-6EB6-F9F9A90E6411}"/>
                </a:ext>
              </a:extLst>
            </p:cNvPr>
            <p:cNvSpPr/>
            <p:nvPr/>
          </p:nvSpPr>
          <p:spPr>
            <a:xfrm>
              <a:off x="6232792" y="1740550"/>
              <a:ext cx="551934" cy="30055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56C4770-A7CA-0787-5927-0E7250AE9C2C}"/>
                </a:ext>
              </a:extLst>
            </p:cNvPr>
            <p:cNvSpPr/>
            <p:nvPr/>
          </p:nvSpPr>
          <p:spPr>
            <a:xfrm>
              <a:off x="6320268" y="1400891"/>
              <a:ext cx="686012" cy="301532"/>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4646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43</a:t>
            </a:fld>
            <a:endParaRPr lang="en-US" dirty="0"/>
          </a:p>
        </p:txBody>
      </p:sp>
      <p:pic>
        <p:nvPicPr>
          <p:cNvPr id="8" name="Picture 7" descr="Personal Information Page">
            <a:extLst>
              <a:ext uri="{FF2B5EF4-FFF2-40B4-BE49-F238E27FC236}">
                <a16:creationId xmlns:a16="http://schemas.microsoft.com/office/drawing/2014/main" id="{C9A2A488-E9A0-C33D-3724-A56B540E5693}"/>
              </a:ext>
            </a:extLst>
          </p:cNvPr>
          <p:cNvPicPr>
            <a:picLocks noChangeAspect="1"/>
          </p:cNvPicPr>
          <p:nvPr/>
        </p:nvPicPr>
        <p:blipFill>
          <a:blip r:embed="rId3"/>
          <a:stretch>
            <a:fillRect/>
          </a:stretch>
        </p:blipFill>
        <p:spPr>
          <a:xfrm>
            <a:off x="312142" y="327979"/>
            <a:ext cx="11567716" cy="602837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423776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44</a:t>
            </a:fld>
            <a:endParaRPr lang="en-US" dirty="0"/>
          </a:p>
        </p:txBody>
      </p:sp>
      <p:pic>
        <p:nvPicPr>
          <p:cNvPr id="3" name="Picture 2" descr="Personal Information Page">
            <a:extLst>
              <a:ext uri="{FF2B5EF4-FFF2-40B4-BE49-F238E27FC236}">
                <a16:creationId xmlns:a16="http://schemas.microsoft.com/office/drawing/2014/main" id="{BD453072-0B3B-7D9C-513E-E5D546777B2F}"/>
              </a:ext>
            </a:extLst>
          </p:cNvPr>
          <p:cNvPicPr>
            <a:picLocks noChangeAspect="1"/>
          </p:cNvPicPr>
          <p:nvPr/>
        </p:nvPicPr>
        <p:blipFill>
          <a:blip r:embed="rId3"/>
          <a:stretch>
            <a:fillRect/>
          </a:stretch>
        </p:blipFill>
        <p:spPr>
          <a:xfrm>
            <a:off x="341346" y="136525"/>
            <a:ext cx="11509308" cy="6223879"/>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8362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45</a:t>
            </a:fld>
            <a:endParaRPr lang="en-US" dirty="0"/>
          </a:p>
        </p:txBody>
      </p:sp>
      <p:pic>
        <p:nvPicPr>
          <p:cNvPr id="3" name="Picture 2" descr="Teams Page">
            <a:extLst>
              <a:ext uri="{FF2B5EF4-FFF2-40B4-BE49-F238E27FC236}">
                <a16:creationId xmlns:a16="http://schemas.microsoft.com/office/drawing/2014/main" id="{E12B2F23-EF01-2828-039E-6E5F4EF4D897}"/>
              </a:ext>
            </a:extLst>
          </p:cNvPr>
          <p:cNvPicPr>
            <a:picLocks noChangeAspect="1"/>
          </p:cNvPicPr>
          <p:nvPr/>
        </p:nvPicPr>
        <p:blipFill>
          <a:blip r:embed="rId3"/>
          <a:stretch>
            <a:fillRect/>
          </a:stretch>
        </p:blipFill>
        <p:spPr>
          <a:xfrm>
            <a:off x="223599" y="1357763"/>
            <a:ext cx="11744802" cy="414247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49104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46</a:t>
            </a:fld>
            <a:endParaRPr lang="en-US" dirty="0"/>
          </a:p>
        </p:txBody>
      </p:sp>
      <p:pic>
        <p:nvPicPr>
          <p:cNvPr id="6" name="Picture 5" descr="Select IEP Team">
            <a:extLst>
              <a:ext uri="{FF2B5EF4-FFF2-40B4-BE49-F238E27FC236}">
                <a16:creationId xmlns:a16="http://schemas.microsoft.com/office/drawing/2014/main" id="{0E1ECECE-837C-86B1-5780-2AFB4E081A1A}"/>
              </a:ext>
            </a:extLst>
          </p:cNvPr>
          <p:cNvPicPr>
            <a:picLocks noChangeAspect="1"/>
          </p:cNvPicPr>
          <p:nvPr/>
        </p:nvPicPr>
        <p:blipFill>
          <a:blip r:embed="rId3"/>
          <a:stretch>
            <a:fillRect/>
          </a:stretch>
        </p:blipFill>
        <p:spPr>
          <a:xfrm>
            <a:off x="2081728" y="336744"/>
            <a:ext cx="7605970" cy="601960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973209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47</a:t>
            </a:fld>
            <a:endParaRPr lang="en-US" dirty="0"/>
          </a:p>
        </p:txBody>
      </p:sp>
      <p:grpSp>
        <p:nvGrpSpPr>
          <p:cNvPr id="2" name="Group 1" descr="Section 504 Team">
            <a:extLst>
              <a:ext uri="{FF2B5EF4-FFF2-40B4-BE49-F238E27FC236}">
                <a16:creationId xmlns:a16="http://schemas.microsoft.com/office/drawing/2014/main" id="{B440064F-3534-4EC4-B06D-6CA0C76A8DDB}"/>
              </a:ext>
            </a:extLst>
          </p:cNvPr>
          <p:cNvGrpSpPr/>
          <p:nvPr/>
        </p:nvGrpSpPr>
        <p:grpSpPr>
          <a:xfrm>
            <a:off x="236207" y="1915297"/>
            <a:ext cx="11719586" cy="3027405"/>
            <a:chOff x="236207" y="1915297"/>
            <a:chExt cx="11719586" cy="3027405"/>
          </a:xfrm>
        </p:grpSpPr>
        <p:pic>
          <p:nvPicPr>
            <p:cNvPr id="3" name="Picture 2" descr="Section 504 Team">
              <a:extLst>
                <a:ext uri="{FF2B5EF4-FFF2-40B4-BE49-F238E27FC236}">
                  <a16:creationId xmlns:a16="http://schemas.microsoft.com/office/drawing/2014/main" id="{1A1ADACE-2528-96EA-B990-785B3D676768}"/>
                </a:ext>
              </a:extLst>
            </p:cNvPr>
            <p:cNvPicPr>
              <a:picLocks noChangeAspect="1"/>
            </p:cNvPicPr>
            <p:nvPr/>
          </p:nvPicPr>
          <p:blipFill>
            <a:blip r:embed="rId3"/>
            <a:stretch>
              <a:fillRect/>
            </a:stretch>
          </p:blipFill>
          <p:spPr>
            <a:xfrm>
              <a:off x="236207" y="1915297"/>
              <a:ext cx="11719586" cy="3027405"/>
            </a:xfrm>
            <a:prstGeom prst="rect">
              <a:avLst/>
            </a:prstGeom>
            <a:effectLst>
              <a:glow rad="63500">
                <a:schemeClr val="accent3">
                  <a:satMod val="175000"/>
                  <a:alpha val="40000"/>
                </a:schemeClr>
              </a:glow>
            </a:effectLst>
          </p:spPr>
        </p:pic>
        <p:sp>
          <p:nvSpPr>
            <p:cNvPr id="7" name="Rectangle: Rounded Corners 6">
              <a:extLst>
                <a:ext uri="{FF2B5EF4-FFF2-40B4-BE49-F238E27FC236}">
                  <a16:creationId xmlns:a16="http://schemas.microsoft.com/office/drawing/2014/main" id="{A0858A7F-5223-9EB4-6BC4-5EFDD5E373CE}"/>
                </a:ext>
              </a:extLst>
            </p:cNvPr>
            <p:cNvSpPr/>
            <p:nvPr/>
          </p:nvSpPr>
          <p:spPr>
            <a:xfrm>
              <a:off x="1767016" y="2767915"/>
              <a:ext cx="1186249" cy="66108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1262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48</a:t>
            </a:fld>
            <a:endParaRPr lang="en-US" dirty="0"/>
          </a:p>
        </p:txBody>
      </p:sp>
      <p:pic>
        <p:nvPicPr>
          <p:cNvPr id="3" name="Picture 2" descr="Parents Page">
            <a:extLst>
              <a:ext uri="{FF2B5EF4-FFF2-40B4-BE49-F238E27FC236}">
                <a16:creationId xmlns:a16="http://schemas.microsoft.com/office/drawing/2014/main" id="{DBE8C5EF-B7EA-89D6-5281-0A4E2490A113}"/>
              </a:ext>
            </a:extLst>
          </p:cNvPr>
          <p:cNvPicPr>
            <a:picLocks noChangeAspect="1"/>
          </p:cNvPicPr>
          <p:nvPr/>
        </p:nvPicPr>
        <p:blipFill>
          <a:blip r:embed="rId3"/>
          <a:stretch>
            <a:fillRect/>
          </a:stretch>
        </p:blipFill>
        <p:spPr>
          <a:xfrm>
            <a:off x="114300" y="2166208"/>
            <a:ext cx="11963400" cy="19812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099154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49</a:t>
            </a:fld>
            <a:endParaRPr lang="en-US" dirty="0"/>
          </a:p>
        </p:txBody>
      </p:sp>
      <p:grpSp>
        <p:nvGrpSpPr>
          <p:cNvPr id="3" name="Group 2" descr="Add Parent/Guardian">
            <a:extLst>
              <a:ext uri="{FF2B5EF4-FFF2-40B4-BE49-F238E27FC236}">
                <a16:creationId xmlns:a16="http://schemas.microsoft.com/office/drawing/2014/main" id="{C2BC5839-2C9E-4B57-975A-9625D94C1500}"/>
              </a:ext>
            </a:extLst>
          </p:cNvPr>
          <p:cNvGrpSpPr/>
          <p:nvPr/>
        </p:nvGrpSpPr>
        <p:grpSpPr>
          <a:xfrm>
            <a:off x="1619250" y="552450"/>
            <a:ext cx="8953500" cy="5753100"/>
            <a:chOff x="1619250" y="552450"/>
            <a:chExt cx="8953500" cy="5753100"/>
          </a:xfrm>
        </p:grpSpPr>
        <p:pic>
          <p:nvPicPr>
            <p:cNvPr id="7" name="Picture 6" descr="Add Parent/Guardian">
              <a:extLst>
                <a:ext uri="{FF2B5EF4-FFF2-40B4-BE49-F238E27FC236}">
                  <a16:creationId xmlns:a16="http://schemas.microsoft.com/office/drawing/2014/main" id="{BEE9FFDC-10A6-14BF-2151-51CAFBE32DE2}"/>
                </a:ext>
              </a:extLst>
            </p:cNvPr>
            <p:cNvPicPr>
              <a:picLocks noChangeAspect="1"/>
            </p:cNvPicPr>
            <p:nvPr/>
          </p:nvPicPr>
          <p:blipFill>
            <a:blip r:embed="rId3"/>
            <a:stretch>
              <a:fillRect/>
            </a:stretch>
          </p:blipFill>
          <p:spPr>
            <a:xfrm>
              <a:off x="1619250" y="552450"/>
              <a:ext cx="8953500" cy="5753100"/>
            </a:xfrm>
            <a:prstGeom prst="rect">
              <a:avLst/>
            </a:prstGeom>
            <a:effectLst>
              <a:glow rad="63500">
                <a:schemeClr val="accent3">
                  <a:satMod val="175000"/>
                  <a:alpha val="40000"/>
                </a:schemeClr>
              </a:glow>
            </a:effectLst>
          </p:spPr>
        </p:pic>
        <p:sp>
          <p:nvSpPr>
            <p:cNvPr id="2" name="Rectangle: Rounded Corners 1">
              <a:extLst>
                <a:ext uri="{FF2B5EF4-FFF2-40B4-BE49-F238E27FC236}">
                  <a16:creationId xmlns:a16="http://schemas.microsoft.com/office/drawing/2014/main" id="{176FD4D7-3DF1-69CA-EB16-75E959D3BD31}"/>
                </a:ext>
              </a:extLst>
            </p:cNvPr>
            <p:cNvSpPr/>
            <p:nvPr/>
          </p:nvSpPr>
          <p:spPr>
            <a:xfrm>
              <a:off x="4043363" y="1765857"/>
              <a:ext cx="2052637" cy="56300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420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9CDABB4-B5C2-4F9B-9DB6-1215EB0B774C}"/>
              </a:ext>
            </a:extLst>
          </p:cNvPr>
          <p:cNvSpPr>
            <a:spLocks noGrp="1"/>
          </p:cNvSpPr>
          <p:nvPr>
            <p:ph type="title"/>
          </p:nvPr>
        </p:nvSpPr>
        <p:spPr/>
        <p:txBody>
          <a:bodyPr/>
          <a:lstStyle/>
          <a:p>
            <a:r>
              <a:rPr lang="en-US" dirty="0"/>
              <a:t>Topics Covered</a:t>
            </a:r>
          </a:p>
        </p:txBody>
      </p:sp>
      <p:sp>
        <p:nvSpPr>
          <p:cNvPr id="16" name="Content Placeholder 15">
            <a:extLst>
              <a:ext uri="{FF2B5EF4-FFF2-40B4-BE49-F238E27FC236}">
                <a16:creationId xmlns:a16="http://schemas.microsoft.com/office/drawing/2014/main" id="{BF850BF3-1ABC-422D-BC25-2E5AAF11E09B}"/>
              </a:ext>
            </a:extLst>
          </p:cNvPr>
          <p:cNvSpPr>
            <a:spLocks noGrp="1"/>
          </p:cNvSpPr>
          <p:nvPr>
            <p:ph idx="1"/>
          </p:nvPr>
        </p:nvSpPr>
        <p:spPr>
          <a:xfrm>
            <a:off x="985838" y="1782763"/>
            <a:ext cx="10515599" cy="4756149"/>
          </a:xfrm>
        </p:spPr>
        <p:txBody>
          <a:bodyPr>
            <a:normAutofit fontScale="92500" lnSpcReduction="10000"/>
          </a:bodyPr>
          <a:lstStyle/>
          <a:p>
            <a:r>
              <a:rPr lang="en-US" dirty="0"/>
              <a:t>Logging In</a:t>
            </a:r>
          </a:p>
          <a:p>
            <a:r>
              <a:rPr lang="en-US" dirty="0"/>
              <a:t>Home Page</a:t>
            </a:r>
          </a:p>
          <a:p>
            <a:pPr lvl="1"/>
            <a:r>
              <a:rPr lang="en-US" dirty="0"/>
              <a:t>Widgets, Announcements, Resource Documents</a:t>
            </a:r>
          </a:p>
          <a:p>
            <a:r>
              <a:rPr lang="en-US" dirty="0"/>
              <a:t>Main Menu</a:t>
            </a:r>
          </a:p>
          <a:p>
            <a:pPr lvl="1"/>
            <a:r>
              <a:rPr lang="en-US" dirty="0"/>
              <a:t>Tools, My Account, Reporting</a:t>
            </a:r>
          </a:p>
          <a:p>
            <a:r>
              <a:rPr lang="en-US" dirty="0"/>
              <a:t>Caseloads</a:t>
            </a:r>
          </a:p>
          <a:p>
            <a:pPr lvl="1"/>
            <a:r>
              <a:rPr lang="en-US" dirty="0"/>
              <a:t>Caseload Setup Wizard</a:t>
            </a:r>
          </a:p>
          <a:p>
            <a:r>
              <a:rPr lang="en-US" dirty="0"/>
              <a:t>Student Search</a:t>
            </a:r>
          </a:p>
          <a:p>
            <a:r>
              <a:rPr lang="en-US" dirty="0"/>
              <a:t>Student Menu</a:t>
            </a:r>
          </a:p>
          <a:p>
            <a:pPr lvl="1"/>
            <a:r>
              <a:rPr lang="en-US" dirty="0"/>
              <a:t>Student Info: Personal Info, Team, Parents, Contact Log</a:t>
            </a:r>
          </a:p>
          <a:p>
            <a:pPr lvl="1"/>
            <a:r>
              <a:rPr lang="en-US" dirty="0"/>
              <a:t>Admin: Student History, Create/View Documents</a:t>
            </a:r>
          </a:p>
          <a:p>
            <a:r>
              <a:rPr lang="en-US" dirty="0"/>
              <a:t>Module Overview and Basic Navigation</a:t>
            </a:r>
          </a:p>
        </p:txBody>
      </p:sp>
      <p:sp>
        <p:nvSpPr>
          <p:cNvPr id="4" name="Footer Placeholder 3">
            <a:extLst>
              <a:ext uri="{FF2B5EF4-FFF2-40B4-BE49-F238E27FC236}">
                <a16:creationId xmlns:a16="http://schemas.microsoft.com/office/drawing/2014/main" id="{49A7176E-90BC-4800-A91E-BA6FA0B109A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D209FAFF-D8EE-4DC7-9C80-61F609F7EDD7}"/>
              </a:ext>
            </a:extLst>
          </p:cNvPr>
          <p:cNvSpPr>
            <a:spLocks noGrp="1"/>
          </p:cNvSpPr>
          <p:nvPr>
            <p:ph type="sldNum" sz="quarter" idx="12"/>
          </p:nvPr>
        </p:nvSpPr>
        <p:spPr/>
        <p:txBody>
          <a:bodyPr/>
          <a:lstStyle/>
          <a:p>
            <a:fld id="{95C78F6C-5F37-4841-ACBE-E9209F23264D}" type="slidenum">
              <a:rPr lang="en-US" smtClean="0"/>
              <a:pPr/>
              <a:t>5</a:t>
            </a:fld>
            <a:endParaRPr lang="en-US" dirty="0"/>
          </a:p>
        </p:txBody>
      </p:sp>
    </p:spTree>
    <p:extLst>
      <p:ext uri="{BB962C8B-B14F-4D97-AF65-F5344CB8AC3E}">
        <p14:creationId xmlns:p14="http://schemas.microsoft.com/office/powerpoint/2010/main" val="1000191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50</a:t>
            </a:fld>
            <a:endParaRPr lang="en-US" dirty="0"/>
          </a:p>
        </p:txBody>
      </p:sp>
      <p:grpSp>
        <p:nvGrpSpPr>
          <p:cNvPr id="8" name="Group 7" descr="Team Access and Connect Access">
            <a:extLst>
              <a:ext uri="{FF2B5EF4-FFF2-40B4-BE49-F238E27FC236}">
                <a16:creationId xmlns:a16="http://schemas.microsoft.com/office/drawing/2014/main" id="{BFCC10CC-399E-4427-8621-1A03C0D5B602}"/>
              </a:ext>
            </a:extLst>
          </p:cNvPr>
          <p:cNvGrpSpPr/>
          <p:nvPr/>
        </p:nvGrpSpPr>
        <p:grpSpPr>
          <a:xfrm>
            <a:off x="345989" y="194908"/>
            <a:ext cx="11500022" cy="6526567"/>
            <a:chOff x="345989" y="194908"/>
            <a:chExt cx="11500022" cy="6526567"/>
          </a:xfrm>
        </p:grpSpPr>
        <p:pic>
          <p:nvPicPr>
            <p:cNvPr id="6" name="Picture 5" descr="Team Access and Connect Access">
              <a:extLst>
                <a:ext uri="{FF2B5EF4-FFF2-40B4-BE49-F238E27FC236}">
                  <a16:creationId xmlns:a16="http://schemas.microsoft.com/office/drawing/2014/main" id="{510BA3B0-3EEE-BBC9-95A5-677F80069411}"/>
                </a:ext>
              </a:extLst>
            </p:cNvPr>
            <p:cNvPicPr>
              <a:picLocks noChangeAspect="1"/>
            </p:cNvPicPr>
            <p:nvPr/>
          </p:nvPicPr>
          <p:blipFill>
            <a:blip r:embed="rId3"/>
            <a:stretch>
              <a:fillRect/>
            </a:stretch>
          </p:blipFill>
          <p:spPr>
            <a:xfrm>
              <a:off x="345989" y="194908"/>
              <a:ext cx="11500022" cy="6468183"/>
            </a:xfrm>
            <a:prstGeom prst="rect">
              <a:avLst/>
            </a:prstGeom>
            <a:effectLst>
              <a:glow rad="63500">
                <a:schemeClr val="accent3">
                  <a:satMod val="175000"/>
                  <a:alpha val="40000"/>
                </a:schemeClr>
              </a:glow>
            </a:effectLst>
          </p:spPr>
        </p:pic>
        <p:sp>
          <p:nvSpPr>
            <p:cNvPr id="2" name="Rectangle: Rounded Corners 1">
              <a:extLst>
                <a:ext uri="{FF2B5EF4-FFF2-40B4-BE49-F238E27FC236}">
                  <a16:creationId xmlns:a16="http://schemas.microsoft.com/office/drawing/2014/main" id="{20BF2674-0510-D71A-5909-73F70ADE8A55}"/>
                </a:ext>
              </a:extLst>
            </p:cNvPr>
            <p:cNvSpPr/>
            <p:nvPr/>
          </p:nvSpPr>
          <p:spPr>
            <a:xfrm>
              <a:off x="506626" y="2372498"/>
              <a:ext cx="2285999" cy="1056502"/>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4AF794-48F4-A80C-4B1C-163EB66D3FB7}"/>
                </a:ext>
              </a:extLst>
            </p:cNvPr>
            <p:cNvSpPr/>
            <p:nvPr/>
          </p:nvSpPr>
          <p:spPr>
            <a:xfrm>
              <a:off x="506626" y="3525796"/>
              <a:ext cx="2446639" cy="115741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ABDBE5E-0C18-F13E-C246-2411263CA5CB}"/>
                </a:ext>
              </a:extLst>
            </p:cNvPr>
            <p:cNvSpPr/>
            <p:nvPr/>
          </p:nvSpPr>
          <p:spPr>
            <a:xfrm>
              <a:off x="10907545" y="6190735"/>
              <a:ext cx="938466" cy="5307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2690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51</a:t>
            </a:fld>
            <a:endParaRPr lang="en-US" dirty="0"/>
          </a:p>
        </p:txBody>
      </p:sp>
      <p:pic>
        <p:nvPicPr>
          <p:cNvPr id="8" name="Picture 7" descr="Contact Log">
            <a:extLst>
              <a:ext uri="{FF2B5EF4-FFF2-40B4-BE49-F238E27FC236}">
                <a16:creationId xmlns:a16="http://schemas.microsoft.com/office/drawing/2014/main" id="{237D1E54-113F-BC3C-B54C-E52791616F02}"/>
              </a:ext>
            </a:extLst>
          </p:cNvPr>
          <p:cNvPicPr>
            <a:picLocks noChangeAspect="1"/>
          </p:cNvPicPr>
          <p:nvPr/>
        </p:nvPicPr>
        <p:blipFill>
          <a:blip r:embed="rId3"/>
          <a:stretch>
            <a:fillRect/>
          </a:stretch>
        </p:blipFill>
        <p:spPr>
          <a:xfrm>
            <a:off x="310072" y="1504435"/>
            <a:ext cx="11571855" cy="384913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08932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52</a:t>
            </a:fld>
            <a:endParaRPr lang="en-US" dirty="0"/>
          </a:p>
        </p:txBody>
      </p:sp>
      <p:pic>
        <p:nvPicPr>
          <p:cNvPr id="3" name="Picture 2" descr="Contact Details">
            <a:extLst>
              <a:ext uri="{FF2B5EF4-FFF2-40B4-BE49-F238E27FC236}">
                <a16:creationId xmlns:a16="http://schemas.microsoft.com/office/drawing/2014/main" id="{594AC505-2955-08FC-0B19-B11573BA8C0C}"/>
              </a:ext>
            </a:extLst>
          </p:cNvPr>
          <p:cNvPicPr>
            <a:picLocks noChangeAspect="1"/>
          </p:cNvPicPr>
          <p:nvPr/>
        </p:nvPicPr>
        <p:blipFill>
          <a:blip r:embed="rId3"/>
          <a:stretch>
            <a:fillRect/>
          </a:stretch>
        </p:blipFill>
        <p:spPr>
          <a:xfrm>
            <a:off x="630583" y="391846"/>
            <a:ext cx="10930833" cy="596450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369604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53</a:t>
            </a:fld>
            <a:endParaRPr lang="en-US" dirty="0"/>
          </a:p>
        </p:txBody>
      </p:sp>
      <p:pic>
        <p:nvPicPr>
          <p:cNvPr id="3" name="Picture 2" descr="Student History page">
            <a:extLst>
              <a:ext uri="{FF2B5EF4-FFF2-40B4-BE49-F238E27FC236}">
                <a16:creationId xmlns:a16="http://schemas.microsoft.com/office/drawing/2014/main" id="{3529D77C-C79C-9060-555E-26E12869D30C}"/>
              </a:ext>
            </a:extLst>
          </p:cNvPr>
          <p:cNvPicPr>
            <a:picLocks noChangeAspect="1"/>
          </p:cNvPicPr>
          <p:nvPr/>
        </p:nvPicPr>
        <p:blipFill>
          <a:blip r:embed="rId3"/>
          <a:stretch>
            <a:fillRect/>
          </a:stretch>
        </p:blipFill>
        <p:spPr>
          <a:xfrm>
            <a:off x="431747" y="432486"/>
            <a:ext cx="11328505" cy="592386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395247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54</a:t>
            </a:fld>
            <a:endParaRPr lang="en-US" dirty="0"/>
          </a:p>
        </p:txBody>
      </p:sp>
      <p:pic>
        <p:nvPicPr>
          <p:cNvPr id="3" name="Picture 2" descr="Create/View Documents Page">
            <a:extLst>
              <a:ext uri="{FF2B5EF4-FFF2-40B4-BE49-F238E27FC236}">
                <a16:creationId xmlns:a16="http://schemas.microsoft.com/office/drawing/2014/main" id="{36406AA3-8F6B-46BD-DD30-34A7295280CF}"/>
              </a:ext>
            </a:extLst>
          </p:cNvPr>
          <p:cNvPicPr>
            <a:picLocks noChangeAspect="1"/>
          </p:cNvPicPr>
          <p:nvPr/>
        </p:nvPicPr>
        <p:blipFill>
          <a:blip r:embed="rId3"/>
          <a:stretch>
            <a:fillRect/>
          </a:stretch>
        </p:blipFill>
        <p:spPr>
          <a:xfrm>
            <a:off x="838201" y="219093"/>
            <a:ext cx="10748318" cy="613725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929191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55</a:t>
            </a:fld>
            <a:endParaRPr lang="en-US" dirty="0"/>
          </a:p>
        </p:txBody>
      </p:sp>
      <p:pic>
        <p:nvPicPr>
          <p:cNvPr id="3" name="Picture 2" descr="Create/View Documents Page">
            <a:extLst>
              <a:ext uri="{FF2B5EF4-FFF2-40B4-BE49-F238E27FC236}">
                <a16:creationId xmlns:a16="http://schemas.microsoft.com/office/drawing/2014/main" id="{B2827944-8095-1C81-DAAF-DE96627AD99F}"/>
              </a:ext>
            </a:extLst>
          </p:cNvPr>
          <p:cNvPicPr>
            <a:picLocks noChangeAspect="1"/>
          </p:cNvPicPr>
          <p:nvPr/>
        </p:nvPicPr>
        <p:blipFill>
          <a:blip r:embed="rId3"/>
          <a:stretch>
            <a:fillRect/>
          </a:stretch>
        </p:blipFill>
        <p:spPr>
          <a:xfrm>
            <a:off x="176212" y="1271587"/>
            <a:ext cx="11839575" cy="43148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11158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Logging In</a:t>
            </a:r>
          </a:p>
        </p:txBody>
      </p:sp>
      <p:sp>
        <p:nvSpPr>
          <p:cNvPr id="7" name="Text Placeholder 6">
            <a:extLst>
              <a:ext uri="{FF2B5EF4-FFF2-40B4-BE49-F238E27FC236}">
                <a16:creationId xmlns:a16="http://schemas.microsoft.com/office/drawing/2014/main" id="{80406FCE-D8AA-4035-ADAB-2BC43BFBC96B}"/>
              </a:ext>
            </a:extLst>
          </p:cNvPr>
          <p:cNvSpPr>
            <a:spLocks noGrp="1"/>
          </p:cNvSpPr>
          <p:nvPr>
            <p:ph type="body" idx="1"/>
          </p:nvPr>
        </p:nvSpPr>
        <p:spPr/>
        <p:txBody>
          <a:bodyPr/>
          <a:lstStyle/>
          <a:p>
            <a:r>
              <a:rPr lang="en-US" dirty="0"/>
              <a:t>District/LEA site, Aggregate Site</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6</a:t>
            </a:fld>
            <a:endParaRPr lang="en-US" dirty="0"/>
          </a:p>
        </p:txBody>
      </p:sp>
    </p:spTree>
    <p:extLst>
      <p:ext uri="{BB962C8B-B14F-4D97-AF65-F5344CB8AC3E}">
        <p14:creationId xmlns:p14="http://schemas.microsoft.com/office/powerpoint/2010/main" val="229848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7</a:t>
            </a:fld>
            <a:endParaRPr lang="en-US" dirty="0"/>
          </a:p>
        </p:txBody>
      </p:sp>
      <p:pic>
        <p:nvPicPr>
          <p:cNvPr id="8" name="Picture 7" descr="District Login Page">
            <a:extLst>
              <a:ext uri="{FF2B5EF4-FFF2-40B4-BE49-F238E27FC236}">
                <a16:creationId xmlns:a16="http://schemas.microsoft.com/office/drawing/2014/main" id="{1F5C5092-70A2-654D-BEA5-62CF35C3898B}"/>
              </a:ext>
            </a:extLst>
          </p:cNvPr>
          <p:cNvPicPr>
            <a:picLocks noChangeAspect="1"/>
          </p:cNvPicPr>
          <p:nvPr/>
        </p:nvPicPr>
        <p:blipFill rotWithShape="1">
          <a:blip r:embed="rId3"/>
          <a:srcRect t="19247"/>
          <a:stretch/>
        </p:blipFill>
        <p:spPr>
          <a:xfrm>
            <a:off x="1446500" y="913616"/>
            <a:ext cx="9299000" cy="500219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69532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8</a:t>
            </a:fld>
            <a:endParaRPr lang="en-US" dirty="0"/>
          </a:p>
        </p:txBody>
      </p:sp>
      <p:pic>
        <p:nvPicPr>
          <p:cNvPr id="6" name="Picture 5" descr="Aggregate Login Page">
            <a:extLst>
              <a:ext uri="{FF2B5EF4-FFF2-40B4-BE49-F238E27FC236}">
                <a16:creationId xmlns:a16="http://schemas.microsoft.com/office/drawing/2014/main" id="{FC5B83BD-34A2-695E-3CBF-FBEAF1E450DE}"/>
              </a:ext>
            </a:extLst>
          </p:cNvPr>
          <p:cNvPicPr>
            <a:picLocks noChangeAspect="1"/>
          </p:cNvPicPr>
          <p:nvPr/>
        </p:nvPicPr>
        <p:blipFill>
          <a:blip r:embed="rId3"/>
          <a:stretch>
            <a:fillRect/>
          </a:stretch>
        </p:blipFill>
        <p:spPr>
          <a:xfrm>
            <a:off x="720411" y="371476"/>
            <a:ext cx="10751178" cy="587208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43132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9</a:t>
            </a:fld>
            <a:endParaRPr lang="en-US" dirty="0"/>
          </a:p>
        </p:txBody>
      </p:sp>
      <p:pic>
        <p:nvPicPr>
          <p:cNvPr id="8" name="Picture 7" descr="Electronic End-User Agreement">
            <a:extLst>
              <a:ext uri="{FF2B5EF4-FFF2-40B4-BE49-F238E27FC236}">
                <a16:creationId xmlns:a16="http://schemas.microsoft.com/office/drawing/2014/main" id="{976C5B01-7B0F-632E-6351-D1B38B7858B8}"/>
              </a:ext>
            </a:extLst>
          </p:cNvPr>
          <p:cNvPicPr>
            <a:picLocks noChangeAspect="1"/>
          </p:cNvPicPr>
          <p:nvPr/>
        </p:nvPicPr>
        <p:blipFill>
          <a:blip r:embed="rId3"/>
          <a:stretch>
            <a:fillRect/>
          </a:stretch>
        </p:blipFill>
        <p:spPr>
          <a:xfrm>
            <a:off x="2301410" y="493092"/>
            <a:ext cx="7459039" cy="57711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542368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6" ma:contentTypeDescription="Create a new document." ma:contentTypeScope="" ma:versionID="2a68fb0c0277f457d9c189647252b39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d2356b96595656fc85d9dcefd27b76ef"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797DC6-2967-40CA-91F4-C6FF63859241}">
  <ds:schemaRefs>
    <ds:schemaRef ds:uri="http://schemas.microsoft.com/sharepoint/v3/contenttype/forms"/>
  </ds:schemaRefs>
</ds:datastoreItem>
</file>

<file path=customXml/itemProps2.xml><?xml version="1.0" encoding="utf-8"?>
<ds:datastoreItem xmlns:ds="http://schemas.openxmlformats.org/officeDocument/2006/customXml" ds:itemID="{A33D9260-DD3F-4F3E-B0DD-BEACE8D32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e3168-d595-4e5c-9c6a-416be270f396"/>
    <ds:schemaRef ds:uri="e41547f6-303a-4d3e-aa88-ee43ce628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7D7FF8-AE9C-4A49-861A-D56B7F60CE76}">
  <ds:schemaRefs>
    <ds:schemaRef ds:uri="http://purl.org/dc/terms/"/>
    <ds:schemaRef ds:uri="ccc0be8c-5244-46e0-b909-2f7e33c110c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1307</TotalTime>
  <Words>5437</Words>
  <Application>Microsoft Office PowerPoint</Application>
  <PresentationFormat>Widescreen</PresentationFormat>
  <Paragraphs>324</Paragraphs>
  <Slides>55</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Symbol</vt:lpstr>
      <vt:lpstr>Times New Roman</vt:lpstr>
      <vt:lpstr>Office Theme</vt:lpstr>
      <vt:lpstr> </vt:lpstr>
      <vt:lpstr>Agenda</vt:lpstr>
      <vt:lpstr>CT-SEDS Expert Role</vt:lpstr>
      <vt:lpstr>CT-SEDS Experts Role in Supporting Users</vt:lpstr>
      <vt:lpstr>Topics Covered</vt:lpstr>
      <vt:lpstr>Logging In</vt:lpstr>
      <vt:lpstr>PowerPoint Presentation</vt:lpstr>
      <vt:lpstr>PowerPoint Presentation</vt:lpstr>
      <vt:lpstr>PowerPoint Presentation</vt:lpstr>
      <vt:lpstr>PowerPoint Presentation</vt:lpstr>
      <vt:lpstr>PowerPoint Presentation</vt:lpstr>
      <vt:lpstr>Home Page</vt:lpstr>
      <vt:lpstr>PowerPoint Presentation</vt:lpstr>
      <vt:lpstr>PowerPoint Presentation</vt:lpstr>
      <vt:lpstr>PowerPoint Presentation</vt:lpstr>
      <vt:lpstr>PowerPoint Presentation</vt:lpstr>
      <vt:lpstr>PowerPoint Presentation</vt:lpstr>
      <vt:lpstr>User Manuals and Quick Guides</vt:lpstr>
      <vt:lpstr>Main Menu</vt:lpstr>
      <vt:lpstr>Main Menu</vt:lpstr>
      <vt:lpstr>Tools</vt:lpstr>
      <vt:lpstr>My Account</vt:lpstr>
      <vt:lpstr>My Calendar</vt:lpstr>
      <vt:lpstr>My Calendar</vt:lpstr>
      <vt:lpstr>My Docs</vt:lpstr>
      <vt:lpstr>My Info Page, Password Reset and Title </vt:lpstr>
      <vt:lpstr>My Messages</vt:lpstr>
      <vt:lpstr>My Reports</vt:lpstr>
      <vt:lpstr>Admin User Functions</vt:lpstr>
      <vt:lpstr>PowerPoint Presentation</vt:lpstr>
      <vt:lpstr>Caseloads</vt:lpstr>
      <vt:lpstr>PowerPoint Presentation</vt:lpstr>
      <vt:lpstr>PowerPoint Presentation</vt:lpstr>
      <vt:lpstr>PowerPoint Presentation</vt:lpstr>
      <vt:lpstr>PowerPoint Presentation</vt:lpstr>
      <vt:lpstr>PowerPoint Presentation</vt:lpstr>
      <vt:lpstr>Student Search</vt:lpstr>
      <vt:lpstr>PowerPoint Presentation</vt:lpstr>
      <vt:lpstr>PowerPoint Presentation</vt:lpstr>
      <vt:lpstr>PowerPoint Presentation</vt:lpstr>
      <vt:lpstr>Student Menu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Geier</dc:creator>
  <cp:lastModifiedBy>Falconer, Matthew</cp:lastModifiedBy>
  <cp:revision>27</cp:revision>
  <dcterms:created xsi:type="dcterms:W3CDTF">2014-01-18T18:47:42Z</dcterms:created>
  <dcterms:modified xsi:type="dcterms:W3CDTF">2022-08-23T19:14:40Z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