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4"/>
  </p:sldMasterIdLst>
  <p:notesMasterIdLst>
    <p:notesMasterId r:id="rId13"/>
  </p:notesMasterIdLst>
  <p:sldIdLst>
    <p:sldId id="421" r:id="rId5"/>
    <p:sldId id="420" r:id="rId6"/>
    <p:sldId id="422" r:id="rId7"/>
    <p:sldId id="423" r:id="rId8"/>
    <p:sldId id="424" r:id="rId9"/>
    <p:sldId id="426" r:id="rId10"/>
    <p:sldId id="427" r:id="rId11"/>
    <p:sldId id="42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71289" autoAdjust="0"/>
  </p:normalViewPr>
  <p:slideViewPr>
    <p:cSldViewPr snapToGrid="0">
      <p:cViewPr varScale="1">
        <p:scale>
          <a:sx n="99" d="100"/>
          <a:sy n="99" d="100"/>
        </p:scale>
        <p:origin x="84" y="84"/>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well, Sarah" userId="76bd51f8-50f2-47c6-8688-3fc429ae7d4a" providerId="ADAL" clId="{646A47ED-3342-495A-969C-7C9161F80E59}"/>
    <pc:docChg chg="custSel modSld">
      <pc:chgData name="Elwell, Sarah" userId="76bd51f8-50f2-47c6-8688-3fc429ae7d4a" providerId="ADAL" clId="{646A47ED-3342-495A-969C-7C9161F80E59}" dt="2022-08-04T12:56:17.172" v="55"/>
      <pc:docMkLst>
        <pc:docMk/>
      </pc:docMkLst>
      <pc:sldChg chg="modNotesTx">
        <pc:chgData name="Elwell, Sarah" userId="76bd51f8-50f2-47c6-8688-3fc429ae7d4a" providerId="ADAL" clId="{646A47ED-3342-495A-969C-7C9161F80E59}" dt="2022-08-04T12:47:30.658" v="49"/>
        <pc:sldMkLst>
          <pc:docMk/>
          <pc:sldMk cId="2431321914" sldId="275"/>
        </pc:sldMkLst>
      </pc:sldChg>
      <pc:sldChg chg="modNotesTx">
        <pc:chgData name="Elwell, Sarah" userId="76bd51f8-50f2-47c6-8688-3fc429ae7d4a" providerId="ADAL" clId="{646A47ED-3342-495A-969C-7C9161F80E59}" dt="2022-07-07T23:02:48.871" v="0"/>
        <pc:sldMkLst>
          <pc:docMk/>
          <pc:sldMk cId="937634667" sldId="278"/>
        </pc:sldMkLst>
      </pc:sldChg>
      <pc:sldChg chg="modNotesTx">
        <pc:chgData name="Elwell, Sarah" userId="76bd51f8-50f2-47c6-8688-3fc429ae7d4a" providerId="ADAL" clId="{646A47ED-3342-495A-969C-7C9161F80E59}" dt="2022-07-07T23:02:58.600" v="10" actId="20577"/>
        <pc:sldMkLst>
          <pc:docMk/>
          <pc:sldMk cId="739852198" sldId="282"/>
        </pc:sldMkLst>
      </pc:sldChg>
      <pc:sldChg chg="modSp mod modNotesTx">
        <pc:chgData name="Elwell, Sarah" userId="76bd51f8-50f2-47c6-8688-3fc429ae7d4a" providerId="ADAL" clId="{646A47ED-3342-495A-969C-7C9161F80E59}" dt="2022-07-07T23:04:59.437" v="48" actId="20577"/>
        <pc:sldMkLst>
          <pc:docMk/>
          <pc:sldMk cId="3911061255" sldId="447"/>
        </pc:sldMkLst>
        <pc:spChg chg="mod">
          <ac:chgData name="Elwell, Sarah" userId="76bd51f8-50f2-47c6-8688-3fc429ae7d4a" providerId="ADAL" clId="{646A47ED-3342-495A-969C-7C9161F80E59}" dt="2022-07-07T23:04:14.252" v="12" actId="255"/>
          <ac:spMkLst>
            <pc:docMk/>
            <pc:sldMk cId="3911061255" sldId="447"/>
            <ac:spMk id="3" creationId="{D0D5A7D9-3909-AEF3-95F0-0E5C6C4D26C0}"/>
          </ac:spMkLst>
        </pc:spChg>
      </pc:sldChg>
      <pc:sldChg chg="modNotesTx">
        <pc:chgData name="Elwell, Sarah" userId="76bd51f8-50f2-47c6-8688-3fc429ae7d4a" providerId="ADAL" clId="{646A47ED-3342-495A-969C-7C9161F80E59}" dt="2022-08-04T12:55:24.583" v="50"/>
        <pc:sldMkLst>
          <pc:docMk/>
          <pc:sldMk cId="2250049120" sldId="453"/>
        </pc:sldMkLst>
      </pc:sldChg>
      <pc:sldChg chg="modNotesTx">
        <pc:chgData name="Elwell, Sarah" userId="76bd51f8-50f2-47c6-8688-3fc429ae7d4a" providerId="ADAL" clId="{646A47ED-3342-495A-969C-7C9161F80E59}" dt="2022-08-04T12:55:53.317" v="53" actId="20577"/>
        <pc:sldMkLst>
          <pc:docMk/>
          <pc:sldMk cId="3587112126" sldId="454"/>
        </pc:sldMkLst>
      </pc:sldChg>
      <pc:sldChg chg="modNotesTx">
        <pc:chgData name="Elwell, Sarah" userId="76bd51f8-50f2-47c6-8688-3fc429ae7d4a" providerId="ADAL" clId="{646A47ED-3342-495A-969C-7C9161F80E59}" dt="2022-08-04T12:56:17.172" v="55"/>
        <pc:sldMkLst>
          <pc:docMk/>
          <pc:sldMk cId="518908964" sldId="45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33EB38-C064-4C52-A35D-D40DB2B7683B}" type="datetimeFigureOut">
              <a:rPr lang="en-US" smtClean="0"/>
              <a:pPr/>
              <a:t>8/23/2022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1</a:t>
            </a:fld>
            <a:endParaRPr lang="en-US"/>
          </a:p>
        </p:txBody>
      </p:sp>
    </p:spTree>
    <p:extLst>
      <p:ext uri="{BB962C8B-B14F-4D97-AF65-F5344CB8AC3E}">
        <p14:creationId xmlns:p14="http://schemas.microsoft.com/office/powerpoint/2010/main" val="3088269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To find Progress</a:t>
            </a:r>
            <a:r>
              <a:rPr lang="en-US" sz="1800" baseline="0" dirty="0">
                <a:effectLst/>
                <a:latin typeface="Calibri" panose="020F0502020204030204" pitchFamily="34" charset="0"/>
                <a:ea typeface="Calibri" panose="020F0502020204030204" pitchFamily="34" charset="0"/>
                <a:cs typeface="Times New Roman" panose="02020603050405020304" pitchFamily="18" charset="0"/>
              </a:rPr>
              <a:t> Report, </a:t>
            </a:r>
            <a:r>
              <a:rPr lang="en-US" sz="1800" dirty="0">
                <a:effectLst/>
                <a:latin typeface="Calibri" panose="020F0502020204030204" pitchFamily="34" charset="0"/>
                <a:ea typeface="Calibri" panose="020F0502020204030204" pitchFamily="34" charset="0"/>
                <a:cs typeface="Times New Roman" panose="02020603050405020304" pitchFamily="18" charset="0"/>
              </a:rPr>
              <a:t>click on Tools in the dark blue main menu navigation bar and then Wizards in the light blue submenu. </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 user will then see the wizards they have access to based on their</a:t>
            </a:r>
            <a:r>
              <a:rPr lang="en-US" sz="1800" baseline="0" dirty="0">
                <a:effectLst/>
                <a:latin typeface="Calibri" panose="020F0502020204030204" pitchFamily="34" charset="0"/>
                <a:ea typeface="Calibri" panose="020F0502020204030204" pitchFamily="34" charset="0"/>
                <a:cs typeface="Times New Roman" panose="02020603050405020304" pitchFamily="18" charset="0"/>
              </a:rPr>
              <a:t> user type</a:t>
            </a:r>
            <a:r>
              <a:rPr lang="en-US" sz="1800" dirty="0">
                <a:effectLst/>
                <a:latin typeface="Calibri" panose="020F0502020204030204" pitchFamily="34" charset="0"/>
                <a:ea typeface="Calibri" panose="020F0502020204030204" pitchFamily="34" charset="0"/>
                <a:cs typeface="Times New Roman" panose="02020603050405020304" pitchFamily="18" charset="0"/>
              </a:rPr>
              <a:t>. We review the Caseload Setup Wizard and the Caseload Administration Wizard in the this Core Navigation</a:t>
            </a:r>
            <a:r>
              <a:rPr lang="en-US" sz="1800" baseline="0" dirty="0">
                <a:effectLst/>
                <a:latin typeface="Calibri" panose="020F0502020204030204" pitchFamily="34" charset="0"/>
                <a:ea typeface="Calibri" panose="020F0502020204030204" pitchFamily="34" charset="0"/>
                <a:cs typeface="Times New Roman" panose="02020603050405020304" pitchFamily="18" charset="0"/>
              </a:rPr>
              <a:t> presentation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538F621-8F2C-4F90-852A-E36809B397B3}" type="slidenum">
              <a:rPr lang="en-US" smtClean="0"/>
              <a:pPr/>
              <a:t>2</a:t>
            </a:fld>
            <a:endParaRPr lang="en-US"/>
          </a:p>
        </p:txBody>
      </p:sp>
    </p:spTree>
    <p:extLst>
      <p:ext uri="{BB962C8B-B14F-4D97-AF65-F5344CB8AC3E}">
        <p14:creationId xmlns:p14="http://schemas.microsoft.com/office/powerpoint/2010/main" val="673332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Roboto" panose="02000000000000000000" pitchFamily="2" charset="0"/>
                <a:cs typeface="Times New Roman" panose="02020603050405020304" pitchFamily="18" charset="0"/>
              </a:rPr>
              <a:t>Progress Reports are used to capture the results of goals and objectives laid out in the IEP Process. They can be created either through Create/View Documents page or through the Wizards. Using the wizard is recommended since users can access all students on their caseload.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Roboto" panose="02000000000000000000" pitchFamily="2"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3</a:t>
            </a:fld>
            <a:endParaRPr lang="en-US"/>
          </a:p>
        </p:txBody>
      </p:sp>
    </p:spTree>
    <p:extLst>
      <p:ext uri="{BB962C8B-B14F-4D97-AF65-F5344CB8AC3E}">
        <p14:creationId xmlns:p14="http://schemas.microsoft.com/office/powerpoint/2010/main" val="3088380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Roboto" panose="02000000000000000000" pitchFamily="2" charset="0"/>
                <a:cs typeface="Times New Roman" panose="02020603050405020304" pitchFamily="18" charset="0"/>
              </a:rPr>
              <a:t>Please note that a Progress Report can only be created for a student who has a finalized active IEP that was written in CT-SEDS.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Roboto" panose="02000000000000000000" pitchFamily="2"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Roboto" panose="02000000000000000000" pitchFamily="2" charset="0"/>
                <a:cs typeface="Times New Roman" panose="02020603050405020304" pitchFamily="18" charset="0"/>
              </a:rPr>
              <a:t>If your student does not yet have an IEP with goals written in the new format inside the CT-SEDS system, the user will not be able to use the Progress Report feature and will see an error saying that there is no current IEP for the student or a message saying there are no annual goals on this student’s IEP.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Roboto" panose="02000000000000000000" pitchFamily="2"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Roboto" panose="02000000000000000000" pitchFamily="2" charset="0"/>
                <a:cs typeface="Times New Roman" panose="02020603050405020304" pitchFamily="18" charset="0"/>
              </a:rPr>
              <a:t>For progress reporting before student IEPs are written in CT-SEDS, there is a Microsoft Word template available on the resources section of the Home Page or some districts are continuing with their current IEP vendors.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4</a:t>
            </a:fld>
            <a:endParaRPr lang="en-US"/>
          </a:p>
        </p:txBody>
      </p:sp>
    </p:spTree>
    <p:extLst>
      <p:ext uri="{BB962C8B-B14F-4D97-AF65-F5344CB8AC3E}">
        <p14:creationId xmlns:p14="http://schemas.microsoft.com/office/powerpoint/2010/main" val="1555588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Roboto" panose="02000000000000000000" pitchFamily="2" charset="0"/>
                <a:cs typeface="Calibri" panose="020F0502020204030204" pitchFamily="34" charset="0"/>
              </a:rPr>
              <a:t>In order to create a Progress Report from the Create/View Documents tab, the user will go to go to a specific student record, click on Create/View Documents and select Progress Report and create a draft or final depending on their needs.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5</a:t>
            </a:fld>
            <a:endParaRPr lang="en-US"/>
          </a:p>
        </p:txBody>
      </p:sp>
    </p:spTree>
    <p:extLst>
      <p:ext uri="{BB962C8B-B14F-4D97-AF65-F5344CB8AC3E}">
        <p14:creationId xmlns:p14="http://schemas.microsoft.com/office/powerpoint/2010/main" val="7803875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dirty="0">
                <a:effectLst/>
                <a:latin typeface="Calibri" panose="020F0502020204030204" pitchFamily="34" charset="0"/>
                <a:ea typeface="Roboto" panose="02000000000000000000" pitchFamily="2" charset="0"/>
                <a:cs typeface="Times New Roman" panose="02020603050405020304" pitchFamily="18" charset="0"/>
              </a:rPr>
              <a:t>The Reporting Period must be selected. The student(s) that the progress report(s) will be created for should be selected from the names at the bottom of the page. There is an option to pull multiple progress reports for various students by clicking the green CHECK ALL button or the user can click the CHECK NONE button to clear out all checkboxes. After selecting students click the green CONTINUE button to move forward.</a:t>
            </a:r>
            <a:endParaRPr lang="en-US" b="0"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6</a:t>
            </a:fld>
            <a:endParaRPr lang="en-US"/>
          </a:p>
        </p:txBody>
      </p:sp>
    </p:spTree>
    <p:extLst>
      <p:ext uri="{BB962C8B-B14F-4D97-AF65-F5344CB8AC3E}">
        <p14:creationId xmlns:p14="http://schemas.microsoft.com/office/powerpoint/2010/main" val="2482392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dirty="0">
                <a:effectLst/>
                <a:latin typeface="Calibri" panose="020F0502020204030204" pitchFamily="34" charset="0"/>
                <a:ea typeface="Roboto" panose="02000000000000000000" pitchFamily="2" charset="0"/>
              </a:rPr>
              <a:t>After clicking continue, the progress report page will open for the user to enter details. If multiple students are selected the green SKIP THIS STUDENT button will be available to bypass this report to go to another student’s progress report. Multiple users can contribute to the progress report and save Drafts. Some users will only have the ability to create draft progress reports and will not be able to create finals.</a:t>
            </a:r>
            <a:endParaRPr lang="en-US" b="0"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7</a:t>
            </a:fld>
            <a:endParaRPr lang="en-US"/>
          </a:p>
        </p:txBody>
      </p:sp>
    </p:spTree>
    <p:extLst>
      <p:ext uri="{BB962C8B-B14F-4D97-AF65-F5344CB8AC3E}">
        <p14:creationId xmlns:p14="http://schemas.microsoft.com/office/powerpoint/2010/main" val="3740498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0" dirty="0">
                <a:effectLst/>
                <a:latin typeface="Calibri" panose="020F0502020204030204" pitchFamily="34" charset="0"/>
                <a:ea typeface="Roboto" panose="02000000000000000000" pitchFamily="2" charset="0"/>
                <a:cs typeface="Calibri" panose="020F0502020204030204" pitchFamily="34" charset="0"/>
              </a:rPr>
              <a:t>The green buttons at the bottom of the page allow the user a variety of options. The user can click JUST UPDATE THE DATABASE, which will save the information entered and allow the user to remain on the page. If the user clicks UPDATE AND MOVE TO THE NEXT STUDENT, the information entered will be saved and the user will move to the next student’s progress report without creating a draft or final document. If the user clicks CREATE DRAFT PROGRESS REPORT AND MOVE TO NEXT STUDENT, a draft document will be created and saved on the student’s Create/View Documents page and the user will move to the next student. If the user clicks CREATE FINAL PROGRESS REPORT AND MOVE TO NEXT STUDENT, the final progress report will be created and saved on the student’s Create/View Documents page and the user will move to the next student.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538F621-8F2C-4F90-852A-E36809B397B3}" type="slidenum">
              <a:rPr lang="en-US" smtClean="0"/>
              <a:pPr/>
              <a:t>8</a:t>
            </a:fld>
            <a:endParaRPr lang="en-US"/>
          </a:p>
        </p:txBody>
      </p:sp>
    </p:spTree>
    <p:extLst>
      <p:ext uri="{BB962C8B-B14F-4D97-AF65-F5344CB8AC3E}">
        <p14:creationId xmlns:p14="http://schemas.microsoft.com/office/powerpoint/2010/main" val="21205644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22000">
              <a:schemeClr val="bg1"/>
            </a:gs>
            <a:gs pos="44000">
              <a:schemeClr val="accent3">
                <a:lumMod val="40000"/>
                <a:lumOff val="60000"/>
              </a:schemeClr>
            </a:gs>
            <a:gs pos="72000">
              <a:schemeClr val="accent1">
                <a:lumMod val="75000"/>
                <a:alpha val="92000"/>
              </a:schemeClr>
            </a:gs>
            <a:gs pos="97000">
              <a:schemeClr val="accent1">
                <a:lumMod val="75000"/>
              </a:schemeClr>
            </a:gs>
          </a:gsLst>
          <a:lin ang="16200000" scaled="1"/>
        </a:gra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276350" y="838404"/>
            <a:ext cx="9144000" cy="1655762"/>
          </a:xfrm>
        </p:spPr>
        <p:txBody>
          <a:bodyPr>
            <a:normAutofit/>
          </a:bodyPr>
          <a:lstStyle>
            <a:lvl1pPr marL="0" indent="0" algn="l">
              <a:buNone/>
              <a:defRPr lang="en-US" sz="4800" i="0" kern="120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style</a:t>
            </a:r>
          </a:p>
        </p:txBody>
      </p:sp>
      <p:pic>
        <p:nvPicPr>
          <p:cNvPr id="10" name="Picture 9" descr="A picture containing text, sign&#10;&#10;Description automatically generated">
            <a:extLst>
              <a:ext uri="{FF2B5EF4-FFF2-40B4-BE49-F238E27FC236}">
                <a16:creationId xmlns:a16="http://schemas.microsoft.com/office/drawing/2014/main" id="{22F73CC8-A9B4-4365-8BE2-E4C722324AE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159" y="5378858"/>
            <a:ext cx="2966852" cy="856433"/>
          </a:xfrm>
          <a:prstGeom prst="rect">
            <a:avLst/>
          </a:prstGeom>
        </p:spPr>
      </p:pic>
      <p:pic>
        <p:nvPicPr>
          <p:cNvPr id="12" name="Picture 11" descr="Logo&#10;&#10;Description automatically generated">
            <a:extLst>
              <a:ext uri="{FF2B5EF4-FFF2-40B4-BE49-F238E27FC236}">
                <a16:creationId xmlns:a16="http://schemas.microsoft.com/office/drawing/2014/main" id="{D3BBBD37-59D4-461F-9507-6779525E3143}"/>
              </a:ext>
            </a:extLst>
          </p:cNvPr>
          <p:cNvPicPr>
            <a:picLocks noChangeAspect="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712167" y="3820672"/>
            <a:ext cx="2767666" cy="2055106"/>
          </a:xfrm>
          <a:prstGeom prst="rect">
            <a:avLst/>
          </a:prstGeom>
        </p:spPr>
      </p:pic>
      <p:pic>
        <p:nvPicPr>
          <p:cNvPr id="15" name="Picture 14" descr="A picture containing logo&#10;&#10;Description automatically generated">
            <a:extLst>
              <a:ext uri="{FF2B5EF4-FFF2-40B4-BE49-F238E27FC236}">
                <a16:creationId xmlns:a16="http://schemas.microsoft.com/office/drawing/2014/main" id="{06FE992B-7FF4-4996-9D06-A6F56B235FE7}"/>
              </a:ext>
            </a:extLst>
          </p:cNvPr>
          <p:cNvPicPr>
            <a:picLocks noChangeAspect="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605157" y="4930360"/>
            <a:ext cx="3237359" cy="1304931"/>
          </a:xfrm>
          <a:prstGeom prst="rect">
            <a:avLst/>
          </a:prstGeom>
        </p:spPr>
      </p:pic>
    </p:spTree>
    <p:extLst>
      <p:ext uri="{BB962C8B-B14F-4D97-AF65-F5344CB8AC3E}">
        <p14:creationId xmlns:p14="http://schemas.microsoft.com/office/powerpoint/2010/main" val="261928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E188468-C23C-4D82-A5EB-CA9B2AADACEC}"/>
              </a:ext>
            </a:extLst>
          </p:cNvPr>
          <p:cNvSpPr/>
          <p:nvPr userDrawn="1"/>
        </p:nvSpPr>
        <p:spPr>
          <a:xfrm>
            <a:off x="0" y="0"/>
            <a:ext cx="12192000" cy="1485900"/>
          </a:xfrm>
          <a:prstGeom prst="rect">
            <a:avLst/>
          </a:prstGeom>
          <a:solidFill>
            <a:schemeClr val="accent1">
              <a:lumMod val="75000"/>
            </a:schemeClr>
          </a:solidFill>
          <a:ln w="12700" cap="flat" cmpd="sng" algn="ctr">
            <a:solidFill>
              <a:srgbClr val="1CADE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156839" y="80168"/>
            <a:ext cx="10515600" cy="1325563"/>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866775" y="1825625"/>
            <a:ext cx="10515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6" name="Slide Number Placeholder 5"/>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cxnSp>
        <p:nvCxnSpPr>
          <p:cNvPr id="8" name="Straight Connector 7">
            <a:extLst>
              <a:ext uri="{FF2B5EF4-FFF2-40B4-BE49-F238E27FC236}">
                <a16:creationId xmlns:a16="http://schemas.microsoft.com/office/drawing/2014/main" id="{FDD1D3EC-4C65-4637-9703-FE1E4884FFF6}"/>
              </a:ext>
            </a:extLst>
          </p:cNvPr>
          <p:cNvCxnSpPr/>
          <p:nvPr userDrawn="1"/>
        </p:nvCxnSpPr>
        <p:spPr>
          <a:xfrm>
            <a:off x="0" y="1473200"/>
            <a:ext cx="12192000" cy="0"/>
          </a:xfrm>
          <a:prstGeom prst="line">
            <a:avLst/>
          </a:prstGeom>
          <a:ln w="508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9232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i="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5" name="Footer Placeholder 4"/>
          <p:cNvSpPr>
            <a:spLocks noGrp="1"/>
          </p:cNvSpPr>
          <p:nvPr>
            <p:ph type="ftr" sz="quarter" idx="11"/>
          </p:nvPr>
        </p:nvSpPr>
        <p:spPr>
          <a:xfrm>
            <a:off x="6743700" y="6356349"/>
            <a:ext cx="4114800" cy="365125"/>
          </a:xfrm>
        </p:spPr>
        <p:txBody>
          <a:bodyPr/>
          <a:lstStyle>
            <a:lvl1pPr algn="r">
              <a:defRPr>
                <a:solidFill>
                  <a:schemeClr val="bg1"/>
                </a:solidFill>
              </a:defRPr>
            </a:lvl1pPr>
          </a:lstStyle>
          <a:p>
            <a:r>
              <a:rPr lang="en-US"/>
              <a:t>Connecticut Special Education Data System </a:t>
            </a:r>
            <a:r>
              <a:rPr lang="en-US" b="1"/>
              <a:t>CT-SEDS</a:t>
            </a:r>
            <a:endParaRPr lang="en-US" b="1" i="1" dirty="0"/>
          </a:p>
        </p:txBody>
      </p:sp>
      <p:sp>
        <p:nvSpPr>
          <p:cNvPr id="6" name="Slide Number Placeholder 5"/>
          <p:cNvSpPr>
            <a:spLocks noGrp="1"/>
          </p:cNvSpPr>
          <p:nvPr>
            <p:ph type="sldNum" sz="quarter" idx="12"/>
          </p:nvPr>
        </p:nvSpPr>
        <p:spPr>
          <a:xfrm>
            <a:off x="10858500" y="6356350"/>
            <a:ext cx="495300" cy="365125"/>
          </a:xfrm>
        </p:spPr>
        <p:txBody>
          <a:bodyPr/>
          <a:lstStyle>
            <a:lvl1pPr>
              <a:defRPr>
                <a:solidFill>
                  <a:schemeClr val="bg1"/>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120959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F0621C0-DD01-44FE-B2A5-FCB48685DEB6}"/>
              </a:ext>
            </a:extLst>
          </p:cNvPr>
          <p:cNvSpPr/>
          <p:nvPr userDrawn="1"/>
        </p:nvSpPr>
        <p:spPr>
          <a:xfrm>
            <a:off x="0" y="0"/>
            <a:ext cx="12192000" cy="14859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62593" y="57943"/>
            <a:ext cx="10515600" cy="1325563"/>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a:extLst>
              <a:ext uri="{FF2B5EF4-FFF2-40B4-BE49-F238E27FC236}">
                <a16:creationId xmlns:a16="http://schemas.microsoft.com/office/drawing/2014/main" id="{0F3CC1BF-6F3F-4A94-9334-5FDCFDD53304}"/>
              </a:ext>
            </a:extLst>
          </p:cNvPr>
          <p:cNvCxnSpPr/>
          <p:nvPr userDrawn="1"/>
        </p:nvCxnSpPr>
        <p:spPr>
          <a:xfrm>
            <a:off x="0" y="1473200"/>
            <a:ext cx="12192000" cy="0"/>
          </a:xfrm>
          <a:prstGeom prst="line">
            <a:avLst/>
          </a:prstGeom>
          <a:ln w="508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EB95C22A-343C-4E5F-A276-FD73882F8C34}"/>
              </a:ext>
            </a:extLst>
          </p:cNvPr>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11" name="Slide Number Placeholder 5">
            <a:extLst>
              <a:ext uri="{FF2B5EF4-FFF2-40B4-BE49-F238E27FC236}">
                <a16:creationId xmlns:a16="http://schemas.microsoft.com/office/drawing/2014/main" id="{9A0DA29A-54BE-43A7-AAD3-C85A5C798FA3}"/>
              </a:ext>
            </a:extLst>
          </p:cNvPr>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1535897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chemeClr val="accent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chemeClr val="accent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FB2791F2-DBC6-4C85-A89B-B21F3C39B667}"/>
              </a:ext>
            </a:extLst>
          </p:cNvPr>
          <p:cNvSpPr/>
          <p:nvPr userDrawn="1"/>
        </p:nvSpPr>
        <p:spPr>
          <a:xfrm>
            <a:off x="0" y="0"/>
            <a:ext cx="12192000" cy="14859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cxnSp>
        <p:nvCxnSpPr>
          <p:cNvPr id="11" name="Straight Connector 10">
            <a:extLst>
              <a:ext uri="{FF2B5EF4-FFF2-40B4-BE49-F238E27FC236}">
                <a16:creationId xmlns:a16="http://schemas.microsoft.com/office/drawing/2014/main" id="{888493E3-1378-4CCE-9135-A841477646F3}"/>
              </a:ext>
            </a:extLst>
          </p:cNvPr>
          <p:cNvCxnSpPr/>
          <p:nvPr userDrawn="1"/>
        </p:nvCxnSpPr>
        <p:spPr>
          <a:xfrm>
            <a:off x="0" y="1473200"/>
            <a:ext cx="12192000" cy="0"/>
          </a:xfrm>
          <a:prstGeom prst="line">
            <a:avLst/>
          </a:prstGeom>
          <a:ln w="508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656A1174-FDE5-479E-9711-682034D69F72}"/>
              </a:ext>
            </a:extLst>
          </p:cNvPr>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13" name="Slide Number Placeholder 5">
            <a:extLst>
              <a:ext uri="{FF2B5EF4-FFF2-40B4-BE49-F238E27FC236}">
                <a16:creationId xmlns:a16="http://schemas.microsoft.com/office/drawing/2014/main" id="{8B3308B3-31EE-4F4C-846B-C2873FEDC7DC}"/>
              </a:ext>
            </a:extLst>
          </p:cNvPr>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sp>
        <p:nvSpPr>
          <p:cNvPr id="14" name="Title 1">
            <a:extLst>
              <a:ext uri="{FF2B5EF4-FFF2-40B4-BE49-F238E27FC236}">
                <a16:creationId xmlns:a16="http://schemas.microsoft.com/office/drawing/2014/main" id="{9EA0EC94-9F75-4F91-A3DF-5A6E2C035EFE}"/>
              </a:ext>
            </a:extLst>
          </p:cNvPr>
          <p:cNvSpPr txBox="1">
            <a:spLocks/>
          </p:cNvSpPr>
          <p:nvPr userDrawn="1"/>
        </p:nvSpPr>
        <p:spPr>
          <a:xfrm>
            <a:off x="95250" y="80168"/>
            <a:ext cx="891399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a:t>Click to edit Master title style</a:t>
            </a:r>
            <a:endParaRPr lang="en-US" dirty="0"/>
          </a:p>
        </p:txBody>
      </p:sp>
    </p:spTree>
    <p:extLst>
      <p:ext uri="{BB962C8B-B14F-4D97-AF65-F5344CB8AC3E}">
        <p14:creationId xmlns:p14="http://schemas.microsoft.com/office/powerpoint/2010/main" val="1557767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4A0A6F1-18EA-466A-805E-F8CF80856424}"/>
              </a:ext>
            </a:extLst>
          </p:cNvPr>
          <p:cNvSpPr>
            <a:spLocks noGrp="1"/>
          </p:cNvSpPr>
          <p:nvPr>
            <p:ph type="title"/>
          </p:nvPr>
        </p:nvSpPr>
        <p:spPr>
          <a:xfrm>
            <a:off x="95249" y="80168"/>
            <a:ext cx="10429875" cy="1325563"/>
          </a:xfrm>
        </p:spPr>
        <p:txBody>
          <a:bodyPr anchor="ctr"/>
          <a:lstStyle>
            <a:lvl1pPr>
              <a:defRPr>
                <a:solidFill>
                  <a:schemeClr val="accent1">
                    <a:lumMod val="50000"/>
                  </a:schemeClr>
                </a:solidFill>
              </a:defRPr>
            </a:lvl1pPr>
          </a:lstStyle>
          <a:p>
            <a:r>
              <a:rPr lang="en-US" dirty="0"/>
              <a:t>Click to edit Master title style</a:t>
            </a:r>
          </a:p>
        </p:txBody>
      </p:sp>
      <p:sp>
        <p:nvSpPr>
          <p:cNvPr id="7" name="Footer Placeholder 4">
            <a:extLst>
              <a:ext uri="{FF2B5EF4-FFF2-40B4-BE49-F238E27FC236}">
                <a16:creationId xmlns:a16="http://schemas.microsoft.com/office/drawing/2014/main" id="{1F250C37-0F34-4005-A5F1-3C8F84822FAD}"/>
              </a:ext>
            </a:extLst>
          </p:cNvPr>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8" name="Slide Number Placeholder 5">
            <a:extLst>
              <a:ext uri="{FF2B5EF4-FFF2-40B4-BE49-F238E27FC236}">
                <a16:creationId xmlns:a16="http://schemas.microsoft.com/office/drawing/2014/main" id="{AAC58C80-3E95-4961-A710-FCCF6CC13C30}"/>
              </a:ext>
            </a:extLst>
          </p:cNvPr>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1137860576"/>
      </p:ext>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Connecticut Core Standards </a:t>
            </a:r>
            <a:r>
              <a:rPr lang="en-US" b="1" i="1"/>
              <a:t>Systems of Professional Learning</a:t>
            </a:r>
            <a:endParaRPr lang="en-US" b="1" i="1"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335211146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F37DA93-8F1C-4340-9165-5EE1753857CA}"/>
              </a:ext>
            </a:extLst>
          </p:cNvPr>
          <p:cNvSpPr>
            <a:spLocks noGrp="1"/>
          </p:cNvSpPr>
          <p:nvPr>
            <p:ph type="title"/>
          </p:nvPr>
        </p:nvSpPr>
        <p:spPr/>
        <p:txBody>
          <a:bodyPr/>
          <a:lstStyle/>
          <a:p>
            <a:r>
              <a:rPr lang="en-US" dirty="0"/>
              <a:t>Progress Report</a:t>
            </a:r>
          </a:p>
        </p:txBody>
      </p:sp>
      <p:sp>
        <p:nvSpPr>
          <p:cNvPr id="4" name="Footer Placeholder 3">
            <a:extLst>
              <a:ext uri="{FF2B5EF4-FFF2-40B4-BE49-F238E27FC236}">
                <a16:creationId xmlns:a16="http://schemas.microsoft.com/office/drawing/2014/main" id="{4E652F4C-E6C3-418D-9C78-C85E1BD5FEB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58035AFF-8651-4A96-A494-224E9190C2E7}"/>
              </a:ext>
            </a:extLst>
          </p:cNvPr>
          <p:cNvSpPr>
            <a:spLocks noGrp="1"/>
          </p:cNvSpPr>
          <p:nvPr>
            <p:ph type="sldNum" sz="quarter" idx="12"/>
          </p:nvPr>
        </p:nvSpPr>
        <p:spPr/>
        <p:txBody>
          <a:bodyPr/>
          <a:lstStyle/>
          <a:p>
            <a:fld id="{95C78F6C-5F37-4841-ACBE-E9209F23264D}" type="slidenum">
              <a:rPr lang="en-US" smtClean="0"/>
              <a:pPr/>
              <a:t>1</a:t>
            </a:fld>
            <a:endParaRPr lang="en-US" dirty="0"/>
          </a:p>
        </p:txBody>
      </p:sp>
    </p:spTree>
    <p:extLst>
      <p:ext uri="{BB962C8B-B14F-4D97-AF65-F5344CB8AC3E}">
        <p14:creationId xmlns:p14="http://schemas.microsoft.com/office/powerpoint/2010/main" val="268504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2</a:t>
            </a:fld>
            <a:endParaRPr lang="en-US" dirty="0"/>
          </a:p>
        </p:txBody>
      </p:sp>
      <p:grpSp>
        <p:nvGrpSpPr>
          <p:cNvPr id="3" name="Group 2">
            <a:extLst>
              <a:ext uri="{FF2B5EF4-FFF2-40B4-BE49-F238E27FC236}">
                <a16:creationId xmlns:a16="http://schemas.microsoft.com/office/drawing/2014/main" id="{76F31EF7-97FA-4B84-A0D6-83B4E35E84C7}"/>
              </a:ext>
            </a:extLst>
          </p:cNvPr>
          <p:cNvGrpSpPr/>
          <p:nvPr/>
        </p:nvGrpSpPr>
        <p:grpSpPr>
          <a:xfrm>
            <a:off x="885825" y="1282700"/>
            <a:ext cx="10696575" cy="2957512"/>
            <a:chOff x="885825" y="1282700"/>
            <a:chExt cx="10696575" cy="2957512"/>
          </a:xfrm>
        </p:grpSpPr>
        <p:pic>
          <p:nvPicPr>
            <p:cNvPr id="7" name="Picture 6" descr="Select a wizard"/>
            <p:cNvPicPr>
              <a:picLocks noChangeAspect="1"/>
            </p:cNvPicPr>
            <p:nvPr/>
          </p:nvPicPr>
          <p:blipFill>
            <a:blip r:embed="rId3"/>
            <a:stretch>
              <a:fillRect/>
            </a:stretch>
          </p:blipFill>
          <p:spPr>
            <a:xfrm>
              <a:off x="885825" y="1373187"/>
              <a:ext cx="10696575" cy="2867025"/>
            </a:xfrm>
            <a:prstGeom prst="rect">
              <a:avLst/>
            </a:prstGeom>
          </p:spPr>
        </p:pic>
        <p:grpSp>
          <p:nvGrpSpPr>
            <p:cNvPr id="2" name="Group 1">
              <a:extLst>
                <a:ext uri="{FF2B5EF4-FFF2-40B4-BE49-F238E27FC236}">
                  <a16:creationId xmlns:a16="http://schemas.microsoft.com/office/drawing/2014/main" id="{E167CF33-FF77-4CCA-8BF9-6F605912946B}"/>
                </a:ext>
              </a:extLst>
            </p:cNvPr>
            <p:cNvGrpSpPr/>
            <p:nvPr/>
          </p:nvGrpSpPr>
          <p:grpSpPr>
            <a:xfrm>
              <a:off x="2578100" y="1282700"/>
              <a:ext cx="3784600" cy="2159000"/>
              <a:chOff x="2578100" y="1282700"/>
              <a:chExt cx="3784600" cy="2159000"/>
            </a:xfrm>
          </p:grpSpPr>
          <p:sp>
            <p:nvSpPr>
              <p:cNvPr id="8" name="Oval 7"/>
              <p:cNvSpPr/>
              <p:nvPr/>
            </p:nvSpPr>
            <p:spPr>
              <a:xfrm>
                <a:off x="4305300" y="1282700"/>
                <a:ext cx="927100" cy="6477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578100" y="1587500"/>
                <a:ext cx="685800" cy="5461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5232400" y="3035300"/>
                <a:ext cx="1130300" cy="4064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197221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3</a:t>
            </a:fld>
            <a:endParaRPr lang="en-US" dirty="0"/>
          </a:p>
        </p:txBody>
      </p:sp>
      <p:pic>
        <p:nvPicPr>
          <p:cNvPr id="6" name="Picture 5" descr="Progress Report">
            <a:extLst>
              <a:ext uri="{FF2B5EF4-FFF2-40B4-BE49-F238E27FC236}">
                <a16:creationId xmlns:a16="http://schemas.microsoft.com/office/drawing/2014/main" id="{E3ED9876-0832-52B4-786D-689D6C3B3924}"/>
              </a:ext>
            </a:extLst>
          </p:cNvPr>
          <p:cNvPicPr>
            <a:picLocks noChangeAspect="1"/>
          </p:cNvPicPr>
          <p:nvPr/>
        </p:nvPicPr>
        <p:blipFill rotWithShape="1">
          <a:blip r:embed="rId3"/>
          <a:srcRect b="54179"/>
          <a:stretch/>
        </p:blipFill>
        <p:spPr>
          <a:xfrm>
            <a:off x="241067" y="496177"/>
            <a:ext cx="11709865" cy="1291059"/>
          </a:xfrm>
          <a:prstGeom prst="rect">
            <a:avLst/>
          </a:prstGeom>
          <a:effectLst>
            <a:glow rad="63500">
              <a:schemeClr val="accent3">
                <a:satMod val="175000"/>
                <a:alpha val="40000"/>
              </a:schemeClr>
            </a:glow>
          </a:effectLst>
        </p:spPr>
      </p:pic>
      <p:pic>
        <p:nvPicPr>
          <p:cNvPr id="3" name="Picture 2" descr="Progress Report">
            <a:extLst>
              <a:ext uri="{FF2B5EF4-FFF2-40B4-BE49-F238E27FC236}">
                <a16:creationId xmlns:a16="http://schemas.microsoft.com/office/drawing/2014/main" id="{1D6BB038-CAD8-B7D8-63E7-E24C1DFF3E7D}"/>
              </a:ext>
            </a:extLst>
          </p:cNvPr>
          <p:cNvPicPr>
            <a:picLocks noChangeAspect="1"/>
          </p:cNvPicPr>
          <p:nvPr/>
        </p:nvPicPr>
        <p:blipFill rotWithShape="1">
          <a:blip r:embed="rId4"/>
          <a:srcRect t="17939" b="8332"/>
          <a:stretch/>
        </p:blipFill>
        <p:spPr>
          <a:xfrm>
            <a:off x="1046018" y="2272145"/>
            <a:ext cx="10307781" cy="3865418"/>
          </a:xfrm>
          <a:prstGeom prst="rect">
            <a:avLst/>
          </a:prstGeom>
          <a:effectLst>
            <a:glow rad="63500">
              <a:schemeClr val="accent3">
                <a:satMod val="175000"/>
                <a:alpha val="40000"/>
              </a:schemeClr>
            </a:glow>
          </a:effectLst>
        </p:spPr>
      </p:pic>
    </p:spTree>
    <p:extLst>
      <p:ext uri="{BB962C8B-B14F-4D97-AF65-F5344CB8AC3E}">
        <p14:creationId xmlns:p14="http://schemas.microsoft.com/office/powerpoint/2010/main" val="2751461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4</a:t>
            </a:fld>
            <a:endParaRPr lang="en-US" dirty="0"/>
          </a:p>
        </p:txBody>
      </p:sp>
      <p:grpSp>
        <p:nvGrpSpPr>
          <p:cNvPr id="6" name="Group 5">
            <a:extLst>
              <a:ext uri="{FF2B5EF4-FFF2-40B4-BE49-F238E27FC236}">
                <a16:creationId xmlns:a16="http://schemas.microsoft.com/office/drawing/2014/main" id="{EFD83230-62C1-4EDB-BB62-E43917D25BAD}"/>
              </a:ext>
            </a:extLst>
          </p:cNvPr>
          <p:cNvGrpSpPr/>
          <p:nvPr/>
        </p:nvGrpSpPr>
        <p:grpSpPr>
          <a:xfrm>
            <a:off x="270163" y="187638"/>
            <a:ext cx="11651673" cy="6168712"/>
            <a:chOff x="270163" y="187638"/>
            <a:chExt cx="11651673" cy="6168712"/>
          </a:xfrm>
        </p:grpSpPr>
        <p:pic>
          <p:nvPicPr>
            <p:cNvPr id="3" name="Picture 2" descr="Error Message">
              <a:extLst>
                <a:ext uri="{FF2B5EF4-FFF2-40B4-BE49-F238E27FC236}">
                  <a16:creationId xmlns:a16="http://schemas.microsoft.com/office/drawing/2014/main" id="{C4FDE64C-3C85-0FC0-B6BA-E289277BE62D}"/>
                </a:ext>
              </a:extLst>
            </p:cNvPr>
            <p:cNvPicPr>
              <a:picLocks noChangeAspect="1"/>
            </p:cNvPicPr>
            <p:nvPr/>
          </p:nvPicPr>
          <p:blipFill>
            <a:blip r:embed="rId3"/>
            <a:stretch>
              <a:fillRect/>
            </a:stretch>
          </p:blipFill>
          <p:spPr>
            <a:xfrm>
              <a:off x="270163" y="187638"/>
              <a:ext cx="11651673" cy="1122951"/>
            </a:xfrm>
            <a:prstGeom prst="rect">
              <a:avLst/>
            </a:prstGeom>
            <a:effectLst>
              <a:glow rad="63500">
                <a:schemeClr val="accent3">
                  <a:satMod val="175000"/>
                  <a:alpha val="40000"/>
                </a:schemeClr>
              </a:glow>
            </a:effectLst>
          </p:spPr>
        </p:pic>
        <p:pic>
          <p:nvPicPr>
            <p:cNvPr id="7" name="Picture 6" descr="Documents">
              <a:extLst>
                <a:ext uri="{FF2B5EF4-FFF2-40B4-BE49-F238E27FC236}">
                  <a16:creationId xmlns:a16="http://schemas.microsoft.com/office/drawing/2014/main" id="{FE5A89EE-8AFA-6C38-A3CC-B8F6EF01045C}"/>
                </a:ext>
              </a:extLst>
            </p:cNvPr>
            <p:cNvPicPr>
              <a:picLocks noChangeAspect="1"/>
            </p:cNvPicPr>
            <p:nvPr/>
          </p:nvPicPr>
          <p:blipFill>
            <a:blip r:embed="rId4"/>
            <a:stretch>
              <a:fillRect/>
            </a:stretch>
          </p:blipFill>
          <p:spPr>
            <a:xfrm>
              <a:off x="2861445" y="1997859"/>
              <a:ext cx="6846095" cy="4358491"/>
            </a:xfrm>
            <a:prstGeom prst="rect">
              <a:avLst/>
            </a:prstGeom>
            <a:effectLst>
              <a:glow rad="63500">
                <a:schemeClr val="accent3">
                  <a:satMod val="175000"/>
                  <a:alpha val="40000"/>
                </a:schemeClr>
              </a:glow>
            </a:effectLst>
          </p:spPr>
        </p:pic>
        <p:pic>
          <p:nvPicPr>
            <p:cNvPr id="9" name="Picture 8" descr="Error Message">
              <a:extLst>
                <a:ext uri="{FF2B5EF4-FFF2-40B4-BE49-F238E27FC236}">
                  <a16:creationId xmlns:a16="http://schemas.microsoft.com/office/drawing/2014/main" id="{BC99595D-9BB9-356C-C2AD-E4912B5B5923}"/>
                </a:ext>
              </a:extLst>
            </p:cNvPr>
            <p:cNvPicPr>
              <a:picLocks noChangeAspect="1"/>
            </p:cNvPicPr>
            <p:nvPr/>
          </p:nvPicPr>
          <p:blipFill>
            <a:blip r:embed="rId5"/>
            <a:stretch>
              <a:fillRect/>
            </a:stretch>
          </p:blipFill>
          <p:spPr>
            <a:xfrm>
              <a:off x="4552949" y="1497061"/>
              <a:ext cx="3086100" cy="314325"/>
            </a:xfrm>
            <a:prstGeom prst="rect">
              <a:avLst/>
            </a:prstGeom>
            <a:effectLst>
              <a:glow rad="63500">
                <a:schemeClr val="accent3">
                  <a:satMod val="175000"/>
                  <a:alpha val="40000"/>
                </a:schemeClr>
              </a:glow>
            </a:effectLst>
          </p:spPr>
        </p:pic>
        <p:sp>
          <p:nvSpPr>
            <p:cNvPr id="2" name="Oval 1"/>
            <p:cNvSpPr/>
            <p:nvPr/>
          </p:nvSpPr>
          <p:spPr>
            <a:xfrm>
              <a:off x="3854449" y="1155700"/>
              <a:ext cx="4483100" cy="84215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34808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5</a:t>
            </a:fld>
            <a:endParaRPr lang="en-US" dirty="0"/>
          </a:p>
        </p:txBody>
      </p:sp>
      <p:pic>
        <p:nvPicPr>
          <p:cNvPr id="6" name="Picture 5" descr="Create/View Documents tab">
            <a:extLst>
              <a:ext uri="{FF2B5EF4-FFF2-40B4-BE49-F238E27FC236}">
                <a16:creationId xmlns:a16="http://schemas.microsoft.com/office/drawing/2014/main" id="{D46C7D85-46AB-BF2D-F588-ED7CBF821A39}"/>
              </a:ext>
            </a:extLst>
          </p:cNvPr>
          <p:cNvPicPr>
            <a:picLocks noChangeAspect="1"/>
          </p:cNvPicPr>
          <p:nvPr/>
        </p:nvPicPr>
        <p:blipFill rotWithShape="1">
          <a:blip r:embed="rId3"/>
          <a:srcRect t="17939" b="8332"/>
          <a:stretch/>
        </p:blipFill>
        <p:spPr>
          <a:xfrm>
            <a:off x="1728354" y="360217"/>
            <a:ext cx="8735291" cy="3275734"/>
          </a:xfrm>
          <a:prstGeom prst="rect">
            <a:avLst/>
          </a:prstGeom>
          <a:effectLst>
            <a:glow rad="63500">
              <a:schemeClr val="accent3">
                <a:satMod val="175000"/>
                <a:alpha val="40000"/>
              </a:schemeClr>
            </a:glow>
          </a:effectLst>
        </p:spPr>
      </p:pic>
      <p:pic>
        <p:nvPicPr>
          <p:cNvPr id="3" name="Picture 2" descr="Select a Progress Report Period">
            <a:extLst>
              <a:ext uri="{FF2B5EF4-FFF2-40B4-BE49-F238E27FC236}">
                <a16:creationId xmlns:a16="http://schemas.microsoft.com/office/drawing/2014/main" id="{1CEE883E-39F1-ABBD-3A52-3BE3965C623D}"/>
              </a:ext>
            </a:extLst>
          </p:cNvPr>
          <p:cNvPicPr>
            <a:picLocks noChangeAspect="1"/>
          </p:cNvPicPr>
          <p:nvPr/>
        </p:nvPicPr>
        <p:blipFill>
          <a:blip r:embed="rId4"/>
          <a:stretch>
            <a:fillRect/>
          </a:stretch>
        </p:blipFill>
        <p:spPr>
          <a:xfrm>
            <a:off x="3586161" y="3848388"/>
            <a:ext cx="5019675" cy="2295525"/>
          </a:xfrm>
          <a:prstGeom prst="rect">
            <a:avLst/>
          </a:prstGeom>
          <a:effectLst>
            <a:glow rad="63500">
              <a:schemeClr val="accent3">
                <a:satMod val="175000"/>
                <a:alpha val="40000"/>
              </a:schemeClr>
            </a:glow>
          </a:effectLst>
        </p:spPr>
      </p:pic>
      <p:sp>
        <p:nvSpPr>
          <p:cNvPr id="2" name="Right Arrow 1"/>
          <p:cNvSpPr/>
          <p:nvPr/>
        </p:nvSpPr>
        <p:spPr>
          <a:xfrm>
            <a:off x="1917700" y="1998084"/>
            <a:ext cx="939800" cy="31331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09387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6</a:t>
            </a:fld>
            <a:endParaRPr lang="en-US" dirty="0"/>
          </a:p>
        </p:txBody>
      </p:sp>
      <p:grpSp>
        <p:nvGrpSpPr>
          <p:cNvPr id="2" name="Group 1">
            <a:extLst>
              <a:ext uri="{FF2B5EF4-FFF2-40B4-BE49-F238E27FC236}">
                <a16:creationId xmlns:a16="http://schemas.microsoft.com/office/drawing/2014/main" id="{9EFC9C9B-FEBA-49EB-BD45-FD0C6240539E}"/>
              </a:ext>
            </a:extLst>
          </p:cNvPr>
          <p:cNvGrpSpPr/>
          <p:nvPr/>
        </p:nvGrpSpPr>
        <p:grpSpPr>
          <a:xfrm>
            <a:off x="304800" y="1162050"/>
            <a:ext cx="11582400" cy="4533900"/>
            <a:chOff x="304800" y="1162050"/>
            <a:chExt cx="11582400" cy="4533900"/>
          </a:xfrm>
        </p:grpSpPr>
        <p:pic>
          <p:nvPicPr>
            <p:cNvPr id="7" name="Picture 6" descr="Select a Reporting Period and Students">
              <a:extLst>
                <a:ext uri="{FF2B5EF4-FFF2-40B4-BE49-F238E27FC236}">
                  <a16:creationId xmlns:a16="http://schemas.microsoft.com/office/drawing/2014/main" id="{E19EED11-D2BD-6307-4410-038866877234}"/>
                </a:ext>
              </a:extLst>
            </p:cNvPr>
            <p:cNvPicPr>
              <a:picLocks noChangeAspect="1"/>
            </p:cNvPicPr>
            <p:nvPr/>
          </p:nvPicPr>
          <p:blipFill>
            <a:blip r:embed="rId3"/>
            <a:stretch>
              <a:fillRect/>
            </a:stretch>
          </p:blipFill>
          <p:spPr>
            <a:xfrm>
              <a:off x="304800" y="1162050"/>
              <a:ext cx="11582400" cy="4533900"/>
            </a:xfrm>
            <a:prstGeom prst="rect">
              <a:avLst/>
            </a:prstGeom>
            <a:effectLst>
              <a:glow rad="63500">
                <a:schemeClr val="accent3">
                  <a:satMod val="175000"/>
                  <a:alpha val="40000"/>
                </a:schemeClr>
              </a:glow>
            </a:effectLst>
          </p:spPr>
        </p:pic>
        <p:sp>
          <p:nvSpPr>
            <p:cNvPr id="6" name="Oval 5">
              <a:extLst>
                <a:ext uri="{C183D7F6-B498-43B3-948B-1728B52AA6E4}">
                  <adec:decorative xmlns:adec="http://schemas.microsoft.com/office/drawing/2017/decorative" val="0"/>
                </a:ext>
              </a:extLst>
            </p:cNvPr>
            <p:cNvSpPr/>
            <p:nvPr/>
          </p:nvSpPr>
          <p:spPr>
            <a:xfrm>
              <a:off x="7317871" y="1701800"/>
              <a:ext cx="3797301" cy="84215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73615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7</a:t>
            </a:fld>
            <a:endParaRPr lang="en-US" dirty="0"/>
          </a:p>
        </p:txBody>
      </p:sp>
      <p:pic>
        <p:nvPicPr>
          <p:cNvPr id="3" name="Picture 2" descr="Progress Report page">
            <a:extLst>
              <a:ext uri="{FF2B5EF4-FFF2-40B4-BE49-F238E27FC236}">
                <a16:creationId xmlns:a16="http://schemas.microsoft.com/office/drawing/2014/main" id="{2F2BF030-D446-44AE-2020-F16FC24AD36B}"/>
              </a:ext>
            </a:extLst>
          </p:cNvPr>
          <p:cNvPicPr>
            <a:picLocks noChangeAspect="1"/>
          </p:cNvPicPr>
          <p:nvPr/>
        </p:nvPicPr>
        <p:blipFill>
          <a:blip r:embed="rId3"/>
          <a:stretch>
            <a:fillRect/>
          </a:stretch>
        </p:blipFill>
        <p:spPr>
          <a:xfrm>
            <a:off x="214745" y="711757"/>
            <a:ext cx="11762509" cy="5434485"/>
          </a:xfrm>
          <a:prstGeom prst="rect">
            <a:avLst/>
          </a:prstGeom>
        </p:spPr>
      </p:pic>
    </p:spTree>
    <p:extLst>
      <p:ext uri="{BB962C8B-B14F-4D97-AF65-F5344CB8AC3E}">
        <p14:creationId xmlns:p14="http://schemas.microsoft.com/office/powerpoint/2010/main" val="3973317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8</a:t>
            </a:fld>
            <a:endParaRPr lang="en-US" dirty="0"/>
          </a:p>
        </p:txBody>
      </p:sp>
      <p:pic>
        <p:nvPicPr>
          <p:cNvPr id="7" name="Picture 6" descr="Saving and document creation options">
            <a:extLst>
              <a:ext uri="{FF2B5EF4-FFF2-40B4-BE49-F238E27FC236}">
                <a16:creationId xmlns:a16="http://schemas.microsoft.com/office/drawing/2014/main" id="{26AD410A-CDAD-4833-5C6D-80B0292EB9E3}"/>
              </a:ext>
            </a:extLst>
          </p:cNvPr>
          <p:cNvPicPr>
            <a:picLocks noChangeAspect="1"/>
          </p:cNvPicPr>
          <p:nvPr/>
        </p:nvPicPr>
        <p:blipFill>
          <a:blip r:embed="rId3"/>
          <a:stretch>
            <a:fillRect/>
          </a:stretch>
        </p:blipFill>
        <p:spPr>
          <a:xfrm>
            <a:off x="152400" y="1810397"/>
            <a:ext cx="11887200" cy="3237206"/>
          </a:xfrm>
          <a:prstGeom prst="rect">
            <a:avLst/>
          </a:prstGeom>
          <a:effectLst>
            <a:glow rad="63500">
              <a:schemeClr val="accent3">
                <a:satMod val="175000"/>
                <a:alpha val="40000"/>
              </a:schemeClr>
            </a:glow>
          </a:effectLst>
        </p:spPr>
      </p:pic>
    </p:spTree>
    <p:extLst>
      <p:ext uri="{BB962C8B-B14F-4D97-AF65-F5344CB8AC3E}">
        <p14:creationId xmlns:p14="http://schemas.microsoft.com/office/powerpoint/2010/main" val="28883208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87CCA63FE6FF458BF74DAFB03E2AE2" ma:contentTypeVersion="6" ma:contentTypeDescription="Create a new document." ma:contentTypeScope="" ma:versionID="2a68fb0c0277f457d9c189647252b398">
  <xsd:schema xmlns:xsd="http://www.w3.org/2001/XMLSchema" xmlns:xs="http://www.w3.org/2001/XMLSchema" xmlns:p="http://schemas.microsoft.com/office/2006/metadata/properties" xmlns:ns2="c6be3168-d595-4e5c-9c6a-416be270f396" xmlns:ns3="e41547f6-303a-4d3e-aa88-ee43ce628126" targetNamespace="http://schemas.microsoft.com/office/2006/metadata/properties" ma:root="true" ma:fieldsID="d2356b96595656fc85d9dcefd27b76ef" ns2:_="" ns3:_="">
    <xsd:import namespace="c6be3168-d595-4e5c-9c6a-416be270f396"/>
    <xsd:import namespace="e41547f6-303a-4d3e-aa88-ee43ce6281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be3168-d595-4e5c-9c6a-416be270f3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41547f6-303a-4d3e-aa88-ee43ce62812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75C8B0-84DA-4267-B6F3-99C9C4F8EF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be3168-d595-4e5c-9c6a-416be270f396"/>
    <ds:schemaRef ds:uri="e41547f6-303a-4d3e-aa88-ee43ce6281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F7D7FF8-AE9C-4A49-861A-D56B7F60CE76}">
  <ds:schemaRefs>
    <ds:schemaRef ds:uri="http://purl.org/dc/dcmitype/"/>
    <ds:schemaRef ds:uri="http://schemas.microsoft.com/office/infopath/2007/PartnerControls"/>
    <ds:schemaRef ds:uri="http://purl.org/dc/elements/1.1/"/>
    <ds:schemaRef ds:uri="http://schemas.microsoft.com/office/2006/metadata/properties"/>
    <ds:schemaRef ds:uri="http://purl.org/dc/terms/"/>
    <ds:schemaRef ds:uri="ccc0be8c-5244-46e0-b909-2f7e33c110c2"/>
    <ds:schemaRef ds:uri="http://schemas.microsoft.com/office/2006/documentManagement/typ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2797DC6-2967-40CA-91F4-C6FF638592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1164</TotalTime>
  <Words>666</Words>
  <Application>Microsoft Office PowerPoint</Application>
  <PresentationFormat>Widescreen</PresentationFormat>
  <Paragraphs>38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Progress Report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PCG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Robb Geier</dc:creator>
  <cp:lastModifiedBy>Falconer, Matthew</cp:lastModifiedBy>
  <cp:revision>21</cp:revision>
  <dcterms:created xsi:type="dcterms:W3CDTF">2014-01-18T18:47:42Z</dcterms:created>
  <dcterms:modified xsi:type="dcterms:W3CDTF">2022-08-23T17:31:18Z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0x0101005887CCA63FE6FF458BF74DAFB03E2AE2</vt:lpwstr>
  </property>
  <property fmtid="{D5CDD505-2E9C-101B-9397-08002B2CF9AE}" pid="3" name="MediaServiceImageTags">
    <vt:lpwstr/>
  </property>
</Properties>
</file>