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Lst>
  <p:notesMasterIdLst>
    <p:notesMasterId r:id="rId12"/>
  </p:notesMasterIdLst>
  <p:sldIdLst>
    <p:sldId id="331" r:id="rId5"/>
    <p:sldId id="317" r:id="rId6"/>
    <p:sldId id="318" r:id="rId7"/>
    <p:sldId id="322" r:id="rId8"/>
    <p:sldId id="323" r:id="rId9"/>
    <p:sldId id="324" r:id="rId10"/>
    <p:sldId id="33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71289" autoAdjust="0"/>
  </p:normalViewPr>
  <p:slideViewPr>
    <p:cSldViewPr snapToGrid="0">
      <p:cViewPr varScale="1">
        <p:scale>
          <a:sx n="50" d="100"/>
          <a:sy n="50" d="100"/>
        </p:scale>
        <p:origin x="1336"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206"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well, Sarah" userId="76bd51f8-50f2-47c6-8688-3fc429ae7d4a" providerId="ADAL" clId="{646A47ED-3342-495A-969C-7C9161F80E59}"/>
    <pc:docChg chg="custSel modSld">
      <pc:chgData name="Elwell, Sarah" userId="76bd51f8-50f2-47c6-8688-3fc429ae7d4a" providerId="ADAL" clId="{646A47ED-3342-495A-969C-7C9161F80E59}" dt="2022-08-04T12:56:17.172" v="55"/>
      <pc:docMkLst>
        <pc:docMk/>
      </pc:docMkLst>
      <pc:sldChg chg="modNotesTx">
        <pc:chgData name="Elwell, Sarah" userId="76bd51f8-50f2-47c6-8688-3fc429ae7d4a" providerId="ADAL" clId="{646A47ED-3342-495A-969C-7C9161F80E59}" dt="2022-08-04T12:47:30.658" v="49"/>
        <pc:sldMkLst>
          <pc:docMk/>
          <pc:sldMk cId="2431321914" sldId="275"/>
        </pc:sldMkLst>
      </pc:sldChg>
      <pc:sldChg chg="modNotesTx">
        <pc:chgData name="Elwell, Sarah" userId="76bd51f8-50f2-47c6-8688-3fc429ae7d4a" providerId="ADAL" clId="{646A47ED-3342-495A-969C-7C9161F80E59}" dt="2022-07-07T23:02:48.871" v="0"/>
        <pc:sldMkLst>
          <pc:docMk/>
          <pc:sldMk cId="937634667" sldId="278"/>
        </pc:sldMkLst>
      </pc:sldChg>
      <pc:sldChg chg="modNotesTx">
        <pc:chgData name="Elwell, Sarah" userId="76bd51f8-50f2-47c6-8688-3fc429ae7d4a" providerId="ADAL" clId="{646A47ED-3342-495A-969C-7C9161F80E59}" dt="2022-07-07T23:02:58.600" v="10" actId="20577"/>
        <pc:sldMkLst>
          <pc:docMk/>
          <pc:sldMk cId="739852198" sldId="282"/>
        </pc:sldMkLst>
      </pc:sldChg>
      <pc:sldChg chg="modSp mod modNotesTx">
        <pc:chgData name="Elwell, Sarah" userId="76bd51f8-50f2-47c6-8688-3fc429ae7d4a" providerId="ADAL" clId="{646A47ED-3342-495A-969C-7C9161F80E59}" dt="2022-07-07T23:04:59.437" v="48" actId="20577"/>
        <pc:sldMkLst>
          <pc:docMk/>
          <pc:sldMk cId="3911061255" sldId="447"/>
        </pc:sldMkLst>
        <pc:spChg chg="mod">
          <ac:chgData name="Elwell, Sarah" userId="76bd51f8-50f2-47c6-8688-3fc429ae7d4a" providerId="ADAL" clId="{646A47ED-3342-495A-969C-7C9161F80E59}" dt="2022-07-07T23:04:14.252" v="12" actId="255"/>
          <ac:spMkLst>
            <pc:docMk/>
            <pc:sldMk cId="3911061255" sldId="447"/>
            <ac:spMk id="3" creationId="{D0D5A7D9-3909-AEF3-95F0-0E5C6C4D26C0}"/>
          </ac:spMkLst>
        </pc:spChg>
      </pc:sldChg>
      <pc:sldChg chg="modNotesTx">
        <pc:chgData name="Elwell, Sarah" userId="76bd51f8-50f2-47c6-8688-3fc429ae7d4a" providerId="ADAL" clId="{646A47ED-3342-495A-969C-7C9161F80E59}" dt="2022-08-04T12:55:24.583" v="50"/>
        <pc:sldMkLst>
          <pc:docMk/>
          <pc:sldMk cId="2250049120" sldId="453"/>
        </pc:sldMkLst>
      </pc:sldChg>
      <pc:sldChg chg="modNotesTx">
        <pc:chgData name="Elwell, Sarah" userId="76bd51f8-50f2-47c6-8688-3fc429ae7d4a" providerId="ADAL" clId="{646A47ED-3342-495A-969C-7C9161F80E59}" dt="2022-08-04T12:55:53.317" v="53" actId="20577"/>
        <pc:sldMkLst>
          <pc:docMk/>
          <pc:sldMk cId="3587112126" sldId="454"/>
        </pc:sldMkLst>
      </pc:sldChg>
      <pc:sldChg chg="modNotesTx">
        <pc:chgData name="Elwell, Sarah" userId="76bd51f8-50f2-47c6-8688-3fc429ae7d4a" providerId="ADAL" clId="{646A47ED-3342-495A-969C-7C9161F80E59}" dt="2022-08-04T12:56:17.172" v="55"/>
        <pc:sldMkLst>
          <pc:docMk/>
          <pc:sldMk cId="518908964" sldId="4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3EB38-C064-4C52-A35D-D40DB2B7683B}" type="datetimeFigureOut">
              <a:rPr lang="en-US" smtClean="0"/>
              <a:pPr/>
              <a:t>8/5/2022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38F621-8F2C-4F90-852A-E36809B397B3}" type="slidenum">
              <a:rPr lang="en-US" smtClean="0"/>
              <a:pPr/>
              <a:t>2</a:t>
            </a:fld>
            <a:endParaRPr lang="en-US"/>
          </a:p>
        </p:txBody>
      </p:sp>
    </p:spTree>
    <p:extLst>
      <p:ext uri="{BB962C8B-B14F-4D97-AF65-F5344CB8AC3E}">
        <p14:creationId xmlns:p14="http://schemas.microsoft.com/office/powerpoint/2010/main" val="211840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Now, we are going to transition to a general introduction to the basic navigation and functions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Referral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Evaluation module.</a:t>
            </a:r>
          </a:p>
          <a:p>
            <a:pPr marL="0" marR="0">
              <a:lnSpc>
                <a:spcPct val="107000"/>
              </a:lnSpc>
              <a:spcBef>
                <a:spcPts val="0"/>
              </a:spcBef>
              <a:spcAft>
                <a:spcPts val="800"/>
              </a:spcAft>
            </a:pP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Basic</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navigation and functionality of Referral and Evaluation,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IEP </a:t>
            </a:r>
            <a:r>
              <a:rPr lang="en-US" sz="1800" dirty="0">
                <a:effectLst/>
                <a:latin typeface="Calibri" panose="020F0502020204030204" pitchFamily="34" charset="0"/>
                <a:ea typeface="Calibri" panose="020F0502020204030204" pitchFamily="34" charset="0"/>
                <a:cs typeface="Times New Roman" panose="02020603050405020304" pitchFamily="18" charset="0"/>
              </a:rPr>
              <a:t>Process,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Services Plans </a:t>
            </a:r>
            <a:r>
              <a:rPr lang="en-US" sz="1800" dirty="0">
                <a:effectLst/>
                <a:latin typeface="Calibri" panose="020F0502020204030204" pitchFamily="34" charset="0"/>
                <a:ea typeface="Calibri" panose="020F0502020204030204" pitchFamily="34" charset="0"/>
                <a:cs typeface="Times New Roman" panose="02020603050405020304" pitchFamily="18" charset="0"/>
              </a:rPr>
              <a:t>Process, and 504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Process is </a:t>
            </a:r>
            <a:r>
              <a:rPr lang="en-US" sz="1800" dirty="0">
                <a:effectLst/>
                <a:latin typeface="Calibri" panose="020F0502020204030204" pitchFamily="34" charset="0"/>
                <a:ea typeface="Calibri" panose="020F0502020204030204" pitchFamily="34" charset="0"/>
                <a:cs typeface="Times New Roman" panose="02020603050405020304" pitchFamily="18" charset="0"/>
              </a:rPr>
              <a:t>the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same or very similar. </a:t>
            </a:r>
          </a:p>
          <a:p>
            <a:pPr marL="0" marR="0">
              <a:lnSpc>
                <a:spcPct val="107000"/>
              </a:lnSpc>
              <a:spcBef>
                <a:spcPts val="0"/>
              </a:spcBef>
              <a:spcAft>
                <a:spcPts val="800"/>
              </a:spcAft>
            </a:pP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To </a:t>
            </a:r>
            <a:r>
              <a:rPr lang="en-US" sz="1800" dirty="0">
                <a:effectLst/>
                <a:latin typeface="Calibri" panose="020F0502020204030204" pitchFamily="34" charset="0"/>
                <a:ea typeface="Calibri" panose="020F0502020204030204" pitchFamily="34" charset="0"/>
                <a:cs typeface="Times New Roman" panose="02020603050405020304" pitchFamily="18" charset="0"/>
              </a:rPr>
              <a:t>begin, click into the first </a:t>
            </a: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tile</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and proceed through the panels and tiles sequentially.  Although you may navigate to different tiles out of sequence, in order to learn the workflow and the rules of completion, we recommend going through the process sequentially to be able to troubleshoot any errors.</a:t>
            </a:r>
          </a:p>
          <a:p>
            <a:pPr marL="0" marR="0">
              <a:lnSpc>
                <a:spcPct val="107000"/>
              </a:lnSpc>
              <a:spcBef>
                <a:spcPts val="0"/>
              </a:spcBef>
              <a:spcAft>
                <a:spcPts val="800"/>
              </a:spcAft>
            </a:pPr>
            <a:endPar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Let’s begin with the Referral and Evaluation Process.  [NEED to INSERT THE SCREENSHOT OF TILES FOR THE REFERRAL EVALUATION MODULE]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3</a:t>
            </a:fld>
            <a:endParaRPr lang="en-US"/>
          </a:p>
        </p:txBody>
      </p:sp>
    </p:spTree>
    <p:extLst>
      <p:ext uri="{BB962C8B-B14F-4D97-AF65-F5344CB8AC3E}">
        <p14:creationId xmlns:p14="http://schemas.microsoft.com/office/powerpoint/2010/main" val="525941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 clicking into a tile, the user is brought to a page. In our example here, this is the IEP Meeting Information page, which is the first step in the IEP Process. The user will see a variety of Panels on the page with different instructions and steps to complete. Here the first panel is the Scheduling a Meeting panel. There is a blue information icon that calls out important information or guidance for the user to read. To complete this panel, the user would either check the box and select an existing PPT meeting or more likely, click on the blue link in the upper right corner to Create a new Notice of Planning and Placement Team Meeting. Anytime the user clicks on the blue links, they will be brought to a pop-up panel where they will either create a document or enter information. Please note, most panels have a Save button in the bottom right corner. Users should assume that information is not saved until they click the green Save button. While the system does at times auto-save, and the user will see a green Saved flash on their screen, it is safe to assume that information does not save until you click save. Clicking save on a panel may also trigger new panels to open further down on the page depending on the information the user entered so it is important to consistently click save.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4</a:t>
            </a:fld>
            <a:endParaRPr lang="en-US"/>
          </a:p>
        </p:txBody>
      </p:sp>
    </p:spTree>
    <p:extLst>
      <p:ext uri="{BB962C8B-B14F-4D97-AF65-F5344CB8AC3E}">
        <p14:creationId xmlns:p14="http://schemas.microsoft.com/office/powerpoint/2010/main" val="3762801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Clicking to Create Notice of Planning and Placement Team Meeting, we are going to demonstrate the standard functionality of creating documents in the system. The user would complete the details on the page. Required fields are often noted in red for the user and scheduling dates typically default to the current date, but can be adjusted as needed. </a:t>
            </a:r>
          </a:p>
          <a:p>
            <a:pPr marL="0" marR="0">
              <a:lnSpc>
                <a:spcPct val="107000"/>
              </a:lnSpc>
              <a:spcBef>
                <a:spcPts val="0"/>
              </a:spcBef>
              <a:spcAft>
                <a:spcPts val="8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After completing the document, at the bottom of the page the user has options. Close will close this pop-up panel and return the user to the previous page without saving. Save will save the user’s work and keep the user on this page. Create Draft will create a draft document for the user to review. I</a:t>
            </a:r>
            <a:r>
              <a:rPr lang="en-US" sz="1800" b="0" dirty="0">
                <a:effectLst/>
                <a:latin typeface="Calibri" panose="020F0502020204030204" pitchFamily="34" charset="0"/>
                <a:ea typeface="Calibri" panose="020F0502020204030204" pitchFamily="34" charset="0"/>
                <a:cs typeface="Arial" panose="020B0604020202020204" pitchFamily="34" charset="0"/>
              </a:rPr>
              <a:t>t is advised that the user click CREATE DRAFT to look at the document and check it for any typos or mistakes.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The document will pop-up in a separate screen for the user to review and the user will note that it is a draft due to the DRAFT watermark. The user can download and print the draft document or exit the page after reviewing. </a:t>
            </a:r>
            <a:r>
              <a:rPr lang="en-US" sz="1800" b="0" dirty="0">
                <a:effectLst/>
                <a:latin typeface="Calibri" panose="020F0502020204030204" pitchFamily="34" charset="0"/>
                <a:ea typeface="Calibri" panose="020F0502020204030204" pitchFamily="34" charset="0"/>
                <a:cs typeface="Arial" panose="020B0604020202020204" pitchFamily="34" charset="0"/>
              </a:rPr>
              <a:t>When the user is satisfied that all information is correct</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click Create Final to create the final document. The final document will pop-up in a separate screen where the user can download, print, or exit the page.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b="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800" b="0" dirty="0">
                <a:effectLst/>
                <a:latin typeface="Calibri" panose="020F0502020204030204" pitchFamily="34" charset="0"/>
                <a:ea typeface="Calibri" panose="020F0502020204030204" pitchFamily="34" charset="0"/>
                <a:cs typeface="Arial" panose="020B0604020202020204" pitchFamily="34" charset="0"/>
              </a:rPr>
              <a:t>Please note, only certain administrative users can remove finalized documents, so the draft feature should be used to check work before creating a final document.</a:t>
            </a:r>
            <a:endParaRPr lang="en-US" sz="1800" b="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5</a:t>
            </a:fld>
            <a:endParaRPr lang="en-US"/>
          </a:p>
        </p:txBody>
      </p:sp>
    </p:spTree>
    <p:extLst>
      <p:ext uri="{BB962C8B-B14F-4D97-AF65-F5344CB8AC3E}">
        <p14:creationId xmlns:p14="http://schemas.microsoft.com/office/powerpoint/2010/main" val="3880599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Some user types do not have the ability to create certain draft or final documents and will receive a red error message telling them that they do not have the permission to create the draft or final document when they click on the Create Draft or Create Final button.</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b="0" dirty="0">
                <a:effectLst/>
                <a:latin typeface="Calibri" panose="020F0502020204030204" pitchFamily="34" charset="0"/>
                <a:ea typeface="Calibri" panose="020F0502020204030204" pitchFamily="34" charset="0"/>
                <a:cs typeface="Times New Roman" panose="02020603050405020304" pitchFamily="18" charset="0"/>
              </a:rPr>
              <a:t>Both draft and final documents will save in the Documents section at the bottom of most pages in the process. </a:t>
            </a:r>
            <a:r>
              <a:rPr lang="en-US" sz="1800" b="0" dirty="0">
                <a:effectLst/>
                <a:latin typeface="Calibri" panose="020F0502020204030204" pitchFamily="34" charset="0"/>
                <a:ea typeface="Calibri" panose="020F0502020204030204" pitchFamily="34" charset="0"/>
                <a:cs typeface="Arial" panose="020B0604020202020204" pitchFamily="34" charset="0"/>
              </a:rPr>
              <a:t>Each time the user clicks CREATE DRAFT the new draft document will replace the previous draft. When the user creates a final document, the final version will replace the draft document here and will be saved in CT-SEDS as part of the student’s history. It can be viewed on the Create/View Documents page we reviewed in the video earlier.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800" b="0" dirty="0">
              <a:effectLst/>
              <a:latin typeface="Calibri" panose="020F0502020204030204" pitchFamily="34" charset="0"/>
              <a:ea typeface="Calibri" panose="020F0502020204030204" pitchFamily="34" charset="0"/>
              <a:cs typeface="Arial" panose="020B0604020202020204" pitchFamily="34" charset="0"/>
            </a:endParaRPr>
          </a:p>
          <a:p>
            <a:pPr marL="0" marR="0">
              <a:spcBef>
                <a:spcPts val="0"/>
              </a:spcBef>
              <a:spcAft>
                <a:spcPts val="800"/>
              </a:spcAft>
            </a:pPr>
            <a:r>
              <a:rPr lang="en-US" sz="1800" b="0" dirty="0">
                <a:effectLst/>
                <a:latin typeface="Calibri" panose="020F0502020204030204" pitchFamily="34" charset="0"/>
                <a:ea typeface="Calibri" panose="020F0502020204030204" pitchFamily="34" charset="0"/>
                <a:cs typeface="Arial" panose="020B0604020202020204" pitchFamily="34" charset="0"/>
              </a:rPr>
              <a:t>Please note, any final document could go to parents via the Parent Portal.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6</a:t>
            </a:fld>
            <a:endParaRPr lang="en-US"/>
          </a:p>
        </p:txBody>
      </p:sp>
    </p:spTree>
    <p:extLst>
      <p:ext uri="{BB962C8B-B14F-4D97-AF65-F5344CB8AC3E}">
        <p14:creationId xmlns:p14="http://schemas.microsoft.com/office/powerpoint/2010/main" val="4037151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Basic navigation in CT-SEDS is also the same throughout all the processes. </a:t>
            </a:r>
            <a:r>
              <a:rPr lang="en-US" sz="1800" dirty="0">
                <a:effectLst/>
                <a:latin typeface="Calibri" panose="020F0502020204030204" pitchFamily="34" charset="0"/>
                <a:ea typeface="Calibri" panose="020F0502020204030204" pitchFamily="34" charset="0"/>
                <a:cs typeface="Arial" panose="020B0604020202020204" pitchFamily="34" charset="0"/>
              </a:rPr>
              <a:t>On all pages in the process, the user will see an orange and green arrow at the top right of the page. The green arrow is the Save and Continue button. It will save everything on the page and complete error checks, called rules of completion, for any required fields that have not been completed on the page. If all fields have been successfully completed, clicking the green arrow will save all information on the page and move the user to the next page in the process. If all fields have not been successfully completed, clicking the green arrow will save all the information on the save and the user will see a red error message telling them what needs to be completed or corrected on the page before moving forward. The orange arrow in the upper right pointing to the left is the Back button, which will take the user to the previous page in the process, but will </a:t>
            </a:r>
            <a:r>
              <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NOT SAVE </a:t>
            </a:r>
            <a:r>
              <a:rPr lang="en-US" sz="1800" dirty="0">
                <a:effectLst/>
                <a:latin typeface="Calibri" panose="020F0502020204030204" pitchFamily="34" charset="0"/>
                <a:ea typeface="Calibri" panose="020F0502020204030204" pitchFamily="34" charset="0"/>
                <a:cs typeface="Arial" panose="020B0604020202020204" pitchFamily="34" charset="0"/>
              </a:rPr>
              <a:t>the data entered on the page.</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Arial" panose="020B0604020202020204" pitchFamily="34" charset="0"/>
              </a:rPr>
              <a:t>If the user wishes to navigate to another page without filling out all required fields, the user may do so by clicking the blue box with an arrow on the right side of the page to open up the Side Navigation Panel. The Side Navigation Panel shows all the page options in the process and the user can click into any page. The page the user is currently on is indicated by a blue line. Please note, using the Side Navigation Panel does not run the error check or save information so should only be used when the user needs to skip ahead in the process.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Times New Roman" panose="02020603050405020304" pitchFamily="18" charset="0"/>
            </a:endParaRPr>
          </a:p>
          <a:p>
            <a:pPr marL="0" marR="0" fontAlgn="base">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538F621-8F2C-4F90-852A-E36809B397B3}" type="slidenum">
              <a:rPr lang="en-US" smtClean="0"/>
              <a:pPr/>
              <a:t>7</a:t>
            </a:fld>
            <a:endParaRPr lang="en-US"/>
          </a:p>
        </p:txBody>
      </p:sp>
    </p:spTree>
    <p:extLst>
      <p:ext uri="{BB962C8B-B14F-4D97-AF65-F5344CB8AC3E}">
        <p14:creationId xmlns:p14="http://schemas.microsoft.com/office/powerpoint/2010/main" val="36834680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22000">
              <a:schemeClr val="bg1"/>
            </a:gs>
            <a:gs pos="44000">
              <a:schemeClr val="accent3">
                <a:lumMod val="40000"/>
                <a:lumOff val="60000"/>
              </a:schemeClr>
            </a:gs>
            <a:gs pos="72000">
              <a:schemeClr val="accent1">
                <a:lumMod val="75000"/>
                <a:alpha val="92000"/>
              </a:schemeClr>
            </a:gs>
            <a:gs pos="97000">
              <a:schemeClr val="accent1">
                <a:lumMod val="75000"/>
              </a:schemeClr>
            </a:gs>
          </a:gsLst>
          <a:lin ang="16200000" scaled="1"/>
        </a:gra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276350" y="838404"/>
            <a:ext cx="9144000" cy="1655762"/>
          </a:xfrm>
        </p:spPr>
        <p:txBody>
          <a:bodyPr>
            <a:normAutofit/>
          </a:bodyPr>
          <a:lstStyle>
            <a:lvl1pPr marL="0" indent="0" algn="l">
              <a:buNone/>
              <a:defRPr lang="en-US" sz="4800" i="0" kern="120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style</a:t>
            </a:r>
          </a:p>
        </p:txBody>
      </p:sp>
      <p:pic>
        <p:nvPicPr>
          <p:cNvPr id="10" name="Picture 9" descr="A picture containing text, sign&#10;&#10;Description automatically generated">
            <a:extLst>
              <a:ext uri="{FF2B5EF4-FFF2-40B4-BE49-F238E27FC236}">
                <a16:creationId xmlns:a16="http://schemas.microsoft.com/office/drawing/2014/main" id="{22F73CC8-A9B4-4365-8BE2-E4C722324AE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159" y="5378858"/>
            <a:ext cx="2966852" cy="856433"/>
          </a:xfrm>
          <a:prstGeom prst="rect">
            <a:avLst/>
          </a:prstGeom>
        </p:spPr>
      </p:pic>
      <p:pic>
        <p:nvPicPr>
          <p:cNvPr id="12" name="Picture 11" descr="Logo&#10;&#10;Description automatically generated">
            <a:extLst>
              <a:ext uri="{FF2B5EF4-FFF2-40B4-BE49-F238E27FC236}">
                <a16:creationId xmlns:a16="http://schemas.microsoft.com/office/drawing/2014/main" id="{D3BBBD37-59D4-461F-9507-6779525E3143}"/>
              </a:ext>
            </a:extLst>
          </p:cNvPr>
          <p:cNvPicPr>
            <a:picLocks noChangeAspect="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712167" y="3820672"/>
            <a:ext cx="2767666" cy="205510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06FE992B-7FF4-4996-9D06-A6F56B235FE7}"/>
              </a:ext>
            </a:extLst>
          </p:cNvPr>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605157" y="4930360"/>
            <a:ext cx="3237359" cy="1304931"/>
          </a:xfrm>
          <a:prstGeom prst="rect">
            <a:avLst/>
          </a:prstGeom>
        </p:spPr>
      </p:pic>
    </p:spTree>
    <p:extLst>
      <p:ext uri="{BB962C8B-B14F-4D97-AF65-F5344CB8AC3E}">
        <p14:creationId xmlns:p14="http://schemas.microsoft.com/office/powerpoint/2010/main" val="26192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E188468-C23C-4D82-A5EB-CA9B2AADACEC}"/>
              </a:ext>
            </a:extLst>
          </p:cNvPr>
          <p:cNvSpPr/>
          <p:nvPr userDrawn="1"/>
        </p:nvSpPr>
        <p:spPr>
          <a:xfrm>
            <a:off x="0" y="0"/>
            <a:ext cx="12192000" cy="1485900"/>
          </a:xfrm>
          <a:prstGeom prst="rect">
            <a:avLst/>
          </a:prstGeom>
          <a:solidFill>
            <a:schemeClr val="accent1">
              <a:lumMod val="75000"/>
            </a:schemeClr>
          </a:solidFill>
          <a:ln w="12700" cap="flat" cmpd="sng" algn="ctr">
            <a:solidFill>
              <a:srgbClr val="1CADE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156839" y="80168"/>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66775" y="1825625"/>
            <a:ext cx="10515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6" name="Slide Number Placeholder 5"/>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cxnSp>
        <p:nvCxnSpPr>
          <p:cNvPr id="8" name="Straight Connector 7">
            <a:extLst>
              <a:ext uri="{FF2B5EF4-FFF2-40B4-BE49-F238E27FC236}">
                <a16:creationId xmlns:a16="http://schemas.microsoft.com/office/drawing/2014/main" id="{FDD1D3EC-4C65-4637-9703-FE1E4884FFF6}"/>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232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i="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a:xfrm>
            <a:off x="6743700" y="6356349"/>
            <a:ext cx="4114800" cy="365125"/>
          </a:xfrm>
        </p:spPr>
        <p:txBody>
          <a:bodyPr/>
          <a:lstStyle>
            <a:lvl1pPr algn="r">
              <a:defRPr>
                <a:solidFill>
                  <a:schemeClr val="bg1"/>
                </a:solidFill>
              </a:defRPr>
            </a:lvl1pPr>
          </a:lstStyle>
          <a:p>
            <a:r>
              <a:rPr lang="en-US"/>
              <a:t>Connecticut Special Education Data System </a:t>
            </a:r>
            <a:r>
              <a:rPr lang="en-US" b="1"/>
              <a:t>CT-SEDS</a:t>
            </a:r>
            <a:endParaRPr lang="en-US" b="1" i="1" dirty="0"/>
          </a:p>
        </p:txBody>
      </p:sp>
      <p:sp>
        <p:nvSpPr>
          <p:cNvPr id="6" name="Slide Number Placeholder 5"/>
          <p:cNvSpPr>
            <a:spLocks noGrp="1"/>
          </p:cNvSpPr>
          <p:nvPr>
            <p:ph type="sldNum" sz="quarter" idx="12"/>
          </p:nvPr>
        </p:nvSpPr>
        <p:spPr>
          <a:xfrm>
            <a:off x="10858500" y="6356350"/>
            <a:ext cx="495300" cy="365125"/>
          </a:xfrm>
        </p:spPr>
        <p:txBody>
          <a:bodyPr/>
          <a:lstStyle>
            <a:lvl1pPr>
              <a:defRPr>
                <a:solidFill>
                  <a:schemeClr val="bg1"/>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20959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F0621C0-DD01-44FE-B2A5-FCB48685DEB6}"/>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62593" y="57943"/>
            <a:ext cx="10515600"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a:extLst>
              <a:ext uri="{FF2B5EF4-FFF2-40B4-BE49-F238E27FC236}">
                <a16:creationId xmlns:a16="http://schemas.microsoft.com/office/drawing/2014/main" id="{0F3CC1BF-6F3F-4A94-9334-5FDCFDD53304}"/>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EB95C22A-343C-4E5F-A276-FD73882F8C34}"/>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1" name="Slide Number Placeholder 5">
            <a:extLst>
              <a:ext uri="{FF2B5EF4-FFF2-40B4-BE49-F238E27FC236}">
                <a16:creationId xmlns:a16="http://schemas.microsoft.com/office/drawing/2014/main" id="{9A0DA29A-54BE-43A7-AAD3-C85A5C798FA3}"/>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535897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accent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FB2791F2-DBC6-4C85-A89B-B21F3C39B667}"/>
              </a:ext>
            </a:extLst>
          </p:cNvPr>
          <p:cNvSpPr/>
          <p:nvPr userDrawn="1"/>
        </p:nvSpPr>
        <p:spPr>
          <a:xfrm>
            <a:off x="0" y="0"/>
            <a:ext cx="12192000" cy="14859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cxnSp>
        <p:nvCxnSpPr>
          <p:cNvPr id="11" name="Straight Connector 10">
            <a:extLst>
              <a:ext uri="{FF2B5EF4-FFF2-40B4-BE49-F238E27FC236}">
                <a16:creationId xmlns:a16="http://schemas.microsoft.com/office/drawing/2014/main" id="{888493E3-1378-4CCE-9135-A841477646F3}"/>
              </a:ext>
            </a:extLst>
          </p:cNvPr>
          <p:cNvCxnSpPr/>
          <p:nvPr userDrawn="1"/>
        </p:nvCxnSpPr>
        <p:spPr>
          <a:xfrm>
            <a:off x="0" y="1473200"/>
            <a:ext cx="12192000" cy="0"/>
          </a:xfrm>
          <a:prstGeom prst="line">
            <a:avLst/>
          </a:prstGeom>
          <a:ln w="508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656A1174-FDE5-479E-9711-682034D69F72}"/>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13" name="Slide Number Placeholder 5">
            <a:extLst>
              <a:ext uri="{FF2B5EF4-FFF2-40B4-BE49-F238E27FC236}">
                <a16:creationId xmlns:a16="http://schemas.microsoft.com/office/drawing/2014/main" id="{8B3308B3-31EE-4F4C-846B-C2873FEDC7DC}"/>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
        <p:nvSpPr>
          <p:cNvPr id="14" name="Title 1">
            <a:extLst>
              <a:ext uri="{FF2B5EF4-FFF2-40B4-BE49-F238E27FC236}">
                <a16:creationId xmlns:a16="http://schemas.microsoft.com/office/drawing/2014/main" id="{9EA0EC94-9F75-4F91-A3DF-5A6E2C035EFE}"/>
              </a:ext>
            </a:extLst>
          </p:cNvPr>
          <p:cNvSpPr txBox="1">
            <a:spLocks/>
          </p:cNvSpPr>
          <p:nvPr userDrawn="1"/>
        </p:nvSpPr>
        <p:spPr>
          <a:xfrm>
            <a:off x="95250" y="80168"/>
            <a:ext cx="891399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a:t>Click to edit Master title style</a:t>
            </a:r>
            <a:endParaRPr lang="en-US" dirty="0"/>
          </a:p>
        </p:txBody>
      </p:sp>
    </p:spTree>
    <p:extLst>
      <p:ext uri="{BB962C8B-B14F-4D97-AF65-F5344CB8AC3E}">
        <p14:creationId xmlns:p14="http://schemas.microsoft.com/office/powerpoint/2010/main" val="155776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4A0A6F1-18EA-466A-805E-F8CF80856424}"/>
              </a:ext>
            </a:extLst>
          </p:cNvPr>
          <p:cNvSpPr>
            <a:spLocks noGrp="1"/>
          </p:cNvSpPr>
          <p:nvPr>
            <p:ph type="title"/>
          </p:nvPr>
        </p:nvSpPr>
        <p:spPr>
          <a:xfrm>
            <a:off x="95249" y="80168"/>
            <a:ext cx="10429875" cy="1325563"/>
          </a:xfrm>
        </p:spPr>
        <p:txBody>
          <a:bodyPr anchor="ctr"/>
          <a:lstStyle>
            <a:lvl1pPr>
              <a:defRPr>
                <a:solidFill>
                  <a:schemeClr val="accent1">
                    <a:lumMod val="50000"/>
                  </a:schemeClr>
                </a:solidFill>
              </a:defRPr>
            </a:lvl1pPr>
          </a:lstStyle>
          <a:p>
            <a:r>
              <a:rPr lang="en-US" dirty="0"/>
              <a:t>Click to edit Master title style</a:t>
            </a:r>
          </a:p>
        </p:txBody>
      </p:sp>
      <p:sp>
        <p:nvSpPr>
          <p:cNvPr id="7" name="Footer Placeholder 4">
            <a:extLst>
              <a:ext uri="{FF2B5EF4-FFF2-40B4-BE49-F238E27FC236}">
                <a16:creationId xmlns:a16="http://schemas.microsoft.com/office/drawing/2014/main" id="{1F250C37-0F34-4005-A5F1-3C8F84822FAD}"/>
              </a:ext>
            </a:extLst>
          </p:cNvPr>
          <p:cNvSpPr>
            <a:spLocks noGrp="1"/>
          </p:cNvSpPr>
          <p:nvPr>
            <p:ph type="ftr" sz="quarter" idx="11"/>
          </p:nvPr>
        </p:nvSpPr>
        <p:spPr>
          <a:xfrm>
            <a:off x="6761746" y="6356350"/>
            <a:ext cx="4114800" cy="365125"/>
          </a:xfrm>
        </p:spPr>
        <p:txBody>
          <a:bodyPr/>
          <a:lstStyle>
            <a:lvl1pPr algn="r">
              <a:defRPr>
                <a:solidFill>
                  <a:schemeClr val="accent1">
                    <a:lumMod val="50000"/>
                  </a:schemeClr>
                </a:solidFill>
              </a:defRPr>
            </a:lvl1pPr>
          </a:lstStyle>
          <a:p>
            <a:r>
              <a:rPr lang="en-US" dirty="0"/>
              <a:t>Connecticut Special Education Data System </a:t>
            </a:r>
            <a:r>
              <a:rPr lang="en-US" b="1" dirty="0"/>
              <a:t>CT-SEDS</a:t>
            </a:r>
            <a:endParaRPr lang="en-US" b="1" i="1" dirty="0"/>
          </a:p>
        </p:txBody>
      </p:sp>
      <p:sp>
        <p:nvSpPr>
          <p:cNvPr id="8" name="Slide Number Placeholder 5">
            <a:extLst>
              <a:ext uri="{FF2B5EF4-FFF2-40B4-BE49-F238E27FC236}">
                <a16:creationId xmlns:a16="http://schemas.microsoft.com/office/drawing/2014/main" id="{AAC58C80-3E95-4961-A710-FCCF6CC13C30}"/>
              </a:ext>
            </a:extLst>
          </p:cNvPr>
          <p:cNvSpPr>
            <a:spLocks noGrp="1"/>
          </p:cNvSpPr>
          <p:nvPr>
            <p:ph type="sldNum" sz="quarter" idx="12"/>
          </p:nvPr>
        </p:nvSpPr>
        <p:spPr>
          <a:xfrm>
            <a:off x="10876546" y="6356350"/>
            <a:ext cx="477253" cy="365125"/>
          </a:xfrm>
        </p:spPr>
        <p:txBody>
          <a:bodyPr/>
          <a:lstStyle>
            <a:lvl1pPr>
              <a:defRPr>
                <a:solidFill>
                  <a:schemeClr val="accent1">
                    <a:lumMod val="50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1137860576"/>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Connecticut Core Standards </a:t>
            </a:r>
            <a:r>
              <a:rPr lang="en-US" b="1" i="1"/>
              <a:t>Systems of Professional Learning</a:t>
            </a:r>
            <a:endParaRPr lang="en-US" b="1" i="1"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78F6C-5F37-4841-ACBE-E9209F23264D}" type="slidenum">
              <a:rPr lang="en-US" smtClean="0"/>
              <a:pPr/>
              <a:t>‹#›</a:t>
            </a:fld>
            <a:endParaRPr lang="en-US" dirty="0"/>
          </a:p>
        </p:txBody>
      </p:sp>
    </p:spTree>
    <p:extLst>
      <p:ext uri="{BB962C8B-B14F-4D97-AF65-F5344CB8AC3E}">
        <p14:creationId xmlns:p14="http://schemas.microsoft.com/office/powerpoint/2010/main" val="335211146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219200" y="444577"/>
            <a:ext cx="9144000" cy="1488998"/>
          </a:xfrm>
        </p:spPr>
        <p:txBody>
          <a:bodyPr/>
          <a:lstStyle/>
          <a:p>
            <a:r>
              <a:rPr lang="en-US" dirty="0"/>
              <a:t/>
            </a:r>
            <a:br>
              <a:rPr lang="en-US" dirty="0"/>
            </a:br>
            <a:endParaRPr lang="en-US" dirty="0"/>
          </a:p>
        </p:txBody>
      </p:sp>
      <p:sp>
        <p:nvSpPr>
          <p:cNvPr id="5" name="Subtitle 4">
            <a:extLst>
              <a:ext uri="{FF2B5EF4-FFF2-40B4-BE49-F238E27FC236}">
                <a16:creationId xmlns:a16="http://schemas.microsoft.com/office/drawing/2014/main" id="{936B03AF-6988-4EAE-B857-0BCB2204172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7756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F37DA93-8F1C-4340-9165-5EE1753857CA}"/>
              </a:ext>
            </a:extLst>
          </p:cNvPr>
          <p:cNvSpPr>
            <a:spLocks noGrp="1"/>
          </p:cNvSpPr>
          <p:nvPr>
            <p:ph type="title"/>
          </p:nvPr>
        </p:nvSpPr>
        <p:spPr/>
        <p:txBody>
          <a:bodyPr/>
          <a:lstStyle/>
          <a:p>
            <a:r>
              <a:rPr lang="en-US" dirty="0" smtClean="0"/>
              <a:t>Referral And Evaluation Module</a:t>
            </a:r>
            <a:endParaRPr lang="en-US" dirty="0"/>
          </a:p>
        </p:txBody>
      </p:sp>
      <p:sp>
        <p:nvSpPr>
          <p:cNvPr id="4" name="Footer Placeholder 3">
            <a:extLst>
              <a:ext uri="{FF2B5EF4-FFF2-40B4-BE49-F238E27FC236}">
                <a16:creationId xmlns:a16="http://schemas.microsoft.com/office/drawing/2014/main" id="{4E652F4C-E6C3-418D-9C78-C85E1BD5FEB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58035AFF-8651-4A96-A494-224E9190C2E7}"/>
              </a:ext>
            </a:extLst>
          </p:cNvPr>
          <p:cNvSpPr>
            <a:spLocks noGrp="1"/>
          </p:cNvSpPr>
          <p:nvPr>
            <p:ph type="sldNum" sz="quarter" idx="12"/>
          </p:nvPr>
        </p:nvSpPr>
        <p:spPr/>
        <p:txBody>
          <a:bodyPr/>
          <a:lstStyle/>
          <a:p>
            <a:fld id="{95C78F6C-5F37-4841-ACBE-E9209F23264D}" type="slidenum">
              <a:rPr lang="en-US" smtClean="0"/>
              <a:pPr/>
              <a:t>2</a:t>
            </a:fld>
            <a:endParaRPr lang="en-US" dirty="0"/>
          </a:p>
        </p:txBody>
      </p:sp>
    </p:spTree>
    <p:extLst>
      <p:ext uri="{BB962C8B-B14F-4D97-AF65-F5344CB8AC3E}">
        <p14:creationId xmlns:p14="http://schemas.microsoft.com/office/powerpoint/2010/main" val="1682040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3</a:t>
            </a:fld>
            <a:endParaRPr lang="en-US" dirty="0"/>
          </a:p>
        </p:txBody>
      </p:sp>
      <p:pic>
        <p:nvPicPr>
          <p:cNvPr id="3" name="Picture 2" descr="IEP Process">
            <a:extLst>
              <a:ext uri="{FF2B5EF4-FFF2-40B4-BE49-F238E27FC236}">
                <a16:creationId xmlns:a16="http://schemas.microsoft.com/office/drawing/2014/main" id="{FA25560C-609E-50AE-D280-3B15D1E37FAC}"/>
              </a:ext>
            </a:extLst>
          </p:cNvPr>
          <p:cNvPicPr>
            <a:picLocks noChangeAspect="1"/>
          </p:cNvPicPr>
          <p:nvPr/>
        </p:nvPicPr>
        <p:blipFill>
          <a:blip r:embed="rId3"/>
          <a:stretch>
            <a:fillRect/>
          </a:stretch>
        </p:blipFill>
        <p:spPr>
          <a:xfrm>
            <a:off x="503634" y="136525"/>
            <a:ext cx="11184732" cy="6273935"/>
          </a:xfrm>
          <a:prstGeom prst="rect">
            <a:avLst/>
          </a:prstGeom>
        </p:spPr>
      </p:pic>
    </p:spTree>
    <p:extLst>
      <p:ext uri="{BB962C8B-B14F-4D97-AF65-F5344CB8AC3E}">
        <p14:creationId xmlns:p14="http://schemas.microsoft.com/office/powerpoint/2010/main" val="4121943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4</a:t>
            </a:fld>
            <a:endParaRPr lang="en-US" dirty="0"/>
          </a:p>
        </p:txBody>
      </p:sp>
      <p:pic>
        <p:nvPicPr>
          <p:cNvPr id="6" name="Picture 5" descr="IEP Meeting Information Page">
            <a:extLst>
              <a:ext uri="{FF2B5EF4-FFF2-40B4-BE49-F238E27FC236}">
                <a16:creationId xmlns:a16="http://schemas.microsoft.com/office/drawing/2014/main" id="{52DA59B4-3F92-14FE-12AF-AD22EE4D17CC}"/>
              </a:ext>
            </a:extLst>
          </p:cNvPr>
          <p:cNvPicPr>
            <a:picLocks noChangeAspect="1"/>
          </p:cNvPicPr>
          <p:nvPr/>
        </p:nvPicPr>
        <p:blipFill>
          <a:blip r:embed="rId3"/>
          <a:stretch>
            <a:fillRect/>
          </a:stretch>
        </p:blipFill>
        <p:spPr>
          <a:xfrm>
            <a:off x="1934978" y="136525"/>
            <a:ext cx="8322043" cy="5872021"/>
          </a:xfrm>
          <a:prstGeom prst="rect">
            <a:avLst/>
          </a:prstGeom>
        </p:spPr>
      </p:pic>
    </p:spTree>
    <p:extLst>
      <p:ext uri="{BB962C8B-B14F-4D97-AF65-F5344CB8AC3E}">
        <p14:creationId xmlns:p14="http://schemas.microsoft.com/office/powerpoint/2010/main" val="281014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5</a:t>
            </a:fld>
            <a:endParaRPr lang="en-US" dirty="0"/>
          </a:p>
        </p:txBody>
      </p:sp>
      <p:pic>
        <p:nvPicPr>
          <p:cNvPr id="3" name="Picture 2">
            <a:extLst>
              <a:ext uri="{FF2B5EF4-FFF2-40B4-BE49-F238E27FC236}">
                <a16:creationId xmlns:a16="http://schemas.microsoft.com/office/drawing/2014/main" id="{BF45A7E2-6E84-F63B-62AD-3E71A62DFAEE}"/>
              </a:ext>
            </a:extLst>
          </p:cNvPr>
          <p:cNvPicPr>
            <a:picLocks noChangeAspect="1"/>
          </p:cNvPicPr>
          <p:nvPr/>
        </p:nvPicPr>
        <p:blipFill>
          <a:blip r:embed="rId3"/>
          <a:stretch>
            <a:fillRect/>
          </a:stretch>
        </p:blipFill>
        <p:spPr>
          <a:xfrm>
            <a:off x="4171950" y="5533127"/>
            <a:ext cx="3848100" cy="542925"/>
          </a:xfrm>
          <a:prstGeom prst="rect">
            <a:avLst/>
          </a:prstGeom>
          <a:effectLst>
            <a:glow rad="63500">
              <a:schemeClr val="accent3">
                <a:satMod val="175000"/>
                <a:alpha val="40000"/>
              </a:schemeClr>
            </a:glow>
          </a:effectLst>
        </p:spPr>
      </p:pic>
      <p:pic>
        <p:nvPicPr>
          <p:cNvPr id="6" name="Picture 5" descr="Create Notice of PPT Meeting">
            <a:extLst>
              <a:ext uri="{FF2B5EF4-FFF2-40B4-BE49-F238E27FC236}">
                <a16:creationId xmlns:a16="http://schemas.microsoft.com/office/drawing/2014/main" id="{D4A21ED9-1878-8F3F-01A7-803487BE0202}"/>
              </a:ext>
            </a:extLst>
          </p:cNvPr>
          <p:cNvPicPr>
            <a:picLocks noChangeAspect="1"/>
          </p:cNvPicPr>
          <p:nvPr/>
        </p:nvPicPr>
        <p:blipFill>
          <a:blip r:embed="rId4"/>
          <a:stretch>
            <a:fillRect/>
          </a:stretch>
        </p:blipFill>
        <p:spPr>
          <a:xfrm>
            <a:off x="1352549" y="513782"/>
            <a:ext cx="10001250" cy="4337412"/>
          </a:xfrm>
          <a:prstGeom prst="rect">
            <a:avLst/>
          </a:prstGeom>
          <a:effectLst>
            <a:glow rad="63500">
              <a:schemeClr val="accent3">
                <a:satMod val="175000"/>
                <a:alpha val="40000"/>
              </a:schemeClr>
            </a:glow>
          </a:effectLst>
        </p:spPr>
      </p:pic>
    </p:spTree>
    <p:extLst>
      <p:ext uri="{BB962C8B-B14F-4D97-AF65-F5344CB8AC3E}">
        <p14:creationId xmlns:p14="http://schemas.microsoft.com/office/powerpoint/2010/main" val="173245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6</a:t>
            </a:fld>
            <a:endParaRPr lang="en-US" dirty="0"/>
          </a:p>
        </p:txBody>
      </p:sp>
      <p:pic>
        <p:nvPicPr>
          <p:cNvPr id="3" name="Picture 2" descr="Documents Panel">
            <a:extLst>
              <a:ext uri="{FF2B5EF4-FFF2-40B4-BE49-F238E27FC236}">
                <a16:creationId xmlns:a16="http://schemas.microsoft.com/office/drawing/2014/main" id="{7A6A2A11-A995-7C6C-B767-9ED4C13A9A6C}"/>
              </a:ext>
            </a:extLst>
          </p:cNvPr>
          <p:cNvPicPr>
            <a:picLocks noChangeAspect="1"/>
          </p:cNvPicPr>
          <p:nvPr/>
        </p:nvPicPr>
        <p:blipFill>
          <a:blip r:embed="rId3"/>
          <a:stretch>
            <a:fillRect/>
          </a:stretch>
        </p:blipFill>
        <p:spPr>
          <a:xfrm>
            <a:off x="323850" y="2387487"/>
            <a:ext cx="11544300" cy="3083594"/>
          </a:xfrm>
          <a:prstGeom prst="rect">
            <a:avLst/>
          </a:prstGeom>
          <a:effectLst>
            <a:glow rad="63500">
              <a:schemeClr val="accent3">
                <a:satMod val="175000"/>
                <a:alpha val="40000"/>
              </a:schemeClr>
            </a:glow>
          </a:effectLst>
        </p:spPr>
      </p:pic>
      <p:pic>
        <p:nvPicPr>
          <p:cNvPr id="9" name="Picture 8" descr="Error Message">
            <a:extLst>
              <a:ext uri="{FF2B5EF4-FFF2-40B4-BE49-F238E27FC236}">
                <a16:creationId xmlns:a16="http://schemas.microsoft.com/office/drawing/2014/main" id="{079268A4-3314-4065-DEF4-BAD021BE2397}"/>
              </a:ext>
            </a:extLst>
          </p:cNvPr>
          <p:cNvPicPr>
            <a:picLocks noChangeAspect="1"/>
          </p:cNvPicPr>
          <p:nvPr/>
        </p:nvPicPr>
        <p:blipFill>
          <a:blip r:embed="rId4"/>
          <a:stretch>
            <a:fillRect/>
          </a:stretch>
        </p:blipFill>
        <p:spPr>
          <a:xfrm>
            <a:off x="3148013" y="378269"/>
            <a:ext cx="6153150" cy="1066800"/>
          </a:xfrm>
          <a:prstGeom prst="rect">
            <a:avLst/>
          </a:prstGeom>
          <a:effectLst>
            <a:glow rad="63500">
              <a:schemeClr val="accent3">
                <a:satMod val="175000"/>
                <a:alpha val="40000"/>
              </a:schemeClr>
            </a:glow>
          </a:effectLst>
        </p:spPr>
      </p:pic>
    </p:spTree>
    <p:extLst>
      <p:ext uri="{BB962C8B-B14F-4D97-AF65-F5344CB8AC3E}">
        <p14:creationId xmlns:p14="http://schemas.microsoft.com/office/powerpoint/2010/main" val="4241031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9A90F0E-F27B-4A34-AC20-EDA18ABC9C7B}"/>
              </a:ext>
            </a:extLst>
          </p:cNvPr>
          <p:cNvSpPr>
            <a:spLocks noGrp="1"/>
          </p:cNvSpPr>
          <p:nvPr>
            <p:ph type="ftr" sz="quarter" idx="11"/>
          </p:nvPr>
        </p:nvSpPr>
        <p:spPr/>
        <p:txBody>
          <a:bodyPr/>
          <a:lstStyle/>
          <a:p>
            <a:r>
              <a:rPr lang="en-US"/>
              <a:t>Connecticut Special Education Data System </a:t>
            </a:r>
            <a:r>
              <a:rPr lang="en-US" b="1"/>
              <a:t>CT-SEDS</a:t>
            </a:r>
            <a:endParaRPr lang="en-US" b="1" i="1" dirty="0"/>
          </a:p>
        </p:txBody>
      </p:sp>
      <p:sp>
        <p:nvSpPr>
          <p:cNvPr id="5" name="Slide Number Placeholder 4">
            <a:extLst>
              <a:ext uri="{FF2B5EF4-FFF2-40B4-BE49-F238E27FC236}">
                <a16:creationId xmlns:a16="http://schemas.microsoft.com/office/drawing/2014/main" id="{6945467F-6343-4373-B026-010D1E9CBD2A}"/>
              </a:ext>
            </a:extLst>
          </p:cNvPr>
          <p:cNvSpPr>
            <a:spLocks noGrp="1"/>
          </p:cNvSpPr>
          <p:nvPr>
            <p:ph type="sldNum" sz="quarter" idx="12"/>
          </p:nvPr>
        </p:nvSpPr>
        <p:spPr/>
        <p:txBody>
          <a:bodyPr/>
          <a:lstStyle/>
          <a:p>
            <a:fld id="{95C78F6C-5F37-4841-ACBE-E9209F23264D}" type="slidenum">
              <a:rPr lang="en-US" smtClean="0"/>
              <a:pPr/>
              <a:t>7</a:t>
            </a:fld>
            <a:endParaRPr lang="en-US" dirty="0"/>
          </a:p>
        </p:txBody>
      </p:sp>
      <p:pic>
        <p:nvPicPr>
          <p:cNvPr id="8" name="Picture 7" descr="Side Panel Navigation">
            <a:extLst>
              <a:ext uri="{FF2B5EF4-FFF2-40B4-BE49-F238E27FC236}">
                <a16:creationId xmlns:a16="http://schemas.microsoft.com/office/drawing/2014/main" id="{654DD8B5-7E0E-CE77-284C-8BF9282E5786}"/>
              </a:ext>
            </a:extLst>
          </p:cNvPr>
          <p:cNvPicPr>
            <a:picLocks noChangeAspect="1"/>
          </p:cNvPicPr>
          <p:nvPr/>
        </p:nvPicPr>
        <p:blipFill>
          <a:blip r:embed="rId3"/>
          <a:stretch>
            <a:fillRect/>
          </a:stretch>
        </p:blipFill>
        <p:spPr>
          <a:xfrm>
            <a:off x="8219332" y="2155030"/>
            <a:ext cx="2895840" cy="3538539"/>
          </a:xfrm>
          <a:prstGeom prst="rect">
            <a:avLst/>
          </a:prstGeom>
          <a:effectLst>
            <a:glow rad="63500">
              <a:schemeClr val="accent3">
                <a:satMod val="175000"/>
                <a:alpha val="40000"/>
              </a:schemeClr>
            </a:glow>
          </a:effectLst>
        </p:spPr>
      </p:pic>
      <p:pic>
        <p:nvPicPr>
          <p:cNvPr id="10" name="Picture 9" descr="Back and Save and Continue buttons">
            <a:extLst>
              <a:ext uri="{FF2B5EF4-FFF2-40B4-BE49-F238E27FC236}">
                <a16:creationId xmlns:a16="http://schemas.microsoft.com/office/drawing/2014/main" id="{63BE1C9D-BE1C-4997-C617-C27334F65934}"/>
              </a:ext>
            </a:extLst>
          </p:cNvPr>
          <p:cNvPicPr>
            <a:picLocks noChangeAspect="1"/>
          </p:cNvPicPr>
          <p:nvPr/>
        </p:nvPicPr>
        <p:blipFill>
          <a:blip r:embed="rId4"/>
          <a:stretch>
            <a:fillRect/>
          </a:stretch>
        </p:blipFill>
        <p:spPr>
          <a:xfrm>
            <a:off x="1152525" y="428626"/>
            <a:ext cx="9886950" cy="1104900"/>
          </a:xfrm>
          <a:prstGeom prst="rect">
            <a:avLst/>
          </a:prstGeom>
          <a:effectLst>
            <a:glow rad="63500">
              <a:schemeClr val="accent3">
                <a:satMod val="175000"/>
                <a:alpha val="40000"/>
              </a:schemeClr>
            </a:glow>
          </a:effectLst>
        </p:spPr>
      </p:pic>
      <p:pic>
        <p:nvPicPr>
          <p:cNvPr id="12" name="Picture 11">
            <a:extLst>
              <a:ext uri="{FF2B5EF4-FFF2-40B4-BE49-F238E27FC236}">
                <a16:creationId xmlns:a16="http://schemas.microsoft.com/office/drawing/2014/main" id="{DB628721-ADBC-E4EC-6C94-2B3CCEE13172}"/>
              </a:ext>
            </a:extLst>
          </p:cNvPr>
          <p:cNvPicPr>
            <a:picLocks noChangeAspect="1"/>
          </p:cNvPicPr>
          <p:nvPr/>
        </p:nvPicPr>
        <p:blipFill>
          <a:blip r:embed="rId5"/>
          <a:stretch>
            <a:fillRect/>
          </a:stretch>
        </p:blipFill>
        <p:spPr>
          <a:xfrm>
            <a:off x="7710488" y="3390900"/>
            <a:ext cx="285750" cy="495300"/>
          </a:xfrm>
          <a:prstGeom prst="rect">
            <a:avLst/>
          </a:prstGeom>
          <a:effectLst>
            <a:glow rad="63500">
              <a:schemeClr val="accent3">
                <a:satMod val="175000"/>
                <a:alpha val="40000"/>
              </a:schemeClr>
            </a:glow>
          </a:effectLst>
        </p:spPr>
      </p:pic>
      <p:sp>
        <p:nvSpPr>
          <p:cNvPr id="2" name="Rectangle: Rounded Corners 1">
            <a:extLst>
              <a:ext uri="{FF2B5EF4-FFF2-40B4-BE49-F238E27FC236}">
                <a16:creationId xmlns:a16="http://schemas.microsoft.com/office/drawing/2014/main" id="{4AE0941D-C2F0-5F9D-F0DA-7DB9BFB80CB5}"/>
              </a:ext>
            </a:extLst>
          </p:cNvPr>
          <p:cNvSpPr/>
          <p:nvPr/>
        </p:nvSpPr>
        <p:spPr>
          <a:xfrm>
            <a:off x="10315575" y="1164432"/>
            <a:ext cx="723900" cy="327818"/>
          </a:xfrm>
          <a:prstGeom prst="roundRect">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33308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87CCA63FE6FF458BF74DAFB03E2AE2" ma:contentTypeVersion="6" ma:contentTypeDescription="Create a new document." ma:contentTypeScope="" ma:versionID="2a68fb0c0277f457d9c189647252b398">
  <xsd:schema xmlns:xsd="http://www.w3.org/2001/XMLSchema" xmlns:xs="http://www.w3.org/2001/XMLSchema" xmlns:p="http://schemas.microsoft.com/office/2006/metadata/properties" xmlns:ns2="c6be3168-d595-4e5c-9c6a-416be270f396" xmlns:ns3="e41547f6-303a-4d3e-aa88-ee43ce628126" targetNamespace="http://schemas.microsoft.com/office/2006/metadata/properties" ma:root="true" ma:fieldsID="d2356b96595656fc85d9dcefd27b76ef" ns2:_="" ns3:_="">
    <xsd:import namespace="c6be3168-d595-4e5c-9c6a-416be270f396"/>
    <xsd:import namespace="e41547f6-303a-4d3e-aa88-ee43ce6281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be3168-d595-4e5c-9c6a-416be270f3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1547f6-303a-4d3e-aa88-ee43ce62812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BE8DD8-E2C2-44B6-8C97-E5FBA80A38D3}"/>
</file>

<file path=customXml/itemProps2.xml><?xml version="1.0" encoding="utf-8"?>
<ds:datastoreItem xmlns:ds="http://schemas.openxmlformats.org/officeDocument/2006/customXml" ds:itemID="{5F7D7FF8-AE9C-4A49-861A-D56B7F60CE76}">
  <ds:schemaRefs>
    <ds:schemaRef ds:uri="http://schemas.microsoft.com/office/infopath/2007/PartnerControls"/>
    <ds:schemaRef ds:uri="http://purl.org/dc/elements/1.1/"/>
    <ds:schemaRef ds:uri="http://schemas.microsoft.com/office/2006/metadata/properties"/>
    <ds:schemaRef ds:uri="http://purl.org/dc/terms/"/>
    <ds:schemaRef ds:uri="ccc0be8c-5244-46e0-b909-2f7e33c110c2"/>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92797DC6-2967-40CA-91F4-C6FF63859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1248</TotalTime>
  <Words>1153</Words>
  <Application>Microsoft Office PowerPoint</Application>
  <PresentationFormat>Widescreen</PresentationFormat>
  <Paragraphs>57</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 </vt:lpstr>
      <vt:lpstr>Referral And Evaluation Module</vt:lpstr>
      <vt:lpstr>PowerPoint Presentation</vt:lpstr>
      <vt:lpstr>PowerPoint Presentation</vt:lpstr>
      <vt:lpstr>PowerPoint Presentation</vt:lpstr>
      <vt:lpstr>PowerPoint Presentation</vt:lpstr>
      <vt:lpstr>PowerPoint Presentation</vt:lpstr>
    </vt:vector>
  </TitlesOfParts>
  <Company>PCG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 Geier</dc:creator>
  <cp:lastModifiedBy>Nemr, Georgette</cp:lastModifiedBy>
  <cp:revision>23</cp:revision>
  <dcterms:created xsi:type="dcterms:W3CDTF">2014-01-18T18:47:42Z</dcterms:created>
  <dcterms:modified xsi:type="dcterms:W3CDTF">2022-08-05T18:02:46Z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0x0101005887CCA63FE6FF458BF74DAFB03E2AE2</vt:lpwstr>
  </property>
  <property fmtid="{D5CDD505-2E9C-101B-9397-08002B2CF9AE}" pid="3" name="MediaServiceImageTags">
    <vt:lpwstr/>
  </property>
</Properties>
</file>