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19"/>
  </p:notesMasterIdLst>
  <p:sldIdLst>
    <p:sldId id="429" r:id="rId5"/>
    <p:sldId id="430" r:id="rId6"/>
    <p:sldId id="459" r:id="rId7"/>
    <p:sldId id="431" r:id="rId8"/>
    <p:sldId id="432" r:id="rId9"/>
    <p:sldId id="433" r:id="rId10"/>
    <p:sldId id="434" r:id="rId11"/>
    <p:sldId id="435" r:id="rId12"/>
    <p:sldId id="436" r:id="rId13"/>
    <p:sldId id="437" r:id="rId14"/>
    <p:sldId id="438" r:id="rId15"/>
    <p:sldId id="439" r:id="rId16"/>
    <p:sldId id="440" r:id="rId17"/>
    <p:sldId id="44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15" autoAdjust="0"/>
    <p:restoredTop sz="86364" autoAdjust="0"/>
  </p:normalViewPr>
  <p:slideViewPr>
    <p:cSldViewPr snapToGrid="0">
      <p:cViewPr>
        <p:scale>
          <a:sx n="70" d="100"/>
          <a:sy n="70" d="100"/>
        </p:scale>
        <p:origin x="588" y="-12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0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well, Sarah" userId="76bd51f8-50f2-47c6-8688-3fc429ae7d4a" providerId="ADAL" clId="{646A47ED-3342-495A-969C-7C9161F80E59}"/>
    <pc:docChg chg="custSel modSld">
      <pc:chgData name="Elwell, Sarah" userId="76bd51f8-50f2-47c6-8688-3fc429ae7d4a" providerId="ADAL" clId="{646A47ED-3342-495A-969C-7C9161F80E59}" dt="2022-08-04T12:56:17.172" v="55"/>
      <pc:docMkLst>
        <pc:docMk/>
      </pc:docMkLst>
      <pc:sldChg chg="modNotesTx">
        <pc:chgData name="Elwell, Sarah" userId="76bd51f8-50f2-47c6-8688-3fc429ae7d4a" providerId="ADAL" clId="{646A47ED-3342-495A-969C-7C9161F80E59}" dt="2022-08-04T12:47:30.658" v="49"/>
        <pc:sldMkLst>
          <pc:docMk/>
          <pc:sldMk cId="2431321914" sldId="275"/>
        </pc:sldMkLst>
      </pc:sldChg>
      <pc:sldChg chg="modNotesTx">
        <pc:chgData name="Elwell, Sarah" userId="76bd51f8-50f2-47c6-8688-3fc429ae7d4a" providerId="ADAL" clId="{646A47ED-3342-495A-969C-7C9161F80E59}" dt="2022-07-07T23:02:48.871" v="0"/>
        <pc:sldMkLst>
          <pc:docMk/>
          <pc:sldMk cId="937634667" sldId="278"/>
        </pc:sldMkLst>
      </pc:sldChg>
      <pc:sldChg chg="modNotesTx">
        <pc:chgData name="Elwell, Sarah" userId="76bd51f8-50f2-47c6-8688-3fc429ae7d4a" providerId="ADAL" clId="{646A47ED-3342-495A-969C-7C9161F80E59}" dt="2022-07-07T23:02:58.600" v="10" actId="20577"/>
        <pc:sldMkLst>
          <pc:docMk/>
          <pc:sldMk cId="739852198" sldId="282"/>
        </pc:sldMkLst>
      </pc:sldChg>
      <pc:sldChg chg="modSp mod modNotesTx">
        <pc:chgData name="Elwell, Sarah" userId="76bd51f8-50f2-47c6-8688-3fc429ae7d4a" providerId="ADAL" clId="{646A47ED-3342-495A-969C-7C9161F80E59}" dt="2022-07-07T23:04:59.437" v="48" actId="20577"/>
        <pc:sldMkLst>
          <pc:docMk/>
          <pc:sldMk cId="3911061255" sldId="447"/>
        </pc:sldMkLst>
        <pc:spChg chg="mod">
          <ac:chgData name="Elwell, Sarah" userId="76bd51f8-50f2-47c6-8688-3fc429ae7d4a" providerId="ADAL" clId="{646A47ED-3342-495A-969C-7C9161F80E59}" dt="2022-07-07T23:04:14.252" v="12" actId="255"/>
          <ac:spMkLst>
            <pc:docMk/>
            <pc:sldMk cId="3911061255" sldId="447"/>
            <ac:spMk id="3" creationId="{D0D5A7D9-3909-AEF3-95F0-0E5C6C4D26C0}"/>
          </ac:spMkLst>
        </pc:spChg>
      </pc:sldChg>
      <pc:sldChg chg="modNotesTx">
        <pc:chgData name="Elwell, Sarah" userId="76bd51f8-50f2-47c6-8688-3fc429ae7d4a" providerId="ADAL" clId="{646A47ED-3342-495A-969C-7C9161F80E59}" dt="2022-08-04T12:55:24.583" v="50"/>
        <pc:sldMkLst>
          <pc:docMk/>
          <pc:sldMk cId="2250049120" sldId="453"/>
        </pc:sldMkLst>
      </pc:sldChg>
      <pc:sldChg chg="modNotesTx">
        <pc:chgData name="Elwell, Sarah" userId="76bd51f8-50f2-47c6-8688-3fc429ae7d4a" providerId="ADAL" clId="{646A47ED-3342-495A-969C-7C9161F80E59}" dt="2022-08-04T12:55:53.317" v="53" actId="20577"/>
        <pc:sldMkLst>
          <pc:docMk/>
          <pc:sldMk cId="3587112126" sldId="454"/>
        </pc:sldMkLst>
      </pc:sldChg>
      <pc:sldChg chg="modNotesTx">
        <pc:chgData name="Elwell, Sarah" userId="76bd51f8-50f2-47c6-8688-3fc429ae7d4a" providerId="ADAL" clId="{646A47ED-3342-495A-969C-7C9161F80E59}" dt="2022-08-04T12:56:17.172" v="55"/>
        <pc:sldMkLst>
          <pc:docMk/>
          <pc:sldMk cId="518908964" sldId="4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3EB38-C064-4C52-A35D-D40DB2B7683B}" type="datetimeFigureOut">
              <a:rPr lang="en-US" smtClean="0"/>
              <a:pPr/>
              <a:t>8/5/2022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a:t>
            </a:fld>
            <a:endParaRPr lang="en-US" dirty="0"/>
          </a:p>
        </p:txBody>
      </p:sp>
    </p:spTree>
    <p:extLst>
      <p:ext uri="{BB962C8B-B14F-4D97-AF65-F5344CB8AC3E}">
        <p14:creationId xmlns:p14="http://schemas.microsoft.com/office/powerpoint/2010/main" val="215648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If there are any warnings, they will be shown in a yellow text box and will not prevent you from saving your log, but serve as a reminder that there may be additional data required elsewhere for this student. Errors show up in red and will prevent you from saving the log. Once all errors are cleared, you can save the entry. </a:t>
            </a:r>
          </a:p>
          <a:p>
            <a:endParaRPr lang="en-US" dirty="0"/>
          </a:p>
          <a:p>
            <a:pPr algn="l"/>
            <a:endParaRPr lang="en-US" sz="18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10</a:t>
            </a:fld>
            <a:endParaRPr lang="en-US" dirty="0"/>
          </a:p>
        </p:txBody>
      </p:sp>
    </p:spTree>
    <p:extLst>
      <p:ext uri="{BB962C8B-B14F-4D97-AF65-F5344CB8AC3E}">
        <p14:creationId xmlns:p14="http://schemas.microsoft.com/office/powerpoint/2010/main" val="1229870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To document services using the Group Logging Wizard, click on the “Group Logging” button located at the top of the logging wizard. A different pop up panel will guide you through a documentation screen where you will enter service information that pertains to all students in the group session. If available, Areas covered/assessed selections on this screen should be applicable to the entire group. When you are finished, click the “Apply” button. The information you entered pertaining to all selected students in the “group” will be prepopulated in the logging wizard for the students selected. This information can be edited or changed at any time. Next, enter individual information for each student in the group session, including service notes in the “Student’s Response to the service” box. When you are done, click the “Save All” button located either at the very bottom of the screen, or in the blue menu bar. </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11</a:t>
            </a:fld>
            <a:endParaRPr lang="en-US" dirty="0"/>
          </a:p>
        </p:txBody>
      </p:sp>
    </p:spTree>
    <p:extLst>
      <p:ext uri="{BB962C8B-B14F-4D97-AF65-F5344CB8AC3E}">
        <p14:creationId xmlns:p14="http://schemas.microsoft.com/office/powerpoint/2010/main" val="2755222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Calibri" panose="020F0502020204030204" pitchFamily="34" charset="0"/>
              </a:rPr>
              <a:t>To delete a service log, first find it in the “Previous Log Entries” table. Next, expand the entry with the “+” button. Once you have the correct service selected in this table and expanded, you should see a red button titled “Delete”, click this button and you will be prompted to confirm the deletion of the log. </a:t>
            </a:r>
          </a:p>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12</a:t>
            </a:fld>
            <a:endParaRPr lang="en-US" dirty="0"/>
          </a:p>
        </p:txBody>
      </p:sp>
    </p:spTree>
    <p:extLst>
      <p:ext uri="{BB962C8B-B14F-4D97-AF65-F5344CB8AC3E}">
        <p14:creationId xmlns:p14="http://schemas.microsoft.com/office/powerpoint/2010/main" val="3360722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The Service Log Approval Process is used for those therapists who require a supervisor to approve their service logs. The setup of Supervisor-Supervisee relationships may be found in more detail in the Service Documentation Administrator manual. After a supervisee has entered a log through the Wizards, the supervisor will navigate to the “Service Log Approval Wizard.” Once the “Service Log Approval Wizard” is opened, the Supervisor can filter by numerous parameters to look only at a subset of services to approve such as: schools, date range by service, and date range by signed date. </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13</a:t>
            </a:fld>
            <a:endParaRPr lang="en-US" dirty="0"/>
          </a:p>
        </p:txBody>
      </p:sp>
    </p:spTree>
    <p:extLst>
      <p:ext uri="{BB962C8B-B14F-4D97-AF65-F5344CB8AC3E}">
        <p14:creationId xmlns:p14="http://schemas.microsoft.com/office/powerpoint/2010/main" val="3710271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Calibri" panose="020F0502020204030204" pitchFamily="34" charset="0"/>
              </a:rPr>
              <a:t>Once you have selected your parameters click the “Continue” button. If logs are rejected, the Supervisor can enter a reason before sending the log back to the Supervisee. The provider will need to make corrections and resubmit. </a:t>
            </a:r>
          </a:p>
          <a:p>
            <a:pPr algn="l"/>
            <a:endParaRPr lang="en-US" sz="1800" b="0" i="0" u="none" strike="noStrike" baseline="0" dirty="0">
              <a:solidFill>
                <a:srgbClr val="000000"/>
              </a:solidFill>
              <a:latin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concludes our introduction to Service Documentation. More information can be found in the Service Documentation User Manual if needed.</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14</a:t>
            </a:fld>
            <a:endParaRPr lang="en-US" dirty="0"/>
          </a:p>
        </p:txBody>
      </p:sp>
    </p:spTree>
    <p:extLst>
      <p:ext uri="{BB962C8B-B14F-4D97-AF65-F5344CB8AC3E}">
        <p14:creationId xmlns:p14="http://schemas.microsoft.com/office/powerpoint/2010/main" val="198694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smtClean="0">
                <a:solidFill>
                  <a:srgbClr val="000000"/>
                </a:solidFill>
                <a:latin typeface="Calibri" panose="020F0502020204030204" pitchFamily="34" charset="0"/>
              </a:rPr>
              <a:t>It is optional for districts to be able to log services in CT-SEDS and a</a:t>
            </a:r>
            <a:r>
              <a:rPr lang="en-US" sz="1800" b="0" i="0" dirty="0" smtClean="0">
                <a:solidFill>
                  <a:srgbClr val="2F5496"/>
                </a:solidFill>
                <a:effectLst/>
                <a:latin typeface="Calibri" panose="020F0502020204030204" pitchFamily="34" charset="0"/>
              </a:rPr>
              <a:t>ny district can document services provided to students in CT-SEDS. Data from documenting these interactions can be used for Medicaid claiming and generally monitoring service implementation for all students. </a:t>
            </a:r>
            <a:r>
              <a:rPr lang="en-US" sz="1800" b="0" i="0" u="none" strike="noStrike" baseline="0" dirty="0" smtClean="0">
                <a:solidFill>
                  <a:srgbClr val="000000"/>
                </a:solidFill>
                <a:latin typeface="Calibri" panose="020F0502020204030204" pitchFamily="34" charset="0"/>
              </a:rPr>
              <a:t>Those districts working with PCG on Medicaid will need to log services. </a:t>
            </a:r>
          </a:p>
          <a:p>
            <a:pPr algn="l"/>
            <a:endParaRPr lang="en-US" sz="1800" b="0" i="0" u="none" strike="noStrike" baseline="0" dirty="0" smtClean="0">
              <a:solidFill>
                <a:srgbClr val="000000"/>
              </a:solidFill>
              <a:latin typeface="Calibri" panose="020F0502020204030204" pitchFamily="34" charset="0"/>
            </a:endParaRPr>
          </a:p>
          <a:p>
            <a:pPr algn="l"/>
            <a:r>
              <a:rPr lang="en-US" sz="1800" b="0" i="0" u="none" strike="noStrike" baseline="0" dirty="0" smtClean="0">
                <a:solidFill>
                  <a:srgbClr val="000000"/>
                </a:solidFill>
                <a:latin typeface="Calibri" panose="020F0502020204030204" pitchFamily="34" charset="0"/>
              </a:rPr>
              <a:t>In </a:t>
            </a:r>
            <a:r>
              <a:rPr lang="en-US" sz="1800" b="0" i="0" u="none" strike="noStrike" baseline="0" dirty="0">
                <a:solidFill>
                  <a:srgbClr val="000000"/>
                </a:solidFill>
                <a:latin typeface="Calibri" panose="020F0502020204030204" pitchFamily="34" charset="0"/>
              </a:rPr>
              <a:t>order to log services, users go to Tools and then Wizards and select the appropriate logging wizard. A few examples are shown here. </a:t>
            </a:r>
          </a:p>
          <a:p>
            <a:pPr algn="l"/>
            <a:endParaRPr lang="en-US" sz="18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libri" panose="020F0502020204030204" pitchFamily="34" charset="0"/>
              </a:rPr>
              <a:t>Please note, before any clinicians can use the Logging Wizards, information must be entered by </a:t>
            </a:r>
            <a:r>
              <a:rPr lang="en-US" sz="1800" b="1" i="0" u="none" strike="noStrike" baseline="0" dirty="0" smtClean="0">
                <a:solidFill>
                  <a:srgbClr val="000000"/>
                </a:solidFill>
                <a:latin typeface="Calibri" panose="020F0502020204030204" pitchFamily="34" charset="0"/>
              </a:rPr>
              <a:t>CT-SEDS SYSTEM ADMINISTRATORS</a:t>
            </a:r>
            <a:r>
              <a:rPr lang="en-US" sz="1800" b="0" i="0" u="none" strike="noStrike" baseline="0" dirty="0" smtClean="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in the Service Certifications table in the user personal page. Administrators will need </a:t>
            </a:r>
            <a:r>
              <a:rPr lang="en-US" sz="1800" b="0" i="0" u="none" strike="noStrike" baseline="0" dirty="0" smtClean="0">
                <a:solidFill>
                  <a:srgbClr val="000000"/>
                </a:solidFill>
                <a:latin typeface="Calibri" panose="020F0502020204030204" pitchFamily="34" charset="0"/>
              </a:rPr>
              <a:t>to:</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b="0" i="0" u="none" strike="noStrike" baseline="0" dirty="0" smtClean="0">
                <a:solidFill>
                  <a:srgbClr val="000000"/>
                </a:solidFill>
                <a:latin typeface="Calibri" panose="020F0502020204030204" pitchFamily="34" charset="0"/>
              </a:rPr>
              <a:t>select </a:t>
            </a:r>
            <a:r>
              <a:rPr lang="en-US" sz="1800" b="0" i="0" u="none" strike="noStrike" baseline="0" dirty="0">
                <a:solidFill>
                  <a:srgbClr val="000000"/>
                </a:solidFill>
                <a:latin typeface="Calibri" panose="020F0502020204030204" pitchFamily="34" charset="0"/>
              </a:rPr>
              <a:t>the therapy disciplines the </a:t>
            </a:r>
            <a:r>
              <a:rPr lang="en-US" sz="1800" b="0" i="0" u="none" strike="noStrike" baseline="0" dirty="0" smtClean="0">
                <a:solidFill>
                  <a:srgbClr val="000000"/>
                </a:solidFill>
                <a:latin typeface="Calibri" panose="020F0502020204030204" pitchFamily="34" charset="0"/>
              </a:rPr>
              <a:t>user (related service provider) </a:t>
            </a:r>
            <a:r>
              <a:rPr lang="en-US" sz="1800" b="0" i="0" u="none" strike="noStrike" baseline="0" dirty="0">
                <a:solidFill>
                  <a:srgbClr val="000000"/>
                </a:solidFill>
                <a:latin typeface="Calibri" panose="020F0502020204030204" pitchFamily="34" charset="0"/>
              </a:rPr>
              <a:t>can provide and </a:t>
            </a:r>
            <a:endParaRPr lang="en-US" sz="1800" b="0" i="0" u="none" strike="noStrike" baseline="0" dirty="0" smtClean="0">
              <a:solidFill>
                <a:srgbClr val="000000"/>
              </a:solidFill>
              <a:latin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b="0" i="0" u="none" strike="noStrike" baseline="0" dirty="0" smtClean="0">
                <a:solidFill>
                  <a:srgbClr val="000000"/>
                </a:solidFill>
                <a:latin typeface="Calibri" panose="020F0502020204030204" pitchFamily="34" charset="0"/>
              </a:rPr>
              <a:t>indicate </a:t>
            </a:r>
            <a:r>
              <a:rPr lang="en-US" sz="1800" b="0" i="0" u="none" strike="noStrike" baseline="0" dirty="0">
                <a:solidFill>
                  <a:srgbClr val="000000"/>
                </a:solidFill>
                <a:latin typeface="Calibri" panose="020F0502020204030204" pitchFamily="34" charset="0"/>
              </a:rPr>
              <a:t>if the user can approve their own service logs or if a supervisor sign off is needed. </a:t>
            </a:r>
            <a:endParaRPr lang="en-US" sz="1800" b="0" i="0" u="none" strike="noStrike" baseline="0" dirty="0" smtClean="0">
              <a:solidFill>
                <a:srgbClr val="000000"/>
              </a:solidFill>
              <a:latin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b="0" i="0" u="none" strike="noStrike" baseline="0" dirty="0" smtClean="0">
                <a:solidFill>
                  <a:srgbClr val="000000"/>
                </a:solidFill>
                <a:latin typeface="Calibri" panose="020F0502020204030204" pitchFamily="34" charset="0"/>
              </a:rPr>
              <a:t>If the student does not have an IEP or Section 504 plan written in CT-SEDS, service level information must be imported or manually entered before service providers can use the service logging wizards. Once </a:t>
            </a:r>
            <a:r>
              <a:rPr lang="en-US" sz="1800" b="0" i="0" u="none" strike="noStrike" baseline="0" dirty="0">
                <a:solidFill>
                  <a:srgbClr val="000000"/>
                </a:solidFill>
                <a:latin typeface="Calibri" panose="020F0502020204030204" pitchFamily="34" charset="0"/>
              </a:rPr>
              <a:t>student IEPs and Section 504 Plans are created in CT-SEDS, this information will be automatically available. </a:t>
            </a:r>
            <a:endParaRPr lang="en-US" sz="1800" b="0" i="0" u="none" strike="noStrike" baseline="0" dirty="0" smtClean="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smtClean="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538F621-8F2C-4F90-852A-E36809B397B3}" type="slidenum">
              <a:rPr lang="en-US" smtClean="0"/>
              <a:pPr/>
              <a:t>2</a:t>
            </a:fld>
            <a:endParaRPr lang="en-US" dirty="0"/>
          </a:p>
        </p:txBody>
      </p:sp>
    </p:spTree>
    <p:extLst>
      <p:ext uri="{BB962C8B-B14F-4D97-AF65-F5344CB8AC3E}">
        <p14:creationId xmlns:p14="http://schemas.microsoft.com/office/powerpoint/2010/main" val="327658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smtClean="0">
                <a:solidFill>
                  <a:srgbClr val="000000"/>
                </a:solidFill>
                <a:latin typeface="Calibri" panose="020F0502020204030204" pitchFamily="34" charset="0"/>
              </a:rPr>
              <a:t>It is optional for districts to be able to log services in CT-SEDS and a</a:t>
            </a:r>
            <a:r>
              <a:rPr lang="en-US" sz="1800" b="0" i="0" dirty="0" smtClean="0">
                <a:solidFill>
                  <a:srgbClr val="2F5496"/>
                </a:solidFill>
                <a:effectLst/>
                <a:latin typeface="Calibri" panose="020F0502020204030204" pitchFamily="34" charset="0"/>
              </a:rPr>
              <a:t>ny district can document services provided to students in CT-SEDS. Data from documenting these interactions can be used for Medicaid claiming and generally monitoring service implementation for all students. </a:t>
            </a:r>
            <a:r>
              <a:rPr lang="en-US" sz="1800" b="0" i="0" u="none" strike="noStrike" baseline="0" dirty="0" smtClean="0">
                <a:solidFill>
                  <a:srgbClr val="000000"/>
                </a:solidFill>
                <a:latin typeface="Calibri" panose="020F0502020204030204" pitchFamily="34" charset="0"/>
              </a:rPr>
              <a:t>Those districts working with PCG on Medicaid will need to log services. </a:t>
            </a:r>
          </a:p>
          <a:p>
            <a:pPr algn="l"/>
            <a:endParaRPr lang="en-US" sz="1800" b="0" i="0" u="none" strike="noStrike" baseline="0" dirty="0" smtClean="0">
              <a:solidFill>
                <a:srgbClr val="000000"/>
              </a:solidFill>
              <a:latin typeface="Calibri" panose="020F0502020204030204" pitchFamily="34" charset="0"/>
            </a:endParaRPr>
          </a:p>
          <a:p>
            <a:pPr algn="l"/>
            <a:r>
              <a:rPr lang="en-US" sz="1800" b="0" i="0" u="none" strike="noStrike" baseline="0" dirty="0" smtClean="0">
                <a:solidFill>
                  <a:srgbClr val="000000"/>
                </a:solidFill>
                <a:latin typeface="Calibri" panose="020F0502020204030204" pitchFamily="34" charset="0"/>
              </a:rPr>
              <a:t>In </a:t>
            </a:r>
            <a:r>
              <a:rPr lang="en-US" sz="1800" b="0" i="0" u="none" strike="noStrike" baseline="0" dirty="0">
                <a:solidFill>
                  <a:srgbClr val="000000"/>
                </a:solidFill>
                <a:latin typeface="Calibri" panose="020F0502020204030204" pitchFamily="34" charset="0"/>
              </a:rPr>
              <a:t>order to log services, users go to Tools and then Wizards and select the appropriate logging wizard. A few examples are shown here. </a:t>
            </a:r>
          </a:p>
          <a:p>
            <a:pPr algn="l"/>
            <a:endParaRPr lang="en-US" sz="18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libri" panose="020F0502020204030204" pitchFamily="34" charset="0"/>
              </a:rPr>
              <a:t>Please note, before any clinicians can use the Logging Wizards, information must be entered by </a:t>
            </a:r>
            <a:r>
              <a:rPr lang="en-US" sz="1800" b="1" i="0" u="none" strike="noStrike" baseline="0" dirty="0" smtClean="0">
                <a:solidFill>
                  <a:srgbClr val="000000"/>
                </a:solidFill>
                <a:latin typeface="Calibri" panose="020F0502020204030204" pitchFamily="34" charset="0"/>
              </a:rPr>
              <a:t>CT-SEDS SYSTEM ADMINISTRATORS</a:t>
            </a:r>
            <a:r>
              <a:rPr lang="en-US" sz="1800" b="0" i="0" u="none" strike="noStrike" baseline="0" dirty="0" smtClean="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in the Service Certifications table in the user personal page. Administrators will need </a:t>
            </a:r>
            <a:r>
              <a:rPr lang="en-US" sz="1800" b="0" i="0" u="none" strike="noStrike" baseline="0" dirty="0" smtClean="0">
                <a:solidFill>
                  <a:srgbClr val="000000"/>
                </a:solidFill>
                <a:latin typeface="Calibri" panose="020F0502020204030204" pitchFamily="34" charset="0"/>
              </a:rPr>
              <a:t>to:</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b="0" i="0" u="none" strike="noStrike" baseline="0" dirty="0" smtClean="0">
                <a:solidFill>
                  <a:srgbClr val="000000"/>
                </a:solidFill>
                <a:latin typeface="Calibri" panose="020F0502020204030204" pitchFamily="34" charset="0"/>
              </a:rPr>
              <a:t>select </a:t>
            </a:r>
            <a:r>
              <a:rPr lang="en-US" sz="1800" b="0" i="0" u="none" strike="noStrike" baseline="0" dirty="0">
                <a:solidFill>
                  <a:srgbClr val="000000"/>
                </a:solidFill>
                <a:latin typeface="Calibri" panose="020F0502020204030204" pitchFamily="34" charset="0"/>
              </a:rPr>
              <a:t>the therapy disciplines the </a:t>
            </a:r>
            <a:r>
              <a:rPr lang="en-US" sz="1800" b="0" i="0" u="none" strike="noStrike" baseline="0" dirty="0" smtClean="0">
                <a:solidFill>
                  <a:srgbClr val="000000"/>
                </a:solidFill>
                <a:latin typeface="Calibri" panose="020F0502020204030204" pitchFamily="34" charset="0"/>
              </a:rPr>
              <a:t>user (related service provider) </a:t>
            </a:r>
            <a:r>
              <a:rPr lang="en-US" sz="1800" b="0" i="0" u="none" strike="noStrike" baseline="0" dirty="0">
                <a:solidFill>
                  <a:srgbClr val="000000"/>
                </a:solidFill>
                <a:latin typeface="Calibri" panose="020F0502020204030204" pitchFamily="34" charset="0"/>
              </a:rPr>
              <a:t>can provide and </a:t>
            </a:r>
            <a:endParaRPr lang="en-US" sz="1800" b="0" i="0" u="none" strike="noStrike" baseline="0" dirty="0" smtClean="0">
              <a:solidFill>
                <a:srgbClr val="000000"/>
              </a:solidFill>
              <a:latin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b="0" i="0" u="none" strike="noStrike" baseline="0" dirty="0" smtClean="0">
                <a:solidFill>
                  <a:srgbClr val="000000"/>
                </a:solidFill>
                <a:latin typeface="Calibri" panose="020F0502020204030204" pitchFamily="34" charset="0"/>
              </a:rPr>
              <a:t>indicate </a:t>
            </a:r>
            <a:r>
              <a:rPr lang="en-US" sz="1800" b="0" i="0" u="none" strike="noStrike" baseline="0" dirty="0">
                <a:solidFill>
                  <a:srgbClr val="000000"/>
                </a:solidFill>
                <a:latin typeface="Calibri" panose="020F0502020204030204" pitchFamily="34" charset="0"/>
              </a:rPr>
              <a:t>if the user can approve their own service logs or if a supervisor sign off is needed. </a:t>
            </a:r>
            <a:endParaRPr lang="en-US" sz="1800" b="0" i="0" u="none" strike="noStrike" baseline="0" dirty="0" smtClean="0">
              <a:solidFill>
                <a:srgbClr val="000000"/>
              </a:solidFill>
              <a:latin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b="0" i="0" u="none" strike="noStrike" baseline="0" dirty="0" smtClean="0">
                <a:solidFill>
                  <a:srgbClr val="000000"/>
                </a:solidFill>
                <a:latin typeface="Calibri" panose="020F0502020204030204" pitchFamily="34" charset="0"/>
              </a:rPr>
              <a:t>If the student does not have an IEP or Section 504 plan written in CT-SEDS, service level information must be imported or manually entered before service providers can use the service logging wizards. Once </a:t>
            </a:r>
            <a:r>
              <a:rPr lang="en-US" sz="1800" b="0" i="0" u="none" strike="noStrike" baseline="0" dirty="0">
                <a:solidFill>
                  <a:srgbClr val="000000"/>
                </a:solidFill>
                <a:latin typeface="Calibri" panose="020F0502020204030204" pitchFamily="34" charset="0"/>
              </a:rPr>
              <a:t>student IEPs and Section 504 Plans are created in CT-SEDS, this information will be automatically available. </a:t>
            </a:r>
            <a:endParaRPr lang="en-US" sz="1800" b="0" i="0" u="none" strike="noStrike" baseline="0" dirty="0" smtClean="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smtClean="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538F621-8F2C-4F90-852A-E36809B397B3}" type="slidenum">
              <a:rPr lang="en-US" smtClean="0"/>
              <a:pPr/>
              <a:t>3</a:t>
            </a:fld>
            <a:endParaRPr lang="en-US" dirty="0"/>
          </a:p>
        </p:txBody>
      </p:sp>
    </p:spTree>
    <p:extLst>
      <p:ext uri="{BB962C8B-B14F-4D97-AF65-F5344CB8AC3E}">
        <p14:creationId xmlns:p14="http://schemas.microsoft.com/office/powerpoint/2010/main" val="113541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After selecting a logging wizard, on the next screen you will see a listing of the students on your caseload with services available for logging. You can filter your caseload to help identify which students you want to document for (i.e., by school). </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4</a:t>
            </a:fld>
            <a:endParaRPr lang="en-US" dirty="0"/>
          </a:p>
        </p:txBody>
      </p:sp>
    </p:spTree>
    <p:extLst>
      <p:ext uri="{BB962C8B-B14F-4D97-AF65-F5344CB8AC3E}">
        <p14:creationId xmlns:p14="http://schemas.microsoft.com/office/powerpoint/2010/main" val="2733349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Groups can be created within the Logging Wizards for easy selection of the same students. To set up a group, select more than one student by clicking on the student’s name. The users will see the checkmark to the left of the student’s name turn green once selected. You will see another button appear next to the Filter button called “Groups”. Click the button, then click “Create Group from Selected students”. Name the group whatever you like, then click Save to save the group of students. Groups can also be overwritten with new students, or deleted by clicking the Groups button. Once you have pre-built your groups, you can easily use the “Groups” button to select that group of students again and log services for that group together.</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5</a:t>
            </a:fld>
            <a:endParaRPr lang="en-US" dirty="0"/>
          </a:p>
        </p:txBody>
      </p:sp>
    </p:spTree>
    <p:extLst>
      <p:ext uri="{BB962C8B-B14F-4D97-AF65-F5344CB8AC3E}">
        <p14:creationId xmlns:p14="http://schemas.microsoft.com/office/powerpoint/2010/main" val="3662297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alibri" panose="020F0502020204030204" pitchFamily="34" charset="0"/>
              </a:rPr>
              <a:t>Select the students you want to document for by clicking on each student’s name, which will turn the check mark next to the student’s name green indicating they are selected. The gray information icon can be clicked on to view applicable service information for the student.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alibri" panose="020F0502020204030204" pitchFamily="34" charset="0"/>
              </a:rPr>
              <a:t>Once you have selected the student(s) you want to document for, click the “Launch Wizard” button located at the bottom of the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6</a:t>
            </a:fld>
            <a:endParaRPr lang="en-US" dirty="0"/>
          </a:p>
        </p:txBody>
      </p:sp>
    </p:spTree>
    <p:extLst>
      <p:ext uri="{BB962C8B-B14F-4D97-AF65-F5344CB8AC3E}">
        <p14:creationId xmlns:p14="http://schemas.microsoft.com/office/powerpoint/2010/main" val="879172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Service Information and Student/Plan Information about the students selected for documentation on can be located next to their name on the left hand of the screen in the green navigation bar on the left of the screen. Any previously logged sessions on this student by you or another clinician in your discipline will appear above the logging wizard in the Previous Log Entries section. Additionally, you can search, sort, and filter for specific sessions. To view more information about a previous log, click the “+” button to expand the session. </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7</a:t>
            </a:fld>
            <a:endParaRPr lang="en-US" dirty="0"/>
          </a:p>
        </p:txBody>
      </p:sp>
    </p:spTree>
    <p:extLst>
      <p:ext uri="{BB962C8B-B14F-4D97-AF65-F5344CB8AC3E}">
        <p14:creationId xmlns:p14="http://schemas.microsoft.com/office/powerpoint/2010/main" val="3509929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Enter required information into the logging wizard. Date, service type, and duration of service are required fields. The service type drop down menu is where you select the service that was delivered whether it was treatment, an assessment, an absence, or other types of services. The Location field will allow you to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account for a different Service Location. For example, if the service was delivered in School or Telehealth. </a:t>
            </a:r>
            <a:r>
              <a:rPr lang="en-US" sz="1800" b="0" i="0" u="none" strike="noStrike" baseline="0" dirty="0">
                <a:solidFill>
                  <a:srgbClr val="000000"/>
                </a:solidFill>
                <a:latin typeface="Calibri" panose="020F0502020204030204" pitchFamily="34" charset="0"/>
              </a:rPr>
              <a:t> </a:t>
            </a:r>
          </a:p>
          <a:p>
            <a:endParaRPr lang="en-US" sz="1800" b="0" i="0" u="none" strike="noStrike" baseline="0" dirty="0">
              <a:solidFill>
                <a:srgbClr val="000000"/>
              </a:solidFill>
              <a:latin typeface="Calibri" panose="020F0502020204030204" pitchFamily="34" charset="0"/>
            </a:endParaRPr>
          </a:p>
          <a:p>
            <a:pPr algn="l"/>
            <a:r>
              <a:rPr lang="en-US" sz="1800" b="0" i="0" u="none" strike="noStrike" baseline="0" dirty="0">
                <a:solidFill>
                  <a:srgbClr val="000000"/>
                </a:solidFill>
                <a:latin typeface="Calibri" panose="020F0502020204030204" pitchFamily="34" charset="0"/>
              </a:rPr>
              <a:t>Additional fields will appear in red with a required notation, depending on the service type selected. </a:t>
            </a:r>
          </a:p>
          <a:p>
            <a:endParaRPr lang="en-US" sz="18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libri" panose="020F0502020204030204" pitchFamily="34" charset="0"/>
              </a:rPr>
              <a:t>An open text field is available to enter information regarding the Student’s Response to the service in the logging wizard. Spell check is available for you to use under the comments text box. Once you are done entering service information for a student, click the “Save” button in the lower right corner below the “Student’s Response to the service ” box, or you can continue to log for additional students on this screen if you selected more than one student to document on. Once you are done logging all services, click the “Save All” button at the bottom of the screen. </a:t>
            </a:r>
          </a:p>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8</a:t>
            </a:fld>
            <a:endParaRPr lang="en-US" dirty="0"/>
          </a:p>
        </p:txBody>
      </p:sp>
    </p:spTree>
    <p:extLst>
      <p:ext uri="{BB962C8B-B14F-4D97-AF65-F5344CB8AC3E}">
        <p14:creationId xmlns:p14="http://schemas.microsoft.com/office/powerpoint/2010/main" val="672789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alibri" panose="020F0502020204030204" pitchFamily="34" charset="0"/>
              </a:rPr>
              <a:t>A confirmation message will display asking you to confirm the information you entered. You have the option to delete or edit the note, confirm the note and return to the top of the logging wizard, confirm the log and enter more logs for the student you are working on. When multiple student shave been selected you will also see “confirm the logs and return to the student selection page.” </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9</a:t>
            </a:fld>
            <a:endParaRPr lang="en-US" dirty="0"/>
          </a:p>
        </p:txBody>
      </p:sp>
    </p:spTree>
    <p:extLst>
      <p:ext uri="{BB962C8B-B14F-4D97-AF65-F5344CB8AC3E}">
        <p14:creationId xmlns:p14="http://schemas.microsoft.com/office/powerpoint/2010/main" val="3034370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22000">
              <a:schemeClr val="bg1"/>
            </a:gs>
            <a:gs pos="44000">
              <a:schemeClr val="accent3">
                <a:lumMod val="40000"/>
                <a:lumOff val="60000"/>
              </a:schemeClr>
            </a:gs>
            <a:gs pos="72000">
              <a:schemeClr val="accent1">
                <a:lumMod val="75000"/>
                <a:alpha val="92000"/>
              </a:schemeClr>
            </a:gs>
            <a:gs pos="97000">
              <a:schemeClr val="accent1">
                <a:lumMod val="75000"/>
              </a:schemeClr>
            </a:gs>
          </a:gsLst>
          <a:lin ang="162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276350" y="838404"/>
            <a:ext cx="9144000" cy="1655762"/>
          </a:xfrm>
        </p:spPr>
        <p:txBody>
          <a:bodyPr>
            <a:normAutofit/>
          </a:bodyPr>
          <a:lstStyle>
            <a:lvl1pPr marL="0" indent="0" algn="l">
              <a:buNone/>
              <a:defRPr lang="en-US" sz="4800" i="0" kern="120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style</a:t>
            </a:r>
          </a:p>
        </p:txBody>
      </p:sp>
      <p:pic>
        <p:nvPicPr>
          <p:cNvPr id="10" name="Picture 9" descr="A picture containing text, sign&#10;&#10;Description automatically generated">
            <a:extLst>
              <a:ext uri="{FF2B5EF4-FFF2-40B4-BE49-F238E27FC236}">
                <a16:creationId xmlns:a16="http://schemas.microsoft.com/office/drawing/2014/main" id="{22F73CC8-A9B4-4365-8BE2-E4C722324A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3159" y="5378858"/>
            <a:ext cx="2966852" cy="856433"/>
          </a:xfrm>
          <a:prstGeom prst="rect">
            <a:avLst/>
          </a:prstGeom>
        </p:spPr>
      </p:pic>
      <p:pic>
        <p:nvPicPr>
          <p:cNvPr id="12" name="Picture 11" descr="Logo&#10;&#10;Description automatically generated">
            <a:extLst>
              <a:ext uri="{FF2B5EF4-FFF2-40B4-BE49-F238E27FC236}">
                <a16:creationId xmlns:a16="http://schemas.microsoft.com/office/drawing/2014/main" id="{D3BBBD37-59D4-461F-9507-6779525E3143}"/>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2167" y="3820672"/>
            <a:ext cx="2767666" cy="2055106"/>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06FE992B-7FF4-4996-9D06-A6F56B235FE7}"/>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05157" y="4930360"/>
            <a:ext cx="3237359" cy="1304931"/>
          </a:xfrm>
          <a:prstGeom prst="rect">
            <a:avLst/>
          </a:prstGeom>
        </p:spPr>
      </p:pic>
    </p:spTree>
    <p:extLst>
      <p:ext uri="{BB962C8B-B14F-4D97-AF65-F5344CB8AC3E}">
        <p14:creationId xmlns:p14="http://schemas.microsoft.com/office/powerpoint/2010/main" val="26192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188468-C23C-4D82-A5EB-CA9B2AADACEC}"/>
              </a:ext>
            </a:extLst>
          </p:cNvPr>
          <p:cNvSpPr/>
          <p:nvPr userDrawn="1"/>
        </p:nvSpPr>
        <p:spPr>
          <a:xfrm>
            <a:off x="0" y="0"/>
            <a:ext cx="12192000" cy="1485900"/>
          </a:xfrm>
          <a:prstGeom prst="rect">
            <a:avLst/>
          </a:prstGeom>
          <a:solidFill>
            <a:schemeClr val="accent1">
              <a:lumMod val="75000"/>
            </a:schemeClr>
          </a:solidFill>
          <a:ln w="12700" cap="flat" cmpd="sng" algn="ctr">
            <a:solidFill>
              <a:srgbClr val="1CADE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56839" y="80168"/>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66775" y="1825625"/>
            <a:ext cx="10515600" cy="435133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6" name="Slide Number Placeholder 5"/>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cxnSp>
        <p:nvCxnSpPr>
          <p:cNvPr id="8" name="Straight Connector 7">
            <a:extLst>
              <a:ext uri="{FF2B5EF4-FFF2-40B4-BE49-F238E27FC236}">
                <a16:creationId xmlns:a16="http://schemas.microsoft.com/office/drawing/2014/main" id="{FDD1D3EC-4C65-4637-9703-FE1E4884FFF6}"/>
              </a:ext>
            </a:extLst>
          </p:cNvPr>
          <p:cNvCxnSpPr/>
          <p:nvPr userDrawn="1"/>
        </p:nvCxnSpPr>
        <p:spPr>
          <a:xfrm>
            <a:off x="0" y="1473200"/>
            <a:ext cx="12192000" cy="0"/>
          </a:xfrm>
          <a:prstGeom prst="line">
            <a:avLst/>
          </a:prstGeom>
          <a:ln w="508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23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6743700" y="6356349"/>
            <a:ext cx="4114800" cy="365125"/>
          </a:xfrm>
        </p:spPr>
        <p:txBody>
          <a:bodyPr/>
          <a:lstStyle>
            <a:lvl1pPr algn="r">
              <a:defRPr>
                <a:solidFill>
                  <a:schemeClr val="bg1"/>
                </a:solidFill>
              </a:defRPr>
            </a:lvl1pPr>
          </a:lstStyle>
          <a:p>
            <a:r>
              <a:rPr lang="en-US" dirty="0"/>
              <a:t>Connecticut Special Education Data System </a:t>
            </a:r>
            <a:r>
              <a:rPr lang="en-US" b="1" dirty="0"/>
              <a:t>CT-SEDS</a:t>
            </a:r>
            <a:endParaRPr lang="en-US" b="1" i="1" dirty="0"/>
          </a:p>
        </p:txBody>
      </p:sp>
      <p:sp>
        <p:nvSpPr>
          <p:cNvPr id="6" name="Slide Number Placeholder 5"/>
          <p:cNvSpPr>
            <a:spLocks noGrp="1"/>
          </p:cNvSpPr>
          <p:nvPr>
            <p:ph type="sldNum" sz="quarter" idx="12"/>
          </p:nvPr>
        </p:nvSpPr>
        <p:spPr>
          <a:xfrm>
            <a:off x="10858500" y="6356350"/>
            <a:ext cx="495300" cy="365125"/>
          </a:xfrm>
        </p:spPr>
        <p:txBody>
          <a:bodyPr/>
          <a:lstStyle>
            <a:lvl1pPr>
              <a:defRPr>
                <a:solidFill>
                  <a:schemeClr val="bg1"/>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120959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0621C0-DD01-44FE-B2A5-FCB48685DEB6}"/>
              </a:ext>
            </a:extLst>
          </p:cNvPr>
          <p:cNvSpPr/>
          <p:nvPr userDrawn="1"/>
        </p:nvSpPr>
        <p:spPr>
          <a:xfrm>
            <a:off x="0" y="0"/>
            <a:ext cx="12192000" cy="14859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p:nvPr>
        </p:nvSpPr>
        <p:spPr>
          <a:xfrm>
            <a:off x="62593" y="57943"/>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0F3CC1BF-6F3F-4A94-9334-5FDCFDD53304}"/>
              </a:ext>
            </a:extLst>
          </p:cNvPr>
          <p:cNvCxnSpPr/>
          <p:nvPr userDrawn="1"/>
        </p:nvCxnSpPr>
        <p:spPr>
          <a:xfrm>
            <a:off x="0" y="1473200"/>
            <a:ext cx="12192000" cy="0"/>
          </a:xfrm>
          <a:prstGeom prst="line">
            <a:avLst/>
          </a:prstGeom>
          <a:ln w="508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EB95C22A-343C-4E5F-A276-FD73882F8C34}"/>
              </a:ext>
            </a:extLst>
          </p:cNvPr>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11" name="Slide Number Placeholder 5">
            <a:extLst>
              <a:ext uri="{FF2B5EF4-FFF2-40B4-BE49-F238E27FC236}">
                <a16:creationId xmlns:a16="http://schemas.microsoft.com/office/drawing/2014/main" id="{9A0DA29A-54BE-43A7-AAD3-C85A5C798FA3}"/>
              </a:ext>
            </a:extLst>
          </p:cNvPr>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153589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FB2791F2-DBC6-4C85-A89B-B21F3C39B667}"/>
              </a:ext>
            </a:extLst>
          </p:cNvPr>
          <p:cNvSpPr/>
          <p:nvPr userDrawn="1"/>
        </p:nvSpPr>
        <p:spPr>
          <a:xfrm>
            <a:off x="0" y="0"/>
            <a:ext cx="12192000" cy="14859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cxnSp>
        <p:nvCxnSpPr>
          <p:cNvPr id="11" name="Straight Connector 10">
            <a:extLst>
              <a:ext uri="{FF2B5EF4-FFF2-40B4-BE49-F238E27FC236}">
                <a16:creationId xmlns:a16="http://schemas.microsoft.com/office/drawing/2014/main" id="{888493E3-1378-4CCE-9135-A841477646F3}"/>
              </a:ext>
            </a:extLst>
          </p:cNvPr>
          <p:cNvCxnSpPr/>
          <p:nvPr userDrawn="1"/>
        </p:nvCxnSpPr>
        <p:spPr>
          <a:xfrm>
            <a:off x="0" y="1473200"/>
            <a:ext cx="12192000" cy="0"/>
          </a:xfrm>
          <a:prstGeom prst="line">
            <a:avLst/>
          </a:prstGeom>
          <a:ln w="508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656A1174-FDE5-479E-9711-682034D69F72}"/>
              </a:ext>
            </a:extLst>
          </p:cNvPr>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13" name="Slide Number Placeholder 5">
            <a:extLst>
              <a:ext uri="{FF2B5EF4-FFF2-40B4-BE49-F238E27FC236}">
                <a16:creationId xmlns:a16="http://schemas.microsoft.com/office/drawing/2014/main" id="{8B3308B3-31EE-4F4C-846B-C2873FEDC7DC}"/>
              </a:ext>
            </a:extLst>
          </p:cNvPr>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sp>
        <p:nvSpPr>
          <p:cNvPr id="14" name="Title 1">
            <a:extLst>
              <a:ext uri="{FF2B5EF4-FFF2-40B4-BE49-F238E27FC236}">
                <a16:creationId xmlns:a16="http://schemas.microsoft.com/office/drawing/2014/main" id="{9EA0EC94-9F75-4F91-A3DF-5A6E2C035EFE}"/>
              </a:ext>
            </a:extLst>
          </p:cNvPr>
          <p:cNvSpPr txBox="1">
            <a:spLocks/>
          </p:cNvSpPr>
          <p:nvPr userDrawn="1"/>
        </p:nvSpPr>
        <p:spPr>
          <a:xfrm>
            <a:off x="95250" y="80168"/>
            <a:ext cx="89139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55776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A0A6F1-18EA-466A-805E-F8CF80856424}"/>
              </a:ext>
            </a:extLst>
          </p:cNvPr>
          <p:cNvSpPr>
            <a:spLocks noGrp="1"/>
          </p:cNvSpPr>
          <p:nvPr>
            <p:ph type="title"/>
          </p:nvPr>
        </p:nvSpPr>
        <p:spPr>
          <a:xfrm>
            <a:off x="95249" y="80168"/>
            <a:ext cx="10429875" cy="1325563"/>
          </a:xfrm>
        </p:spPr>
        <p:txBody>
          <a:bodyPr anchor="ctr"/>
          <a:lstStyle>
            <a:lvl1pPr>
              <a:defRPr>
                <a:solidFill>
                  <a:schemeClr val="accent1">
                    <a:lumMod val="50000"/>
                  </a:schemeClr>
                </a:solidFill>
              </a:defRPr>
            </a:lvl1pPr>
          </a:lstStyle>
          <a:p>
            <a:r>
              <a:rPr lang="en-US" dirty="0"/>
              <a:t>Click to edit Master title style</a:t>
            </a:r>
          </a:p>
        </p:txBody>
      </p:sp>
      <p:sp>
        <p:nvSpPr>
          <p:cNvPr id="7" name="Footer Placeholder 4">
            <a:extLst>
              <a:ext uri="{FF2B5EF4-FFF2-40B4-BE49-F238E27FC236}">
                <a16:creationId xmlns:a16="http://schemas.microsoft.com/office/drawing/2014/main" id="{1F250C37-0F34-4005-A5F1-3C8F84822FAD}"/>
              </a:ext>
            </a:extLst>
          </p:cNvPr>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8" name="Slide Number Placeholder 5">
            <a:extLst>
              <a:ext uri="{FF2B5EF4-FFF2-40B4-BE49-F238E27FC236}">
                <a16:creationId xmlns:a16="http://schemas.microsoft.com/office/drawing/2014/main" id="{AAC58C80-3E95-4961-A710-FCCF6CC13C30}"/>
              </a:ext>
            </a:extLst>
          </p:cNvPr>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1137860576"/>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Connecticut Core Standards </a:t>
            </a:r>
            <a:r>
              <a:rPr lang="en-US" b="1" i="1" dirty="0"/>
              <a:t>Systems of Professional Learning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33521114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37DA93-8F1C-4340-9165-5EE1753857CA}"/>
              </a:ext>
            </a:extLst>
          </p:cNvPr>
          <p:cNvSpPr>
            <a:spLocks noGrp="1"/>
          </p:cNvSpPr>
          <p:nvPr>
            <p:ph type="title"/>
          </p:nvPr>
        </p:nvSpPr>
        <p:spPr/>
        <p:txBody>
          <a:bodyPr/>
          <a:lstStyle/>
          <a:p>
            <a:r>
              <a:rPr lang="en-US" dirty="0"/>
              <a:t>Service Documentation</a:t>
            </a:r>
          </a:p>
        </p:txBody>
      </p:sp>
      <p:sp>
        <p:nvSpPr>
          <p:cNvPr id="4" name="Footer Placeholder 3">
            <a:extLst>
              <a:ext uri="{FF2B5EF4-FFF2-40B4-BE49-F238E27FC236}">
                <a16:creationId xmlns:a16="http://schemas.microsoft.com/office/drawing/2014/main" id="{4E652F4C-E6C3-418D-9C78-C85E1BD5FEBB}"/>
              </a:ext>
            </a:extLst>
          </p:cNvPr>
          <p:cNvSpPr>
            <a:spLocks noGrp="1"/>
          </p:cNvSpPr>
          <p:nvPr>
            <p:ph type="ftr" sz="quarter" idx="11"/>
          </p:nvPr>
        </p:nvSpPr>
        <p:spPr/>
        <p:txBody>
          <a:bodyPr/>
          <a:lstStyle/>
          <a:p>
            <a:r>
              <a:rPr lang="en-US" dirty="0"/>
              <a:t>Connecticut Special Education Data System </a:t>
            </a:r>
            <a:r>
              <a:rPr lang="en-US" b="1" dirty="0"/>
              <a:t>CT-SEDS</a:t>
            </a:r>
            <a:endParaRPr lang="en-US" b="1" i="1" dirty="0"/>
          </a:p>
        </p:txBody>
      </p:sp>
      <p:sp>
        <p:nvSpPr>
          <p:cNvPr id="5" name="Slide Number Placeholder 4">
            <a:extLst>
              <a:ext uri="{FF2B5EF4-FFF2-40B4-BE49-F238E27FC236}">
                <a16:creationId xmlns:a16="http://schemas.microsoft.com/office/drawing/2014/main" id="{58035AFF-8651-4A96-A494-224E9190C2E7}"/>
              </a:ext>
            </a:extLst>
          </p:cNvPr>
          <p:cNvSpPr>
            <a:spLocks noGrp="1"/>
          </p:cNvSpPr>
          <p:nvPr>
            <p:ph type="sldNum" sz="quarter" idx="12"/>
          </p:nvPr>
        </p:nvSpPr>
        <p:spPr/>
        <p:txBody>
          <a:bodyPr/>
          <a:lstStyle/>
          <a:p>
            <a:fld id="{95C78F6C-5F37-4841-ACBE-E9209F23264D}" type="slidenum">
              <a:rPr lang="en-US" smtClean="0"/>
              <a:pPr/>
              <a:t>1</a:t>
            </a:fld>
            <a:endParaRPr lang="en-US" dirty="0"/>
          </a:p>
        </p:txBody>
      </p:sp>
    </p:spTree>
    <p:extLst>
      <p:ext uri="{BB962C8B-B14F-4D97-AF65-F5344CB8AC3E}">
        <p14:creationId xmlns:p14="http://schemas.microsoft.com/office/powerpoint/2010/main" val="742477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dirty="0"/>
              <a:t>Connecticut Special Education Data System </a:t>
            </a:r>
            <a:r>
              <a:rPr lang="en-US" b="1" dirty="0"/>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10</a:t>
            </a:fld>
            <a:endParaRPr lang="en-US" dirty="0"/>
          </a:p>
        </p:txBody>
      </p:sp>
      <p:pic>
        <p:nvPicPr>
          <p:cNvPr id="3" name="Picture 2" descr="Log Details">
            <a:extLst>
              <a:ext uri="{FF2B5EF4-FFF2-40B4-BE49-F238E27FC236}">
                <a16:creationId xmlns:a16="http://schemas.microsoft.com/office/drawing/2014/main" id="{BFD91A45-A1F7-BCFC-984A-0FEB9F392EF6}"/>
              </a:ext>
            </a:extLst>
          </p:cNvPr>
          <p:cNvPicPr>
            <a:picLocks noChangeAspect="1"/>
          </p:cNvPicPr>
          <p:nvPr/>
        </p:nvPicPr>
        <p:blipFill>
          <a:blip r:embed="rId3"/>
          <a:stretch>
            <a:fillRect/>
          </a:stretch>
        </p:blipFill>
        <p:spPr>
          <a:xfrm>
            <a:off x="107576" y="787914"/>
            <a:ext cx="11976847" cy="3319366"/>
          </a:xfrm>
          <a:prstGeom prst="rect">
            <a:avLst/>
          </a:prstGeom>
        </p:spPr>
      </p:pic>
      <p:sp>
        <p:nvSpPr>
          <p:cNvPr id="13" name="Rectangle: Rounded Corners 12" descr="Errors and Warnings">
            <a:extLst>
              <a:ext uri="{FF2B5EF4-FFF2-40B4-BE49-F238E27FC236}">
                <a16:creationId xmlns:a16="http://schemas.microsoft.com/office/drawing/2014/main" id="{BDF47269-E9B8-EEA1-A378-1AF5A7F7908A}"/>
              </a:ext>
            </a:extLst>
          </p:cNvPr>
          <p:cNvSpPr/>
          <p:nvPr/>
        </p:nvSpPr>
        <p:spPr>
          <a:xfrm>
            <a:off x="64546" y="798672"/>
            <a:ext cx="12019877" cy="142816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reas Addressed and Student's Response to the Service">
            <a:extLst>
              <a:ext uri="{FF2B5EF4-FFF2-40B4-BE49-F238E27FC236}">
                <a16:creationId xmlns:a16="http://schemas.microsoft.com/office/drawing/2014/main" id="{3500221A-2589-E939-F406-6DF5FA626E28}"/>
              </a:ext>
            </a:extLst>
          </p:cNvPr>
          <p:cNvPicPr>
            <a:picLocks noChangeAspect="1"/>
          </p:cNvPicPr>
          <p:nvPr/>
        </p:nvPicPr>
        <p:blipFill>
          <a:blip r:embed="rId4"/>
          <a:stretch>
            <a:fillRect/>
          </a:stretch>
        </p:blipFill>
        <p:spPr>
          <a:xfrm>
            <a:off x="75304" y="4107280"/>
            <a:ext cx="12019878" cy="1596266"/>
          </a:xfrm>
          <a:prstGeom prst="rect">
            <a:avLst/>
          </a:prstGeom>
        </p:spPr>
      </p:pic>
    </p:spTree>
    <p:extLst>
      <p:ext uri="{BB962C8B-B14F-4D97-AF65-F5344CB8AC3E}">
        <p14:creationId xmlns:p14="http://schemas.microsoft.com/office/powerpoint/2010/main" val="41601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dirty="0"/>
              <a:t>Connecticut Special Education Data System </a:t>
            </a:r>
            <a:r>
              <a:rPr lang="en-US" b="1" dirty="0"/>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11</a:t>
            </a:fld>
            <a:endParaRPr lang="en-US" dirty="0"/>
          </a:p>
        </p:txBody>
      </p:sp>
      <p:pic>
        <p:nvPicPr>
          <p:cNvPr id="3" name="Picture 2" descr="Group Logging">
            <a:extLst>
              <a:ext uri="{FF2B5EF4-FFF2-40B4-BE49-F238E27FC236}">
                <a16:creationId xmlns:a16="http://schemas.microsoft.com/office/drawing/2014/main" id="{DB319E99-0C77-36A7-E940-1759F4557A9C}"/>
              </a:ext>
            </a:extLst>
          </p:cNvPr>
          <p:cNvPicPr>
            <a:picLocks noChangeAspect="1"/>
          </p:cNvPicPr>
          <p:nvPr/>
        </p:nvPicPr>
        <p:blipFill>
          <a:blip r:embed="rId3"/>
          <a:stretch>
            <a:fillRect/>
          </a:stretch>
        </p:blipFill>
        <p:spPr>
          <a:xfrm>
            <a:off x="628650" y="357653"/>
            <a:ext cx="5467350" cy="466725"/>
          </a:xfrm>
          <a:prstGeom prst="rect">
            <a:avLst/>
          </a:prstGeom>
        </p:spPr>
      </p:pic>
      <p:pic>
        <p:nvPicPr>
          <p:cNvPr id="12" name="Picture 11" descr="Select Group Fields">
            <a:extLst>
              <a:ext uri="{FF2B5EF4-FFF2-40B4-BE49-F238E27FC236}">
                <a16:creationId xmlns:a16="http://schemas.microsoft.com/office/drawing/2014/main" id="{943063EF-BCA2-4107-4A29-CB805603099C}"/>
              </a:ext>
            </a:extLst>
          </p:cNvPr>
          <p:cNvPicPr>
            <a:picLocks noChangeAspect="1"/>
          </p:cNvPicPr>
          <p:nvPr/>
        </p:nvPicPr>
        <p:blipFill>
          <a:blip r:embed="rId4"/>
          <a:stretch>
            <a:fillRect/>
          </a:stretch>
        </p:blipFill>
        <p:spPr>
          <a:xfrm>
            <a:off x="3799237" y="824378"/>
            <a:ext cx="7764113" cy="5590510"/>
          </a:xfrm>
          <a:prstGeom prst="rect">
            <a:avLst/>
          </a:prstGeom>
          <a:ln>
            <a:gradFill>
              <a:gsLst>
                <a:gs pos="0">
                  <a:schemeClr val="bg1">
                    <a:lumMod val="8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13" name="Rectangle: Rounded Corners 12">
            <a:extLst>
              <a:ext uri="{FF2B5EF4-FFF2-40B4-BE49-F238E27FC236}">
                <a16:creationId xmlns:a16="http://schemas.microsoft.com/office/drawing/2014/main" id="{25C63FCD-98D5-CF7F-B24B-09FA73984E3C}"/>
              </a:ext>
            </a:extLst>
          </p:cNvPr>
          <p:cNvSpPr/>
          <p:nvPr/>
        </p:nvSpPr>
        <p:spPr>
          <a:xfrm>
            <a:off x="1583473" y="357653"/>
            <a:ext cx="1483112" cy="46672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953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dirty="0"/>
              <a:t>Connecticut Special Education Data System </a:t>
            </a:r>
            <a:r>
              <a:rPr lang="en-US" b="1" dirty="0"/>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12</a:t>
            </a:fld>
            <a:endParaRPr lang="en-US" dirty="0"/>
          </a:p>
        </p:txBody>
      </p:sp>
      <p:pic>
        <p:nvPicPr>
          <p:cNvPr id="3" name="Picture 2" descr="Deleting a Log">
            <a:extLst>
              <a:ext uri="{FF2B5EF4-FFF2-40B4-BE49-F238E27FC236}">
                <a16:creationId xmlns:a16="http://schemas.microsoft.com/office/drawing/2014/main" id="{46FF0832-4E32-16A5-BFEA-B59BF616C40D}"/>
              </a:ext>
            </a:extLst>
          </p:cNvPr>
          <p:cNvPicPr>
            <a:picLocks noChangeAspect="1"/>
          </p:cNvPicPr>
          <p:nvPr/>
        </p:nvPicPr>
        <p:blipFill>
          <a:blip r:embed="rId3"/>
          <a:stretch>
            <a:fillRect/>
          </a:stretch>
        </p:blipFill>
        <p:spPr>
          <a:xfrm>
            <a:off x="0" y="330910"/>
            <a:ext cx="12192000" cy="3624430"/>
          </a:xfrm>
          <a:prstGeom prst="rect">
            <a:avLst/>
          </a:prstGeom>
        </p:spPr>
      </p:pic>
      <p:pic>
        <p:nvPicPr>
          <p:cNvPr id="8" name="Picture 7" descr="Confirm Log Deletion">
            <a:extLst>
              <a:ext uri="{FF2B5EF4-FFF2-40B4-BE49-F238E27FC236}">
                <a16:creationId xmlns:a16="http://schemas.microsoft.com/office/drawing/2014/main" id="{D8033A66-ABFA-13AF-7BCD-2F5C57CDC9D1}"/>
              </a:ext>
            </a:extLst>
          </p:cNvPr>
          <p:cNvPicPr>
            <a:picLocks noChangeAspect="1"/>
          </p:cNvPicPr>
          <p:nvPr/>
        </p:nvPicPr>
        <p:blipFill>
          <a:blip r:embed="rId4"/>
          <a:stretch>
            <a:fillRect/>
          </a:stretch>
        </p:blipFill>
        <p:spPr>
          <a:xfrm>
            <a:off x="1660946" y="4053224"/>
            <a:ext cx="5753100" cy="2571750"/>
          </a:xfrm>
          <a:prstGeom prst="rect">
            <a:avLst/>
          </a:prstGeom>
        </p:spPr>
      </p:pic>
      <p:cxnSp>
        <p:nvCxnSpPr>
          <p:cNvPr id="19" name="Connector: Curved 18">
            <a:extLst>
              <a:ext uri="{FF2B5EF4-FFF2-40B4-BE49-F238E27FC236}">
                <a16:creationId xmlns:a16="http://schemas.microsoft.com/office/drawing/2014/main" id="{4B0B54A2-61FC-A00E-85E3-4C577C754C57}"/>
              </a:ext>
            </a:extLst>
          </p:cNvPr>
          <p:cNvCxnSpPr>
            <a:cxnSpLocks/>
          </p:cNvCxnSpPr>
          <p:nvPr/>
        </p:nvCxnSpPr>
        <p:spPr>
          <a:xfrm rot="10800000" flipV="1">
            <a:off x="7414046" y="3775934"/>
            <a:ext cx="3701126" cy="2366678"/>
          </a:xfrm>
          <a:prstGeom prst="curved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F983A8CA-0F19-57E4-E01C-B87BD111CA49}"/>
              </a:ext>
            </a:extLst>
          </p:cNvPr>
          <p:cNvSpPr/>
          <p:nvPr/>
        </p:nvSpPr>
        <p:spPr>
          <a:xfrm>
            <a:off x="225911" y="1054249"/>
            <a:ext cx="473336" cy="27969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1411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dirty="0"/>
              <a:t>Connecticut Special Education Data System </a:t>
            </a:r>
            <a:r>
              <a:rPr lang="en-US" b="1" dirty="0"/>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13</a:t>
            </a:fld>
            <a:endParaRPr lang="en-US" dirty="0"/>
          </a:p>
        </p:txBody>
      </p:sp>
      <p:pic>
        <p:nvPicPr>
          <p:cNvPr id="10" name="Picture 9" descr="Service Log Approval Wizard">
            <a:extLst>
              <a:ext uri="{FF2B5EF4-FFF2-40B4-BE49-F238E27FC236}">
                <a16:creationId xmlns:a16="http://schemas.microsoft.com/office/drawing/2014/main" id="{CB316209-3889-BF93-8277-3E0F94BCDC99}"/>
              </a:ext>
            </a:extLst>
          </p:cNvPr>
          <p:cNvPicPr>
            <a:picLocks noChangeAspect="1"/>
          </p:cNvPicPr>
          <p:nvPr/>
        </p:nvPicPr>
        <p:blipFill>
          <a:blip r:embed="rId3"/>
          <a:stretch>
            <a:fillRect/>
          </a:stretch>
        </p:blipFill>
        <p:spPr>
          <a:xfrm>
            <a:off x="1978541" y="1927574"/>
            <a:ext cx="10129012" cy="4428776"/>
          </a:xfrm>
          <a:prstGeom prst="rect">
            <a:avLst/>
          </a:prstGeom>
        </p:spPr>
      </p:pic>
      <p:pic>
        <p:nvPicPr>
          <p:cNvPr id="3" name="Picture 2" descr="Service Log Approval Wizard">
            <a:extLst>
              <a:ext uri="{FF2B5EF4-FFF2-40B4-BE49-F238E27FC236}">
                <a16:creationId xmlns:a16="http://schemas.microsoft.com/office/drawing/2014/main" id="{3AFB8A6A-C6D0-A9D0-17D7-F379C57C07AE}"/>
              </a:ext>
            </a:extLst>
          </p:cNvPr>
          <p:cNvPicPr>
            <a:picLocks noChangeAspect="1"/>
          </p:cNvPicPr>
          <p:nvPr/>
        </p:nvPicPr>
        <p:blipFill>
          <a:blip r:embed="rId4"/>
          <a:stretch>
            <a:fillRect/>
          </a:stretch>
        </p:blipFill>
        <p:spPr>
          <a:xfrm>
            <a:off x="84447" y="136526"/>
            <a:ext cx="4721729" cy="2519806"/>
          </a:xfrm>
          <a:prstGeom prst="rect">
            <a:avLst/>
          </a:prstGeom>
        </p:spPr>
      </p:pic>
      <p:sp>
        <p:nvSpPr>
          <p:cNvPr id="11" name="Rectangle: Rounded Corners 10">
            <a:extLst>
              <a:ext uri="{FF2B5EF4-FFF2-40B4-BE49-F238E27FC236}">
                <a16:creationId xmlns:a16="http://schemas.microsoft.com/office/drawing/2014/main" id="{6F47A132-84D2-B11C-BDB2-B7C485525EA3}"/>
              </a:ext>
            </a:extLst>
          </p:cNvPr>
          <p:cNvSpPr/>
          <p:nvPr/>
        </p:nvSpPr>
        <p:spPr>
          <a:xfrm>
            <a:off x="234176" y="1683834"/>
            <a:ext cx="1744365" cy="33453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2538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dirty="0"/>
              <a:t>Connecticut Special Education Data System </a:t>
            </a:r>
            <a:r>
              <a:rPr lang="en-US" b="1" dirty="0"/>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14</a:t>
            </a:fld>
            <a:endParaRPr lang="en-US" dirty="0"/>
          </a:p>
        </p:txBody>
      </p:sp>
      <p:pic>
        <p:nvPicPr>
          <p:cNvPr id="12" name="Picture 11" descr="Service Log Approval">
            <a:extLst>
              <a:ext uri="{FF2B5EF4-FFF2-40B4-BE49-F238E27FC236}">
                <a16:creationId xmlns:a16="http://schemas.microsoft.com/office/drawing/2014/main" id="{0C8CC376-509A-4E11-3E48-D6AFBE35D0A4}"/>
              </a:ext>
            </a:extLst>
          </p:cNvPr>
          <p:cNvPicPr>
            <a:picLocks noChangeAspect="1"/>
          </p:cNvPicPr>
          <p:nvPr/>
        </p:nvPicPr>
        <p:blipFill>
          <a:blip r:embed="rId3"/>
          <a:stretch>
            <a:fillRect/>
          </a:stretch>
        </p:blipFill>
        <p:spPr>
          <a:xfrm>
            <a:off x="0" y="459353"/>
            <a:ext cx="12192000" cy="3263004"/>
          </a:xfrm>
          <a:prstGeom prst="rect">
            <a:avLst/>
          </a:prstGeom>
        </p:spPr>
      </p:pic>
      <p:pic>
        <p:nvPicPr>
          <p:cNvPr id="14" name="Picture 13" descr="Service Log Approval">
            <a:extLst>
              <a:ext uri="{FF2B5EF4-FFF2-40B4-BE49-F238E27FC236}">
                <a16:creationId xmlns:a16="http://schemas.microsoft.com/office/drawing/2014/main" id="{B563733E-A140-F7BA-009A-11F68E1AF35E}"/>
              </a:ext>
            </a:extLst>
          </p:cNvPr>
          <p:cNvPicPr>
            <a:picLocks noChangeAspect="1"/>
          </p:cNvPicPr>
          <p:nvPr/>
        </p:nvPicPr>
        <p:blipFill>
          <a:blip r:embed="rId4"/>
          <a:stretch>
            <a:fillRect/>
          </a:stretch>
        </p:blipFill>
        <p:spPr>
          <a:xfrm>
            <a:off x="1802970" y="3443901"/>
            <a:ext cx="5573562" cy="3190906"/>
          </a:xfrm>
          <a:prstGeom prst="rect">
            <a:avLst/>
          </a:prstGeom>
        </p:spPr>
      </p:pic>
      <p:sp>
        <p:nvSpPr>
          <p:cNvPr id="15" name="Rectangle: Rounded Corners 14">
            <a:extLst>
              <a:ext uri="{FF2B5EF4-FFF2-40B4-BE49-F238E27FC236}">
                <a16:creationId xmlns:a16="http://schemas.microsoft.com/office/drawing/2014/main" id="{A15C94F3-4EEC-DC32-C975-832FBD9280EE}"/>
              </a:ext>
            </a:extLst>
          </p:cNvPr>
          <p:cNvSpPr/>
          <p:nvPr/>
        </p:nvSpPr>
        <p:spPr>
          <a:xfrm>
            <a:off x="0" y="459353"/>
            <a:ext cx="4226312" cy="246226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Connector: Curved 29">
            <a:extLst>
              <a:ext uri="{FF2B5EF4-FFF2-40B4-BE49-F238E27FC236}">
                <a16:creationId xmlns:a16="http://schemas.microsoft.com/office/drawing/2014/main" id="{BDBC68DD-9FB4-7FB0-E06F-839B229285CB}"/>
              </a:ext>
            </a:extLst>
          </p:cNvPr>
          <p:cNvCxnSpPr>
            <a:cxnSpLocks/>
          </p:cNvCxnSpPr>
          <p:nvPr/>
        </p:nvCxnSpPr>
        <p:spPr>
          <a:xfrm rot="16200000" flipH="1">
            <a:off x="139870" y="3376253"/>
            <a:ext cx="2097518" cy="1228682"/>
          </a:xfrm>
          <a:prstGeom prst="curvedConnector2">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992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dirty="0"/>
              <a:t>Connecticut Special Education Data System </a:t>
            </a:r>
            <a:r>
              <a:rPr lang="en-US" b="1" dirty="0"/>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2</a:t>
            </a:fld>
            <a:endParaRPr lang="en-US" dirty="0"/>
          </a:p>
        </p:txBody>
      </p:sp>
      <p:pic>
        <p:nvPicPr>
          <p:cNvPr id="3" name="Picture 2" descr="Select a Wizard">
            <a:extLst>
              <a:ext uri="{FF2B5EF4-FFF2-40B4-BE49-F238E27FC236}">
                <a16:creationId xmlns:a16="http://schemas.microsoft.com/office/drawing/2014/main" id="{25B634E0-1E3B-0D0F-0E16-08C48B533703}"/>
              </a:ext>
            </a:extLst>
          </p:cNvPr>
          <p:cNvPicPr>
            <a:picLocks noChangeAspect="1"/>
          </p:cNvPicPr>
          <p:nvPr/>
        </p:nvPicPr>
        <p:blipFill rotWithShape="1">
          <a:blip r:embed="rId3"/>
          <a:srcRect l="29448" r="29971"/>
          <a:stretch/>
        </p:blipFill>
        <p:spPr>
          <a:xfrm>
            <a:off x="314615" y="274140"/>
            <a:ext cx="5527053" cy="3964229"/>
          </a:xfrm>
          <a:prstGeom prst="rect">
            <a:avLst/>
          </a:prstGeom>
        </p:spPr>
      </p:pic>
      <p:pic>
        <p:nvPicPr>
          <p:cNvPr id="6" name="Picture 5" descr="Service Certifications">
            <a:extLst>
              <a:ext uri="{FF2B5EF4-FFF2-40B4-BE49-F238E27FC236}">
                <a16:creationId xmlns:a16="http://schemas.microsoft.com/office/drawing/2014/main" id="{2544E65C-B736-2AAC-EEFA-88C82DCB13AA}"/>
              </a:ext>
            </a:extLst>
          </p:cNvPr>
          <p:cNvPicPr>
            <a:picLocks noChangeAspect="1"/>
          </p:cNvPicPr>
          <p:nvPr/>
        </p:nvPicPr>
        <p:blipFill rotWithShape="1">
          <a:blip r:embed="rId4"/>
          <a:srcRect r="58551"/>
          <a:stretch/>
        </p:blipFill>
        <p:spPr>
          <a:xfrm>
            <a:off x="5924652" y="2256254"/>
            <a:ext cx="6016343" cy="3667186"/>
          </a:xfrm>
          <a:prstGeom prst="rect">
            <a:avLst/>
          </a:prstGeom>
        </p:spPr>
      </p:pic>
      <p:sp>
        <p:nvSpPr>
          <p:cNvPr id="2" name="Rectangle: Rounded Corners 1">
            <a:extLst>
              <a:ext uri="{FF2B5EF4-FFF2-40B4-BE49-F238E27FC236}">
                <a16:creationId xmlns:a16="http://schemas.microsoft.com/office/drawing/2014/main" id="{E74DED76-9D9B-7A84-0B04-E36611051C0B}"/>
              </a:ext>
            </a:extLst>
          </p:cNvPr>
          <p:cNvSpPr/>
          <p:nvPr/>
        </p:nvSpPr>
        <p:spPr>
          <a:xfrm>
            <a:off x="10199117" y="3514477"/>
            <a:ext cx="1354858" cy="232973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2233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dirty="0"/>
              <a:t>Connecticut Special Education Data System </a:t>
            </a:r>
            <a:r>
              <a:rPr lang="en-US" b="1" dirty="0"/>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3</a:t>
            </a:fld>
            <a:endParaRPr lang="en-US" dirty="0"/>
          </a:p>
        </p:txBody>
      </p:sp>
      <p:pic>
        <p:nvPicPr>
          <p:cNvPr id="8" name="Picture 7" descr="Service Certifications">
            <a:extLst>
              <a:ext uri="{FF2B5EF4-FFF2-40B4-BE49-F238E27FC236}">
                <a16:creationId xmlns:a16="http://schemas.microsoft.com/office/drawing/2014/main" id="{D7A583D5-3B31-3526-4A80-271EFA9AC150}"/>
              </a:ext>
            </a:extLst>
          </p:cNvPr>
          <p:cNvPicPr>
            <a:picLocks noChangeAspect="1"/>
          </p:cNvPicPr>
          <p:nvPr/>
        </p:nvPicPr>
        <p:blipFill>
          <a:blip r:embed="rId3"/>
          <a:stretch>
            <a:fillRect/>
          </a:stretch>
        </p:blipFill>
        <p:spPr>
          <a:xfrm>
            <a:off x="0" y="524774"/>
            <a:ext cx="12192000" cy="5547196"/>
          </a:xfrm>
          <a:prstGeom prst="rect">
            <a:avLst/>
          </a:prstGeom>
        </p:spPr>
      </p:pic>
      <p:sp>
        <p:nvSpPr>
          <p:cNvPr id="9" name="Oval 8"/>
          <p:cNvSpPr/>
          <p:nvPr/>
        </p:nvSpPr>
        <p:spPr>
          <a:xfrm>
            <a:off x="4787900" y="368300"/>
            <a:ext cx="977900" cy="6223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71900" y="774700"/>
            <a:ext cx="812800" cy="596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923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dirty="0"/>
              <a:t>Connecticut Special Education Data System </a:t>
            </a:r>
            <a:r>
              <a:rPr lang="en-US" b="1" dirty="0"/>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4</a:t>
            </a:fld>
            <a:endParaRPr lang="en-US" dirty="0"/>
          </a:p>
        </p:txBody>
      </p:sp>
      <p:pic>
        <p:nvPicPr>
          <p:cNvPr id="7" name="Picture 6" descr="Students Filters">
            <a:extLst>
              <a:ext uri="{FF2B5EF4-FFF2-40B4-BE49-F238E27FC236}">
                <a16:creationId xmlns:a16="http://schemas.microsoft.com/office/drawing/2014/main" id="{1E9894B1-0BA1-BB10-0A51-9E69FFC93B2B}"/>
              </a:ext>
            </a:extLst>
          </p:cNvPr>
          <p:cNvPicPr>
            <a:picLocks noChangeAspect="1"/>
          </p:cNvPicPr>
          <p:nvPr/>
        </p:nvPicPr>
        <p:blipFill>
          <a:blip r:embed="rId3"/>
          <a:stretch>
            <a:fillRect/>
          </a:stretch>
        </p:blipFill>
        <p:spPr>
          <a:xfrm>
            <a:off x="176345" y="1443292"/>
            <a:ext cx="11839310" cy="3971415"/>
          </a:xfrm>
          <a:prstGeom prst="rect">
            <a:avLst/>
          </a:prstGeom>
        </p:spPr>
      </p:pic>
      <p:sp>
        <p:nvSpPr>
          <p:cNvPr id="8" name="Rectangle: Rounded Corners 7">
            <a:extLst>
              <a:ext uri="{FF2B5EF4-FFF2-40B4-BE49-F238E27FC236}">
                <a16:creationId xmlns:a16="http://schemas.microsoft.com/office/drawing/2014/main" id="{A5971135-FB03-70AA-31D3-EB4A0C4224C7}"/>
              </a:ext>
            </a:extLst>
          </p:cNvPr>
          <p:cNvSpPr/>
          <p:nvPr/>
        </p:nvSpPr>
        <p:spPr>
          <a:xfrm>
            <a:off x="10876546" y="1423283"/>
            <a:ext cx="1153777" cy="60429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5062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dirty="0"/>
              <a:t>Connecticut Special Education Data System </a:t>
            </a:r>
            <a:r>
              <a:rPr lang="en-US" b="1" dirty="0"/>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5</a:t>
            </a:fld>
            <a:endParaRPr lang="en-US" dirty="0"/>
          </a:p>
        </p:txBody>
      </p:sp>
      <p:pic>
        <p:nvPicPr>
          <p:cNvPr id="8" name="Picture 7" descr="Select Students">
            <a:extLst>
              <a:ext uri="{FF2B5EF4-FFF2-40B4-BE49-F238E27FC236}">
                <a16:creationId xmlns:a16="http://schemas.microsoft.com/office/drawing/2014/main" id="{1A6B52EF-4BF9-21C7-D637-5C7AA4C80F5F}"/>
              </a:ext>
            </a:extLst>
          </p:cNvPr>
          <p:cNvPicPr>
            <a:picLocks noChangeAspect="1"/>
          </p:cNvPicPr>
          <p:nvPr/>
        </p:nvPicPr>
        <p:blipFill>
          <a:blip r:embed="rId3"/>
          <a:stretch>
            <a:fillRect/>
          </a:stretch>
        </p:blipFill>
        <p:spPr>
          <a:xfrm>
            <a:off x="91416" y="1005662"/>
            <a:ext cx="12009167" cy="1578512"/>
          </a:xfrm>
          <a:prstGeom prst="rect">
            <a:avLst/>
          </a:prstGeom>
        </p:spPr>
      </p:pic>
      <p:pic>
        <p:nvPicPr>
          <p:cNvPr id="10" name="Picture 9" descr="Create Groups">
            <a:extLst>
              <a:ext uri="{FF2B5EF4-FFF2-40B4-BE49-F238E27FC236}">
                <a16:creationId xmlns:a16="http://schemas.microsoft.com/office/drawing/2014/main" id="{1D7B592D-8F39-8081-713F-30EDA7E749B8}"/>
              </a:ext>
            </a:extLst>
          </p:cNvPr>
          <p:cNvPicPr>
            <a:picLocks noChangeAspect="1"/>
          </p:cNvPicPr>
          <p:nvPr/>
        </p:nvPicPr>
        <p:blipFill>
          <a:blip r:embed="rId4"/>
          <a:stretch>
            <a:fillRect/>
          </a:stretch>
        </p:blipFill>
        <p:spPr>
          <a:xfrm>
            <a:off x="2819399" y="3623547"/>
            <a:ext cx="6553200" cy="1895475"/>
          </a:xfrm>
          <a:prstGeom prst="rect">
            <a:avLst/>
          </a:prstGeom>
        </p:spPr>
      </p:pic>
      <p:sp>
        <p:nvSpPr>
          <p:cNvPr id="11" name="Rectangle: Rounded Corners 10">
            <a:extLst>
              <a:ext uri="{FF2B5EF4-FFF2-40B4-BE49-F238E27FC236}">
                <a16:creationId xmlns:a16="http://schemas.microsoft.com/office/drawing/2014/main" id="{CB6012D7-469C-F911-F9FF-6C8290C2B173}"/>
              </a:ext>
            </a:extLst>
          </p:cNvPr>
          <p:cNvSpPr/>
          <p:nvPr/>
        </p:nvSpPr>
        <p:spPr>
          <a:xfrm>
            <a:off x="9096292" y="1013613"/>
            <a:ext cx="803082" cy="30630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Connector: Elbow 12">
            <a:extLst>
              <a:ext uri="{FF2B5EF4-FFF2-40B4-BE49-F238E27FC236}">
                <a16:creationId xmlns:a16="http://schemas.microsoft.com/office/drawing/2014/main" id="{F746E28D-CF5B-90B5-8EB7-D26A5D2B9737}"/>
              </a:ext>
            </a:extLst>
          </p:cNvPr>
          <p:cNvCxnSpPr/>
          <p:nvPr/>
        </p:nvCxnSpPr>
        <p:spPr>
          <a:xfrm rot="5400000">
            <a:off x="8006964" y="2051436"/>
            <a:ext cx="2178657" cy="938254"/>
          </a:xfrm>
          <a:prstGeom prst="bent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74B7AE23-9DBF-0C49-B3D4-0593F2E4219C}"/>
              </a:ext>
            </a:extLst>
          </p:cNvPr>
          <p:cNvSpPr/>
          <p:nvPr/>
        </p:nvSpPr>
        <p:spPr>
          <a:xfrm>
            <a:off x="7657105" y="3631500"/>
            <a:ext cx="1637969" cy="62489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8148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dirty="0"/>
              <a:t>Connecticut Special Education Data System </a:t>
            </a:r>
            <a:r>
              <a:rPr lang="en-US" b="1" dirty="0"/>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6</a:t>
            </a:fld>
            <a:endParaRPr lang="en-US" dirty="0"/>
          </a:p>
        </p:txBody>
      </p:sp>
      <p:pic>
        <p:nvPicPr>
          <p:cNvPr id="3" name="Picture 2" descr="Select Students">
            <a:extLst>
              <a:ext uri="{FF2B5EF4-FFF2-40B4-BE49-F238E27FC236}">
                <a16:creationId xmlns:a16="http://schemas.microsoft.com/office/drawing/2014/main" id="{363472E7-1C86-29F9-F725-E621C99B8BC2}"/>
              </a:ext>
            </a:extLst>
          </p:cNvPr>
          <p:cNvPicPr>
            <a:picLocks noChangeAspect="1"/>
          </p:cNvPicPr>
          <p:nvPr/>
        </p:nvPicPr>
        <p:blipFill rotWithShape="1">
          <a:blip r:embed="rId3"/>
          <a:srcRect l="1" r="32723"/>
          <a:stretch/>
        </p:blipFill>
        <p:spPr>
          <a:xfrm>
            <a:off x="2063489" y="595082"/>
            <a:ext cx="8065021" cy="1884609"/>
          </a:xfrm>
          <a:prstGeom prst="rect">
            <a:avLst/>
          </a:prstGeom>
        </p:spPr>
      </p:pic>
      <p:sp>
        <p:nvSpPr>
          <p:cNvPr id="11" name="Rectangle: Rounded Corners 10">
            <a:extLst>
              <a:ext uri="{FF2B5EF4-FFF2-40B4-BE49-F238E27FC236}">
                <a16:creationId xmlns:a16="http://schemas.microsoft.com/office/drawing/2014/main" id="{AFE59A2D-C6AE-DFF0-24ED-7C3A1188F3ED}"/>
              </a:ext>
            </a:extLst>
          </p:cNvPr>
          <p:cNvSpPr/>
          <p:nvPr/>
        </p:nvSpPr>
        <p:spPr>
          <a:xfrm>
            <a:off x="2576223" y="1234341"/>
            <a:ext cx="532738" cy="70568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3156E5F6-04EB-D8EF-F772-1A49435F18D0}"/>
              </a:ext>
            </a:extLst>
          </p:cNvPr>
          <p:cNvSpPr/>
          <p:nvPr/>
        </p:nvSpPr>
        <p:spPr>
          <a:xfrm>
            <a:off x="9389163" y="1234341"/>
            <a:ext cx="532738" cy="70568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Launch Wizard">
            <a:extLst>
              <a:ext uri="{FF2B5EF4-FFF2-40B4-BE49-F238E27FC236}">
                <a16:creationId xmlns:a16="http://schemas.microsoft.com/office/drawing/2014/main" id="{87AC8978-6202-5E5A-470C-D965FE05418E}"/>
              </a:ext>
            </a:extLst>
          </p:cNvPr>
          <p:cNvPicPr>
            <a:picLocks noChangeAspect="1"/>
          </p:cNvPicPr>
          <p:nvPr/>
        </p:nvPicPr>
        <p:blipFill>
          <a:blip r:embed="rId4"/>
          <a:stretch>
            <a:fillRect/>
          </a:stretch>
        </p:blipFill>
        <p:spPr>
          <a:xfrm>
            <a:off x="68413" y="3429000"/>
            <a:ext cx="12055172" cy="1781433"/>
          </a:xfrm>
          <a:prstGeom prst="rect">
            <a:avLst/>
          </a:prstGeom>
        </p:spPr>
      </p:pic>
      <p:sp>
        <p:nvSpPr>
          <p:cNvPr id="16" name="Rectangle: Rounded Corners 15">
            <a:extLst>
              <a:ext uri="{FF2B5EF4-FFF2-40B4-BE49-F238E27FC236}">
                <a16:creationId xmlns:a16="http://schemas.microsoft.com/office/drawing/2014/main" id="{5D461B57-3D6B-4905-2CFB-7676DCB9FE58}"/>
              </a:ext>
            </a:extLst>
          </p:cNvPr>
          <p:cNvSpPr/>
          <p:nvPr/>
        </p:nvSpPr>
        <p:spPr>
          <a:xfrm>
            <a:off x="10622943" y="4738977"/>
            <a:ext cx="1502796" cy="50888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8949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dirty="0"/>
              <a:t>Connecticut Special Education Data System </a:t>
            </a:r>
            <a:r>
              <a:rPr lang="en-US" b="1" dirty="0"/>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7</a:t>
            </a:fld>
            <a:endParaRPr lang="en-US" dirty="0"/>
          </a:p>
        </p:txBody>
      </p:sp>
      <p:pic>
        <p:nvPicPr>
          <p:cNvPr id="3" name="Picture 2" descr="Student Information">
            <a:extLst>
              <a:ext uri="{FF2B5EF4-FFF2-40B4-BE49-F238E27FC236}">
                <a16:creationId xmlns:a16="http://schemas.microsoft.com/office/drawing/2014/main" id="{F915819F-F0D8-B088-55B4-7298B83809E5}"/>
              </a:ext>
            </a:extLst>
          </p:cNvPr>
          <p:cNvPicPr>
            <a:picLocks noChangeAspect="1"/>
          </p:cNvPicPr>
          <p:nvPr/>
        </p:nvPicPr>
        <p:blipFill>
          <a:blip r:embed="rId3"/>
          <a:stretch>
            <a:fillRect/>
          </a:stretch>
        </p:blipFill>
        <p:spPr>
          <a:xfrm>
            <a:off x="106007" y="408103"/>
            <a:ext cx="3764670" cy="3676089"/>
          </a:xfrm>
          <a:prstGeom prst="rect">
            <a:avLst/>
          </a:prstGeom>
        </p:spPr>
      </p:pic>
      <p:pic>
        <p:nvPicPr>
          <p:cNvPr id="8" name="Picture 7" descr="Previous Logs">
            <a:extLst>
              <a:ext uri="{FF2B5EF4-FFF2-40B4-BE49-F238E27FC236}">
                <a16:creationId xmlns:a16="http://schemas.microsoft.com/office/drawing/2014/main" id="{4A0DF94C-7D2E-6B68-5730-CF894634614C}"/>
              </a:ext>
            </a:extLst>
          </p:cNvPr>
          <p:cNvPicPr>
            <a:picLocks noChangeAspect="1"/>
          </p:cNvPicPr>
          <p:nvPr/>
        </p:nvPicPr>
        <p:blipFill>
          <a:blip r:embed="rId4"/>
          <a:stretch>
            <a:fillRect/>
          </a:stretch>
        </p:blipFill>
        <p:spPr>
          <a:xfrm>
            <a:off x="3678576" y="440377"/>
            <a:ext cx="8513424" cy="2388878"/>
          </a:xfrm>
          <a:prstGeom prst="rect">
            <a:avLst/>
          </a:prstGeom>
        </p:spPr>
      </p:pic>
      <p:sp>
        <p:nvSpPr>
          <p:cNvPr id="9" name="Rectangle: Rounded Corners 8">
            <a:extLst>
              <a:ext uri="{FF2B5EF4-FFF2-40B4-BE49-F238E27FC236}">
                <a16:creationId xmlns:a16="http://schemas.microsoft.com/office/drawing/2014/main" id="{EE786A5E-C376-ED32-39CD-A9227F8451B8}"/>
              </a:ext>
            </a:extLst>
          </p:cNvPr>
          <p:cNvSpPr/>
          <p:nvPr/>
        </p:nvSpPr>
        <p:spPr>
          <a:xfrm>
            <a:off x="106007" y="742271"/>
            <a:ext cx="2249918" cy="43030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87AB1331-D318-1AC7-ADE9-F51B9F3AFEB7}"/>
              </a:ext>
            </a:extLst>
          </p:cNvPr>
          <p:cNvSpPr/>
          <p:nvPr/>
        </p:nvSpPr>
        <p:spPr>
          <a:xfrm>
            <a:off x="4367604" y="1765940"/>
            <a:ext cx="359090" cy="37482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Previous Logs Expanded">
            <a:extLst>
              <a:ext uri="{FF2B5EF4-FFF2-40B4-BE49-F238E27FC236}">
                <a16:creationId xmlns:a16="http://schemas.microsoft.com/office/drawing/2014/main" id="{0C195C3B-C280-6983-FC1A-FF0FBE8417ED}"/>
              </a:ext>
            </a:extLst>
          </p:cNvPr>
          <p:cNvPicPr>
            <a:picLocks noChangeAspect="1"/>
          </p:cNvPicPr>
          <p:nvPr/>
        </p:nvPicPr>
        <p:blipFill>
          <a:blip r:embed="rId5"/>
          <a:stretch>
            <a:fillRect/>
          </a:stretch>
        </p:blipFill>
        <p:spPr>
          <a:xfrm>
            <a:off x="3923680" y="3398363"/>
            <a:ext cx="8215316" cy="2388878"/>
          </a:xfrm>
          <a:prstGeom prst="rect">
            <a:avLst/>
          </a:prstGeom>
        </p:spPr>
      </p:pic>
      <p:sp>
        <p:nvSpPr>
          <p:cNvPr id="15" name="Rectangle: Rounded Corners 14">
            <a:extLst>
              <a:ext uri="{FF2B5EF4-FFF2-40B4-BE49-F238E27FC236}">
                <a16:creationId xmlns:a16="http://schemas.microsoft.com/office/drawing/2014/main" id="{7F8EFA4E-0F27-04A8-19A3-64220037A8D9}"/>
              </a:ext>
            </a:extLst>
          </p:cNvPr>
          <p:cNvSpPr/>
          <p:nvPr/>
        </p:nvSpPr>
        <p:spPr>
          <a:xfrm>
            <a:off x="4367604" y="3764695"/>
            <a:ext cx="359090" cy="37482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7F89EFC0-FF80-0A07-E72C-57C1B4581CE9}"/>
              </a:ext>
            </a:extLst>
          </p:cNvPr>
          <p:cNvCxnSpPr>
            <a:cxnSpLocks/>
          </p:cNvCxnSpPr>
          <p:nvPr/>
        </p:nvCxnSpPr>
        <p:spPr>
          <a:xfrm>
            <a:off x="4557908" y="2376910"/>
            <a:ext cx="0" cy="116780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B5517CEB-96F9-4E65-3B65-1D8B43256152}"/>
              </a:ext>
            </a:extLst>
          </p:cNvPr>
          <p:cNvSpPr/>
          <p:nvPr/>
        </p:nvSpPr>
        <p:spPr>
          <a:xfrm>
            <a:off x="4378362" y="1765940"/>
            <a:ext cx="359090" cy="37482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4960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dirty="0"/>
              <a:t>Connecticut Special Education Data System </a:t>
            </a:r>
            <a:r>
              <a:rPr lang="en-US" b="1" dirty="0"/>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8</a:t>
            </a:fld>
            <a:endParaRPr lang="en-US" dirty="0"/>
          </a:p>
        </p:txBody>
      </p:sp>
      <p:pic>
        <p:nvPicPr>
          <p:cNvPr id="3" name="Picture 2" descr="New Log Entry">
            <a:extLst>
              <a:ext uri="{FF2B5EF4-FFF2-40B4-BE49-F238E27FC236}">
                <a16:creationId xmlns:a16="http://schemas.microsoft.com/office/drawing/2014/main" id="{91B6F9F0-1013-2B68-A177-2D99CDE5AD0D}"/>
              </a:ext>
            </a:extLst>
          </p:cNvPr>
          <p:cNvPicPr>
            <a:picLocks noChangeAspect="1"/>
          </p:cNvPicPr>
          <p:nvPr/>
        </p:nvPicPr>
        <p:blipFill>
          <a:blip r:embed="rId3"/>
          <a:stretch>
            <a:fillRect/>
          </a:stretch>
        </p:blipFill>
        <p:spPr>
          <a:xfrm>
            <a:off x="91440" y="609872"/>
            <a:ext cx="12009120" cy="3456529"/>
          </a:xfrm>
          <a:prstGeom prst="rect">
            <a:avLst/>
          </a:prstGeom>
        </p:spPr>
      </p:pic>
      <p:sp>
        <p:nvSpPr>
          <p:cNvPr id="12" name="Rectangle: Rounded Corners 11">
            <a:extLst>
              <a:ext uri="{FF2B5EF4-FFF2-40B4-BE49-F238E27FC236}">
                <a16:creationId xmlns:a16="http://schemas.microsoft.com/office/drawing/2014/main" id="{242ECD4D-DCBE-C136-60A3-56F1E847C8BA}"/>
              </a:ext>
            </a:extLst>
          </p:cNvPr>
          <p:cNvSpPr/>
          <p:nvPr/>
        </p:nvSpPr>
        <p:spPr>
          <a:xfrm>
            <a:off x="7478357" y="1773126"/>
            <a:ext cx="579120" cy="39297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40340E0A-EEEF-8984-9059-99A47D980527}"/>
              </a:ext>
            </a:extLst>
          </p:cNvPr>
          <p:cNvSpPr/>
          <p:nvPr/>
        </p:nvSpPr>
        <p:spPr>
          <a:xfrm>
            <a:off x="7263203" y="820045"/>
            <a:ext cx="794273" cy="39297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reas Addressed and Student's Response to the Service">
            <a:extLst>
              <a:ext uri="{FF2B5EF4-FFF2-40B4-BE49-F238E27FC236}">
                <a16:creationId xmlns:a16="http://schemas.microsoft.com/office/drawing/2014/main" id="{5D4B4C18-46FC-C1D7-29F5-B90085CBC41E}"/>
              </a:ext>
            </a:extLst>
          </p:cNvPr>
          <p:cNvPicPr>
            <a:picLocks noChangeAspect="1"/>
          </p:cNvPicPr>
          <p:nvPr/>
        </p:nvPicPr>
        <p:blipFill>
          <a:blip r:embed="rId4"/>
          <a:stretch>
            <a:fillRect/>
          </a:stretch>
        </p:blipFill>
        <p:spPr>
          <a:xfrm>
            <a:off x="91440" y="4427588"/>
            <a:ext cx="12009120" cy="1928762"/>
          </a:xfrm>
          <a:prstGeom prst="rect">
            <a:avLst/>
          </a:prstGeom>
        </p:spPr>
      </p:pic>
      <p:sp>
        <p:nvSpPr>
          <p:cNvPr id="11" name="Rectangle: Rounded Corners 10">
            <a:extLst>
              <a:ext uri="{FF2B5EF4-FFF2-40B4-BE49-F238E27FC236}">
                <a16:creationId xmlns:a16="http://schemas.microsoft.com/office/drawing/2014/main" id="{A86A1203-CC28-4E91-1736-C412DEAC13BD}"/>
              </a:ext>
            </a:extLst>
          </p:cNvPr>
          <p:cNvSpPr/>
          <p:nvPr/>
        </p:nvSpPr>
        <p:spPr>
          <a:xfrm>
            <a:off x="11467650" y="5548110"/>
            <a:ext cx="579120" cy="39297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3026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dirty="0"/>
              <a:t>Connecticut Special Education Data System </a:t>
            </a:r>
            <a:r>
              <a:rPr lang="en-US" b="1" dirty="0"/>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9</a:t>
            </a:fld>
            <a:endParaRPr lang="en-US" dirty="0"/>
          </a:p>
        </p:txBody>
      </p:sp>
      <p:pic>
        <p:nvPicPr>
          <p:cNvPr id="10" name="Picture 9" descr="Confirm Log Entry">
            <a:extLst>
              <a:ext uri="{FF2B5EF4-FFF2-40B4-BE49-F238E27FC236}">
                <a16:creationId xmlns:a16="http://schemas.microsoft.com/office/drawing/2014/main" id="{95CEF5C1-2E54-E8FE-4EDB-ADA928BABF9B}"/>
              </a:ext>
            </a:extLst>
          </p:cNvPr>
          <p:cNvPicPr>
            <a:picLocks noChangeAspect="1"/>
          </p:cNvPicPr>
          <p:nvPr/>
        </p:nvPicPr>
        <p:blipFill>
          <a:blip r:embed="rId3"/>
          <a:stretch>
            <a:fillRect/>
          </a:stretch>
        </p:blipFill>
        <p:spPr>
          <a:xfrm>
            <a:off x="1125966" y="287875"/>
            <a:ext cx="9940068" cy="5968479"/>
          </a:xfrm>
          <a:prstGeom prst="rect">
            <a:avLst/>
          </a:prstGeom>
          <a:ln>
            <a:gradFill>
              <a:gsLst>
                <a:gs pos="0">
                  <a:schemeClr val="bg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11" name="Rectangle: Rounded Corners 10">
            <a:extLst>
              <a:ext uri="{FF2B5EF4-FFF2-40B4-BE49-F238E27FC236}">
                <a16:creationId xmlns:a16="http://schemas.microsoft.com/office/drawing/2014/main" id="{BA72E005-C288-90AF-BB10-E717551628F9}"/>
              </a:ext>
            </a:extLst>
          </p:cNvPr>
          <p:cNvSpPr/>
          <p:nvPr/>
        </p:nvSpPr>
        <p:spPr>
          <a:xfrm>
            <a:off x="1125966" y="4120179"/>
            <a:ext cx="1875418" cy="63470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E0E2814D-09AA-E3E9-000B-76B58F9847B1}"/>
              </a:ext>
            </a:extLst>
          </p:cNvPr>
          <p:cNvSpPr/>
          <p:nvPr/>
        </p:nvSpPr>
        <p:spPr>
          <a:xfrm>
            <a:off x="5158290" y="4120178"/>
            <a:ext cx="5201323" cy="191486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32542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87CCA63FE6FF458BF74DAFB03E2AE2" ma:contentTypeVersion="6" ma:contentTypeDescription="Create a new document." ma:contentTypeScope="" ma:versionID="2a68fb0c0277f457d9c189647252b398">
  <xsd:schema xmlns:xsd="http://www.w3.org/2001/XMLSchema" xmlns:xs="http://www.w3.org/2001/XMLSchema" xmlns:p="http://schemas.microsoft.com/office/2006/metadata/properties" xmlns:ns2="c6be3168-d595-4e5c-9c6a-416be270f396" xmlns:ns3="e41547f6-303a-4d3e-aa88-ee43ce628126" targetNamespace="http://schemas.microsoft.com/office/2006/metadata/properties" ma:root="true" ma:fieldsID="d2356b96595656fc85d9dcefd27b76ef" ns2:_="" ns3:_="">
    <xsd:import namespace="c6be3168-d595-4e5c-9c6a-416be270f396"/>
    <xsd:import namespace="e41547f6-303a-4d3e-aa88-ee43ce6281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be3168-d595-4e5c-9c6a-416be270f3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1547f6-303a-4d3e-aa88-ee43ce6281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BEFE2A-80FB-4964-9338-2A7D30F99D7E}"/>
</file>

<file path=customXml/itemProps2.xml><?xml version="1.0" encoding="utf-8"?>
<ds:datastoreItem xmlns:ds="http://schemas.openxmlformats.org/officeDocument/2006/customXml" ds:itemID="{5F7D7FF8-AE9C-4A49-861A-D56B7F60CE7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ccc0be8c-5244-46e0-b909-2f7e33c110c2"/>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2797DC6-2967-40CA-91F4-C6FF63859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1151</TotalTime>
  <Words>1666</Words>
  <Application>Microsoft Office PowerPoint</Application>
  <PresentationFormat>Widescreen</PresentationFormat>
  <Paragraphs>83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Service Documentation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 Geier</dc:creator>
  <cp:lastModifiedBy>Nemr, Georgette</cp:lastModifiedBy>
  <cp:revision>20</cp:revision>
  <dcterms:created xsi:type="dcterms:W3CDTF">2014-01-18T18:47:42Z</dcterms:created>
  <dcterms:modified xsi:type="dcterms:W3CDTF">2022-08-05T21:38:55Z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0x0101005887CCA63FE6FF458BF74DAFB03E2AE2</vt:lpwstr>
  </property>
  <property fmtid="{D5CDD505-2E9C-101B-9397-08002B2CF9AE}" pid="3" name="MediaServiceImageTags">
    <vt:lpwstr/>
  </property>
</Properties>
</file>