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 id="2147483685" r:id="rId4"/>
  </p:sldMasterIdLst>
  <p:notesMasterIdLst>
    <p:notesMasterId r:id="rId74"/>
  </p:notesMasterIdLst>
  <p:handoutMasterIdLst>
    <p:handoutMasterId r:id="rId75"/>
  </p:handoutMasterIdLst>
  <p:sldIdLst>
    <p:sldId id="330" r:id="rId5"/>
    <p:sldId id="401" r:id="rId6"/>
    <p:sldId id="368" r:id="rId7"/>
    <p:sldId id="299" r:id="rId8"/>
    <p:sldId id="382" r:id="rId9"/>
    <p:sldId id="384" r:id="rId10"/>
    <p:sldId id="402" r:id="rId11"/>
    <p:sldId id="403" r:id="rId12"/>
    <p:sldId id="339" r:id="rId13"/>
    <p:sldId id="341" r:id="rId14"/>
    <p:sldId id="340" r:id="rId15"/>
    <p:sldId id="342" r:id="rId16"/>
    <p:sldId id="343" r:id="rId17"/>
    <p:sldId id="344" r:id="rId18"/>
    <p:sldId id="337" r:id="rId19"/>
    <p:sldId id="387" r:id="rId20"/>
    <p:sldId id="388" r:id="rId21"/>
    <p:sldId id="346" r:id="rId22"/>
    <p:sldId id="347" r:id="rId23"/>
    <p:sldId id="372" r:id="rId24"/>
    <p:sldId id="315" r:id="rId25"/>
    <p:sldId id="316" r:id="rId26"/>
    <p:sldId id="381" r:id="rId27"/>
    <p:sldId id="349" r:id="rId28"/>
    <p:sldId id="379" r:id="rId29"/>
    <p:sldId id="404" r:id="rId30"/>
    <p:sldId id="360" r:id="rId31"/>
    <p:sldId id="350" r:id="rId32"/>
    <p:sldId id="351" r:id="rId33"/>
    <p:sldId id="352" r:id="rId34"/>
    <p:sldId id="353" r:id="rId35"/>
    <p:sldId id="355" r:id="rId36"/>
    <p:sldId id="364" r:id="rId37"/>
    <p:sldId id="405" r:id="rId38"/>
    <p:sldId id="406" r:id="rId39"/>
    <p:sldId id="389" r:id="rId40"/>
    <p:sldId id="390" r:id="rId41"/>
    <p:sldId id="373" r:id="rId42"/>
    <p:sldId id="312" r:id="rId43"/>
    <p:sldId id="392" r:id="rId44"/>
    <p:sldId id="329" r:id="rId45"/>
    <p:sldId id="302" r:id="rId46"/>
    <p:sldId id="376" r:id="rId47"/>
    <p:sldId id="377" r:id="rId48"/>
    <p:sldId id="378" r:id="rId49"/>
    <p:sldId id="396" r:id="rId50"/>
    <p:sldId id="398" r:id="rId51"/>
    <p:sldId id="399" r:id="rId52"/>
    <p:sldId id="400" r:id="rId53"/>
    <p:sldId id="391" r:id="rId54"/>
    <p:sldId id="356" r:id="rId55"/>
    <p:sldId id="354" r:id="rId56"/>
    <p:sldId id="326" r:id="rId57"/>
    <p:sldId id="371" r:id="rId58"/>
    <p:sldId id="367" r:id="rId59"/>
    <p:sldId id="393" r:id="rId60"/>
    <p:sldId id="385" r:id="rId61"/>
    <p:sldId id="395" r:id="rId62"/>
    <p:sldId id="359" r:id="rId63"/>
    <p:sldId id="397" r:id="rId64"/>
    <p:sldId id="394" r:id="rId65"/>
    <p:sldId id="363" r:id="rId66"/>
    <p:sldId id="332" r:id="rId67"/>
    <p:sldId id="318" r:id="rId68"/>
    <p:sldId id="300" r:id="rId69"/>
    <p:sldId id="321" r:id="rId70"/>
    <p:sldId id="320" r:id="rId71"/>
    <p:sldId id="370" r:id="rId72"/>
    <p:sldId id="294"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8F8F8"/>
    <a:srgbClr val="EAEAEA"/>
    <a:srgbClr val="D5E6FF"/>
    <a:srgbClr val="FFFFE1"/>
    <a:srgbClr val="FFFFCC"/>
    <a:srgbClr val="9AFF01"/>
    <a:srgbClr val="2C64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0234" autoAdjust="0"/>
  </p:normalViewPr>
  <p:slideViewPr>
    <p:cSldViewPr snapToGrid="0" snapToObjects="1">
      <p:cViewPr varScale="1">
        <p:scale>
          <a:sx n="63" d="100"/>
          <a:sy n="63" d="100"/>
        </p:scale>
        <p:origin x="1365" y="36"/>
      </p:cViewPr>
      <p:guideLst>
        <p:guide orient="horz" pos="2160"/>
        <p:guide pos="2880"/>
      </p:guideLst>
    </p:cSldViewPr>
  </p:slideViewPr>
  <p:outlineViewPr>
    <p:cViewPr>
      <p:scale>
        <a:sx n="33" d="100"/>
        <a:sy n="33" d="100"/>
      </p:scale>
      <p:origin x="0" y="-33618"/>
    </p:cViewPr>
  </p:outlineViewPr>
  <p:notesTextViewPr>
    <p:cViewPr>
      <p:scale>
        <a:sx n="100" d="100"/>
        <a:sy n="100" d="100"/>
      </p:scale>
      <p:origin x="0" y="0"/>
    </p:cViewPr>
  </p:notesTextViewPr>
  <p:sorterViewPr>
    <p:cViewPr>
      <p:scale>
        <a:sx n="70" d="100"/>
        <a:sy n="70" d="100"/>
      </p:scale>
      <p:origin x="0" y="-3648"/>
    </p:cViewPr>
  </p:sorterViewPr>
  <p:notesViewPr>
    <p:cSldViewPr snapToGrid="0" snapToObjects="1">
      <p:cViewPr varScale="1">
        <p:scale>
          <a:sx n="52" d="100"/>
          <a:sy n="52" d="100"/>
        </p:scale>
        <p:origin x="265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42A22E-191A-4C85-8FC7-510024B4E43B}" type="datetimeFigureOut">
              <a:rPr lang="en-US" smtClean="0"/>
              <a:t>8/9/2021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5BF306-3E4F-4331-A55C-9BDCD078943A}" type="slidenum">
              <a:rPr lang="en-US" smtClean="0"/>
              <a:t>‹#›</a:t>
            </a:fld>
            <a:endParaRPr lang="en-US"/>
          </a:p>
        </p:txBody>
      </p:sp>
    </p:spTree>
    <p:extLst>
      <p:ext uri="{BB962C8B-B14F-4D97-AF65-F5344CB8AC3E}">
        <p14:creationId xmlns:p14="http://schemas.microsoft.com/office/powerpoint/2010/main" val="247027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CBCDF-39A9-4B2D-96A0-0F3F7A93A9A8}" type="datetimeFigureOut">
              <a:rPr lang="en-US" smtClean="0"/>
              <a:t>8/9/2021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AD0267-FB0D-406F-8879-78E317B308BC}" type="slidenum">
              <a:rPr lang="en-US" smtClean="0"/>
              <a:t>‹#›</a:t>
            </a:fld>
            <a:endParaRPr lang="en-US"/>
          </a:p>
        </p:txBody>
      </p:sp>
    </p:spTree>
    <p:extLst>
      <p:ext uri="{BB962C8B-B14F-4D97-AF65-F5344CB8AC3E}">
        <p14:creationId xmlns:p14="http://schemas.microsoft.com/office/powerpoint/2010/main" val="253003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odules.ctteam.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1</a:t>
            </a:fld>
            <a:endParaRPr lang="en-US"/>
          </a:p>
        </p:txBody>
      </p:sp>
    </p:spTree>
    <p:extLst>
      <p:ext uri="{BB962C8B-B14F-4D97-AF65-F5344CB8AC3E}">
        <p14:creationId xmlns:p14="http://schemas.microsoft.com/office/powerpoint/2010/main" val="325500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TCC is responsible to oversee, plan, implement, and monitor the district’s TEAM Program under the direction of the DF. Consider how the TCC can</a:t>
            </a:r>
            <a:r>
              <a:rPr lang="en-US" baseline="0" dirty="0" smtClean="0"/>
              <a:t> assist you with all of the responsibilities you have. Are there individuals on the TCC who can take on one of the tasks that needs to be accomplished. </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10</a:t>
            </a:fld>
            <a:endParaRPr lang="en-US"/>
          </a:p>
        </p:txBody>
      </p:sp>
    </p:spTree>
    <p:extLst>
      <p:ext uri="{BB962C8B-B14F-4D97-AF65-F5344CB8AC3E}">
        <p14:creationId xmlns:p14="http://schemas.microsoft.com/office/powerpoint/2010/main" val="30370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Legislation calls for districts to establish a committee to oversee TEAM implementation. The DF is the lead facilitator of the TCC. The TCC is responsible to oversee, plan, implement, and monitor the district’s TEAM Program under the direction of the DF.</a:t>
            </a:r>
          </a:p>
          <a:p>
            <a:endParaRPr lang="en-US" dirty="0" smtClean="0"/>
          </a:p>
          <a:p>
            <a:r>
              <a:rPr lang="en-US" dirty="0" smtClean="0"/>
              <a:t>It is your responsibility to ensure that the TCC meets regularly, knows your district TEAM plan, revises it as required, monitors BTs participation, identifies prospective mentors, ensures training is updated, matches BT and mentors as soon as possible, selects reviewers, monitors mentoring hours, approves stipends and coordinates training and support as needed. </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11</a:t>
            </a:fld>
            <a:endParaRPr lang="en-US"/>
          </a:p>
        </p:txBody>
      </p:sp>
    </p:spTree>
    <p:extLst>
      <p:ext uri="{BB962C8B-B14F-4D97-AF65-F5344CB8AC3E}">
        <p14:creationId xmlns:p14="http://schemas.microsoft.com/office/powerpoint/2010/main" val="274035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administrator also plays a crucial role </a:t>
            </a:r>
            <a:r>
              <a:rPr lang="en-US" dirty="0" smtClean="0"/>
              <a:t>in the implementation of TEAM.  The administrator is an instructional leader who can support a BT’s professional learning by sharing resources, providing feedback, helping the BT leverage TEAM to support yearly goals.</a:t>
            </a:r>
          </a:p>
          <a:p>
            <a:endParaRPr lang="en-US" dirty="0" smtClean="0"/>
          </a:p>
          <a:p>
            <a:r>
              <a:rPr lang="en-US" dirty="0" smtClean="0"/>
              <a:t>The administrator is required to sign-off on a teacher’s professional learning growth plan (PGAP). The purpose is not to approve the PGAP, but to determine if she or he can support the teacher’s plan and requested resources. This is a good opportunity for the administrator to engage the BT in a learning focused conversation, The administrator can suggest additional resources and guide the teacher in his or her professional growth.</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12</a:t>
            </a:fld>
            <a:endParaRPr lang="en-US"/>
          </a:p>
        </p:txBody>
      </p:sp>
    </p:spTree>
    <p:extLst>
      <p:ext uri="{BB962C8B-B14F-4D97-AF65-F5344CB8AC3E}">
        <p14:creationId xmlns:p14="http://schemas.microsoft.com/office/powerpoint/2010/main" val="251846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Mentors ar</a:t>
            </a:r>
            <a:r>
              <a:rPr lang="en-US" sz="1200" kern="1200" baseline="0" dirty="0" smtClean="0">
                <a:solidFill>
                  <a:schemeClr val="tx1"/>
                </a:solidFill>
                <a:effectLst/>
                <a:latin typeface="+mn-lt"/>
                <a:ea typeface="+mn-ea"/>
                <a:cs typeface="+mn-cs"/>
              </a:rPr>
              <a:t>e </a:t>
            </a:r>
            <a:r>
              <a:rPr lang="en-US" sz="1200" kern="1200" dirty="0" smtClean="0">
                <a:solidFill>
                  <a:schemeClr val="tx1"/>
                </a:solidFill>
                <a:effectLst/>
                <a:latin typeface="+mn-lt"/>
                <a:ea typeface="+mn-ea"/>
                <a:cs typeface="+mn-cs"/>
              </a:rPr>
              <a:t>the key support for BTs - not only in completing TEAM, but in coaching and guiding the BT throughout the first years of induction into the profession. A BT’s needs change throughout the year and they need someone they trust to provide an ear to listen or someone to collaborate with, or bounce ideas off.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DF, you want to try to make good matches that will results in trusting and supportive relationships. You may also need to intervene in matches that do not seem to be working. It is important that you check in with BTs and mentors frequently to gauge how things are going. BTs are often reluctant to speak up, so it is important that you are aware of what is happening at all times. When DFs don’t do this, we find teachers who are at the end of their time in TEAM, have not had the benefit of a good mentor relationship and may be facing a loss of their certification.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instances, it may be a BT who is not willing to work with a mentor. These situations need to be addressed as soon as possible. Extensions cannot be granted to teachers who simply didn’t participate in TEAM.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the DF you should have a plan in place for these kinds of situations. You should talk with your superintendent or HR director about the protocol for addressing these types of circumstance.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Mentors need to build trusting relationships, so often there is a fine line that needs to be carefully navigated. Having a plan in place before you encounter one of these situations can help make handling it much easier.</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13</a:t>
            </a:fld>
            <a:endParaRPr lang="en-US"/>
          </a:p>
        </p:txBody>
      </p:sp>
    </p:spTree>
    <p:extLst>
      <p:ext uri="{BB962C8B-B14F-4D97-AF65-F5344CB8AC3E}">
        <p14:creationId xmlns:p14="http://schemas.microsoft.com/office/powerpoint/2010/main" val="386138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enough mentors in your district? </a:t>
            </a:r>
          </a:p>
          <a:p>
            <a:endParaRPr lang="en-US" baseline="0" dirty="0" smtClean="0"/>
          </a:p>
          <a:p>
            <a:r>
              <a:rPr lang="en-US" baseline="0" dirty="0" smtClean="0"/>
              <a:t>Do you have the right mentors to meet the needs of your teachers? </a:t>
            </a:r>
          </a:p>
          <a:p>
            <a:endParaRPr lang="en-US" baseline="0" dirty="0" smtClean="0"/>
          </a:p>
          <a:p>
            <a:r>
              <a:rPr lang="en-US" baseline="0" dirty="0" smtClean="0"/>
              <a:t>How are you recruiting new mentors? Consider not only demonstrated experience, but also race, culture, ethnicity when selecting new mentors. You want to have a pool of mentors who will meet the needs of your beginning teachers.</a:t>
            </a:r>
          </a:p>
          <a:p>
            <a:endParaRPr lang="en-US" baseline="0" dirty="0" smtClean="0"/>
          </a:p>
          <a:p>
            <a:r>
              <a:rPr lang="en-US" baseline="0" dirty="0" smtClean="0"/>
              <a:t>2 BTs can be assigned to a mentor. If a 3</a:t>
            </a:r>
            <a:r>
              <a:rPr lang="en-US" baseline="30000" dirty="0" smtClean="0"/>
              <a:t>rd</a:t>
            </a:r>
            <a:r>
              <a:rPr lang="en-US" baseline="0" dirty="0" smtClean="0"/>
              <a:t> needs to be assigned, you must contact us (Claudine Primack) to get special approval.</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14</a:t>
            </a:fld>
            <a:endParaRPr lang="en-US"/>
          </a:p>
        </p:txBody>
      </p:sp>
    </p:spTree>
    <p:extLst>
      <p:ext uri="{BB962C8B-B14F-4D97-AF65-F5344CB8AC3E}">
        <p14:creationId xmlns:p14="http://schemas.microsoft.com/office/powerpoint/2010/main" val="131445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Categories</a:t>
            </a:r>
            <a:r>
              <a:rPr lang="en-US" baseline="0" dirty="0" smtClean="0"/>
              <a:t> are listed in the TEAM Manual –</a:t>
            </a:r>
            <a:r>
              <a:rPr lang="en-US" dirty="0" smtClean="0"/>
              <a:t> Appendix B</a:t>
            </a:r>
            <a:r>
              <a:rPr lang="en-US" baseline="0" dirty="0" smtClean="0"/>
              <a:t> – we suggest that you print this out and keep it posted for your reference.</a:t>
            </a:r>
          </a:p>
          <a:p>
            <a:endParaRPr lang="en-US" baseline="0" dirty="0" smtClean="0"/>
          </a:p>
          <a:p>
            <a:r>
              <a:rPr lang="en-US" baseline="0" dirty="0" smtClean="0"/>
              <a:t>Module 5 is not required for Category II teachers but is highly recommended.</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15</a:t>
            </a:fld>
            <a:endParaRPr lang="en-US"/>
          </a:p>
        </p:txBody>
      </p:sp>
    </p:spTree>
    <p:extLst>
      <p:ext uri="{BB962C8B-B14F-4D97-AF65-F5344CB8AC3E}">
        <p14:creationId xmlns:p14="http://schemas.microsoft.com/office/powerpoint/2010/main" val="350653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a:t>
            </a:r>
            <a:r>
              <a:rPr lang="en-US" baseline="0" dirty="0" smtClean="0"/>
              <a:t> be eligible to participate in TEAM, teachers must meet specific requirements. First, they must have the appropriate certification. Column 1 lists those certifications that teachers must possess in one of the endorsement areas that TEAM is required (see next slide for endorsements). Column 2 speaks to the position the teacher holds or is assigned in their school, which must be in alignment with the certification. Teachers who are teaching in a grade that is outside of their certification, for example, would not be in compliance. A teacher who is teaching in a content area that is different from the endorsement on their certification, would be out of compliance. </a:t>
            </a:r>
          </a:p>
          <a:p>
            <a:endParaRPr lang="en-US" baseline="0" dirty="0" smtClean="0"/>
          </a:p>
          <a:p>
            <a:r>
              <a:rPr lang="en-US" baseline="0" dirty="0" smtClean="0"/>
              <a:t>In order for the system to pick up a teacher who is eligible and required to complete TEAM, both of the requirements in the first two columns must be met. The duration refers to the length of the time in a specific position. Any teacher, with an initial certification, working under that certification either full or part-time, will be required to do TEAM.  </a:t>
            </a:r>
          </a:p>
          <a:p>
            <a:endParaRPr lang="en-US" baseline="0" dirty="0" smtClean="0"/>
          </a:p>
          <a:p>
            <a:r>
              <a:rPr lang="en-US" baseline="0" dirty="0" smtClean="0"/>
              <a:t>However, a teacher who is working in a substitute position under an initial certification must be in the same position for the full year- 10 months. </a:t>
            </a:r>
          </a:p>
        </p:txBody>
      </p:sp>
      <p:sp>
        <p:nvSpPr>
          <p:cNvPr id="4" name="Slide Number Placeholder 3"/>
          <p:cNvSpPr>
            <a:spLocks noGrp="1"/>
          </p:cNvSpPr>
          <p:nvPr>
            <p:ph type="sldNum" sz="quarter" idx="10"/>
          </p:nvPr>
        </p:nvSpPr>
        <p:spPr/>
        <p:txBody>
          <a:bodyPr/>
          <a:lstStyle/>
          <a:p>
            <a:fld id="{DDAD0267-FB0D-406F-8879-78E317B308BC}" type="slidenum">
              <a:rPr lang="en-US" smtClean="0"/>
              <a:t>18</a:t>
            </a:fld>
            <a:endParaRPr lang="en-US"/>
          </a:p>
        </p:txBody>
      </p:sp>
    </p:spTree>
    <p:extLst>
      <p:ext uri="{BB962C8B-B14F-4D97-AF65-F5344CB8AC3E}">
        <p14:creationId xmlns:p14="http://schemas.microsoft.com/office/powerpoint/2010/main" val="357257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a:t>
            </a:r>
            <a:r>
              <a:rPr lang="en-US" baseline="0" dirty="0" smtClean="0"/>
              <a:t> B</a:t>
            </a:r>
          </a:p>
          <a:p>
            <a:r>
              <a:rPr lang="en-US" dirty="0" smtClean="0"/>
              <a:t>These</a:t>
            </a:r>
            <a:r>
              <a:rPr lang="en-US" baseline="0" dirty="0" smtClean="0"/>
              <a:t> are the endorsement areas for certification. Category I and II are required to participate in TEAM. Teachers in category I will complete 5 modules, teachers in category II will complete 2 modules from modules 1, 2, 3, and 4. Module 5 will not count as one of their two modules. We strongly encourage districts to have all teachers participate in Module 5. However, it won’t count as one of the two module requirement.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19</a:t>
            </a:fld>
            <a:endParaRPr lang="en-US"/>
          </a:p>
        </p:txBody>
      </p:sp>
    </p:spTree>
    <p:extLst>
      <p:ext uri="{BB962C8B-B14F-4D97-AF65-F5344CB8AC3E}">
        <p14:creationId xmlns:p14="http://schemas.microsoft.com/office/powerpoint/2010/main" val="392499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Entry Dates: </a:t>
            </a:r>
            <a:r>
              <a:rPr lang="en-US" dirty="0" smtClean="0"/>
              <a:t>When teachers are entered</a:t>
            </a:r>
            <a:r>
              <a:rPr lang="en-US" baseline="0" dirty="0" smtClean="0"/>
              <a:t> into the state Educator Data System (EDS) and they meet the requirements to be participate in TEAM, they are assigned an entry date. All teachers hired and entered into EDS prior to October 31, are given a September 1 entry date, Teachers who are hired and entered into EDS beginning on November 1 until February 14 are given a February 15 entry date. Any teacher hired and entered into EDS on February 15 and after will be given a September 1 entry date in the following year. </a:t>
            </a:r>
          </a:p>
          <a:p>
            <a:endParaRPr lang="en-US" baseline="0" dirty="0" smtClean="0"/>
          </a:p>
          <a:p>
            <a:r>
              <a:rPr lang="en-US" b="1" baseline="0" dirty="0" smtClean="0"/>
              <a:t>Expected Completion Dates</a:t>
            </a:r>
            <a:r>
              <a:rPr lang="en-US" baseline="0" dirty="0" smtClean="0"/>
              <a:t>: Category I teachers are expected to complete TEAM in 2 years. They have a third year built in that allows extra time if needed for situations such as a maternity or sick leave, or personal family crisis that may have prevented them from completing TEAM in the two years. DFs do not need to check with the state or request the extra year, you can grant that time as needed. On word of caution, there is no extra stipends in the third year if the full stipend was paid out over the two years. If a teachers has been out or has not worked on TEAM, you may want to reduce the stipend to half or 0 for that year and reserve the money for the extra year that will be needed.</a:t>
            </a:r>
          </a:p>
          <a:p>
            <a:endParaRPr lang="en-US" baseline="0" dirty="0" smtClean="0"/>
          </a:p>
          <a:p>
            <a:r>
              <a:rPr lang="en-US" b="1" baseline="0" dirty="0" smtClean="0"/>
              <a:t>Deadline: </a:t>
            </a:r>
            <a:r>
              <a:rPr lang="en-US" b="0" baseline="0" dirty="0" smtClean="0"/>
              <a:t>The deadline is the end of the 3 years that is provided. If a teacher has not completed TEAM requirements by the end date, he or she will no longer be able to renew his or her certification. If there were extenuating circumstances that prevented the teacher from completing TEAM in the 3 years, the DF can initiate a request for an extension of a deadline. There must be third party documentation to support the request. More information can be found in the TEAM program manual. </a:t>
            </a:r>
            <a:endParaRPr lang="en-US" b="0" dirty="0"/>
          </a:p>
        </p:txBody>
      </p:sp>
      <p:sp>
        <p:nvSpPr>
          <p:cNvPr id="4" name="Slide Number Placeholder 3"/>
          <p:cNvSpPr>
            <a:spLocks noGrp="1"/>
          </p:cNvSpPr>
          <p:nvPr>
            <p:ph type="sldNum" sz="quarter" idx="10"/>
          </p:nvPr>
        </p:nvSpPr>
        <p:spPr/>
        <p:txBody>
          <a:bodyPr/>
          <a:lstStyle/>
          <a:p>
            <a:fld id="{DDAD0267-FB0D-406F-8879-78E317B308BC}" type="slidenum">
              <a:rPr lang="en-US" smtClean="0"/>
              <a:t>21</a:t>
            </a:fld>
            <a:endParaRPr lang="en-US"/>
          </a:p>
        </p:txBody>
      </p:sp>
    </p:spTree>
    <p:extLst>
      <p:ext uri="{BB962C8B-B14F-4D97-AF65-F5344CB8AC3E}">
        <p14:creationId xmlns:p14="http://schemas.microsoft.com/office/powerpoint/2010/main" val="91114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II entry dates</a:t>
            </a:r>
            <a:r>
              <a:rPr lang="en-US" baseline="0" dirty="0" smtClean="0"/>
              <a:t> reflect 1 year to complete TEAM with the option of a second year if needed.</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22</a:t>
            </a:fld>
            <a:endParaRPr lang="en-US"/>
          </a:p>
        </p:txBody>
      </p:sp>
    </p:spTree>
    <p:extLst>
      <p:ext uri="{BB962C8B-B14F-4D97-AF65-F5344CB8AC3E}">
        <p14:creationId xmlns:p14="http://schemas.microsoft.com/office/powerpoint/2010/main" val="150206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you are new to this role and we have a few experienced DFs with us as well.  </a:t>
            </a:r>
          </a:p>
          <a:p>
            <a:r>
              <a:rPr lang="en-US" sz="1200" kern="1200" dirty="0" smtClean="0">
                <a:solidFill>
                  <a:schemeClr val="tx1"/>
                </a:solidFill>
                <a:effectLst/>
                <a:latin typeface="+mn-lt"/>
                <a:ea typeface="+mn-ea"/>
                <a:cs typeface="+mn-cs"/>
              </a:rPr>
              <a:t>We will do a quick overview of the TEAM program and requirements. Gady will share information with you about how teachers are entered into TEAM and we will review TEAM entry dates, expected completion dates, and deadlines.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roles and responsibilities of the various TEAM participants is important to fully understand as the DF. The DF is always the first line of communication with all of the various participants.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help prepare you for all of your responsibilities as the DF, we will first review what you need to be attentive to and we will walk you through some of the tools and resources available to assist you in managing all of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we want to share some best practices that DFs are using to support their teachers and mentors. </a:t>
            </a:r>
          </a:p>
          <a:p>
            <a:r>
              <a:rPr lang="en-US" sz="1200" kern="1200" dirty="0" smtClean="0">
                <a:solidFill>
                  <a:schemeClr val="tx1"/>
                </a:solidFill>
                <a:effectLst/>
                <a:latin typeface="+mn-lt"/>
                <a:ea typeface="+mn-ea"/>
                <a:cs typeface="+mn-cs"/>
              </a:rPr>
              <a:t>Then we will open it up to 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we are presenting, if you need us to provide any additional information, let us know.  We want this webinar to be interactive, so please feel free to ask questions as we go along- you don’t necessarily need to wait to the end.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a:t>
            </a:fld>
            <a:endParaRPr lang="en-US"/>
          </a:p>
        </p:txBody>
      </p:sp>
    </p:spTree>
    <p:extLst>
      <p:ext uri="{BB962C8B-B14F-4D97-AF65-F5344CB8AC3E}">
        <p14:creationId xmlns:p14="http://schemas.microsoft.com/office/powerpoint/2010/main" val="1209616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URL: </a:t>
            </a:r>
            <a:r>
              <a:rPr lang="en-US" dirty="0" smtClean="0">
                <a:hlinkClick r:id="rId3"/>
              </a:rPr>
              <a:t>https://modules.ctteam.org/</a:t>
            </a:r>
            <a:endParaRPr lang="en-US" dirty="0" smtClean="0"/>
          </a:p>
          <a:p>
            <a:pPr marL="0" indent="0">
              <a:buNone/>
            </a:pPr>
            <a:r>
              <a:rPr lang="en-US" dirty="0" smtClean="0"/>
              <a:t>Step</a:t>
            </a:r>
            <a:r>
              <a:rPr lang="en-US" baseline="0" dirty="0" smtClean="0"/>
              <a:t> 1: create an account</a:t>
            </a:r>
          </a:p>
          <a:p>
            <a:pPr marL="0" indent="0">
              <a:buNone/>
            </a:pPr>
            <a:r>
              <a:rPr lang="en-US" baseline="0" dirty="0" smtClean="0"/>
              <a:t>Step 2: ask the superintendent to confirm the appointment as DF to the SDE</a:t>
            </a:r>
          </a:p>
          <a:p>
            <a:pPr marL="0" indent="0">
              <a:buNone/>
            </a:pPr>
            <a:r>
              <a:rPr lang="en-US" baseline="0" dirty="0" smtClean="0"/>
              <a:t>Step 3: log in and verify that the permissions have been updated</a:t>
            </a:r>
            <a:endParaRPr lang="en-US" dirty="0" smtClean="0"/>
          </a:p>
        </p:txBody>
      </p:sp>
      <p:sp>
        <p:nvSpPr>
          <p:cNvPr id="4" name="Slide Number Placeholder 3"/>
          <p:cNvSpPr>
            <a:spLocks noGrp="1"/>
          </p:cNvSpPr>
          <p:nvPr>
            <p:ph type="sldNum" sz="quarter" idx="10"/>
          </p:nvPr>
        </p:nvSpPr>
        <p:spPr/>
        <p:txBody>
          <a:bodyPr/>
          <a:lstStyle/>
          <a:p>
            <a:fld id="{DDAD0267-FB0D-406F-8879-78E317B308BC}" type="slidenum">
              <a:rPr lang="en-US" smtClean="0"/>
              <a:t>23</a:t>
            </a:fld>
            <a:endParaRPr lang="en-US"/>
          </a:p>
        </p:txBody>
      </p:sp>
    </p:spTree>
    <p:extLst>
      <p:ext uri="{BB962C8B-B14F-4D97-AF65-F5344CB8AC3E}">
        <p14:creationId xmlns:p14="http://schemas.microsoft.com/office/powerpoint/2010/main" val="244919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DF dashboard</a:t>
            </a:r>
            <a:r>
              <a:rPr lang="en-US" baseline="0" dirty="0" smtClean="0"/>
              <a:t> to locate where each of these tools/resources can be found.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25</a:t>
            </a:fld>
            <a:endParaRPr lang="en-US"/>
          </a:p>
        </p:txBody>
      </p:sp>
    </p:spTree>
    <p:extLst>
      <p:ext uri="{BB962C8B-B14F-4D97-AF65-F5344CB8AC3E}">
        <p14:creationId xmlns:p14="http://schemas.microsoft.com/office/powerpoint/2010/main" val="366331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district</a:t>
            </a:r>
            <a:r>
              <a:rPr lang="en-US" baseline="0" dirty="0" smtClean="0"/>
              <a:t> mentors are listed on the DF dashboard</a:t>
            </a:r>
          </a:p>
          <a:p>
            <a:r>
              <a:rPr lang="en-US" baseline="0" dirty="0" smtClean="0"/>
              <a:t>You can monitor their training history here and the number of BTs assigned to each mentor</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26</a:t>
            </a:fld>
            <a:endParaRPr lang="en-US"/>
          </a:p>
        </p:txBody>
      </p:sp>
    </p:spTree>
    <p:extLst>
      <p:ext uri="{BB962C8B-B14F-4D97-AF65-F5344CB8AC3E}">
        <p14:creationId xmlns:p14="http://schemas.microsoft.com/office/powerpoint/2010/main" val="595766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print out this list.</a:t>
            </a:r>
          </a:p>
          <a:p>
            <a:endParaRPr lang="en-US" baseline="0" dirty="0" smtClean="0"/>
          </a:p>
          <a:p>
            <a:r>
              <a:rPr lang="en-US" baseline="0" dirty="0" smtClean="0"/>
              <a:t>The right column shows the expiration date of the mentor training. Mentors need to complete update every three years. If they do not, then they must complete the full IST.</a:t>
            </a:r>
          </a:p>
          <a:p>
            <a:endParaRPr lang="en-US" baseline="0" dirty="0" smtClean="0"/>
          </a:p>
          <a:p>
            <a:r>
              <a:rPr lang="en-US" baseline="0" dirty="0" smtClean="0"/>
              <a:t>You can also click the box that say Include Mentors with Expired Training</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27</a:t>
            </a:fld>
            <a:endParaRPr lang="en-US"/>
          </a:p>
        </p:txBody>
      </p:sp>
    </p:spTree>
    <p:extLst>
      <p:ext uri="{BB962C8B-B14F-4D97-AF65-F5344CB8AC3E}">
        <p14:creationId xmlns:p14="http://schemas.microsoft.com/office/powerpoint/2010/main" val="1867484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district</a:t>
            </a:r>
            <a:r>
              <a:rPr lang="en-US" baseline="0" dirty="0" smtClean="0"/>
              <a:t> mentors are listed on the DF dashboard</a:t>
            </a:r>
          </a:p>
          <a:p>
            <a:r>
              <a:rPr lang="en-US" baseline="0" dirty="0" smtClean="0"/>
              <a:t>Assign mentor to BT within 30 days of hire</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28</a:t>
            </a:fld>
            <a:endParaRPr lang="en-US"/>
          </a:p>
        </p:txBody>
      </p:sp>
    </p:spTree>
    <p:extLst>
      <p:ext uri="{BB962C8B-B14F-4D97-AF65-F5344CB8AC3E}">
        <p14:creationId xmlns:p14="http://schemas.microsoft.com/office/powerpoint/2010/main" val="3249223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Assign on the left of the beginning teacher to assign a mentor. Once you click this the next screen will open with the list of mentors who can be assigned.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29</a:t>
            </a:fld>
            <a:endParaRPr lang="en-US"/>
          </a:p>
        </p:txBody>
      </p:sp>
    </p:spTree>
    <p:extLst>
      <p:ext uri="{BB962C8B-B14F-4D97-AF65-F5344CB8AC3E}">
        <p14:creationId xmlns:p14="http://schemas.microsoft.com/office/powerpoint/2010/main" val="142925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of mentors.</a:t>
            </a:r>
            <a:r>
              <a:rPr lang="en-US" baseline="0" dirty="0" smtClean="0"/>
              <a:t> To assign a mentor to the teacher, click ASSIGN. Note the number of assignments a mentor already has in the far right column.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30</a:t>
            </a:fld>
            <a:endParaRPr lang="en-US"/>
          </a:p>
        </p:txBody>
      </p:sp>
    </p:spTree>
    <p:extLst>
      <p:ext uri="{BB962C8B-B14F-4D97-AF65-F5344CB8AC3E}">
        <p14:creationId xmlns:p14="http://schemas.microsoft.com/office/powerpoint/2010/main" val="2051041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assign an</a:t>
            </a:r>
            <a:r>
              <a:rPr lang="en-US" baseline="0" dirty="0" smtClean="0"/>
              <a:t> Administrator click Admin Match</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31</a:t>
            </a:fld>
            <a:endParaRPr lang="en-US"/>
          </a:p>
        </p:txBody>
      </p:sp>
    </p:spTree>
    <p:extLst>
      <p:ext uri="{BB962C8B-B14F-4D97-AF65-F5344CB8AC3E}">
        <p14:creationId xmlns:p14="http://schemas.microsoft.com/office/powerpoint/2010/main" val="425601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process</a:t>
            </a:r>
            <a:r>
              <a:rPr lang="en-US" baseline="0" dirty="0" smtClean="0"/>
              <a:t> used to assign a mentor is used to assign the administrator. If you do not see the administrator that you want to assign, make sure the administrator has created an account. If they have created an account but are not visible on this page, please contact Gady Weiner for assistance.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32</a:t>
            </a:fld>
            <a:endParaRPr lang="en-US"/>
          </a:p>
        </p:txBody>
      </p:sp>
    </p:spTree>
    <p:extLst>
      <p:ext uri="{BB962C8B-B14F-4D97-AF65-F5344CB8AC3E}">
        <p14:creationId xmlns:p14="http://schemas.microsoft.com/office/powerpoint/2010/main" val="435535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August memo with a link to the PowerPoint.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33</a:t>
            </a:fld>
            <a:endParaRPr lang="en-US"/>
          </a:p>
        </p:txBody>
      </p:sp>
    </p:spTree>
    <p:extLst>
      <p:ext uri="{BB962C8B-B14F-4D97-AF65-F5344CB8AC3E}">
        <p14:creationId xmlns:p14="http://schemas.microsoft.com/office/powerpoint/2010/main" val="115636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Districts have a great deal of flexibility</a:t>
            </a:r>
            <a:r>
              <a:rPr lang="en-US" baseline="0" dirty="0" smtClean="0"/>
              <a:t> as long as they adhere to the core requirements.</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They can:</a:t>
            </a:r>
          </a:p>
          <a:p>
            <a:pPr marL="171450" indent="-171450">
              <a:buFont typeface="Arial" panose="020B0604020202020204" pitchFamily="34" charset="0"/>
              <a:buChar char="•"/>
            </a:pPr>
            <a:r>
              <a:rPr lang="en-US" dirty="0" smtClean="0"/>
              <a:t>set their own timeline and deadlines. </a:t>
            </a:r>
          </a:p>
          <a:p>
            <a:pPr marL="171450" indent="-171450">
              <a:buFont typeface="Arial" panose="020B0604020202020204" pitchFamily="34" charset="0"/>
              <a:buChar char="•"/>
            </a:pPr>
            <a:r>
              <a:rPr lang="en-US" dirty="0" smtClean="0"/>
              <a:t>set requirements for mentor</a:t>
            </a:r>
            <a:r>
              <a:rPr lang="en-US" baseline="0" dirty="0" smtClean="0"/>
              <a:t> recruitment.</a:t>
            </a:r>
          </a:p>
          <a:p>
            <a:pPr marL="171450" indent="-171450">
              <a:buFont typeface="Arial" panose="020B0604020202020204" pitchFamily="34" charset="0"/>
              <a:buChar char="•"/>
            </a:pPr>
            <a:r>
              <a:rPr lang="en-US" baseline="0" dirty="0" smtClean="0"/>
              <a:t>choose to do in-district or regional reviews.</a:t>
            </a:r>
          </a:p>
          <a:p>
            <a:pPr marL="171450" indent="-171450">
              <a:buFont typeface="Arial" panose="020B0604020202020204" pitchFamily="34" charset="0"/>
              <a:buChar char="•"/>
            </a:pPr>
            <a:r>
              <a:rPr lang="en-US" baseline="0" dirty="0" smtClean="0"/>
              <a:t>choose to have teachers demonstrate completion of a module through reflection papers or projects.</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a:t>
            </a:fld>
            <a:endParaRPr lang="en-US"/>
          </a:p>
        </p:txBody>
      </p:sp>
    </p:spTree>
    <p:extLst>
      <p:ext uri="{BB962C8B-B14F-4D97-AF65-F5344CB8AC3E}">
        <p14:creationId xmlns:p14="http://schemas.microsoft.com/office/powerpoint/2010/main" val="8378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1 – Overview of TEAM</a:t>
            </a:r>
          </a:p>
          <a:p>
            <a:r>
              <a:rPr lang="en-US" dirty="0" smtClean="0"/>
              <a:t>Part 2 – TEAM Module Process</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34</a:t>
            </a:fld>
            <a:endParaRPr lang="en-US"/>
          </a:p>
        </p:txBody>
      </p:sp>
    </p:spTree>
    <p:extLst>
      <p:ext uri="{BB962C8B-B14F-4D97-AF65-F5344CB8AC3E}">
        <p14:creationId xmlns:p14="http://schemas.microsoft.com/office/powerpoint/2010/main" val="950738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Assign on the left of the beginning teacher to assign a mentor. Once you click this the next screen will open with the list of mentors who can be assigned.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37</a:t>
            </a:fld>
            <a:endParaRPr lang="en-US"/>
          </a:p>
        </p:txBody>
      </p:sp>
    </p:spTree>
    <p:extLst>
      <p:ext uri="{BB962C8B-B14F-4D97-AF65-F5344CB8AC3E}">
        <p14:creationId xmlns:p14="http://schemas.microsoft.com/office/powerpoint/2010/main" val="475378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Depending on the BT’s endorsement and assignment (Gady will address that in a few minutes) he or she will complete 5 or 2 modules.</a:t>
            </a:r>
          </a:p>
          <a:p>
            <a:r>
              <a:rPr lang="en-US" sz="1200" kern="1200" dirty="0" smtClean="0">
                <a:solidFill>
                  <a:schemeClr val="tx1"/>
                </a:solidFill>
                <a:effectLst/>
                <a:latin typeface="+mn-lt"/>
                <a:ea typeface="+mn-ea"/>
                <a:cs typeface="+mn-cs"/>
              </a:rPr>
              <a:t>The modules align with the CCT which sets the standards and articulates the knowledge, skills, and dispositions CT teachers must have. It is the foundation of effective teaching. Teacher prep programs are based on those standards, educator evaluation is based on those standards and TEAM is based on those standards.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Modules 1-4 require a reflection paper</a:t>
            </a:r>
          </a:p>
        </p:txBody>
      </p:sp>
      <p:sp>
        <p:nvSpPr>
          <p:cNvPr id="4" name="Slide Number Placeholder 3"/>
          <p:cNvSpPr>
            <a:spLocks noGrp="1"/>
          </p:cNvSpPr>
          <p:nvPr>
            <p:ph type="sldNum" sz="quarter" idx="10"/>
          </p:nvPr>
        </p:nvSpPr>
        <p:spPr/>
        <p:txBody>
          <a:bodyPr/>
          <a:lstStyle/>
          <a:p>
            <a:fld id="{DDAD0267-FB0D-406F-8879-78E317B308BC}" type="slidenum">
              <a:rPr lang="en-US" smtClean="0"/>
              <a:t>39</a:t>
            </a:fld>
            <a:endParaRPr lang="en-US"/>
          </a:p>
        </p:txBody>
      </p:sp>
    </p:spTree>
    <p:extLst>
      <p:ext uri="{BB962C8B-B14F-4D97-AF65-F5344CB8AC3E}">
        <p14:creationId xmlns:p14="http://schemas.microsoft.com/office/powerpoint/2010/main" val="82078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option a district chooses,</a:t>
            </a:r>
            <a:r>
              <a:rPr lang="en-US" baseline="0" dirty="0" smtClean="0"/>
              <a:t> all reviewers must participate in an Initial Reviewer Training and be updated regularly.</a:t>
            </a:r>
          </a:p>
          <a:p>
            <a:endParaRPr lang="en-US" baseline="0" dirty="0" smtClean="0"/>
          </a:p>
          <a:p>
            <a:r>
              <a:rPr lang="en-US" baseline="0" dirty="0" smtClean="0"/>
              <a:t>For district participating in the regional review - </a:t>
            </a:r>
            <a:r>
              <a:rPr lang="en-US" dirty="0" smtClean="0"/>
              <a:t>A number of district educators trained to review modules (the number of reviewers in a district that need to be trained will be proportionate to the number of beginning teachers in the district who are participating in the program.</a:t>
            </a:r>
          </a:p>
          <a:p>
            <a:endParaRPr lang="en-US" dirty="0" smtClean="0"/>
          </a:p>
          <a:p>
            <a:r>
              <a:rPr lang="en-US" dirty="0" smtClean="0"/>
              <a:t>Those</a:t>
            </a:r>
            <a:r>
              <a:rPr lang="en-US" baseline="0" dirty="0" smtClean="0"/>
              <a:t> who selected the in-district option need to be sure that there are enough reviewers available to ensure confidentiality of the BT. If not, you may consider changing to the regional review.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42</a:t>
            </a:fld>
            <a:endParaRPr lang="en-US"/>
          </a:p>
        </p:txBody>
      </p:sp>
    </p:spTree>
    <p:extLst>
      <p:ext uri="{BB962C8B-B14F-4D97-AF65-F5344CB8AC3E}">
        <p14:creationId xmlns:p14="http://schemas.microsoft.com/office/powerpoint/2010/main" val="3961805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whether teachers are writing reflection</a:t>
            </a:r>
            <a:r>
              <a:rPr lang="en-US" baseline="0" dirty="0" smtClean="0"/>
              <a:t> paper or completing projects, the criteria for review is the SAME.</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43</a:t>
            </a:fld>
            <a:endParaRPr lang="en-US"/>
          </a:p>
        </p:txBody>
      </p:sp>
    </p:spTree>
    <p:extLst>
      <p:ext uri="{BB962C8B-B14F-4D97-AF65-F5344CB8AC3E}">
        <p14:creationId xmlns:p14="http://schemas.microsoft.com/office/powerpoint/2010/main" val="368825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44</a:t>
            </a:fld>
            <a:endParaRPr lang="en-US"/>
          </a:p>
        </p:txBody>
      </p:sp>
    </p:spTree>
    <p:extLst>
      <p:ext uri="{BB962C8B-B14F-4D97-AF65-F5344CB8AC3E}">
        <p14:creationId xmlns:p14="http://schemas.microsoft.com/office/powerpoint/2010/main" val="82009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planning module has slightly different criteria because we are looking for teachers to explain their thinking about planning instruction. Often they tell us about the instruction rather than the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Outcomes therefore, can only be anticipated while they are thinking about the plan and should not be actual student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often hear teachers say that if they wrote their reflection paper in future tense, it would have been successful. This is a deep misunderstanding. We want it in present tense, so we can learn about how they think as they plan for future instruction. It is a metacognitive process that we are looking for. </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45</a:t>
            </a:fld>
            <a:endParaRPr lang="en-US"/>
          </a:p>
        </p:txBody>
      </p:sp>
    </p:spTree>
    <p:extLst>
      <p:ext uri="{BB962C8B-B14F-4D97-AF65-F5344CB8AC3E}">
        <p14:creationId xmlns:p14="http://schemas.microsoft.com/office/powerpoint/2010/main" val="642203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Module 5 is different</a:t>
            </a:r>
          </a:p>
          <a:p>
            <a:r>
              <a:rPr lang="en-US" sz="1200" kern="1200" dirty="0" smtClean="0">
                <a:solidFill>
                  <a:schemeClr val="tx1"/>
                </a:solidFill>
                <a:effectLst/>
                <a:latin typeface="+mn-lt"/>
                <a:ea typeface="+mn-ea"/>
                <a:cs typeface="+mn-cs"/>
              </a:rPr>
              <a:t>It does not require a project/reflection paper</a:t>
            </a:r>
          </a:p>
          <a:p>
            <a:r>
              <a:rPr lang="en-US" sz="1200" kern="1200" dirty="0" smtClean="0">
                <a:solidFill>
                  <a:schemeClr val="tx1"/>
                </a:solidFill>
                <a:effectLst/>
                <a:latin typeface="+mn-lt"/>
                <a:ea typeface="+mn-ea"/>
                <a:cs typeface="+mn-cs"/>
              </a:rPr>
              <a:t>Module 5 is designed to be a facilitated discussion around ethical dilemmas that teachers might face</a:t>
            </a:r>
          </a:p>
          <a:p>
            <a:r>
              <a:rPr lang="en-US" sz="1200" kern="1200" dirty="0" smtClean="0">
                <a:solidFill>
                  <a:schemeClr val="tx1"/>
                </a:solidFill>
                <a:effectLst/>
                <a:latin typeface="+mn-lt"/>
                <a:ea typeface="+mn-ea"/>
                <a:cs typeface="+mn-cs"/>
              </a:rPr>
              <a:t>Teachers must complete a short online survey and submit it from their workspace in order for it to be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46</a:t>
            </a:fld>
            <a:endParaRPr lang="en-US"/>
          </a:p>
        </p:txBody>
      </p:sp>
    </p:spTree>
    <p:extLst>
      <p:ext uri="{BB962C8B-B14F-4D97-AF65-F5344CB8AC3E}">
        <p14:creationId xmlns:p14="http://schemas.microsoft.com/office/powerpoint/2010/main" val="606190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50</a:t>
            </a:fld>
            <a:endParaRPr lang="en-US"/>
          </a:p>
        </p:txBody>
      </p:sp>
    </p:spTree>
    <p:extLst>
      <p:ext uri="{BB962C8B-B14F-4D97-AF65-F5344CB8AC3E}">
        <p14:creationId xmlns:p14="http://schemas.microsoft.com/office/powerpoint/2010/main" val="1755885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your key responsibilities</a:t>
            </a:r>
            <a:r>
              <a:rPr lang="en-US" baseline="0" dirty="0" smtClean="0"/>
              <a:t> is monitoring if a teacher is on track to complete TEAM by their deadline date. The dashboard gives you tools to monitor module completion, mentor meeting logs, mentor training, and reviewers. The CSDE sends out a notification to the district facilitators 6 months before the deadline.</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51</a:t>
            </a:fld>
            <a:endParaRPr lang="en-US"/>
          </a:p>
        </p:txBody>
      </p:sp>
    </p:spTree>
    <p:extLst>
      <p:ext uri="{BB962C8B-B14F-4D97-AF65-F5344CB8AC3E}">
        <p14:creationId xmlns:p14="http://schemas.microsoft.com/office/powerpoint/2010/main" val="71033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many of you have been involved in TEAM even prior to taking on this new role, we want to take a few moments to remind everyone about the real purpose behind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Research tells us that teachers, new to the profession, need guided support to help ease their transition from preparation to professional practice. While we want teachers who are classroom ready when they begin their first year, we know that they have a great deal to learn.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most important role TEAM plays is helping our newest teachers to develop as professional educators who embrace a mind-set that learning is a life-long skill that leads to improved practice and student growth.  I want to emphasize the importance of professional learning as the basis of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entire TEAM module process is designed to support professional learning and growth. Long before CT adopted our professional learning standards, TEAM was built on the belief that professional learning must be personal, relevant, sustained, part of a learning community of practice, data driven, and provide a learning structure that enhances educator growth.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TEAM has a broad impact on more than just beginning teachers - it promotes leadership in mentors.</a:t>
            </a:r>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4</a:t>
            </a:fld>
            <a:endParaRPr lang="en-US"/>
          </a:p>
        </p:txBody>
      </p:sp>
    </p:spTree>
    <p:extLst>
      <p:ext uri="{BB962C8B-B14F-4D97-AF65-F5344CB8AC3E}">
        <p14:creationId xmlns:p14="http://schemas.microsoft.com/office/powerpoint/2010/main" val="4280313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a bar graph that shows where a teacher is in the module process. In this instance, the teacher has completed Module 1 successful. The teacher has not yet begun another module. </a:t>
            </a:r>
          </a:p>
          <a:p>
            <a:endParaRPr lang="en-US" baseline="0" dirty="0" smtClean="0"/>
          </a:p>
          <a:p>
            <a:r>
              <a:rPr lang="en-US" baseline="0" dirty="0" smtClean="0"/>
              <a:t>On the right you can see the hours of mentoring provided in the current year and a total over all years. In this case, the 12h 30m is appropriate for the one module that has been completed. </a:t>
            </a:r>
          </a:p>
          <a:p>
            <a:endParaRPr lang="en-US" baseline="0" dirty="0" smtClean="0"/>
          </a:p>
          <a:p>
            <a:r>
              <a:rPr lang="en-US" baseline="0" dirty="0" smtClean="0"/>
              <a:t>On the left side, if you click the + another box will open that displays the teacher’s entry date, and completion dates. Also, you can see their email, mentor and the mentor’s EIN.  </a:t>
            </a:r>
          </a:p>
          <a:p>
            <a:endParaRPr lang="en-US" baseline="0" dirty="0" smtClean="0"/>
          </a:p>
          <a:p>
            <a:r>
              <a:rPr lang="en-US" baseline="0" dirty="0" smtClean="0"/>
              <a:t>If the teacher was nearing their deadline date and had completed only this one module, you would want to check in with the teacher to see if there was a problem and remind them that their deadline date is approaching and they could be in jeopardy of losing their eligibility for certification.</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52</a:t>
            </a:fld>
            <a:endParaRPr lang="en-US"/>
          </a:p>
        </p:txBody>
      </p:sp>
    </p:spTree>
    <p:extLst>
      <p:ext uri="{BB962C8B-B14F-4D97-AF65-F5344CB8AC3E}">
        <p14:creationId xmlns:p14="http://schemas.microsoft.com/office/powerpoint/2010/main" val="2915577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a:t>
            </a:r>
            <a:r>
              <a:rPr lang="en-US" baseline="0" dirty="0" smtClean="0"/>
              <a:t> of a log, Mentors should log all of the work they engage in with the BT including helping the BT set up the classroom for the beginning of school, assisting in planning parent conferences, and other general mentoring tasks. Mentorship in not only about TEAM. It is about inducting early career teachers into the profession.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53</a:t>
            </a:fld>
            <a:endParaRPr lang="en-US"/>
          </a:p>
        </p:txBody>
      </p:sp>
    </p:spTree>
    <p:extLst>
      <p:ext uri="{BB962C8B-B14F-4D97-AF65-F5344CB8AC3E}">
        <p14:creationId xmlns:p14="http://schemas.microsoft.com/office/powerpoint/2010/main" val="815874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data entry issue that causes teachers to be excluded from TEAM is missing assignment information</a:t>
            </a:r>
            <a:r>
              <a:rPr lang="en-US" baseline="0" dirty="0" smtClean="0"/>
              <a:t> or incorrect info that will cause a compliance error. In this screenshot of EDS, there is no assignment information so the teacher’s compliance cannot be determined and TEAM status is not available.</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54</a:t>
            </a:fld>
            <a:endParaRPr lang="en-US"/>
          </a:p>
        </p:txBody>
      </p:sp>
    </p:spTree>
    <p:extLst>
      <p:ext uri="{BB962C8B-B14F-4D97-AF65-F5344CB8AC3E}">
        <p14:creationId xmlns:p14="http://schemas.microsoft.com/office/powerpoint/2010/main" val="376063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budget is a fixed amount but since the number of beginning teachers varies every</a:t>
            </a:r>
            <a:r>
              <a:rPr lang="en-US" baseline="0" dirty="0" smtClean="0"/>
              <a:t> year, the allocation per teacher changes by school year.</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55</a:t>
            </a:fld>
            <a:endParaRPr lang="en-US"/>
          </a:p>
        </p:txBody>
      </p:sp>
    </p:spTree>
    <p:extLst>
      <p:ext uri="{BB962C8B-B14F-4D97-AF65-F5344CB8AC3E}">
        <p14:creationId xmlns:p14="http://schemas.microsoft.com/office/powerpoint/2010/main" val="3996698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56</a:t>
            </a:fld>
            <a:endParaRPr lang="en-US"/>
          </a:p>
        </p:txBody>
      </p:sp>
    </p:spTree>
    <p:extLst>
      <p:ext uri="{BB962C8B-B14F-4D97-AF65-F5344CB8AC3E}">
        <p14:creationId xmlns:p14="http://schemas.microsoft.com/office/powerpoint/2010/main" val="1217530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58</a:t>
            </a:fld>
            <a:endParaRPr lang="en-US"/>
          </a:p>
        </p:txBody>
      </p:sp>
    </p:spTree>
    <p:extLst>
      <p:ext uri="{BB962C8B-B14F-4D97-AF65-F5344CB8AC3E}">
        <p14:creationId xmlns:p14="http://schemas.microsoft.com/office/powerpoint/2010/main" val="2895029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completion records provide</a:t>
            </a:r>
            <a:r>
              <a:rPr lang="en-US" baseline="0" dirty="0" smtClean="0"/>
              <a:t> you with the status of teachers who have completed all requirements successfully. You can also the number of mentoring hours. In this instance there were only 10 hours provided in the current year. That might be a problem if the teacher completed two modules over the course of the year. However, if the teacher only needed to complete one module, then the time would be fine.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59</a:t>
            </a:fld>
            <a:endParaRPr lang="en-US"/>
          </a:p>
        </p:txBody>
      </p:sp>
    </p:spTree>
    <p:extLst>
      <p:ext uri="{BB962C8B-B14F-4D97-AF65-F5344CB8AC3E}">
        <p14:creationId xmlns:p14="http://schemas.microsoft.com/office/powerpoint/2010/main" val="565539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61</a:t>
            </a:fld>
            <a:endParaRPr lang="en-US"/>
          </a:p>
        </p:txBody>
      </p:sp>
    </p:spTree>
    <p:extLst>
      <p:ext uri="{BB962C8B-B14F-4D97-AF65-F5344CB8AC3E}">
        <p14:creationId xmlns:p14="http://schemas.microsoft.com/office/powerpoint/2010/main" val="2102755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state statute, mentors receive</a:t>
            </a:r>
            <a:r>
              <a:rPr lang="en-US" baseline="0" dirty="0" smtClean="0"/>
              <a:t> a $500 annual stipend</a:t>
            </a:r>
          </a:p>
          <a:p>
            <a:r>
              <a:rPr lang="en-US" baseline="0" dirty="0" smtClean="0"/>
              <a:t>However, only if they meet the minimum requirements of mentoring hours.</a:t>
            </a:r>
          </a:p>
          <a:p>
            <a:endParaRPr lang="en-US" baseline="0" dirty="0" smtClean="0"/>
          </a:p>
          <a:p>
            <a:r>
              <a:rPr lang="en-US" baseline="0" dirty="0" smtClean="0"/>
              <a:t>Stipends cannot be based on module completion. They must be based on the number of mentoring hours provided. </a:t>
            </a:r>
          </a:p>
          <a:p>
            <a:endParaRPr lang="en-US" baseline="0" dirty="0" smtClean="0"/>
          </a:p>
        </p:txBody>
      </p:sp>
      <p:sp>
        <p:nvSpPr>
          <p:cNvPr id="4" name="Slide Number Placeholder 3"/>
          <p:cNvSpPr>
            <a:spLocks noGrp="1"/>
          </p:cNvSpPr>
          <p:nvPr>
            <p:ph type="sldNum" sz="quarter" idx="10"/>
          </p:nvPr>
        </p:nvSpPr>
        <p:spPr/>
        <p:txBody>
          <a:bodyPr/>
          <a:lstStyle/>
          <a:p>
            <a:fld id="{DDAD0267-FB0D-406F-8879-78E317B308BC}" type="slidenum">
              <a:rPr lang="en-US" smtClean="0"/>
              <a:t>62</a:t>
            </a:fld>
            <a:endParaRPr lang="en-US"/>
          </a:p>
        </p:txBody>
      </p:sp>
    </p:spTree>
    <p:extLst>
      <p:ext uri="{BB962C8B-B14F-4D97-AF65-F5344CB8AC3E}">
        <p14:creationId xmlns:p14="http://schemas.microsoft.com/office/powerpoint/2010/main" val="2589002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indent="0">
              <a:buFont typeface="Arial" panose="020B0604020202020204" pitchFamily="34" charset="0"/>
              <a:buNone/>
            </a:pPr>
            <a:endParaRPr lang="en-US" sz="1400" i="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64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a:t>
            </a:fld>
            <a:endParaRPr lang="en-US"/>
          </a:p>
        </p:txBody>
      </p:sp>
    </p:spTree>
    <p:extLst>
      <p:ext uri="{BB962C8B-B14F-4D97-AF65-F5344CB8AC3E}">
        <p14:creationId xmlns:p14="http://schemas.microsoft.com/office/powerpoint/2010/main" val="4015951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https://portal.ct.gov/SDE/Talent_Office/Talent-Office-home-page/TEAM-Program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64</a:t>
            </a:fld>
            <a:endParaRPr lang="en-US"/>
          </a:p>
        </p:txBody>
      </p:sp>
    </p:spTree>
    <p:extLst>
      <p:ext uri="{BB962C8B-B14F-4D97-AF65-F5344CB8AC3E}">
        <p14:creationId xmlns:p14="http://schemas.microsoft.com/office/powerpoint/2010/main" val="1920248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Districts who have</a:t>
            </a:r>
            <a:r>
              <a:rPr lang="en-US" baseline="0" dirty="0" smtClean="0"/>
              <a:t> developed processes to ensure TEAM is fully implemented and that all BTs are given full support in their first few years in the profession, are seeing success with their teachers.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65</a:t>
            </a:fld>
            <a:endParaRPr lang="en-US"/>
          </a:p>
        </p:txBody>
      </p:sp>
    </p:spTree>
    <p:extLst>
      <p:ext uri="{BB962C8B-B14F-4D97-AF65-F5344CB8AC3E}">
        <p14:creationId xmlns:p14="http://schemas.microsoft.com/office/powerpoint/2010/main" val="1078838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 that you do for CT teachers. Without</a:t>
            </a:r>
            <a:r>
              <a:rPr lang="en-US" baseline="0" dirty="0" smtClean="0"/>
              <a:t> your support, TEAM would not function </a:t>
            </a:r>
            <a:r>
              <a:rPr lang="en-US" baseline="0" smtClean="0"/>
              <a:t>as well as it does.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66</a:t>
            </a:fld>
            <a:endParaRPr lang="en-US"/>
          </a:p>
        </p:txBody>
      </p:sp>
    </p:spTree>
    <p:extLst>
      <p:ext uri="{BB962C8B-B14F-4D97-AF65-F5344CB8AC3E}">
        <p14:creationId xmlns:p14="http://schemas.microsoft.com/office/powerpoint/2010/main" val="330605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D0267-FB0D-406F-8879-78E317B308BC}" type="slidenum">
              <a:rPr lang="en-US" smtClean="0"/>
              <a:t>67</a:t>
            </a:fld>
            <a:endParaRPr lang="en-US"/>
          </a:p>
        </p:txBody>
      </p:sp>
    </p:spTree>
    <p:extLst>
      <p:ext uri="{BB962C8B-B14F-4D97-AF65-F5344CB8AC3E}">
        <p14:creationId xmlns:p14="http://schemas.microsoft.com/office/powerpoint/2010/main" val="1020183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D0267-FB0D-406F-8879-78E317B308BC}" type="slidenum">
              <a:rPr lang="en-US" smtClean="0"/>
              <a:t>68</a:t>
            </a:fld>
            <a:endParaRPr lang="en-US"/>
          </a:p>
        </p:txBody>
      </p:sp>
    </p:spTree>
    <p:extLst>
      <p:ext uri="{BB962C8B-B14F-4D97-AF65-F5344CB8AC3E}">
        <p14:creationId xmlns:p14="http://schemas.microsoft.com/office/powerpoint/2010/main" val="3132790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69</a:t>
            </a:fld>
            <a:endParaRPr lang="en-US"/>
          </a:p>
        </p:txBody>
      </p:sp>
    </p:spTree>
    <p:extLst>
      <p:ext uri="{BB962C8B-B14F-4D97-AF65-F5344CB8AC3E}">
        <p14:creationId xmlns:p14="http://schemas.microsoft.com/office/powerpoint/2010/main" val="176758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Tree>
    <p:extLst>
      <p:ext uri="{BB962C8B-B14F-4D97-AF65-F5344CB8AC3E}">
        <p14:creationId xmlns:p14="http://schemas.microsoft.com/office/powerpoint/2010/main" val="364398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cs typeface="Calibri"/>
            </a:endParaRPr>
          </a:p>
        </p:txBody>
      </p:sp>
    </p:spTree>
    <p:extLst>
      <p:ext uri="{BB962C8B-B14F-4D97-AF65-F5344CB8AC3E}">
        <p14:creationId xmlns:p14="http://schemas.microsoft.com/office/powerpoint/2010/main" val="366813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was designed to be a district based program. In order for the program to run effectively, the roles and responsibilities of everyone involved in TEAM must be clearly defined. Let’s review each of these roles.</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8</a:t>
            </a:fld>
            <a:endParaRPr lang="en-US"/>
          </a:p>
        </p:txBody>
      </p:sp>
    </p:spTree>
    <p:extLst>
      <p:ext uri="{BB962C8B-B14F-4D97-AF65-F5344CB8AC3E}">
        <p14:creationId xmlns:p14="http://schemas.microsoft.com/office/powerpoint/2010/main" val="48112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Ultimately, the superintendent has the responsibility to ensure that TEAM is being implemented with fidelity to the requirements. Therefore, the superintendent is required to appoint or reappoint a DF who acts as the liaison between the superintendent and everyone else. When teachers have completed all of their TEAM requirements, the superintendent must verify the completion. In some districts, the superintendent relies on the DF to facilitate this task.</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9</a:t>
            </a:fld>
            <a:endParaRPr lang="en-US"/>
          </a:p>
        </p:txBody>
      </p:sp>
    </p:spTree>
    <p:extLst>
      <p:ext uri="{BB962C8B-B14F-4D97-AF65-F5344CB8AC3E}">
        <p14:creationId xmlns:p14="http://schemas.microsoft.com/office/powerpoint/2010/main" val="146618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pic>
        <p:nvPicPr>
          <p:cNvPr id="7" name="Picture 6"/>
          <p:cNvPicPr>
            <a:picLocks noChangeAspect="1"/>
          </p:cNvPicPr>
          <p:nvPr userDrawn="1"/>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3480959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669" y="5854787"/>
            <a:ext cx="1002537" cy="793778"/>
          </a:xfrm>
          <a:prstGeom prst="rect">
            <a:avLst/>
          </a:prstGeom>
        </p:spPr>
      </p:pic>
      <p:cxnSp>
        <p:nvCxnSpPr>
          <p:cNvPr id="8" name="Straight Connector 7"/>
          <p:cNvCxnSpPr/>
          <p:nvPr/>
        </p:nvCxnSpPr>
        <p:spPr>
          <a:xfrm flipV="1">
            <a:off x="1520206" y="6624601"/>
            <a:ext cx="6559153" cy="21226"/>
          </a:xfrm>
          <a:prstGeom prst="line">
            <a:avLst/>
          </a:prstGeom>
          <a:ln>
            <a:solidFill>
              <a:schemeClr val="tx2"/>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11316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215504" y="2568575"/>
            <a:ext cx="8712994" cy="4094162"/>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4" name="Rectangle 3"/>
          <p:cNvSpPr/>
          <p:nvPr/>
        </p:nvSpPr>
        <p:spPr>
          <a:xfrm>
            <a:off x="215504" y="2471739"/>
            <a:ext cx="8712994" cy="9842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5" name="Rectangle 4"/>
          <p:cNvSpPr/>
          <p:nvPr/>
        </p:nvSpPr>
        <p:spPr>
          <a:xfrm>
            <a:off x="215504" y="206375"/>
            <a:ext cx="8712994" cy="64579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457200" y="1919289"/>
            <a:ext cx="8229600" cy="6492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200" b="1" spc="75" dirty="0" smtClean="0">
                <a:solidFill>
                  <a:schemeClr val="tx2">
                    <a:lumMod val="75000"/>
                  </a:schemeClr>
                </a:solidFill>
                <a:latin typeface="Garamond"/>
                <a:cs typeface="Garamond"/>
              </a:rPr>
              <a:t>CONNECTICUT STATE DEPARTMENT OF EDUCATION </a:t>
            </a:r>
            <a:r>
              <a:rPr lang="en-US" sz="1200" b="1" dirty="0" smtClean="0">
                <a:solidFill>
                  <a:schemeClr val="tx2">
                    <a:lumMod val="75000"/>
                  </a:schemeClr>
                </a:solidFill>
                <a:latin typeface="Myriad Pro"/>
                <a:cs typeface="Myriad Pro"/>
              </a:rPr>
              <a:t/>
            </a:r>
            <a:br>
              <a:rPr lang="en-US" sz="1200" b="1" dirty="0" smtClean="0">
                <a:solidFill>
                  <a:schemeClr val="tx2">
                    <a:lumMod val="75000"/>
                  </a:schemeClr>
                </a:solidFill>
                <a:latin typeface="Myriad Pro"/>
                <a:cs typeface="Myriad Pro"/>
              </a:rPr>
            </a:br>
            <a:endParaRPr lang="en-US" sz="1200" b="1" dirty="0">
              <a:solidFill>
                <a:schemeClr val="tx2">
                  <a:lumMod val="75000"/>
                </a:schemeClr>
              </a:solidFill>
              <a:latin typeface="Myriad Pro"/>
              <a:cs typeface="Myriad Pro"/>
            </a:endParaRPr>
          </a:p>
        </p:txBody>
      </p:sp>
      <p:sp>
        <p:nvSpPr>
          <p:cNvPr id="2" name="Title 1"/>
          <p:cNvSpPr>
            <a:spLocks noGrp="1"/>
          </p:cNvSpPr>
          <p:nvPr>
            <p:ph type="ctrTitle"/>
          </p:nvPr>
        </p:nvSpPr>
        <p:spPr>
          <a:xfrm>
            <a:off x="685800" y="2797177"/>
            <a:ext cx="7772400" cy="1470025"/>
          </a:xfrm>
        </p:spPr>
        <p:txBody>
          <a:bodyPr/>
          <a:lstStyle>
            <a:lvl1pPr>
              <a:defRPr>
                <a:solidFill>
                  <a:schemeClr val="tx2">
                    <a:lumMod val="75000"/>
                  </a:schemeClr>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3775" y="446662"/>
            <a:ext cx="1666875" cy="1491339"/>
          </a:xfrm>
          <a:prstGeom prst="rect">
            <a:avLst/>
          </a:prstGeom>
        </p:spPr>
      </p:pic>
    </p:spTree>
    <p:extLst>
      <p:ext uri="{BB962C8B-B14F-4D97-AF65-F5344CB8AC3E}">
        <p14:creationId xmlns:p14="http://schemas.microsoft.com/office/powerpoint/2010/main" val="159820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a:solidFill>
            <a:schemeClr val="accent5">
              <a:lumMod val="50000"/>
            </a:schemeClr>
          </a:solidFill>
        </p:spPr>
        <p:style>
          <a:lnRef idx="1">
            <a:schemeClr val="accent5"/>
          </a:lnRef>
          <a:fillRef idx="3">
            <a:schemeClr val="accent5"/>
          </a:fillRef>
          <a:effectRef idx="2">
            <a:schemeClr val="accent5"/>
          </a:effectRef>
          <a:fontRef idx="none"/>
        </p:style>
        <p:txBody>
          <a:bodyPr/>
          <a:lstStyle>
            <a:lvl1pPr>
              <a:defRPr>
                <a:solidFill>
                  <a:schemeClr val="bg1"/>
                </a:solidFill>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719138" y="1789113"/>
            <a:ext cx="7796212" cy="37846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42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a:solidFill>
            <a:schemeClr val="accent5">
              <a:lumMod val="50000"/>
            </a:schemeClr>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18737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4" y="571500"/>
            <a:ext cx="8285671" cy="609589"/>
          </a:xfrm>
        </p:spPr>
        <p:txBody>
          <a:bodyPr lIns="0" tIns="0" rIns="0" bIns="0">
            <a:normAutofit/>
          </a:bodyPr>
          <a:lstStyle>
            <a:lvl1pPr>
              <a:defRPr sz="255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283928" y="6094575"/>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6293196"/>
            <a:ext cx="356508" cy="366183"/>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6227853"/>
            <a:ext cx="1428564" cy="449061"/>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5" y="1562088"/>
            <a:ext cx="3999979" cy="2324107"/>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4" y="1562088"/>
            <a:ext cx="3999979" cy="2324107"/>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4" y="4265769"/>
            <a:ext cx="4005509" cy="1449232"/>
          </a:xfrm>
        </p:spPr>
        <p:txBody>
          <a:bodyPr>
            <a:normAutofit/>
          </a:bodyPr>
          <a:lstStyle>
            <a:lvl1pPr marL="0" indent="0">
              <a:buFont typeface="Arial" panose="020B0604020202020204" pitchFamily="34" charset="0"/>
              <a:buNone/>
              <a:defRPr sz="105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91441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6" y="4265769"/>
            <a:ext cx="4005509" cy="1449232"/>
          </a:xfrm>
        </p:spPr>
        <p:txBody>
          <a:bodyPr>
            <a:normAutofit/>
          </a:bodyPr>
          <a:lstStyle>
            <a:lvl1pPr marL="0" indent="0">
              <a:buFont typeface="Arial" panose="020B0604020202020204" pitchFamily="34" charset="0"/>
              <a:buNone/>
              <a:defRPr sz="105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91441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7158370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4" y="571500"/>
            <a:ext cx="8285671" cy="609589"/>
          </a:xfrm>
        </p:spPr>
        <p:txBody>
          <a:bodyPr lIns="0" tIns="0" rIns="0" bIns="0">
            <a:normAutofit/>
          </a:bodyPr>
          <a:lstStyle>
            <a:lvl1pPr>
              <a:defRPr sz="255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283928" y="6094575"/>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6293196"/>
            <a:ext cx="356508" cy="366183"/>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6227853"/>
            <a:ext cx="1428564" cy="449061"/>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576376"/>
            <a:ext cx="8285672" cy="3803797"/>
          </a:xfrm>
        </p:spPr>
        <p:txBody>
          <a:bodyPr>
            <a:normAutofit/>
          </a:bodyPr>
          <a:lstStyle>
            <a:lvl1pPr marL="257175" indent="-257175">
              <a:buFont typeface="Arial" panose="020B0604020202020204" pitchFamily="34" charset="0"/>
              <a:buChar char="•"/>
              <a:defRPr sz="1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91441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80873474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4282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63957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t>‹#›</a:t>
            </a:fld>
            <a:endParaRPr lang="en-US" dirty="0"/>
          </a:p>
        </p:txBody>
      </p:sp>
      <p:cxnSp>
        <p:nvCxnSpPr>
          <p:cNvPr id="9" name="Straight Connector 8"/>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2" name="Picture 11"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a:solidFill>
            <a:schemeClr val="tx2">
              <a:lumMod val="60000"/>
              <a:lumOff val="40000"/>
            </a:schemeClr>
          </a:solidFill>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749355" y="6116638"/>
            <a:ext cx="754011"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4252537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16421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152822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a:solidFill>
            <a:schemeClr val="accent5">
              <a:lumMod val="50000"/>
            </a:schemeClr>
          </a:solidFill>
        </p:spPr>
        <p:style>
          <a:lnRef idx="1">
            <a:schemeClr val="accent5"/>
          </a:lnRef>
          <a:fillRef idx="3">
            <a:schemeClr val="accent5"/>
          </a:fillRef>
          <a:effectRef idx="2">
            <a:schemeClr val="accent5"/>
          </a:effectRef>
          <a:fontRef idx="none"/>
        </p:style>
        <p:txBody>
          <a:bodyPr anchor="ctr"/>
          <a:lstStyle>
            <a:lvl1pPr algn="ctr">
              <a:defRPr>
                <a:solidFill>
                  <a:schemeClr val="bg1"/>
                </a:solidFill>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719138" y="1789113"/>
            <a:ext cx="7796212" cy="37846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5094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a:solidFill>
            <a:schemeClr val="accent5">
              <a:lumMod val="50000"/>
            </a:schemeClr>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17686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004364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2636801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2443479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051310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141401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C44CAB7-4390-4F14-957C-AD643E674F15}" type="slidenum">
              <a:rPr lang="en-US" smtClean="0"/>
              <a:t>‹#›</a:t>
            </a:fld>
            <a:endParaRPr lang="en-US"/>
          </a:p>
        </p:txBody>
      </p:sp>
    </p:spTree>
    <p:extLst>
      <p:ext uri="{BB962C8B-B14F-4D97-AF65-F5344CB8AC3E}">
        <p14:creationId xmlns:p14="http://schemas.microsoft.com/office/powerpoint/2010/main" val="3182140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403036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35996404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383016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13460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648311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020474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581714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936526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982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8" y="6126162"/>
            <a:ext cx="409492" cy="365125"/>
          </a:xfrm>
        </p:spPr>
        <p:txBody>
          <a:bodyPr/>
          <a:lstStyle/>
          <a:p>
            <a:fld id="{24F2258D-CF54-2C4E-9726-8648A0B8DDCC}" type="slidenum">
              <a:rPr lang="en-US" smtClean="0"/>
              <a:t>‹#›</a:t>
            </a:fld>
            <a:endParaRPr lang="en-US"/>
          </a:p>
        </p:txBody>
      </p:sp>
      <p:cxnSp>
        <p:nvCxnSpPr>
          <p:cNvPr id="11" name="Straight Connector 10"/>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3" name="Picture 12"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4687142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364304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52178602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3641535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2" name="Picture 11"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79376006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1641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8" y="6126162"/>
            <a:ext cx="409492" cy="365125"/>
          </a:xfrm>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13" name="Picture 12"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5843008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3839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71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74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9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853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14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5961480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820860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 id="2147483701" r:id="rId13"/>
    <p:sldLayoutId id="2147483703" r:id="rId14"/>
    <p:sldLayoutId id="2147483704" r:id="rId15"/>
    <p:sldLayoutId id="2147483705" r:id="rId16"/>
    <p:sldLayoutId id="2147483706" r:id="rId1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6" descr="CSDElogo_informal_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748119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700" r:id="rId7"/>
    <p:sldLayoutId id="2147483702" r:id="rId8"/>
    <p:sldLayoutId id="2147483679" r:id="rId9"/>
    <p:sldLayoutId id="2147483680" r:id="rId10"/>
    <p:sldLayoutId id="2147483681" r:id="rId11"/>
    <p:sldLayoutId id="2147483682" r:id="rId12"/>
    <p:sldLayoutId id="2147483683"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2DE2-3140-3548-BD9C-DD981A23931E}" type="slidenum">
              <a:rPr lang="en-US" smtClean="0"/>
              <a:t>‹#›</a:t>
            </a:fld>
            <a:endParaRPr lang="en-US"/>
          </a:p>
        </p:txBody>
      </p:sp>
    </p:spTree>
    <p:extLst>
      <p:ext uri="{BB962C8B-B14F-4D97-AF65-F5344CB8AC3E}">
        <p14:creationId xmlns:p14="http://schemas.microsoft.com/office/powerpoint/2010/main" val="17937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411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55.xml"/><Relationship Id="rId1" Type="http://schemas.openxmlformats.org/officeDocument/2006/relationships/slideLayout" Target="../slideLayouts/slideLayout43.xml"/><Relationship Id="rId5" Type="http://schemas.openxmlformats.org/officeDocument/2006/relationships/hyperlink" Target="https://portal.ct.gov/SDE/Talent_Office/Talent-Office-home-page/TEAM-Program" TargetMode="External"/><Relationship Id="rId4" Type="http://schemas.openxmlformats.org/officeDocument/2006/relationships/hyperlink" Target="mailto:gady.weiner@ct.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5248" y="2641023"/>
            <a:ext cx="3039036" cy="1015663"/>
          </a:xfrm>
          <a:prstGeom prst="rect">
            <a:avLst/>
          </a:prstGeom>
        </p:spPr>
        <p:txBody>
          <a:bodyPr wrap="square">
            <a:spAutoFit/>
          </a:bodyPr>
          <a:lstStyle/>
          <a:p>
            <a:pPr algn="ctr"/>
            <a:r>
              <a:rPr lang="en-US" sz="6000" b="1" dirty="0">
                <a:solidFill>
                  <a:schemeClr val="tx2">
                    <a:lumMod val="75000"/>
                  </a:schemeClr>
                </a:solidFill>
                <a:latin typeface="Arno Pro Caption" panose="02020502040506020403" pitchFamily="18" charset="0"/>
              </a:rPr>
              <a:t>TEAM</a:t>
            </a:r>
            <a:endParaRPr lang="en-US" sz="6000" dirty="0">
              <a:solidFill>
                <a:schemeClr val="tx2">
                  <a:lumMod val="75000"/>
                </a:schemeClr>
              </a:solidFill>
              <a:latin typeface="Arno Pro Caption" panose="02020502040506020403" pitchFamily="18" charset="0"/>
            </a:endParaRPr>
          </a:p>
        </p:txBody>
      </p:sp>
      <p:sp>
        <p:nvSpPr>
          <p:cNvPr id="8" name="Rectangle 7"/>
          <p:cNvSpPr/>
          <p:nvPr/>
        </p:nvSpPr>
        <p:spPr>
          <a:xfrm>
            <a:off x="641893" y="4195647"/>
            <a:ext cx="7993224" cy="830997"/>
          </a:xfrm>
          <a:prstGeom prst="rect">
            <a:avLst/>
          </a:prstGeom>
        </p:spPr>
        <p:txBody>
          <a:bodyPr wrap="square">
            <a:spAutoFit/>
          </a:bodyPr>
          <a:lstStyle/>
          <a:p>
            <a:pPr algn="ctr"/>
            <a:r>
              <a:rPr lang="en-US" sz="4800" b="1" dirty="0" smtClean="0">
                <a:solidFill>
                  <a:schemeClr val="tx2">
                    <a:lumMod val="75000"/>
                  </a:schemeClr>
                </a:solidFill>
              </a:rPr>
              <a:t>District Facilitator Orientation</a:t>
            </a:r>
            <a:endParaRPr lang="en-US" sz="4800" dirty="0">
              <a:solidFill>
                <a:schemeClr val="tx2">
                  <a:lumMod val="75000"/>
                </a:schemeClr>
              </a:solidFill>
            </a:endParaRPr>
          </a:p>
        </p:txBody>
      </p:sp>
      <p:pic>
        <p:nvPicPr>
          <p:cNvPr id="9" name="Picture 8"/>
          <p:cNvPicPr>
            <a:picLocks noChangeAspect="1"/>
          </p:cNvPicPr>
          <p:nvPr/>
        </p:nvPicPr>
        <p:blipFill>
          <a:blip r:embed="rId3"/>
          <a:stretch>
            <a:fillRect/>
          </a:stretch>
        </p:blipFill>
        <p:spPr>
          <a:xfrm>
            <a:off x="811032" y="3245509"/>
            <a:ext cx="7824085" cy="680657"/>
          </a:xfrm>
          <a:prstGeom prst="rect">
            <a:avLst/>
          </a:prstGeom>
        </p:spPr>
      </p:pic>
    </p:spTree>
    <p:extLst>
      <p:ext uri="{BB962C8B-B14F-4D97-AF65-F5344CB8AC3E}">
        <p14:creationId xmlns:p14="http://schemas.microsoft.com/office/powerpoint/2010/main" val="342917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Coordinating Committee</a:t>
            </a:r>
            <a:endParaRPr lang="en-US" dirty="0"/>
          </a:p>
        </p:txBody>
      </p:sp>
      <p:sp>
        <p:nvSpPr>
          <p:cNvPr id="3" name="Content Placeholder 2"/>
          <p:cNvSpPr>
            <a:spLocks noGrp="1"/>
          </p:cNvSpPr>
          <p:nvPr>
            <p:ph idx="1"/>
          </p:nvPr>
        </p:nvSpPr>
        <p:spPr>
          <a:xfrm>
            <a:off x="457200" y="1562100"/>
            <a:ext cx="8229600" cy="4525963"/>
          </a:xfrm>
          <a:prstGeom prst="rect">
            <a:avLst/>
          </a:prstGeom>
        </p:spPr>
        <p:txBody>
          <a:bodyPr>
            <a:normAutofit fontScale="85000" lnSpcReduction="10000"/>
          </a:bodyPr>
          <a:lstStyle/>
          <a:p>
            <a:r>
              <a:rPr lang="en-US" dirty="0">
                <a:latin typeface="Calibri" panose="020F0502020204030204" pitchFamily="34" charset="0"/>
                <a:cs typeface="Calibri" panose="020F0502020204030204" pitchFamily="34" charset="0"/>
              </a:rPr>
              <a:t>Legislation requires districts to form a local or regional TEAM coordinating committee or committees (TCC) to </a:t>
            </a:r>
            <a:r>
              <a:rPr lang="en-US" sz="3300" b="1" dirty="0">
                <a:solidFill>
                  <a:schemeClr val="tx2">
                    <a:lumMod val="75000"/>
                  </a:schemeClr>
                </a:solidFill>
                <a:latin typeface="Calibri" panose="020F0502020204030204" pitchFamily="34" charset="0"/>
                <a:cs typeface="Calibri" panose="020F0502020204030204" pitchFamily="34" charset="0"/>
              </a:rPr>
              <a:t>oversee, plan</a:t>
            </a:r>
            <a:r>
              <a:rPr lang="en-US" sz="3300" dirty="0">
                <a:solidFill>
                  <a:schemeClr val="tx2">
                    <a:lumMod val="75000"/>
                  </a:schemeClr>
                </a:solidFill>
                <a:latin typeface="Calibri" panose="020F0502020204030204" pitchFamily="34" charset="0"/>
                <a:cs typeface="Calibri" panose="020F0502020204030204" pitchFamily="34" charset="0"/>
              </a:rPr>
              <a:t>, </a:t>
            </a:r>
            <a:r>
              <a:rPr lang="en-US" sz="3300" b="1" dirty="0">
                <a:solidFill>
                  <a:schemeClr val="tx2">
                    <a:lumMod val="75000"/>
                  </a:schemeClr>
                </a:solidFill>
                <a:latin typeface="Calibri" panose="020F0502020204030204" pitchFamily="34" charset="0"/>
                <a:cs typeface="Calibri" panose="020F0502020204030204" pitchFamily="34" charset="0"/>
              </a:rPr>
              <a:t>implement</a:t>
            </a:r>
            <a:r>
              <a:rPr lang="en-US" dirty="0">
                <a:latin typeface="Calibri" panose="020F0502020204030204" pitchFamily="34" charset="0"/>
                <a:cs typeface="Calibri" panose="020F0502020204030204" pitchFamily="34" charset="0"/>
              </a:rPr>
              <a:t>, and </a:t>
            </a:r>
            <a:r>
              <a:rPr lang="en-US" sz="3300" b="1" dirty="0">
                <a:solidFill>
                  <a:schemeClr val="tx2">
                    <a:lumMod val="75000"/>
                  </a:schemeClr>
                </a:solidFill>
                <a:latin typeface="Calibri" panose="020F0502020204030204" pitchFamily="34" charset="0"/>
                <a:cs typeface="Calibri" panose="020F0502020204030204" pitchFamily="34" charset="0"/>
              </a:rPr>
              <a:t>monitor</a:t>
            </a:r>
            <a:r>
              <a:rPr lang="en-US" dirty="0">
                <a:latin typeface="Calibri" panose="020F0502020204030204" pitchFamily="34" charset="0"/>
                <a:cs typeface="Calibri" panose="020F0502020204030204" pitchFamily="34" charset="0"/>
              </a:rPr>
              <a:t> the district’s TEAM Program </a:t>
            </a:r>
            <a:r>
              <a:rPr lang="en-US" sz="3300" b="1" dirty="0">
                <a:solidFill>
                  <a:schemeClr val="tx2">
                    <a:lumMod val="75000"/>
                  </a:schemeClr>
                </a:solidFill>
                <a:latin typeface="Calibri" panose="020F0502020204030204" pitchFamily="34" charset="0"/>
                <a:cs typeface="Calibri" panose="020F0502020204030204" pitchFamily="34" charset="0"/>
              </a:rPr>
              <a:t>under the direction of the DF</a:t>
            </a:r>
            <a:r>
              <a:rPr lang="en-US"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Must </a:t>
            </a:r>
            <a:r>
              <a:rPr lang="en-US" dirty="0">
                <a:latin typeface="Calibri" panose="020F0502020204030204" pitchFamily="34" charset="0"/>
                <a:cs typeface="Calibri" panose="020F0502020204030204" pitchFamily="34" charset="0"/>
              </a:rPr>
              <a:t>include a </a:t>
            </a:r>
            <a:r>
              <a:rPr lang="en-US" sz="3300" b="1" dirty="0">
                <a:solidFill>
                  <a:schemeClr val="tx2">
                    <a:lumMod val="75000"/>
                  </a:schemeClr>
                </a:solidFill>
                <a:latin typeface="Calibri" panose="020F0502020204030204" pitchFamily="34" charset="0"/>
                <a:cs typeface="Calibri" panose="020F0502020204030204" pitchFamily="34" charset="0"/>
              </a:rPr>
              <a:t>minimum of four certified professional employees</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including representation from, but not limited to, </a:t>
            </a:r>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trained </a:t>
            </a:r>
            <a:r>
              <a:rPr lang="en-US" sz="3300" b="1" dirty="0">
                <a:solidFill>
                  <a:schemeClr val="tx2">
                    <a:lumMod val="75000"/>
                  </a:schemeClr>
                </a:solidFill>
                <a:latin typeface="Calibri" panose="020F0502020204030204" pitchFamily="34" charset="0"/>
                <a:cs typeface="Calibri" panose="020F0502020204030204" pitchFamily="34" charset="0"/>
              </a:rPr>
              <a:t>mentor</a:t>
            </a:r>
            <a:r>
              <a:rPr lang="en-US" b="1" dirty="0">
                <a:solidFill>
                  <a:schemeClr val="tx2">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teacher, an </a:t>
            </a:r>
            <a:r>
              <a:rPr lang="en-US" sz="3300" b="1" dirty="0">
                <a:solidFill>
                  <a:schemeClr val="tx2">
                    <a:lumMod val="75000"/>
                  </a:schemeClr>
                </a:solidFill>
                <a:latin typeface="Calibri" panose="020F0502020204030204" pitchFamily="34" charset="0"/>
                <a:cs typeface="Calibri" panose="020F0502020204030204" pitchFamily="34" charset="0"/>
              </a:rPr>
              <a:t>administrator</a:t>
            </a:r>
            <a:r>
              <a:rPr lang="en-US" dirty="0">
                <a:solidFill>
                  <a:schemeClr val="tx2">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a:t>
            </a:r>
            <a:r>
              <a:rPr lang="en-US" dirty="0">
                <a:solidFill>
                  <a:schemeClr val="tx2">
                    <a:lumMod val="75000"/>
                  </a:schemeClr>
                </a:solidFill>
                <a:latin typeface="Calibri" panose="020F0502020204030204" pitchFamily="34" charset="0"/>
                <a:cs typeface="Calibri" panose="020F0502020204030204" pitchFamily="34" charset="0"/>
              </a:rPr>
              <a:t> </a:t>
            </a:r>
            <a:r>
              <a:rPr lang="en-US" sz="3300" b="1" dirty="0" smtClean="0">
                <a:solidFill>
                  <a:schemeClr val="tx2">
                    <a:lumMod val="75000"/>
                  </a:schemeClr>
                </a:solidFill>
                <a:latin typeface="Calibri" panose="020F0502020204030204" pitchFamily="34" charset="0"/>
                <a:cs typeface="Calibri" panose="020F0502020204030204" pitchFamily="34" charset="0"/>
              </a:rPr>
              <a:t>representatives </a:t>
            </a:r>
            <a:r>
              <a:rPr lang="en-US" sz="3300" b="1" dirty="0">
                <a:solidFill>
                  <a:schemeClr val="tx2">
                    <a:lumMod val="75000"/>
                  </a:schemeClr>
                </a:solidFill>
                <a:latin typeface="Calibri" panose="020F0502020204030204" pitchFamily="34" charset="0"/>
                <a:cs typeface="Calibri" panose="020F0502020204030204" pitchFamily="34" charset="0"/>
              </a:rPr>
              <a:t>of the exclusive bargaining representative </a:t>
            </a:r>
            <a:r>
              <a:rPr lang="en-US" dirty="0">
                <a:latin typeface="Calibri" panose="020F0502020204030204" pitchFamily="34" charset="0"/>
                <a:cs typeface="Calibri" panose="020F0502020204030204" pitchFamily="34" charset="0"/>
              </a:rPr>
              <a:t>for certified employees, based on district size.</a:t>
            </a:r>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10</a:t>
            </a:fld>
            <a:endParaRPr lang="en-US" dirty="0"/>
          </a:p>
        </p:txBody>
      </p:sp>
    </p:spTree>
    <p:extLst>
      <p:ext uri="{BB962C8B-B14F-4D97-AF65-F5344CB8AC3E}">
        <p14:creationId xmlns:p14="http://schemas.microsoft.com/office/powerpoint/2010/main" val="206347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59" y="128176"/>
            <a:ext cx="8229600" cy="1143000"/>
          </a:xfrm>
        </p:spPr>
        <p:txBody>
          <a:bodyPr/>
          <a:lstStyle/>
          <a:p>
            <a:r>
              <a:rPr lang="en-US" dirty="0"/>
              <a:t>District Facilitator (DF)</a:t>
            </a:r>
          </a:p>
        </p:txBody>
      </p:sp>
      <p:sp>
        <p:nvSpPr>
          <p:cNvPr id="3" name="Content Placeholder 2"/>
          <p:cNvSpPr>
            <a:spLocks noGrp="1"/>
          </p:cNvSpPr>
          <p:nvPr>
            <p:ph idx="1"/>
          </p:nvPr>
        </p:nvSpPr>
        <p:spPr>
          <a:xfrm>
            <a:off x="512859" y="1364298"/>
            <a:ext cx="8229600" cy="4525963"/>
          </a:xfrm>
          <a:prstGeom prst="rect">
            <a:avLst/>
          </a:prstGeom>
        </p:spPr>
        <p:txBody>
          <a:bodyPr>
            <a:normAutofit fontScale="77500" lnSpcReduction="20000"/>
          </a:bodyPr>
          <a:lstStyle/>
          <a:p>
            <a:pPr>
              <a:spcAft>
                <a:spcPts val="600"/>
              </a:spcAft>
              <a:buClr>
                <a:schemeClr val="tx1"/>
              </a:buClr>
            </a:pPr>
            <a:r>
              <a:rPr lang="en-US" b="1" dirty="0">
                <a:solidFill>
                  <a:schemeClr val="tx2">
                    <a:lumMod val="75000"/>
                  </a:schemeClr>
                </a:solidFill>
              </a:rPr>
              <a:t>Leads</a:t>
            </a:r>
            <a:r>
              <a:rPr lang="en-US" dirty="0"/>
              <a:t> the TEAM Coordinating Committee </a:t>
            </a:r>
          </a:p>
          <a:p>
            <a:pPr>
              <a:spcAft>
                <a:spcPts val="600"/>
              </a:spcAft>
            </a:pPr>
            <a:r>
              <a:rPr lang="en-US" dirty="0" smtClean="0"/>
              <a:t>Functions </a:t>
            </a:r>
            <a:r>
              <a:rPr lang="en-US" dirty="0"/>
              <a:t>as </a:t>
            </a:r>
            <a:r>
              <a:rPr lang="en-US" b="1" dirty="0">
                <a:solidFill>
                  <a:schemeClr val="tx2">
                    <a:lumMod val="75000"/>
                  </a:schemeClr>
                </a:solidFill>
              </a:rPr>
              <a:t>liaison</a:t>
            </a:r>
            <a:r>
              <a:rPr lang="en-US" dirty="0"/>
              <a:t> between the CSDE, the district, the beginning teachers, and the mentors regarding requirements of the TEAM program. </a:t>
            </a:r>
            <a:endParaRPr lang="en-US" dirty="0" smtClean="0"/>
          </a:p>
          <a:p>
            <a:pPr>
              <a:spcAft>
                <a:spcPts val="600"/>
              </a:spcAft>
            </a:pPr>
            <a:r>
              <a:rPr lang="en-US" dirty="0" smtClean="0"/>
              <a:t>Assigns </a:t>
            </a:r>
            <a:r>
              <a:rPr lang="en-US" dirty="0"/>
              <a:t>mentors to beginning teachers generally within 30 days of hire (including late hires);</a:t>
            </a:r>
          </a:p>
          <a:p>
            <a:pPr>
              <a:spcAft>
                <a:spcPts val="600"/>
              </a:spcAft>
            </a:pPr>
            <a:r>
              <a:rPr lang="en-US" dirty="0" smtClean="0"/>
              <a:t>Monitors </a:t>
            </a:r>
            <a:r>
              <a:rPr lang="en-US" dirty="0"/>
              <a:t>beginning teachers’ progress on the modules and mentor support including mentoring logs;</a:t>
            </a:r>
          </a:p>
          <a:p>
            <a:pPr>
              <a:spcAft>
                <a:spcPts val="600"/>
              </a:spcAft>
            </a:pPr>
            <a:r>
              <a:rPr lang="en-US" dirty="0" smtClean="0"/>
              <a:t>Ensures adherence </a:t>
            </a:r>
            <a:r>
              <a:rPr lang="en-US" dirty="0"/>
              <a:t>to established deadlines for module completion; and</a:t>
            </a:r>
          </a:p>
          <a:p>
            <a:pPr>
              <a:spcAft>
                <a:spcPts val="600"/>
              </a:spcAft>
            </a:pPr>
            <a:r>
              <a:rPr lang="en-US" dirty="0" smtClean="0"/>
              <a:t>Ensures superintendent is notified about TEAM </a:t>
            </a:r>
            <a:r>
              <a:rPr lang="en-US" dirty="0"/>
              <a:t>completions </a:t>
            </a:r>
            <a:r>
              <a:rPr lang="en-US" dirty="0" smtClean="0"/>
              <a:t>that they are entered in </a:t>
            </a:r>
            <a:r>
              <a:rPr lang="en-US" dirty="0"/>
              <a:t>EDS.</a:t>
            </a:r>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11</a:t>
            </a:fld>
            <a:endParaRPr lang="en-US" dirty="0"/>
          </a:p>
        </p:txBody>
      </p:sp>
    </p:spTree>
    <p:extLst>
      <p:ext uri="{BB962C8B-B14F-4D97-AF65-F5344CB8AC3E}">
        <p14:creationId xmlns:p14="http://schemas.microsoft.com/office/powerpoint/2010/main" val="33044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3">
                                            <p:txEl>
                                              <p:pRg st="3" end="3"/>
                                            </p:txEl>
                                          </p:spTgt>
                                        </p:tgtEl>
                                        <p:attrNameLst>
                                          <p:attrName>style.opacity</p:attrName>
                                        </p:attrNameLst>
                                      </p:cBhvr>
                                      <p:to>
                                        <p:strVal val="0.5"/>
                                      </p:to>
                                    </p:set>
                                    <p:animEffect filter="image" prLst="opacity: 0.5">
                                      <p:cBhvr rctx="IE">
                                        <p:cTn id="34" dur="indefinite"/>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9" presetClass="emph" presetSubtype="0"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a:t>
            </a:r>
          </a:p>
        </p:txBody>
      </p:sp>
      <p:sp>
        <p:nvSpPr>
          <p:cNvPr id="3" name="Content Placeholder 2"/>
          <p:cNvSpPr>
            <a:spLocks noGrp="1"/>
          </p:cNvSpPr>
          <p:nvPr>
            <p:ph idx="1"/>
          </p:nvPr>
        </p:nvSpPr>
        <p:spPr>
          <a:xfrm>
            <a:off x="468883" y="3216539"/>
            <a:ext cx="8229600" cy="4525963"/>
          </a:xfrm>
          <a:prstGeom prst="rect">
            <a:avLst/>
          </a:prstGeom>
        </p:spPr>
        <p:txBody>
          <a:bodyPr>
            <a:normAutofit/>
          </a:bodyPr>
          <a:lstStyle/>
          <a:p>
            <a:endParaRPr lang="en-US" sz="2000" dirty="0" smtClean="0">
              <a:latin typeface="Calibri Light" panose="020F0302020204030204" pitchFamily="34" charset="0"/>
            </a:endParaRPr>
          </a:p>
          <a:p>
            <a:r>
              <a:rPr lang="en-US" b="1" dirty="0" smtClean="0">
                <a:latin typeface="Calibri bold" panose="020F0702030404030204" pitchFamily="34" charset="0"/>
              </a:rPr>
              <a:t>Signs off on the PGAP</a:t>
            </a:r>
            <a:br>
              <a:rPr lang="en-US" b="1" dirty="0" smtClean="0">
                <a:latin typeface="Calibri bold" panose="020F0702030404030204" pitchFamily="34" charset="0"/>
              </a:rPr>
            </a:br>
            <a:r>
              <a:rPr lang="en-US" sz="2500" dirty="0" smtClean="0">
                <a:latin typeface="Calibri" panose="020F0502020204030204" pitchFamily="34" charset="0"/>
                <a:cs typeface="Calibri" panose="020F0502020204030204" pitchFamily="34" charset="0"/>
              </a:rPr>
              <a:t>Determines </a:t>
            </a:r>
            <a:r>
              <a:rPr lang="en-US" sz="2500" dirty="0">
                <a:latin typeface="Calibri" panose="020F0502020204030204" pitchFamily="34" charset="0"/>
                <a:cs typeface="Calibri" panose="020F0502020204030204" pitchFamily="34" charset="0"/>
              </a:rPr>
              <a:t>if the district and the school can support the identified professional learning </a:t>
            </a:r>
            <a:r>
              <a:rPr lang="en-US" sz="2500" dirty="0" smtClean="0">
                <a:latin typeface="Calibri" panose="020F0502020204030204" pitchFamily="34" charset="0"/>
                <a:cs typeface="Calibri" panose="020F0502020204030204" pitchFamily="34" charset="0"/>
              </a:rPr>
              <a:t>activities in the PGAP or helps </a:t>
            </a:r>
            <a:r>
              <a:rPr lang="en-US" sz="2500" dirty="0">
                <a:latin typeface="Calibri" panose="020F0502020204030204" pitchFamily="34" charset="0"/>
                <a:cs typeface="Calibri" panose="020F0502020204030204" pitchFamily="34" charset="0"/>
              </a:rPr>
              <a:t>the teacher to find alternative activities or resources for those that cannot be supported. </a:t>
            </a:r>
            <a:endParaRPr lang="en-US" sz="2500" dirty="0" smtClean="0">
              <a:latin typeface="Calibri" panose="020F0502020204030204" pitchFamily="34" charset="0"/>
              <a:cs typeface="Calibri" panose="020F0502020204030204" pitchFamily="34" charset="0"/>
            </a:endParaRPr>
          </a:p>
          <a:p>
            <a:pPr marL="457200" lvl="1" indent="0">
              <a:buNone/>
            </a:pPr>
            <a:endParaRPr lang="en-US" i="1" dirty="0">
              <a:latin typeface="Calibri Light" panose="020F0302020204030204" pitchFamily="34" charset="0"/>
            </a:endParaRPr>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093" y="1495977"/>
            <a:ext cx="3603555" cy="2399367"/>
          </a:xfrm>
          <a:prstGeom prst="rect">
            <a:avLst/>
          </a:prstGeom>
        </p:spPr>
      </p:pic>
      <p:sp>
        <p:nvSpPr>
          <p:cNvPr id="6" name="TextBox 5"/>
          <p:cNvSpPr txBox="1"/>
          <p:nvPr/>
        </p:nvSpPr>
        <p:spPr>
          <a:xfrm>
            <a:off x="468883" y="1428350"/>
            <a:ext cx="4680195" cy="2123658"/>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libri bold" panose="020F0702030404030204" pitchFamily="34" charset="0"/>
              </a:rPr>
              <a:t>Instructional </a:t>
            </a:r>
            <a:r>
              <a:rPr lang="en-US" sz="3000" b="1" dirty="0" smtClean="0">
                <a:latin typeface="Calibri bold" panose="020F0702030404030204" pitchFamily="34" charset="0"/>
              </a:rPr>
              <a:t>leader:</a:t>
            </a:r>
            <a:r>
              <a:rPr lang="en-US" sz="3200" b="1" dirty="0" smtClean="0">
                <a:latin typeface="Calibri bold" panose="020F0702030404030204" pitchFamily="34" charset="0"/>
              </a:rPr>
              <a:t> </a:t>
            </a:r>
            <a:r>
              <a:rPr lang="en-US" sz="3200" b="1" dirty="0">
                <a:latin typeface="Calibri bold" panose="020F0702030404030204" pitchFamily="34" charset="0"/>
              </a:rPr>
              <a:t/>
            </a:r>
            <a:br>
              <a:rPr lang="en-US" sz="3200" b="1" dirty="0">
                <a:latin typeface="Calibri bold" panose="020F0702030404030204" pitchFamily="34" charset="0"/>
              </a:rPr>
            </a:br>
            <a:r>
              <a:rPr lang="en-US" sz="2500" dirty="0" smtClean="0">
                <a:latin typeface="Calibri" panose="020F0502020204030204" pitchFamily="34" charset="0"/>
                <a:cs typeface="Calibri" panose="020F0502020204030204" pitchFamily="34" charset="0"/>
              </a:rPr>
              <a:t>Can help </a:t>
            </a:r>
            <a:r>
              <a:rPr lang="en-US" sz="2500" dirty="0">
                <a:latin typeface="Calibri" panose="020F0502020204030204" pitchFamily="34" charset="0"/>
                <a:cs typeface="Calibri" panose="020F0502020204030204" pitchFamily="34" charset="0"/>
              </a:rPr>
              <a:t>the teacher make connections between TEAM, teacher evaluation, and professional learning</a:t>
            </a:r>
            <a:r>
              <a:rPr lang="en-US" sz="2500" dirty="0" smtClean="0">
                <a:latin typeface="Calibri" panose="020F0502020204030204" pitchFamily="34" charset="0"/>
                <a:cs typeface="Calibri" panose="020F0502020204030204" pitchFamily="34" charset="0"/>
              </a:rPr>
              <a:t>.</a:t>
            </a:r>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73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066" y="1538796"/>
            <a:ext cx="3002734" cy="2100545"/>
          </a:xfrm>
          <a:prstGeom prst="rect">
            <a:avLst/>
          </a:prstGeom>
        </p:spPr>
      </p:pic>
      <p:sp>
        <p:nvSpPr>
          <p:cNvPr id="2" name="Title 1"/>
          <p:cNvSpPr>
            <a:spLocks noGrp="1"/>
          </p:cNvSpPr>
          <p:nvPr>
            <p:ph type="title"/>
          </p:nvPr>
        </p:nvSpPr>
        <p:spPr/>
        <p:txBody>
          <a:bodyPr/>
          <a:lstStyle/>
          <a:p>
            <a:r>
              <a:rPr lang="en-US" dirty="0" smtClean="0"/>
              <a:t>Mentors</a:t>
            </a:r>
            <a:endParaRPr lang="en-US" dirty="0"/>
          </a:p>
        </p:txBody>
      </p:sp>
      <p:sp>
        <p:nvSpPr>
          <p:cNvPr id="3" name="Content Placeholder 2"/>
          <p:cNvSpPr>
            <a:spLocks noGrp="1"/>
          </p:cNvSpPr>
          <p:nvPr>
            <p:ph idx="1"/>
          </p:nvPr>
        </p:nvSpPr>
        <p:spPr>
          <a:xfrm>
            <a:off x="457200" y="1504785"/>
            <a:ext cx="5394960" cy="4116787"/>
          </a:xfrm>
          <a:prstGeom prst="rect">
            <a:avLst/>
          </a:prstGeom>
        </p:spPr>
        <p:txBody>
          <a:bodyPr>
            <a:normAutofit/>
          </a:bodyPr>
          <a:lstStyle/>
          <a:p>
            <a:r>
              <a:rPr lang="en-US" sz="2800" dirty="0" smtClean="0"/>
              <a:t>Teachers selected by the district to support beginning teachers through the induction phase of their careers.</a:t>
            </a:r>
          </a:p>
          <a:p>
            <a:pPr marL="0" indent="0">
              <a:buNone/>
            </a:pPr>
            <a:endParaRPr lang="en-US" sz="2800" dirty="0" smtClean="0"/>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13</a:t>
            </a:fld>
            <a:endParaRPr lang="en-US" dirty="0"/>
          </a:p>
        </p:txBody>
      </p:sp>
      <p:sp>
        <p:nvSpPr>
          <p:cNvPr id="7" name="Rectangle 6"/>
          <p:cNvSpPr/>
          <p:nvPr/>
        </p:nvSpPr>
        <p:spPr>
          <a:xfrm>
            <a:off x="274716" y="3667968"/>
            <a:ext cx="8329787" cy="1815882"/>
          </a:xfrm>
          <a:prstGeom prst="rect">
            <a:avLst/>
          </a:prstGeom>
        </p:spPr>
        <p:txBody>
          <a:bodyPr wrap="square">
            <a:spAutoFit/>
          </a:bodyPr>
          <a:lstStyle/>
          <a:p>
            <a:pPr marL="457200" indent="-457200">
              <a:buFont typeface="Arial" panose="020B0604020202020204" pitchFamily="34" charset="0"/>
              <a:buChar char="•"/>
            </a:pPr>
            <a:r>
              <a:rPr lang="en-US" sz="2800" dirty="0"/>
              <a:t>Provide guidance to the beginning teacher throughout the year by helping </a:t>
            </a:r>
            <a:r>
              <a:rPr lang="en-US" sz="2800" dirty="0" smtClean="0"/>
              <a:t>them manage </a:t>
            </a:r>
            <a:r>
              <a:rPr lang="en-US" sz="2800" dirty="0"/>
              <a:t>routine tasks, problems or challenges, and </a:t>
            </a:r>
            <a:r>
              <a:rPr lang="en-US" sz="2800" b="1" dirty="0"/>
              <a:t>complete the TEAM </a:t>
            </a:r>
            <a:r>
              <a:rPr lang="en-US" sz="2800" dirty="0"/>
              <a:t>program requirements.</a:t>
            </a:r>
          </a:p>
        </p:txBody>
      </p:sp>
    </p:spTree>
    <p:extLst>
      <p:ext uri="{BB962C8B-B14F-4D97-AF65-F5344CB8AC3E}">
        <p14:creationId xmlns:p14="http://schemas.microsoft.com/office/powerpoint/2010/main" val="241265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a:t>
            </a:r>
            <a:endParaRPr lang="en-US" dirty="0"/>
          </a:p>
        </p:txBody>
      </p:sp>
      <p:sp>
        <p:nvSpPr>
          <p:cNvPr id="3" name="Content Placeholder 2"/>
          <p:cNvSpPr>
            <a:spLocks noGrp="1"/>
          </p:cNvSpPr>
          <p:nvPr>
            <p:ph idx="1"/>
          </p:nvPr>
        </p:nvSpPr>
        <p:spPr>
          <a:xfrm>
            <a:off x="457200" y="1478280"/>
            <a:ext cx="8229600" cy="4647883"/>
          </a:xfrm>
          <a:prstGeom prst="rect">
            <a:avLst/>
          </a:prstGeom>
        </p:spPr>
        <p:txBody>
          <a:bodyPr>
            <a:normAutofit fontScale="32500" lnSpcReduction="20000"/>
          </a:bodyPr>
          <a:lstStyle/>
          <a:p>
            <a:pPr marL="0" indent="0">
              <a:lnSpc>
                <a:spcPct val="120000"/>
              </a:lnSpc>
              <a:spcBef>
                <a:spcPts val="1200"/>
              </a:spcBef>
              <a:spcAft>
                <a:spcPts val="600"/>
              </a:spcAft>
              <a:buNone/>
            </a:pPr>
            <a:r>
              <a:rPr lang="en-US" sz="5500" u="sng" dirty="0"/>
              <a:t>TCC must have a process for the recruitment and selection of prospective mentors/cooperating teachers. </a:t>
            </a:r>
          </a:p>
          <a:p>
            <a:pPr marL="365760" indent="-365760">
              <a:lnSpc>
                <a:spcPct val="120000"/>
              </a:lnSpc>
              <a:spcBef>
                <a:spcPts val="600"/>
              </a:spcBef>
              <a:spcAft>
                <a:spcPts val="600"/>
              </a:spcAft>
            </a:pPr>
            <a:r>
              <a:rPr lang="en-US" sz="4900" i="1" dirty="0" smtClean="0"/>
              <a:t>Mentors/cooperating </a:t>
            </a:r>
            <a:r>
              <a:rPr lang="en-US" sz="4900" i="1" dirty="0"/>
              <a:t>teachers must possess a </a:t>
            </a:r>
            <a:r>
              <a:rPr lang="en-US" sz="4900" b="1" i="1" dirty="0"/>
              <a:t>provisional or professional educator certificate </a:t>
            </a:r>
            <a:r>
              <a:rPr lang="en-US" sz="4900" i="1" dirty="0"/>
              <a:t>and have a minimum of </a:t>
            </a:r>
            <a:r>
              <a:rPr lang="en-US" sz="4900" b="1" i="1" dirty="0"/>
              <a:t>three years of teaching </a:t>
            </a:r>
            <a:r>
              <a:rPr lang="en-US" sz="4900" i="1" dirty="0"/>
              <a:t>experience, including at least one year of experience in the district in which they are presently employed</a:t>
            </a:r>
            <a:r>
              <a:rPr lang="en-US" sz="4900" dirty="0"/>
              <a:t>. </a:t>
            </a:r>
            <a:endParaRPr lang="en-US" sz="4900" dirty="0" smtClean="0"/>
          </a:p>
          <a:p>
            <a:pPr marL="365760" indent="-365760">
              <a:lnSpc>
                <a:spcPct val="120000"/>
              </a:lnSpc>
              <a:spcBef>
                <a:spcPts val="600"/>
              </a:spcBef>
            </a:pPr>
            <a:r>
              <a:rPr lang="en-US" sz="4900" i="1" dirty="0"/>
              <a:t>All mentors/cooperating teachers must be TEAM-trained and updated every three years</a:t>
            </a:r>
            <a:r>
              <a:rPr lang="en-US" sz="4900" i="1" dirty="0" smtClean="0"/>
              <a:t>.</a:t>
            </a:r>
            <a:endParaRPr lang="en-US" sz="4400" dirty="0"/>
          </a:p>
          <a:p>
            <a:pPr marL="0" indent="0">
              <a:lnSpc>
                <a:spcPct val="120000"/>
              </a:lnSpc>
              <a:spcBef>
                <a:spcPts val="1200"/>
              </a:spcBef>
              <a:spcAft>
                <a:spcPts val="600"/>
              </a:spcAft>
              <a:buNone/>
            </a:pPr>
            <a:r>
              <a:rPr lang="en-US" sz="5500" u="sng" dirty="0"/>
              <a:t>The district must assign a TEAM trained mentor to all beginning teachers required to participate in TEAM. </a:t>
            </a:r>
          </a:p>
          <a:p>
            <a:pPr marL="365760" indent="-365760">
              <a:lnSpc>
                <a:spcPct val="120000"/>
              </a:lnSpc>
              <a:spcBef>
                <a:spcPts val="600"/>
              </a:spcBef>
              <a:spcAft>
                <a:spcPts val="600"/>
              </a:spcAft>
            </a:pPr>
            <a:r>
              <a:rPr lang="en-US" sz="4900" i="1" dirty="0" smtClean="0"/>
              <a:t>The </a:t>
            </a:r>
            <a:r>
              <a:rPr lang="en-US" sz="4900" i="1" dirty="0"/>
              <a:t>CSDE strongly encourages districts to assign a mentor </a:t>
            </a:r>
            <a:r>
              <a:rPr lang="en-US" sz="4900" b="1" i="1" dirty="0"/>
              <a:t>within the first 30 days of hire</a:t>
            </a:r>
            <a:r>
              <a:rPr lang="en-US" sz="4900" i="1" dirty="0" smtClean="0"/>
              <a:t>.</a:t>
            </a:r>
            <a:r>
              <a:rPr lang="en-US" sz="4900" dirty="0"/>
              <a:t> </a:t>
            </a:r>
            <a:endParaRPr lang="en-US" sz="3600" dirty="0"/>
          </a:p>
          <a:p>
            <a:pPr marL="0" indent="0">
              <a:lnSpc>
                <a:spcPct val="120000"/>
              </a:lnSpc>
              <a:spcBef>
                <a:spcPts val="1200"/>
              </a:spcBef>
              <a:spcAft>
                <a:spcPts val="600"/>
              </a:spcAft>
              <a:buNone/>
            </a:pPr>
            <a:r>
              <a:rPr lang="en-US" sz="5500" u="sng" dirty="0" smtClean="0"/>
              <a:t>Mentors may be assigned 2 BTs, 3 with special approval from CSDE.</a:t>
            </a:r>
          </a:p>
          <a:p>
            <a:pPr marL="365760" indent="-365760">
              <a:lnSpc>
                <a:spcPct val="120000"/>
              </a:lnSpc>
              <a:spcBef>
                <a:spcPts val="600"/>
              </a:spcBef>
              <a:spcAft>
                <a:spcPts val="600"/>
              </a:spcAft>
            </a:pPr>
            <a:r>
              <a:rPr lang="en-US" sz="4900" i="1" dirty="0" smtClean="0"/>
              <a:t>Mentor must </a:t>
            </a:r>
            <a:r>
              <a:rPr lang="en-US" sz="4900" i="1" dirty="0"/>
              <a:t>provide a minimum of 50 hours of mentor support with the expectation of approximately 10 hours of support for each professional growth module completed</a:t>
            </a:r>
            <a:r>
              <a:rPr lang="en-US" sz="4900" i="1" dirty="0" smtClean="0"/>
              <a:t>.</a:t>
            </a:r>
            <a:endParaRPr lang="en-US" sz="4900" dirty="0"/>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14</a:t>
            </a:fld>
            <a:endParaRPr lang="en-US" dirty="0"/>
          </a:p>
        </p:txBody>
      </p:sp>
    </p:spTree>
    <p:extLst>
      <p:ext uri="{BB962C8B-B14F-4D97-AF65-F5344CB8AC3E}">
        <p14:creationId xmlns:p14="http://schemas.microsoft.com/office/powerpoint/2010/main" val="8994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3" end="3"/>
                                            </p:txEl>
                                          </p:spTgt>
                                        </p:tgtEl>
                                        <p:attrNameLst>
                                          <p:attrName>style.opacity</p:attrName>
                                        </p:attrNameLst>
                                      </p:cBhvr>
                                      <p:to>
                                        <p:strVal val="0.5"/>
                                      </p:to>
                                    </p:set>
                                    <p:animEffect filter="image" prLst="opacity: 0.5">
                                      <p:cBhvr rctx="IE">
                                        <p:cTn id="36" dur="indefinite"/>
                                        <p:tgtEl>
                                          <p:spTgt spid="3">
                                            <p:txEl>
                                              <p:pRg st="3" end="3"/>
                                            </p:txEl>
                                          </p:spTgt>
                                        </p:tgtEl>
                                      </p:cBhvr>
                                    </p:animEffect>
                                  </p:childTnLst>
                                </p:cTn>
                              </p:par>
                              <p:par>
                                <p:cTn id="37" presetID="9" presetClass="emph" presetSubtype="0" nodeType="withEffect">
                                  <p:stCondLst>
                                    <p:cond delay="0"/>
                                  </p:stCondLst>
                                  <p:childTnLst>
                                    <p:set>
                                      <p:cBhvr rctx="PPT">
                                        <p:cTn id="38" dur="indefinite"/>
                                        <p:tgtEl>
                                          <p:spTgt spid="3">
                                            <p:txEl>
                                              <p:pRg st="4" end="4"/>
                                            </p:txEl>
                                          </p:spTgt>
                                        </p:tgtEl>
                                        <p:attrNameLst>
                                          <p:attrName>style.opacity</p:attrName>
                                        </p:attrNameLst>
                                      </p:cBhvr>
                                      <p:to>
                                        <p:strVal val="0.5"/>
                                      </p:to>
                                    </p:set>
                                    <p:animEffect filter="image" prLst="opacity: 0.5">
                                      <p:cBhvr rctx="IE">
                                        <p:cTn id="39" dur="indefinite"/>
                                        <p:tgtEl>
                                          <p:spTgt spid="3">
                                            <p:txEl>
                                              <p:pRg st="4" end="4"/>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Teachers</a:t>
            </a:r>
            <a:endParaRPr lang="en-US" dirty="0"/>
          </a:p>
        </p:txBody>
      </p:sp>
      <p:sp>
        <p:nvSpPr>
          <p:cNvPr id="3" name="Content Placeholder 2"/>
          <p:cNvSpPr>
            <a:spLocks noGrp="1"/>
          </p:cNvSpPr>
          <p:nvPr>
            <p:ph idx="1"/>
          </p:nvPr>
        </p:nvSpPr>
        <p:spPr>
          <a:xfrm>
            <a:off x="457200" y="1425671"/>
            <a:ext cx="4640780" cy="2991917"/>
          </a:xfrm>
        </p:spPr>
        <p:txBody>
          <a:bodyPr>
            <a:noAutofit/>
          </a:bodyPr>
          <a:lstStyle/>
          <a:p>
            <a:pPr>
              <a:spcBef>
                <a:spcPts val="600"/>
              </a:spcBef>
              <a:spcAft>
                <a:spcPts val="600"/>
              </a:spcAft>
            </a:pPr>
            <a:r>
              <a:rPr lang="en-US" sz="2600" dirty="0">
                <a:cs typeface="Calibri Light" panose="020F0302020204030204" pitchFamily="34" charset="0"/>
              </a:rPr>
              <a:t>Early</a:t>
            </a:r>
            <a:r>
              <a:rPr lang="en-US" sz="2600" dirty="0" smtClean="0">
                <a:cs typeface="Calibri Light" panose="020F0302020204030204" pitchFamily="34" charset="0"/>
              </a:rPr>
              <a:t> career teachers working </a:t>
            </a:r>
            <a:r>
              <a:rPr lang="en-US" sz="2600" dirty="0">
                <a:cs typeface="Calibri Light" panose="020F0302020204030204" pitchFamily="34" charset="0"/>
              </a:rPr>
              <a:t>under an </a:t>
            </a:r>
            <a:r>
              <a:rPr lang="en-US" sz="2600" b="1" dirty="0">
                <a:cs typeface="Calibri Light" panose="020F0302020204030204" pitchFamily="34" charset="0"/>
              </a:rPr>
              <a:t>initial educator certificate</a:t>
            </a:r>
            <a:r>
              <a:rPr lang="en-US" sz="2600" dirty="0">
                <a:cs typeface="Calibri Light" panose="020F0302020204030204" pitchFamily="34" charset="0"/>
              </a:rPr>
              <a:t>, interim </a:t>
            </a:r>
            <a:r>
              <a:rPr lang="en-US" sz="2600" b="1" dirty="0">
                <a:cs typeface="Calibri Light" panose="020F0302020204030204" pitchFamily="34" charset="0"/>
              </a:rPr>
              <a:t>initial</a:t>
            </a:r>
            <a:r>
              <a:rPr lang="en-US" sz="2600" dirty="0">
                <a:cs typeface="Calibri Light" panose="020F0302020204030204" pitchFamily="34" charset="0"/>
              </a:rPr>
              <a:t> educator certificate, or a non-renewable interim </a:t>
            </a:r>
            <a:r>
              <a:rPr lang="en-US" sz="2600" b="1" dirty="0">
                <a:cs typeface="Calibri Light" panose="020F0302020204030204" pitchFamily="34" charset="0"/>
              </a:rPr>
              <a:t>initial</a:t>
            </a:r>
            <a:r>
              <a:rPr lang="en-US" sz="2600" dirty="0">
                <a:cs typeface="Calibri Light" panose="020F0302020204030204" pitchFamily="34" charset="0"/>
              </a:rPr>
              <a:t> educator certificate in an endorsement area applicable to TEAM.  </a:t>
            </a:r>
          </a:p>
        </p:txBody>
      </p:sp>
      <p:sp>
        <p:nvSpPr>
          <p:cNvPr id="4" name="Slide Number Placeholder 3"/>
          <p:cNvSpPr>
            <a:spLocks noGrp="1"/>
          </p:cNvSpPr>
          <p:nvPr>
            <p:ph type="sldNum" sz="quarter" idx="12"/>
          </p:nvPr>
        </p:nvSpPr>
        <p:spPr/>
        <p:txBody>
          <a:bodyPr/>
          <a:lstStyle/>
          <a:p>
            <a:fld id="{24F2258D-CF54-2C4E-9726-8648A0B8DDCC}" type="slidenum">
              <a:rPr lang="en-US" smtClean="0"/>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97980" y="1425988"/>
            <a:ext cx="3588819" cy="2392546"/>
          </a:xfrm>
          <a:prstGeom prst="rect">
            <a:avLst/>
          </a:prstGeom>
          <a:effectLst/>
        </p:spPr>
      </p:pic>
      <p:sp>
        <p:nvSpPr>
          <p:cNvPr id="6" name="Rectangle 5"/>
          <p:cNvSpPr/>
          <p:nvPr/>
        </p:nvSpPr>
        <p:spPr>
          <a:xfrm>
            <a:off x="457200" y="4593149"/>
            <a:ext cx="8229600" cy="1292662"/>
          </a:xfrm>
          <a:prstGeom prst="rect">
            <a:avLst/>
          </a:prstGeom>
        </p:spPr>
        <p:txBody>
          <a:bodyPr wrap="square">
            <a:spAutoFit/>
          </a:bodyPr>
          <a:lstStyle/>
          <a:p>
            <a:pPr marL="347472" lvl="1" indent="-347472">
              <a:spcAft>
                <a:spcPts val="600"/>
              </a:spcAft>
              <a:buFont typeface="Arial" panose="020B0604020202020204" pitchFamily="34" charset="0"/>
              <a:buChar char="•"/>
            </a:pPr>
            <a:r>
              <a:rPr lang="en-US" sz="2600" dirty="0">
                <a:cs typeface="Calibri Light" panose="020F0302020204030204" pitchFamily="34" charset="0"/>
              </a:rPr>
              <a:t>The legislation calls for the successful completion of five modules for teachers in Category I and two modules for teachers in Category II.</a:t>
            </a:r>
          </a:p>
        </p:txBody>
      </p:sp>
    </p:spTree>
    <p:extLst>
      <p:ext uri="{BB962C8B-B14F-4D97-AF65-F5344CB8AC3E}">
        <p14:creationId xmlns:p14="http://schemas.microsoft.com/office/powerpoint/2010/main" val="146488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 September</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16</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80090109"/>
              </p:ext>
            </p:extLst>
          </p:nvPr>
        </p:nvGraphicFramePr>
        <p:xfrm>
          <a:off x="457200" y="1448370"/>
          <a:ext cx="8229600" cy="4099560"/>
        </p:xfrm>
        <a:graphic>
          <a:graphicData uri="http://schemas.openxmlformats.org/drawingml/2006/table">
            <a:tbl>
              <a:tblPr firstRow="1" bandRow="1">
                <a:tableStyleId>{7DF18680-E054-41AD-8BC1-D1AEF772440D}</a:tableStyleId>
              </a:tblPr>
              <a:tblGrid>
                <a:gridCol w="2225040">
                  <a:extLst>
                    <a:ext uri="{9D8B030D-6E8A-4147-A177-3AD203B41FA5}">
                      <a16:colId xmlns:a16="http://schemas.microsoft.com/office/drawing/2014/main" val="4021875308"/>
                    </a:ext>
                  </a:extLst>
                </a:gridCol>
                <a:gridCol w="6004560">
                  <a:extLst>
                    <a:ext uri="{9D8B030D-6E8A-4147-A177-3AD203B41FA5}">
                      <a16:colId xmlns:a16="http://schemas.microsoft.com/office/drawing/2014/main" val="506769767"/>
                    </a:ext>
                  </a:extLst>
                </a:gridCol>
              </a:tblGrid>
              <a:tr h="189930">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804555">
                <a:tc>
                  <a:txBody>
                    <a:bodyPr/>
                    <a:lstStyle/>
                    <a:p>
                      <a:r>
                        <a:rPr lang="en-US" sz="2000" dirty="0" smtClean="0"/>
                        <a:t>Develop a Calendar</a:t>
                      </a:r>
                      <a:endParaRPr lang="en-US" sz="20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Meetings with beginning teachers and mentors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Beginning Teacher Orientation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Professional learning,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Dates for module submission</a:t>
                      </a:r>
                      <a:endParaRPr lang="en-US" sz="1500" dirty="0"/>
                    </a:p>
                  </a:txBody>
                  <a:tcPr/>
                </a:tc>
                <a:extLst>
                  <a:ext uri="{0D108BD9-81ED-4DB2-BD59-A6C34878D82A}">
                    <a16:rowId xmlns:a16="http://schemas.microsoft.com/office/drawing/2014/main" val="3933156363"/>
                  </a:ext>
                </a:extLst>
              </a:tr>
              <a:tr h="1026480">
                <a:tc>
                  <a:txBody>
                    <a:bodyPr/>
                    <a:lstStyle/>
                    <a:p>
                      <a:r>
                        <a:rPr lang="en-US" sz="2000" dirty="0" smtClean="0"/>
                        <a:t>Verify Mentors</a:t>
                      </a:r>
                      <a:endParaRPr lang="en-US" sz="2000" dirty="0"/>
                    </a:p>
                  </a:txBody>
                  <a:tcPr/>
                </a:tc>
                <a:tc>
                  <a:txBody>
                    <a:bodyPr/>
                    <a:lstStyle/>
                    <a:p>
                      <a:pPr marL="285750" indent="-285750" rtl="0">
                        <a:buFont typeface="Arial" panose="020B0604020202020204" pitchFamily="34" charset="0"/>
                        <a:buChar char="•"/>
                      </a:pPr>
                      <a:r>
                        <a:rPr lang="en-US" sz="1500" b="0" i="0" u="none" strike="noStrike" kern="1200" dirty="0" smtClean="0">
                          <a:solidFill>
                            <a:schemeClr val="dk1"/>
                          </a:solidFill>
                          <a:effectLst/>
                          <a:latin typeface="+mn-lt"/>
                          <a:ea typeface="+mn-ea"/>
                          <a:cs typeface="+mn-cs"/>
                        </a:rPr>
                        <a:t>Check the mentor list on the TEAM dashboard:</a:t>
                      </a:r>
                    </a:p>
                    <a:p>
                      <a:pPr marL="548640" lvl="1" indent="-285750" rtl="0">
                        <a:buFont typeface="Calibri" panose="020F0502020204030204" pitchFamily="34" charset="0"/>
                        <a:buChar char="―"/>
                      </a:pPr>
                      <a:r>
                        <a:rPr lang="en-US" sz="1500" b="0" i="0" u="none" strike="noStrike" kern="1200" dirty="0" smtClean="0">
                          <a:solidFill>
                            <a:schemeClr val="dk1"/>
                          </a:solidFill>
                          <a:effectLst/>
                          <a:latin typeface="+mn-lt"/>
                          <a:ea typeface="+mn-ea"/>
                          <a:cs typeface="+mn-cs"/>
                        </a:rPr>
                        <a:t>Newly hired veteran teachers who are TEAM trained mentors.</a:t>
                      </a:r>
                    </a:p>
                    <a:p>
                      <a:pPr marL="548640" lvl="1" indent="-285750" rtl="0">
                        <a:buFont typeface="Calibri" panose="020F0502020204030204" pitchFamily="34" charset="0"/>
                        <a:buChar char="―"/>
                      </a:pPr>
                      <a:r>
                        <a:rPr lang="en-US" sz="1500" b="0" i="0" u="none" strike="noStrike" kern="1200" dirty="0" smtClean="0">
                          <a:solidFill>
                            <a:schemeClr val="dk1"/>
                          </a:solidFill>
                          <a:effectLst/>
                          <a:latin typeface="+mn-lt"/>
                          <a:ea typeface="+mn-ea"/>
                          <a:cs typeface="+mn-cs"/>
                        </a:rPr>
                        <a:t>Mentors selected by TCC in spring who were trained over summer.</a:t>
                      </a:r>
                    </a:p>
                    <a:p>
                      <a:pPr marL="548640" lvl="1" indent="-285750" rtl="0">
                        <a:buFont typeface="Calibri" panose="020F0502020204030204" pitchFamily="34" charset="0"/>
                        <a:buChar char="―"/>
                      </a:pPr>
                      <a:r>
                        <a:rPr lang="en-US" sz="1500" b="0" i="0" u="none" strike="noStrike" kern="1200" dirty="0" smtClean="0">
                          <a:solidFill>
                            <a:schemeClr val="dk1"/>
                          </a:solidFill>
                          <a:effectLst/>
                          <a:latin typeface="+mn-lt"/>
                          <a:ea typeface="+mn-ea"/>
                          <a:cs typeface="+mn-cs"/>
                        </a:rPr>
                        <a:t>Verify that new mentors are added to mentor lists on your dashboard.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u="none" strike="noStrike" kern="1200" dirty="0" smtClean="0">
                          <a:solidFill>
                            <a:schemeClr val="dk1"/>
                          </a:solidFill>
                          <a:effectLst/>
                          <a:latin typeface="+mn-lt"/>
                          <a:ea typeface="+mn-ea"/>
                          <a:cs typeface="+mn-cs"/>
                        </a:rPr>
                        <a:t>Check training expiration dates. Notify mentors who need to complete Mentor Update- Professional Learning Units (PLUs). </a:t>
                      </a:r>
                      <a:endParaRPr lang="en-US" sz="1500" b="0" dirty="0" smtClean="0">
                        <a:effectLst/>
                      </a:endParaRPr>
                    </a:p>
                  </a:txBody>
                  <a:tcPr/>
                </a:tc>
                <a:extLst>
                  <a:ext uri="{0D108BD9-81ED-4DB2-BD59-A6C34878D82A}">
                    <a16:rowId xmlns:a16="http://schemas.microsoft.com/office/drawing/2014/main" val="4022889485"/>
                  </a:ext>
                </a:extLst>
              </a:tr>
              <a:tr h="659587">
                <a:tc>
                  <a:txBody>
                    <a:bodyPr/>
                    <a:lstStyle/>
                    <a:p>
                      <a:r>
                        <a:rPr lang="en-US" sz="2000" dirty="0" smtClean="0"/>
                        <a:t>Check on Beginning Teachers</a:t>
                      </a:r>
                      <a:endParaRPr lang="en-US" sz="2000" dirty="0"/>
                    </a:p>
                  </a:txBody>
                  <a:tcPr/>
                </a:tc>
                <a:tc>
                  <a:txBody>
                    <a:bodyPr/>
                    <a:lstStyle/>
                    <a:p>
                      <a:pPr marL="285750" indent="-285750">
                        <a:buFont typeface="Arial" panose="020B0604020202020204" pitchFamily="34" charset="0"/>
                        <a:buChar char="•"/>
                      </a:pPr>
                      <a:r>
                        <a:rPr lang="en-US" sz="1500" b="0" i="0" u="none" strike="noStrike" kern="1200" dirty="0" smtClean="0">
                          <a:solidFill>
                            <a:schemeClr val="dk1"/>
                          </a:solidFill>
                          <a:effectLst/>
                          <a:latin typeface="+mn-lt"/>
                          <a:ea typeface="+mn-ea"/>
                          <a:cs typeface="+mn-cs"/>
                        </a:rPr>
                        <a:t>Check new hire lists daily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u="none" strike="noStrike" kern="1200" dirty="0" smtClean="0">
                          <a:solidFill>
                            <a:schemeClr val="dk1"/>
                          </a:solidFill>
                          <a:effectLst/>
                          <a:latin typeface="+mn-lt"/>
                          <a:ea typeface="+mn-ea"/>
                          <a:cs typeface="+mn-cs"/>
                        </a:rPr>
                        <a:t>Check the TEAM dashboard for beginning teachers.</a:t>
                      </a:r>
                    </a:p>
                    <a:p>
                      <a:pPr marL="285750" indent="-285750">
                        <a:buFont typeface="Arial" panose="020B0604020202020204" pitchFamily="34" charset="0"/>
                        <a:buChar char="•"/>
                      </a:pPr>
                      <a:r>
                        <a:rPr lang="en-US" sz="1500" b="0" i="0" u="none" strike="noStrike" kern="1200" dirty="0" smtClean="0">
                          <a:solidFill>
                            <a:schemeClr val="dk1"/>
                          </a:solidFill>
                          <a:effectLst/>
                          <a:latin typeface="+mn-lt"/>
                          <a:ea typeface="+mn-ea"/>
                          <a:cs typeface="+mn-cs"/>
                        </a:rPr>
                        <a:t>Teachers new to the district will not be on your BT list until they have been entered in EDS.</a:t>
                      </a:r>
                      <a:endParaRPr lang="en-US" sz="1500" dirty="0"/>
                    </a:p>
                  </a:txBody>
                  <a:tcPr/>
                </a:tc>
                <a:extLst>
                  <a:ext uri="{0D108BD9-81ED-4DB2-BD59-A6C34878D82A}">
                    <a16:rowId xmlns:a16="http://schemas.microsoft.com/office/drawing/2014/main" val="494971081"/>
                  </a:ext>
                </a:extLst>
              </a:tr>
            </a:tbl>
          </a:graphicData>
        </a:graphic>
      </p:graphicFrame>
    </p:spTree>
    <p:extLst>
      <p:ext uri="{BB962C8B-B14F-4D97-AF65-F5344CB8AC3E}">
        <p14:creationId xmlns:p14="http://schemas.microsoft.com/office/powerpoint/2010/main" val="1203128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 September</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17</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69985221"/>
              </p:ext>
            </p:extLst>
          </p:nvPr>
        </p:nvGraphicFramePr>
        <p:xfrm>
          <a:off x="457200" y="1444543"/>
          <a:ext cx="8229600" cy="4114800"/>
        </p:xfrm>
        <a:graphic>
          <a:graphicData uri="http://schemas.openxmlformats.org/drawingml/2006/table">
            <a:tbl>
              <a:tblPr firstRow="1" bandRow="1">
                <a:tableStyleId>{7DF18680-E054-41AD-8BC1-D1AEF772440D}</a:tableStyleId>
              </a:tblPr>
              <a:tblGrid>
                <a:gridCol w="2441448">
                  <a:extLst>
                    <a:ext uri="{9D8B030D-6E8A-4147-A177-3AD203B41FA5}">
                      <a16:colId xmlns:a16="http://schemas.microsoft.com/office/drawing/2014/main" val="4021875308"/>
                    </a:ext>
                  </a:extLst>
                </a:gridCol>
                <a:gridCol w="5788152">
                  <a:extLst>
                    <a:ext uri="{9D8B030D-6E8A-4147-A177-3AD203B41FA5}">
                      <a16:colId xmlns:a16="http://schemas.microsoft.com/office/drawing/2014/main" val="506769767"/>
                    </a:ext>
                  </a:extLst>
                </a:gridCol>
              </a:tblGrid>
              <a:tr h="384251">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514482">
                <a:tc>
                  <a:txBody>
                    <a:bodyPr/>
                    <a:lstStyle/>
                    <a:p>
                      <a:r>
                        <a:rPr lang="en-US" sz="2000" dirty="0" smtClean="0"/>
                        <a:t>Assign mentors</a:t>
                      </a:r>
                      <a:endParaRPr lang="en-US" sz="20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smtClean="0">
                          <a:solidFill>
                            <a:schemeClr val="dk1"/>
                          </a:solidFill>
                          <a:effectLst/>
                          <a:latin typeface="+mn-lt"/>
                          <a:ea typeface="+mn-ea"/>
                          <a:cs typeface="+mn-cs"/>
                        </a:rPr>
                        <a:t>Contact building principals to make mentor assignments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The DF will make the matches on the dashboard.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smtClean="0">
                          <a:solidFill>
                            <a:schemeClr val="dk1"/>
                          </a:solidFill>
                          <a:effectLst/>
                          <a:latin typeface="+mn-lt"/>
                          <a:ea typeface="+mn-ea"/>
                          <a:cs typeface="+mn-cs"/>
                        </a:rPr>
                        <a:t>Arrange for new teachers and mentors to meet before school begins.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Prepare and issue </a:t>
                      </a:r>
                      <a:r>
                        <a:rPr lang="en-US" sz="1800" b="1" dirty="0" smtClean="0"/>
                        <a:t>registration letters </a:t>
                      </a:r>
                      <a:r>
                        <a:rPr lang="en-US" sz="1800" dirty="0" smtClean="0"/>
                        <a:t>to beginning teachers</a:t>
                      </a:r>
                    </a:p>
                  </a:txBody>
                  <a:tcPr/>
                </a:tc>
                <a:extLst>
                  <a:ext uri="{0D108BD9-81ED-4DB2-BD59-A6C34878D82A}">
                    <a16:rowId xmlns:a16="http://schemas.microsoft.com/office/drawing/2014/main" val="3933156363"/>
                  </a:ext>
                </a:extLst>
              </a:tr>
              <a:tr h="309500">
                <a:tc>
                  <a:txBody>
                    <a:bodyPr/>
                    <a:lstStyle/>
                    <a:p>
                      <a:r>
                        <a:rPr lang="en-US" sz="2000" b="0" i="0" u="none" strike="noStrike" kern="1200" dirty="0" smtClean="0">
                          <a:solidFill>
                            <a:schemeClr val="dk1"/>
                          </a:solidFill>
                          <a:effectLst/>
                          <a:latin typeface="+mn-lt"/>
                          <a:ea typeface="+mn-ea"/>
                          <a:cs typeface="+mn-cs"/>
                        </a:rPr>
                        <a:t>Check Deadline Dates</a:t>
                      </a:r>
                      <a:endParaRPr lang="en-US" sz="2000" b="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effectLst/>
                        </a:rPr>
                        <a:t>Teachers with a Feb. 15th deadline date will need to complete TEAM by then.</a:t>
                      </a:r>
                    </a:p>
                  </a:txBody>
                  <a:tcPr/>
                </a:tc>
                <a:extLst>
                  <a:ext uri="{0D108BD9-81ED-4DB2-BD59-A6C34878D82A}">
                    <a16:rowId xmlns:a16="http://schemas.microsoft.com/office/drawing/2014/main" val="4022889485"/>
                  </a:ext>
                </a:extLst>
              </a:tr>
              <a:tr h="0">
                <a:tc>
                  <a:txBody>
                    <a:bodyPr/>
                    <a:lstStyle/>
                    <a:p>
                      <a:r>
                        <a:rPr lang="en-US" sz="2000" dirty="0" smtClean="0"/>
                        <a:t>Conduct Orientation</a:t>
                      </a:r>
                      <a:endParaRPr lang="en-US" sz="2000" dirty="0"/>
                    </a:p>
                  </a:txBody>
                  <a:tcPr/>
                </a:tc>
                <a:tc>
                  <a:txBody>
                    <a:bodyPr/>
                    <a:lstStyle/>
                    <a:p>
                      <a:pPr marL="285750" indent="-285750">
                        <a:buFont typeface="Arial" panose="020B0604020202020204" pitchFamily="34" charset="0"/>
                        <a:buChar char="•"/>
                      </a:pPr>
                      <a:r>
                        <a:rPr lang="en-US" sz="1800" dirty="0" smtClean="0"/>
                        <a:t>SDE provides</a:t>
                      </a:r>
                      <a:r>
                        <a:rPr lang="en-US" sz="1800" baseline="0" dirty="0" smtClean="0"/>
                        <a:t> PPT and notes – add own content where appropriate</a:t>
                      </a:r>
                    </a:p>
                  </a:txBody>
                  <a:tcPr/>
                </a:tc>
                <a:extLst>
                  <a:ext uri="{0D108BD9-81ED-4DB2-BD59-A6C34878D82A}">
                    <a16:rowId xmlns:a16="http://schemas.microsoft.com/office/drawing/2014/main" val="494971081"/>
                  </a:ext>
                </a:extLst>
              </a:tr>
              <a:tr h="0">
                <a:tc>
                  <a:txBody>
                    <a:bodyPr/>
                    <a:lstStyle/>
                    <a:p>
                      <a:r>
                        <a:rPr lang="en-US" sz="2000" dirty="0" smtClean="0"/>
                        <a:t>Check for Communications</a:t>
                      </a:r>
                      <a:endParaRPr lang="en-US" sz="2000" dirty="0"/>
                    </a:p>
                  </a:txBody>
                  <a:tcPr/>
                </a:tc>
                <a:tc>
                  <a:txBody>
                    <a:bodyPr/>
                    <a:lstStyle/>
                    <a:p>
                      <a:pPr marL="285750" indent="-285750">
                        <a:buFont typeface="Arial" panose="020B0604020202020204" pitchFamily="34" charset="0"/>
                        <a:buChar char="•"/>
                      </a:pPr>
                      <a:r>
                        <a:rPr lang="en-US" sz="1800" baseline="0" dirty="0" smtClean="0"/>
                        <a:t>Communications are posted to the DF Dashboard throughout the year</a:t>
                      </a:r>
                    </a:p>
                  </a:txBody>
                  <a:tcPr/>
                </a:tc>
                <a:extLst>
                  <a:ext uri="{0D108BD9-81ED-4DB2-BD59-A6C34878D82A}">
                    <a16:rowId xmlns:a16="http://schemas.microsoft.com/office/drawing/2014/main" val="1452389794"/>
                  </a:ext>
                </a:extLst>
              </a:tr>
            </a:tbl>
          </a:graphicData>
        </a:graphic>
      </p:graphicFrame>
    </p:spTree>
    <p:extLst>
      <p:ext uri="{BB962C8B-B14F-4D97-AF65-F5344CB8AC3E}">
        <p14:creationId xmlns:p14="http://schemas.microsoft.com/office/powerpoint/2010/main" val="3102334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Participates in TEAM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1760064"/>
              </p:ext>
            </p:extLst>
          </p:nvPr>
        </p:nvGraphicFramePr>
        <p:xfrm>
          <a:off x="464514" y="1562101"/>
          <a:ext cx="8222285" cy="3718560"/>
        </p:xfrm>
        <a:graphic>
          <a:graphicData uri="http://schemas.openxmlformats.org/drawingml/2006/table">
            <a:tbl>
              <a:tblPr firstRow="1" bandRow="1">
                <a:tableStyleId>{7DF18680-E054-41AD-8BC1-D1AEF772440D}</a:tableStyleId>
              </a:tblPr>
              <a:tblGrid>
                <a:gridCol w="4195712">
                  <a:extLst>
                    <a:ext uri="{9D8B030D-6E8A-4147-A177-3AD203B41FA5}">
                      <a16:colId xmlns:a16="http://schemas.microsoft.com/office/drawing/2014/main" val="20000"/>
                    </a:ext>
                  </a:extLst>
                </a:gridCol>
                <a:gridCol w="4026573">
                  <a:extLst>
                    <a:ext uri="{9D8B030D-6E8A-4147-A177-3AD203B41FA5}">
                      <a16:colId xmlns:a16="http://schemas.microsoft.com/office/drawing/2014/main" val="20001"/>
                    </a:ext>
                  </a:extLst>
                </a:gridCol>
              </a:tblGrid>
              <a:tr h="2982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Certification Requirements</a:t>
                      </a:r>
                    </a:p>
                  </a:txBody>
                  <a:tcPr marL="89472" marR="894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dirty="0" smtClean="0"/>
                        <a:t>Assignment</a:t>
                      </a:r>
                      <a:endParaRPr lang="en-US" sz="2400" dirty="0"/>
                    </a:p>
                  </a:txBody>
                  <a:tcPr marL="89472" marR="894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544026">
                <a:tc>
                  <a:txBody>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dirty="0" smtClean="0"/>
                        <a:t>Initial Educator</a:t>
                      </a: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dirty="0" smtClean="0"/>
                        <a:t>Interim Initial Educator</a:t>
                      </a:r>
                    </a:p>
                    <a:p>
                      <a:pPr marL="342900" lvl="0" indent="-342900">
                        <a:spcAft>
                          <a:spcPts val="1200"/>
                        </a:spcAft>
                        <a:buFont typeface="Wingdings" panose="05000000000000000000" pitchFamily="2" charset="2"/>
                        <a:buChar char="Ø"/>
                      </a:pPr>
                      <a:r>
                        <a:rPr lang="en-US" sz="2400" dirty="0" smtClean="0"/>
                        <a:t>Nonrenewable Interim Initial Educator</a:t>
                      </a:r>
                    </a:p>
                    <a:p>
                      <a:pPr marL="0" lvl="0" indent="0" algn="ctr">
                        <a:spcAft>
                          <a:spcPts val="1200"/>
                        </a:spcAft>
                        <a:buFont typeface="Arial" panose="020B0604020202020204" pitchFamily="34" charset="0"/>
                        <a:buNone/>
                      </a:pPr>
                      <a:r>
                        <a:rPr lang="en-US" sz="2400" b="1" dirty="0" smtClean="0"/>
                        <a:t>AND</a:t>
                      </a:r>
                    </a:p>
                    <a:p>
                      <a:pPr marL="0" lvl="0" indent="0">
                        <a:spcAft>
                          <a:spcPts val="1200"/>
                        </a:spcAft>
                        <a:buFont typeface="Arial" panose="020B0604020202020204" pitchFamily="34" charset="0"/>
                        <a:buNone/>
                      </a:pPr>
                      <a:r>
                        <a:rPr lang="en-US" sz="2400" dirty="0" smtClean="0"/>
                        <a:t>Endorsement from Category 1 or 2</a:t>
                      </a:r>
                      <a:endParaRPr lang="en-US" sz="2400" dirty="0" smtClean="0">
                        <a:latin typeface="Calibri Light" panose="020F0302020204030204" pitchFamily="34" charset="0"/>
                      </a:endParaRPr>
                    </a:p>
                  </a:txBody>
                  <a:tcPr marL="89472" marR="894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Aft>
                          <a:spcPts val="1200"/>
                        </a:spcAft>
                      </a:pPr>
                      <a:r>
                        <a:rPr lang="en-US" sz="2400" dirty="0" smtClean="0"/>
                        <a:t>Working</a:t>
                      </a:r>
                      <a:r>
                        <a:rPr lang="en-US" sz="2400" baseline="0" dirty="0" smtClean="0"/>
                        <a:t> with students in an assignment that is in compliance with their endorsement</a:t>
                      </a:r>
                      <a:endParaRPr lang="en-US" sz="2400" dirty="0">
                        <a:latin typeface="Calibri Light" panose="020F0302020204030204" pitchFamily="34" charset="0"/>
                      </a:endParaRPr>
                    </a:p>
                  </a:txBody>
                  <a:tcPr marL="89472" marR="894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a:prstGeom prst="rect">
            <a:avLst/>
          </a:prstGeom>
        </p:spPr>
        <p:txBody>
          <a:bodyPr/>
          <a:lstStyle/>
          <a:p>
            <a:fld id="{24F2258D-CF54-2C4E-9726-8648A0B8DDCC}" type="slidenum">
              <a:rPr lang="en-US" smtClean="0"/>
              <a:t>18</a:t>
            </a:fld>
            <a:endParaRPr lang="en-US" dirty="0"/>
          </a:p>
        </p:txBody>
      </p:sp>
    </p:spTree>
    <p:extLst>
      <p:ext uri="{BB962C8B-B14F-4D97-AF65-F5344CB8AC3E}">
        <p14:creationId xmlns:p14="http://schemas.microsoft.com/office/powerpoint/2010/main" val="400192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24F2258D-CF54-2C4E-9726-8648A0B8DDCC}" type="slidenum">
              <a:rPr lang="en-US" smtClean="0"/>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06161447"/>
              </p:ext>
            </p:extLst>
          </p:nvPr>
        </p:nvGraphicFramePr>
        <p:xfrm>
          <a:off x="254441" y="149600"/>
          <a:ext cx="8643069" cy="5548940"/>
        </p:xfrm>
        <a:graphic>
          <a:graphicData uri="http://schemas.openxmlformats.org/drawingml/2006/table">
            <a:tbl>
              <a:tblPr firstRow="1" firstCol="1" bandRow="1">
                <a:tableStyleId>{5940675A-B579-460E-94D1-54222C63F5DA}</a:tableStyleId>
              </a:tblPr>
              <a:tblGrid>
                <a:gridCol w="2996106">
                  <a:extLst>
                    <a:ext uri="{9D8B030D-6E8A-4147-A177-3AD203B41FA5}">
                      <a16:colId xmlns:a16="http://schemas.microsoft.com/office/drawing/2014/main" val="4097580214"/>
                    </a:ext>
                  </a:extLst>
                </a:gridCol>
                <a:gridCol w="2714352">
                  <a:extLst>
                    <a:ext uri="{9D8B030D-6E8A-4147-A177-3AD203B41FA5}">
                      <a16:colId xmlns:a16="http://schemas.microsoft.com/office/drawing/2014/main" val="1662249367"/>
                    </a:ext>
                  </a:extLst>
                </a:gridCol>
                <a:gridCol w="2932611">
                  <a:extLst>
                    <a:ext uri="{9D8B030D-6E8A-4147-A177-3AD203B41FA5}">
                      <a16:colId xmlns:a16="http://schemas.microsoft.com/office/drawing/2014/main" val="1136896577"/>
                    </a:ext>
                  </a:extLst>
                </a:gridCol>
              </a:tblGrid>
              <a:tr h="328828">
                <a:tc>
                  <a:txBody>
                    <a:bodyPr/>
                    <a:lstStyle/>
                    <a:p>
                      <a:pPr marL="0" marR="0" algn="ctr" eaLnBrk="0" hangingPunct="0">
                        <a:spcBef>
                          <a:spcPts val="0"/>
                        </a:spcBef>
                        <a:spcAft>
                          <a:spcPts val="240"/>
                        </a:spcAft>
                      </a:pPr>
                      <a:r>
                        <a:rPr lang="en-US" sz="1600" dirty="0">
                          <a:solidFill>
                            <a:schemeClr val="bg1"/>
                          </a:solidFill>
                          <a:effectLst/>
                        </a:rPr>
                        <a:t>Category </a:t>
                      </a:r>
                      <a:r>
                        <a:rPr lang="en-US" sz="1600" dirty="0" smtClean="0">
                          <a:solidFill>
                            <a:schemeClr val="bg1"/>
                          </a:solidFill>
                          <a:effectLst/>
                        </a:rPr>
                        <a:t>I (5 modules)</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nchor="ctr">
                    <a:solidFill>
                      <a:schemeClr val="accent1">
                        <a:lumMod val="50000"/>
                      </a:schemeClr>
                    </a:solidFill>
                  </a:tcPr>
                </a:tc>
                <a:tc>
                  <a:txBody>
                    <a:bodyPr/>
                    <a:lstStyle/>
                    <a:p>
                      <a:pPr marL="0" marR="0" algn="ctr" eaLnBrk="0" hangingPunct="0">
                        <a:spcBef>
                          <a:spcPts val="0"/>
                        </a:spcBef>
                        <a:spcAft>
                          <a:spcPts val="240"/>
                        </a:spcAft>
                      </a:pPr>
                      <a:r>
                        <a:rPr lang="en-US" sz="1600" dirty="0">
                          <a:solidFill>
                            <a:schemeClr val="bg1"/>
                          </a:solidFill>
                          <a:effectLst/>
                        </a:rPr>
                        <a:t>Category </a:t>
                      </a:r>
                      <a:r>
                        <a:rPr lang="en-US" sz="1600" dirty="0" smtClean="0">
                          <a:solidFill>
                            <a:schemeClr val="bg1"/>
                          </a:solidFill>
                          <a:effectLst/>
                        </a:rPr>
                        <a:t>II (2 modules)</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nchor="ctr">
                    <a:solidFill>
                      <a:schemeClr val="accent1">
                        <a:lumMod val="50000"/>
                      </a:schemeClr>
                    </a:solidFill>
                  </a:tcPr>
                </a:tc>
                <a:tc>
                  <a:txBody>
                    <a:bodyPr/>
                    <a:lstStyle/>
                    <a:p>
                      <a:pPr marL="0" marR="0" algn="ctr" eaLnBrk="0" hangingPunct="0">
                        <a:spcBef>
                          <a:spcPts val="0"/>
                        </a:spcBef>
                        <a:spcAft>
                          <a:spcPts val="240"/>
                        </a:spcAft>
                      </a:pPr>
                      <a:r>
                        <a:rPr lang="en-US" sz="1600" dirty="0">
                          <a:solidFill>
                            <a:schemeClr val="bg1"/>
                          </a:solidFill>
                          <a:effectLst/>
                        </a:rPr>
                        <a:t>TEAM Program NOT required</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nchor="ctr">
                    <a:solidFill>
                      <a:schemeClr val="accent1">
                        <a:lumMod val="50000"/>
                      </a:schemeClr>
                    </a:solidFill>
                  </a:tcPr>
                </a:tc>
                <a:extLst>
                  <a:ext uri="{0D108BD9-81ED-4DB2-BD59-A6C34878D82A}">
                    <a16:rowId xmlns:a16="http://schemas.microsoft.com/office/drawing/2014/main" val="408049775"/>
                  </a:ext>
                </a:extLst>
              </a:tr>
              <a:tr h="499810">
                <a:tc>
                  <a:txBody>
                    <a:bodyPr/>
                    <a:lstStyle/>
                    <a:p>
                      <a:pPr marL="95250" marR="0" eaLnBrk="0" hangingPunct="0">
                        <a:spcBef>
                          <a:spcPts val="455"/>
                        </a:spcBef>
                        <a:spcAft>
                          <a:spcPts val="240"/>
                        </a:spcAft>
                      </a:pPr>
                      <a:r>
                        <a:rPr lang="en-US" sz="1000" dirty="0">
                          <a:solidFill>
                            <a:schemeClr val="bg1"/>
                          </a:solidFill>
                          <a:effectLst/>
                        </a:rPr>
                        <a:t>Teachers certified and teaching under the endorsements below will participate in the Five-Module Program</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solidFill>
                      <a:schemeClr val="accent1">
                        <a:lumMod val="50000"/>
                      </a:schemeClr>
                    </a:solidFill>
                  </a:tcPr>
                </a:tc>
                <a:tc>
                  <a:txBody>
                    <a:bodyPr/>
                    <a:lstStyle/>
                    <a:p>
                      <a:pPr marL="95250" marR="0" eaLnBrk="0" hangingPunct="0">
                        <a:spcBef>
                          <a:spcPts val="455"/>
                        </a:spcBef>
                        <a:spcAft>
                          <a:spcPts val="240"/>
                        </a:spcAft>
                      </a:pPr>
                      <a:r>
                        <a:rPr lang="en-US" sz="1000" dirty="0">
                          <a:solidFill>
                            <a:schemeClr val="bg1"/>
                          </a:solidFill>
                          <a:effectLst/>
                        </a:rPr>
                        <a:t>Teachers certified and teaching under the endorsements below will participate in the Two-Module Program</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solidFill>
                      <a:schemeClr val="accent1">
                        <a:lumMod val="50000"/>
                      </a:schemeClr>
                    </a:solidFill>
                  </a:tcPr>
                </a:tc>
                <a:tc>
                  <a:txBody>
                    <a:bodyPr/>
                    <a:lstStyle/>
                    <a:p>
                      <a:pPr marL="95250" marR="41275" eaLnBrk="0" hangingPunct="0">
                        <a:lnSpc>
                          <a:spcPts val="1400"/>
                        </a:lnSpc>
                        <a:spcBef>
                          <a:spcPts val="0"/>
                        </a:spcBef>
                        <a:spcAft>
                          <a:spcPts val="240"/>
                        </a:spcAft>
                      </a:pPr>
                      <a:r>
                        <a:rPr lang="en-US" sz="1000" dirty="0">
                          <a:solidFill>
                            <a:schemeClr val="bg1"/>
                          </a:solidFill>
                          <a:effectLst/>
                        </a:rPr>
                        <a:t>Endorsement areas NOT participating in the TEAM program</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87" marR="48287" marT="18055" marB="18055">
                    <a:solidFill>
                      <a:schemeClr val="accent1">
                        <a:lumMod val="50000"/>
                      </a:schemeClr>
                    </a:solidFill>
                  </a:tcPr>
                </a:tc>
                <a:extLst>
                  <a:ext uri="{0D108BD9-81ED-4DB2-BD59-A6C34878D82A}">
                    <a16:rowId xmlns:a16="http://schemas.microsoft.com/office/drawing/2014/main" val="1622111022"/>
                  </a:ext>
                </a:extLst>
              </a:tr>
              <a:tr h="4720302">
                <a:tc>
                  <a:txBody>
                    <a:bodyPr/>
                    <a:lstStyle/>
                    <a:p>
                      <a:pPr marL="228600" marR="41275" indent="-118745" eaLnBrk="0" hangingPunct="0">
                        <a:spcBef>
                          <a:spcPts val="0"/>
                        </a:spcBef>
                        <a:spcAft>
                          <a:spcPts val="240"/>
                        </a:spcAft>
                        <a:tabLst>
                          <a:tab pos="228600" algn="l"/>
                        </a:tabLst>
                      </a:pPr>
                      <a:r>
                        <a:rPr lang="en-US" sz="1000" dirty="0">
                          <a:effectLst/>
                        </a:rPr>
                        <a:t>&gt; English (#015)</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History/Social Studies (#026)</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Mathematics (#029)</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Biology (#030)</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Chemistry (#031)</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Physics (#032)</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Earth Science (#033)</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General Science (#034)</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Art (#042)</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Health (#043)</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Special Education (#165, 265)</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Elementary (#013, 112 &amp; 113 </a:t>
                      </a:r>
                      <a:r>
                        <a:rPr lang="en-US" sz="1000" dirty="0" smtClean="0">
                          <a:effectLst/>
                        </a:rPr>
                        <a:t>-excludes </a:t>
                      </a:r>
                      <a:r>
                        <a:rPr lang="en-US" sz="1000" dirty="0">
                          <a:effectLst/>
                        </a:rPr>
                        <a:t>birth to age 3-, 305)</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Montessori Primary, Birth-K (#512)</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Montessori Elementary, Grades 1-6 (#511)</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Middle School 4-8 (#215, 226, 229, 230, 231, 232, 233, 234, 235)</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Music (#049)</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Physical Education (#044)</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Bilingual Education (#902, 915, 926, 929, 930, 931, 932, 933, 934, 966, 967, 968, 969, 970, 971, 972, 973, 974)</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World Languages (#018, 019, 020, 021, 022, 023, 024, 101,317,318)</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&gt;Remedial Reading/Remedial Language Arts (#102)</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&gt;Teaching English to Speakers of Other Languages [TESOL] (#111)</a:t>
                      </a:r>
                      <a:endParaRPr lang="en-US" sz="1050" dirty="0">
                        <a:effectLst/>
                        <a:latin typeface="Corbel" panose="020B0503020204020204" pitchFamily="34" charset="0"/>
                        <a:ea typeface="Times New Roman" panose="02020603050405020304" pitchFamily="18" charset="0"/>
                        <a:cs typeface="Corbel" panose="020B0503020204020204" pitchFamily="34" charset="0"/>
                      </a:endParaRPr>
                    </a:p>
                  </a:txBody>
                  <a:tcPr marL="48287" marR="48287" marT="18055" marB="18055"/>
                </a:tc>
                <a:tc>
                  <a:txBody>
                    <a:bodyPr/>
                    <a:lstStyle/>
                    <a:p>
                      <a:pPr marL="152400" marR="41275" indent="-118745" eaLnBrk="0" hangingPunct="0">
                        <a:spcBef>
                          <a:spcPts val="0"/>
                        </a:spcBef>
                        <a:spcAft>
                          <a:spcPts val="240"/>
                        </a:spcAft>
                        <a:tabLst>
                          <a:tab pos="228600" algn="l"/>
                        </a:tabLst>
                      </a:pPr>
                      <a:r>
                        <a:rPr lang="en-US" sz="1000" dirty="0">
                          <a:effectLst/>
                        </a:rPr>
                        <a:t>&gt; Business Education (#010)</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Agriculture (#040)</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Vocational Agriculture (#041)</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Home Economics (#045)</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Technology Education (#047)</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Partially Sighted (#055)</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Deaf and Hard of Hearing (#057)</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Blind (#059)</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School Library Media Specialist (#062)</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Teacher-Coordinator Marketing Educator (#089)</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Occupational Subj. in Technical High Schools (#090)</a:t>
                      </a:r>
                      <a:endParaRPr lang="en-US" sz="1050" dirty="0">
                        <a:effectLst/>
                      </a:endParaRPr>
                    </a:p>
                    <a:p>
                      <a:pPr marL="152400" marR="41275" indent="-118745" eaLnBrk="0" hangingPunct="0">
                        <a:spcBef>
                          <a:spcPts val="0"/>
                        </a:spcBef>
                        <a:spcAft>
                          <a:spcPts val="240"/>
                        </a:spcAft>
                        <a:tabLst>
                          <a:tab pos="228600" algn="l"/>
                          <a:tab pos="890270" algn="l"/>
                        </a:tabLst>
                      </a:pPr>
                      <a:r>
                        <a:rPr lang="en-US" sz="1000" dirty="0">
                          <a:effectLst/>
                        </a:rPr>
                        <a:t>&gt; Trade and Industrial Occupations in Comprehensive H.S. (#098)</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Health Occupations - Comp. High School (#103)</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 Health Occupations in a Technical High School (#109)</a:t>
                      </a:r>
                      <a:endParaRPr lang="en-US" sz="1050" dirty="0">
                        <a:effectLst/>
                      </a:endParaRPr>
                    </a:p>
                    <a:p>
                      <a:pPr marL="152400" marR="41275" indent="-118745" algn="just" eaLnBrk="0" hangingPunct="0">
                        <a:spcBef>
                          <a:spcPts val="0"/>
                        </a:spcBef>
                        <a:spcAft>
                          <a:spcPts val="240"/>
                        </a:spcAft>
                        <a:tabLst>
                          <a:tab pos="228600" algn="l"/>
                        </a:tabLst>
                      </a:pPr>
                      <a:r>
                        <a:rPr lang="en-US" sz="1000" dirty="0">
                          <a:effectLst/>
                        </a:rPr>
                        <a:t>&gt;Dance, Grades Pre-K through 12 (#483)</a:t>
                      </a:r>
                      <a:endParaRPr lang="en-US" sz="1050" dirty="0">
                        <a:effectLst/>
                      </a:endParaRPr>
                    </a:p>
                    <a:p>
                      <a:pPr marL="152400" marR="41275" indent="-118745" eaLnBrk="0" hangingPunct="0">
                        <a:spcBef>
                          <a:spcPts val="0"/>
                        </a:spcBef>
                        <a:spcAft>
                          <a:spcPts val="240"/>
                        </a:spcAft>
                        <a:tabLst>
                          <a:tab pos="228600" algn="l"/>
                        </a:tabLst>
                      </a:pPr>
                      <a:r>
                        <a:rPr lang="en-US" sz="1000" dirty="0">
                          <a:effectLst/>
                        </a:rPr>
                        <a:t>&gt;Theatre and Drama, Grades Pre-K through 12 (#485</a:t>
                      </a:r>
                      <a:r>
                        <a:rPr lang="en-US" sz="1000" dirty="0" smtClean="0">
                          <a:effectLst/>
                        </a:rPr>
                        <a:t>)</a:t>
                      </a:r>
                    </a:p>
                    <a:p>
                      <a:pPr marL="152400" marR="41275" indent="-118745" eaLnBrk="0" hangingPunct="0">
                        <a:spcBef>
                          <a:spcPts val="0"/>
                        </a:spcBef>
                        <a:spcAft>
                          <a:spcPts val="240"/>
                        </a:spcAft>
                        <a:tabLst>
                          <a:tab pos="228600" algn="l"/>
                        </a:tabLst>
                      </a:pPr>
                      <a:r>
                        <a:rPr lang="en-US" sz="1000" dirty="0" smtClean="0">
                          <a:effectLst/>
                          <a:latin typeface="Corbel" panose="020B0503020204020204" pitchFamily="34" charset="0"/>
                          <a:ea typeface="Times New Roman" panose="02020603050405020304" pitchFamily="18" charset="0"/>
                          <a:cs typeface="Corbel" panose="020B0503020204020204" pitchFamily="34" charset="0"/>
                        </a:rPr>
                        <a:t>&gt; Teachers assigned as Content Coaches participate in Category II independent of the endorsement.</a:t>
                      </a:r>
                      <a:endParaRPr lang="en-US" sz="1050" dirty="0">
                        <a:effectLst/>
                        <a:latin typeface="Corbel" panose="020B0503020204020204" pitchFamily="34" charset="0"/>
                        <a:ea typeface="Times New Roman" panose="02020603050405020304" pitchFamily="18" charset="0"/>
                        <a:cs typeface="Corbel" panose="020B0503020204020204" pitchFamily="34" charset="0"/>
                      </a:endParaRPr>
                    </a:p>
                  </a:txBody>
                  <a:tcPr marL="48287" marR="48287" marT="18055" marB="18055"/>
                </a:tc>
                <a:tc>
                  <a:txBody>
                    <a:bodyPr/>
                    <a:lstStyle/>
                    <a:p>
                      <a:pPr marL="161290" marR="41275" indent="-118745" eaLnBrk="0" hangingPunct="0">
                        <a:spcBef>
                          <a:spcPts val="0"/>
                        </a:spcBef>
                        <a:spcAft>
                          <a:spcPts val="240"/>
                        </a:spcAft>
                        <a:tabLst>
                          <a:tab pos="342900" algn="l"/>
                        </a:tabLst>
                      </a:pPr>
                      <a:r>
                        <a:rPr lang="en-US" sz="1000" dirty="0">
                          <a:effectLst/>
                        </a:rPr>
                        <a:t>&gt; Driver Education (#035)</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Speech and Language Pathologist (#061)</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School Counselor (#068)</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School Psychologist (#070)</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School Social Worker (#071)</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School Nurse-Teacher (#072)</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Vocational Technical Administrator (#082)</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School Business Administrator (#085)</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English to Non-English Speaking Adults (#088)</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Intermediate Administrator/ Supervisor (#092)</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Superintendent of Schools (#093)</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Reading and Lang. Arts Consultant (#097)</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Teacher Coordinator Co-op Work Edu/Diversified </a:t>
                      </a:r>
                      <a:r>
                        <a:rPr lang="en-US" sz="1000" dirty="0" err="1">
                          <a:effectLst/>
                        </a:rPr>
                        <a:t>Occup</a:t>
                      </a:r>
                      <a:r>
                        <a:rPr lang="en-US" sz="1000" dirty="0">
                          <a:effectLst/>
                        </a:rPr>
                        <a:t>. (#104)</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Department Chairperson (#105)</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H.S Credit Diploma Program (#106)</a:t>
                      </a:r>
                      <a:endParaRPr lang="en-US" sz="1050" dirty="0">
                        <a:effectLst/>
                      </a:endParaRPr>
                    </a:p>
                    <a:p>
                      <a:pPr marL="161290" marR="41275" indent="-118745" eaLnBrk="0" hangingPunct="0">
                        <a:spcBef>
                          <a:spcPts val="0"/>
                        </a:spcBef>
                        <a:spcAft>
                          <a:spcPts val="240"/>
                        </a:spcAft>
                        <a:tabLst>
                          <a:tab pos="342900" algn="l"/>
                        </a:tabLst>
                      </a:pPr>
                      <a:r>
                        <a:rPr lang="en-US" sz="1000" dirty="0">
                          <a:effectLst/>
                        </a:rPr>
                        <a:t>&gt; Ext. Diploma </a:t>
                      </a:r>
                      <a:r>
                        <a:rPr lang="en-US" sz="1000" dirty="0" err="1">
                          <a:effectLst/>
                        </a:rPr>
                        <a:t>Prog</a:t>
                      </a:r>
                      <a:r>
                        <a:rPr lang="en-US" sz="1000" dirty="0">
                          <a:effectLst/>
                        </a:rPr>
                        <a:t>. Non-credit Mandated </a:t>
                      </a:r>
                      <a:r>
                        <a:rPr lang="en-US" sz="1000" dirty="0" err="1">
                          <a:effectLst/>
                        </a:rPr>
                        <a:t>Prog</a:t>
                      </a:r>
                      <a:r>
                        <a:rPr lang="en-US" sz="1000" dirty="0">
                          <a:effectLst/>
                        </a:rPr>
                        <a:t>. (#107)</a:t>
                      </a:r>
                      <a:endParaRPr lang="en-US" sz="1050" dirty="0">
                        <a:effectLst/>
                      </a:endParaRPr>
                    </a:p>
                    <a:p>
                      <a:pPr marL="228600" marR="41275" indent="-118745" eaLnBrk="0" hangingPunct="0">
                        <a:spcBef>
                          <a:spcPts val="0"/>
                        </a:spcBef>
                        <a:spcAft>
                          <a:spcPts val="240"/>
                        </a:spcAft>
                        <a:tabLst>
                          <a:tab pos="228600" algn="l"/>
                        </a:tabLst>
                      </a:pPr>
                      <a:r>
                        <a:rPr lang="en-US" sz="1000" dirty="0">
                          <a:effectLst/>
                        </a:rPr>
                        <a:t>&gt; Practical Nurse Education Instruction (#108) </a:t>
                      </a:r>
                      <a:endParaRPr lang="en-US" sz="1050" dirty="0">
                        <a:effectLst/>
                        <a:latin typeface="Corbel" panose="020B0503020204020204" pitchFamily="34" charset="0"/>
                        <a:ea typeface="Times New Roman" panose="02020603050405020304" pitchFamily="18" charset="0"/>
                        <a:cs typeface="Corbel" panose="020B0503020204020204" pitchFamily="34" charset="0"/>
                      </a:endParaRPr>
                    </a:p>
                  </a:txBody>
                  <a:tcPr marL="48287" marR="48287" marT="18055" marB="18055"/>
                </a:tc>
                <a:extLst>
                  <a:ext uri="{0D108BD9-81ED-4DB2-BD59-A6C34878D82A}">
                    <a16:rowId xmlns:a16="http://schemas.microsoft.com/office/drawing/2014/main" val="134684618"/>
                  </a:ext>
                </a:extLst>
              </a:tr>
            </a:tbl>
          </a:graphicData>
        </a:graphic>
      </p:graphicFrame>
    </p:spTree>
    <p:extLst>
      <p:ext uri="{BB962C8B-B14F-4D97-AF65-F5344CB8AC3E}">
        <p14:creationId xmlns:p14="http://schemas.microsoft.com/office/powerpoint/2010/main" val="43148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455420"/>
            <a:ext cx="8229600" cy="4525963"/>
          </a:xfrm>
        </p:spPr>
        <p:txBody>
          <a:bodyPr>
            <a:normAutofit/>
          </a:bodyPr>
          <a:lstStyle/>
          <a:p>
            <a:pPr>
              <a:lnSpc>
                <a:spcPct val="100000"/>
              </a:lnSpc>
            </a:pPr>
            <a:r>
              <a:rPr lang="en-US" sz="2400" dirty="0" smtClean="0"/>
              <a:t>Welcome</a:t>
            </a:r>
          </a:p>
          <a:p>
            <a:pPr>
              <a:lnSpc>
                <a:spcPct val="100000"/>
              </a:lnSpc>
            </a:pPr>
            <a:r>
              <a:rPr lang="en-US" sz="2400" dirty="0" smtClean="0"/>
              <a:t>TEAM Overview</a:t>
            </a:r>
          </a:p>
          <a:p>
            <a:pPr>
              <a:lnSpc>
                <a:spcPct val="100000"/>
              </a:lnSpc>
            </a:pPr>
            <a:r>
              <a:rPr lang="en-US" sz="2400" dirty="0" smtClean="0"/>
              <a:t>TEAM Roles and Responsibilities</a:t>
            </a:r>
          </a:p>
          <a:p>
            <a:pPr>
              <a:lnSpc>
                <a:spcPct val="100000"/>
              </a:lnSpc>
            </a:pPr>
            <a:r>
              <a:rPr lang="en-US" sz="2400" dirty="0" smtClean="0"/>
              <a:t>TEAM DF Timeline – Actions and Dashboard</a:t>
            </a:r>
          </a:p>
          <a:p>
            <a:pPr lvl="1"/>
            <a:r>
              <a:rPr lang="en-US" sz="2000" dirty="0" smtClean="0"/>
              <a:t>Participants</a:t>
            </a:r>
          </a:p>
          <a:p>
            <a:pPr lvl="1"/>
            <a:r>
              <a:rPr lang="en-US" sz="2000" dirty="0" smtClean="0"/>
              <a:t>Assigning mentors and administrators</a:t>
            </a:r>
          </a:p>
          <a:p>
            <a:pPr lvl="1"/>
            <a:r>
              <a:rPr lang="en-US" sz="2000" dirty="0" smtClean="0"/>
              <a:t>Module Process </a:t>
            </a:r>
          </a:p>
          <a:p>
            <a:pPr lvl="1"/>
            <a:r>
              <a:rPr lang="en-US" sz="2000" dirty="0" smtClean="0"/>
              <a:t>District </a:t>
            </a:r>
            <a:r>
              <a:rPr lang="en-US" sz="2000" dirty="0"/>
              <a:t>Program Oversight and </a:t>
            </a:r>
            <a:r>
              <a:rPr lang="en-US" sz="2000" dirty="0" smtClean="0"/>
              <a:t>Accountability</a:t>
            </a:r>
          </a:p>
          <a:p>
            <a:pPr lvl="1"/>
            <a:r>
              <a:rPr lang="en-US" sz="2000" dirty="0" smtClean="0"/>
              <a:t>EDS and TEAM Completions</a:t>
            </a:r>
          </a:p>
          <a:p>
            <a:pPr lvl="1"/>
            <a:r>
              <a:rPr lang="en-US" sz="2000" dirty="0" smtClean="0"/>
              <a:t>Allocations</a:t>
            </a:r>
            <a:r>
              <a:rPr lang="en-US" sz="2400" dirty="0" smtClean="0"/>
              <a:t> </a:t>
            </a:r>
          </a:p>
          <a:p>
            <a:pPr>
              <a:lnSpc>
                <a:spcPct val="100000"/>
              </a:lnSpc>
            </a:pPr>
            <a:r>
              <a:rPr lang="en-US" sz="2400" dirty="0" smtClean="0"/>
              <a:t>Best Practices</a:t>
            </a:r>
          </a:p>
        </p:txBody>
      </p:sp>
      <p:sp>
        <p:nvSpPr>
          <p:cNvPr id="4" name="Slide Number Placeholder 3"/>
          <p:cNvSpPr>
            <a:spLocks noGrp="1"/>
          </p:cNvSpPr>
          <p:nvPr>
            <p:ph type="sldNum" sz="quarter" idx="12"/>
          </p:nvPr>
        </p:nvSpPr>
        <p:spPr/>
        <p:txBody>
          <a:bodyPr/>
          <a:lstStyle/>
          <a:p>
            <a:fld id="{3C44CAB7-4390-4F14-957C-AD643E674F15}" type="slidenum">
              <a:rPr lang="en-US" smtClean="0"/>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04407" y="2453640"/>
            <a:ext cx="2081221" cy="3023616"/>
          </a:xfrm>
          <a:prstGeom prst="rect">
            <a:avLst/>
          </a:prstGeom>
        </p:spPr>
      </p:pic>
    </p:spTree>
    <p:extLst>
      <p:ext uri="{BB962C8B-B14F-4D97-AF65-F5344CB8AC3E}">
        <p14:creationId xmlns:p14="http://schemas.microsoft.com/office/powerpoint/2010/main" val="185009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Substitute Teachers Participate?</a:t>
            </a:r>
            <a:endParaRPr lang="en-US" dirty="0"/>
          </a:p>
        </p:txBody>
      </p:sp>
      <p:sp>
        <p:nvSpPr>
          <p:cNvPr id="3" name="Content Placeholder 2"/>
          <p:cNvSpPr>
            <a:spLocks noGrp="1"/>
          </p:cNvSpPr>
          <p:nvPr>
            <p:ph idx="1"/>
          </p:nvPr>
        </p:nvSpPr>
        <p:spPr>
          <a:xfrm>
            <a:off x="457200" y="2583181"/>
            <a:ext cx="8229600" cy="1965960"/>
          </a:xfrm>
        </p:spPr>
        <p:txBody>
          <a:bodyPr/>
          <a:lstStyle/>
          <a:p>
            <a:pPr marL="0" indent="0">
              <a:buNone/>
            </a:pPr>
            <a:r>
              <a:rPr lang="en-US" dirty="0" smtClean="0"/>
              <a:t>Long-term substitute teachers that hold an initial certificate with a </a:t>
            </a:r>
            <a:r>
              <a:rPr lang="en-US" b="1" i="1" dirty="0" smtClean="0">
                <a:solidFill>
                  <a:schemeClr val="accent1"/>
                </a:solidFill>
              </a:rPr>
              <a:t>10-month assignment</a:t>
            </a:r>
            <a:r>
              <a:rPr lang="en-US" i="1" dirty="0" smtClean="0"/>
              <a:t> </a:t>
            </a:r>
            <a:r>
              <a:rPr lang="en-US" dirty="0" smtClean="0"/>
              <a:t>(in the same position) will participate.</a:t>
            </a:r>
            <a:endParaRPr lang="en-US" dirty="0"/>
          </a:p>
        </p:txBody>
      </p:sp>
      <p:sp>
        <p:nvSpPr>
          <p:cNvPr id="4" name="Slide Number Placeholder 1"/>
          <p:cNvSpPr>
            <a:spLocks noGrp="1"/>
          </p:cNvSpPr>
          <p:nvPr>
            <p:ph type="sldNum" sz="quarter" idx="12"/>
          </p:nvPr>
        </p:nvSpPr>
        <p:spPr>
          <a:xfrm>
            <a:off x="8197795" y="6126162"/>
            <a:ext cx="489005" cy="365125"/>
          </a:xfrm>
          <a:prstGeom prst="rect">
            <a:avLst/>
          </a:prstGeom>
        </p:spPr>
        <p:txBody>
          <a:bodyPr/>
          <a:lstStyle/>
          <a:p>
            <a:fld id="{24F2258D-CF54-2C4E-9726-8648A0B8DDCC}" type="slidenum">
              <a:rPr lang="en-US" smtClean="0"/>
              <a:t>20</a:t>
            </a:fld>
            <a:endParaRPr lang="en-US" dirty="0"/>
          </a:p>
        </p:txBody>
      </p:sp>
    </p:spTree>
    <p:extLst>
      <p:ext uri="{BB962C8B-B14F-4D97-AF65-F5344CB8AC3E}">
        <p14:creationId xmlns:p14="http://schemas.microsoft.com/office/powerpoint/2010/main" val="1083546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F2258D-CF54-2C4E-9726-8648A0B8DDCC}"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2946097"/>
              </p:ext>
            </p:extLst>
          </p:nvPr>
        </p:nvGraphicFramePr>
        <p:xfrm>
          <a:off x="274320" y="274320"/>
          <a:ext cx="8791022" cy="5315712"/>
        </p:xfrm>
        <a:graphic>
          <a:graphicData uri="http://schemas.openxmlformats.org/drawingml/2006/table">
            <a:tbl>
              <a:tblPr firstRow="1" firstCol="1" bandRow="1">
                <a:tableStyleId>{5C22544A-7EE6-4342-B048-85BDC9FD1C3A}</a:tableStyleId>
              </a:tblPr>
              <a:tblGrid>
                <a:gridCol w="2655693">
                  <a:extLst>
                    <a:ext uri="{9D8B030D-6E8A-4147-A177-3AD203B41FA5}">
                      <a16:colId xmlns:a16="http://schemas.microsoft.com/office/drawing/2014/main" val="1110406616"/>
                    </a:ext>
                  </a:extLst>
                </a:gridCol>
                <a:gridCol w="1966452">
                  <a:extLst>
                    <a:ext uri="{9D8B030D-6E8A-4147-A177-3AD203B41FA5}">
                      <a16:colId xmlns:a16="http://schemas.microsoft.com/office/drawing/2014/main" val="1478186858"/>
                    </a:ext>
                  </a:extLst>
                </a:gridCol>
                <a:gridCol w="2123767">
                  <a:extLst>
                    <a:ext uri="{9D8B030D-6E8A-4147-A177-3AD203B41FA5}">
                      <a16:colId xmlns:a16="http://schemas.microsoft.com/office/drawing/2014/main" val="1816924250"/>
                    </a:ext>
                  </a:extLst>
                </a:gridCol>
                <a:gridCol w="2045110">
                  <a:extLst>
                    <a:ext uri="{9D8B030D-6E8A-4147-A177-3AD203B41FA5}">
                      <a16:colId xmlns:a16="http://schemas.microsoft.com/office/drawing/2014/main" val="198322953"/>
                    </a:ext>
                  </a:extLst>
                </a:gridCol>
              </a:tblGrid>
              <a:tr h="946858">
                <a:tc gridSpan="4">
                  <a:txBody>
                    <a:bodyPr/>
                    <a:lstStyle/>
                    <a:p>
                      <a:pPr marL="0" marR="0" algn="ctr">
                        <a:lnSpc>
                          <a:spcPct val="107000"/>
                        </a:lnSpc>
                        <a:spcBef>
                          <a:spcPts val="0"/>
                        </a:spcBef>
                        <a:spcAft>
                          <a:spcPts val="0"/>
                        </a:spcAft>
                      </a:pPr>
                      <a:r>
                        <a:rPr lang="en-US" sz="3200" dirty="0">
                          <a:effectLst/>
                        </a:rPr>
                        <a:t>Category I (Five Modules)</a:t>
                      </a:r>
                    </a:p>
                    <a:p>
                      <a:pPr marL="0" marR="0" algn="ctr">
                        <a:lnSpc>
                          <a:spcPct val="107000"/>
                        </a:lnSpc>
                        <a:spcBef>
                          <a:spcPts val="0"/>
                        </a:spcBef>
                        <a:spcAft>
                          <a:spcPts val="0"/>
                        </a:spcAft>
                      </a:pPr>
                      <a:r>
                        <a:rPr lang="en-US" sz="3200" dirty="0">
                          <a:effectLst/>
                        </a:rPr>
                        <a:t>Entry Dates and Completion Dates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679685"/>
                  </a:ext>
                </a:extLst>
              </a:tr>
              <a:tr h="680475">
                <a:tc>
                  <a:txBody>
                    <a:bodyPr/>
                    <a:lstStyle/>
                    <a:p>
                      <a:pPr marL="0" marR="0" algn="ctr">
                        <a:lnSpc>
                          <a:spcPct val="107000"/>
                        </a:lnSpc>
                        <a:spcBef>
                          <a:spcPts val="0"/>
                        </a:spcBef>
                        <a:spcAft>
                          <a:spcPts val="0"/>
                        </a:spcAft>
                      </a:pPr>
                      <a:r>
                        <a:rPr lang="en-US" sz="1800" dirty="0">
                          <a:effectLst/>
                        </a:rPr>
                        <a:t>Hire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marL="0" marR="0" algn="ctr">
                        <a:lnSpc>
                          <a:spcPct val="107000"/>
                        </a:lnSpc>
                        <a:spcBef>
                          <a:spcPts val="0"/>
                        </a:spcBef>
                        <a:spcAft>
                          <a:spcPts val="0"/>
                        </a:spcAft>
                      </a:pPr>
                      <a:r>
                        <a:rPr lang="en-US" sz="1800" dirty="0">
                          <a:effectLst/>
                        </a:rPr>
                        <a:t>Entry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Expected Completion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Deadline</a:t>
                      </a:r>
                    </a:p>
                    <a:p>
                      <a:pPr marL="0" marR="0" algn="ctr">
                        <a:lnSpc>
                          <a:spcPct val="107000"/>
                        </a:lnSpc>
                        <a:spcBef>
                          <a:spcPts val="0"/>
                        </a:spcBef>
                        <a:spcAft>
                          <a:spcPts val="0"/>
                        </a:spcAft>
                      </a:pPr>
                      <a:r>
                        <a:rPr lang="en-US" sz="1400" dirty="0">
                          <a:effectLst/>
                        </a:rPr>
                        <a:t>(optional third year if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2382005"/>
                  </a:ext>
                </a:extLst>
              </a:tr>
              <a:tr h="1065071">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February 15, </a:t>
                      </a:r>
                      <a:r>
                        <a:rPr lang="en-US" sz="1800" dirty="0" smtClean="0">
                          <a:effectLst/>
                        </a:rPr>
                        <a:t>2021, </a:t>
                      </a:r>
                      <a:r>
                        <a:rPr lang="en-US" sz="1800" dirty="0">
                          <a:effectLst/>
                        </a:rPr>
                        <a:t>and October 31, </a:t>
                      </a:r>
                      <a:r>
                        <a:rPr lang="en-US" sz="1800" dirty="0" smtClean="0">
                          <a:effectLst/>
                        </a:rPr>
                        <a:t>2021</a:t>
                      </a: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7622394"/>
                  </a:ext>
                </a:extLst>
              </a:tr>
              <a:tr h="1065071">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November 1, </a:t>
                      </a:r>
                      <a:r>
                        <a:rPr lang="en-US" sz="1800" dirty="0" smtClean="0">
                          <a:effectLst/>
                        </a:rPr>
                        <a:t>2021, </a:t>
                      </a:r>
                      <a:r>
                        <a:rPr lang="en-US" sz="1800" dirty="0">
                          <a:effectLst/>
                        </a:rPr>
                        <a:t>and February 14, </a:t>
                      </a:r>
                      <a:r>
                        <a:rPr lang="en-US" sz="1800" dirty="0" smtClean="0">
                          <a:effectLst/>
                        </a:rPr>
                        <a:t>2022</a:t>
                      </a: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1417128"/>
                  </a:ext>
                </a:extLst>
              </a:tr>
              <a:tr h="1065071">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February 15, </a:t>
                      </a:r>
                      <a:r>
                        <a:rPr lang="en-US" sz="1800" dirty="0" smtClean="0">
                          <a:effectLst/>
                        </a:rPr>
                        <a:t>2022, </a:t>
                      </a:r>
                      <a:r>
                        <a:rPr lang="en-US" sz="1800" dirty="0">
                          <a:effectLst/>
                        </a:rPr>
                        <a:t>and October 31, </a:t>
                      </a:r>
                      <a:r>
                        <a:rPr lang="en-US" sz="1800" dirty="0" smtClean="0">
                          <a:effectLst/>
                        </a:rPr>
                        <a:t>2022</a:t>
                      </a: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351520"/>
                  </a:ext>
                </a:extLst>
              </a:tr>
            </a:tbl>
          </a:graphicData>
        </a:graphic>
      </p:graphicFrame>
    </p:spTree>
    <p:extLst>
      <p:ext uri="{BB962C8B-B14F-4D97-AF65-F5344CB8AC3E}">
        <p14:creationId xmlns:p14="http://schemas.microsoft.com/office/powerpoint/2010/main" val="314845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F2258D-CF54-2C4E-9726-8648A0B8DDCC}" type="slidenum">
              <a:rPr lang="en-US" smtClean="0"/>
              <a:t>22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92926702"/>
              </p:ext>
            </p:extLst>
          </p:nvPr>
        </p:nvGraphicFramePr>
        <p:xfrm>
          <a:off x="274321" y="274320"/>
          <a:ext cx="8595359" cy="5486401"/>
        </p:xfrm>
        <a:graphic>
          <a:graphicData uri="http://schemas.openxmlformats.org/drawingml/2006/table">
            <a:tbl>
              <a:tblPr firstRow="1" firstCol="1" bandRow="1">
                <a:tableStyleId>{5C22544A-7EE6-4342-B048-85BDC9FD1C3A}</a:tableStyleId>
              </a:tblPr>
              <a:tblGrid>
                <a:gridCol w="2315372">
                  <a:extLst>
                    <a:ext uri="{9D8B030D-6E8A-4147-A177-3AD203B41FA5}">
                      <a16:colId xmlns:a16="http://schemas.microsoft.com/office/drawing/2014/main" val="1236959550"/>
                    </a:ext>
                  </a:extLst>
                </a:gridCol>
                <a:gridCol w="1983685">
                  <a:extLst>
                    <a:ext uri="{9D8B030D-6E8A-4147-A177-3AD203B41FA5}">
                      <a16:colId xmlns:a16="http://schemas.microsoft.com/office/drawing/2014/main" val="2746310737"/>
                    </a:ext>
                  </a:extLst>
                </a:gridCol>
                <a:gridCol w="2148151">
                  <a:extLst>
                    <a:ext uri="{9D8B030D-6E8A-4147-A177-3AD203B41FA5}">
                      <a16:colId xmlns:a16="http://schemas.microsoft.com/office/drawing/2014/main" val="1318936515"/>
                    </a:ext>
                  </a:extLst>
                </a:gridCol>
                <a:gridCol w="2148151">
                  <a:extLst>
                    <a:ext uri="{9D8B030D-6E8A-4147-A177-3AD203B41FA5}">
                      <a16:colId xmlns:a16="http://schemas.microsoft.com/office/drawing/2014/main" val="452747191"/>
                    </a:ext>
                  </a:extLst>
                </a:gridCol>
              </a:tblGrid>
              <a:tr h="1060552">
                <a:tc gridSpan="4">
                  <a:txBody>
                    <a:bodyPr/>
                    <a:lstStyle/>
                    <a:p>
                      <a:pPr marL="0" marR="0" algn="ctr">
                        <a:lnSpc>
                          <a:spcPct val="107000"/>
                        </a:lnSpc>
                        <a:spcBef>
                          <a:spcPts val="0"/>
                        </a:spcBef>
                        <a:spcAft>
                          <a:spcPts val="0"/>
                        </a:spcAft>
                      </a:pPr>
                      <a:r>
                        <a:rPr lang="en-US" sz="3200" dirty="0">
                          <a:effectLst/>
                        </a:rPr>
                        <a:t>Category II (Two Modules)</a:t>
                      </a:r>
                    </a:p>
                    <a:p>
                      <a:pPr marL="0" marR="0" algn="ctr">
                        <a:lnSpc>
                          <a:spcPct val="107000"/>
                        </a:lnSpc>
                        <a:spcBef>
                          <a:spcPts val="0"/>
                        </a:spcBef>
                        <a:spcAft>
                          <a:spcPts val="0"/>
                        </a:spcAft>
                      </a:pPr>
                      <a:r>
                        <a:rPr lang="en-US" sz="3200" dirty="0">
                          <a:effectLst/>
                        </a:rPr>
                        <a:t>Entry Dates and Completion Dates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694245"/>
                  </a:ext>
                </a:extLst>
              </a:tr>
              <a:tr h="754848">
                <a:tc>
                  <a:txBody>
                    <a:bodyPr/>
                    <a:lstStyle/>
                    <a:p>
                      <a:pPr marL="0" marR="0" algn="ctr">
                        <a:lnSpc>
                          <a:spcPct val="107000"/>
                        </a:lnSpc>
                        <a:spcBef>
                          <a:spcPts val="0"/>
                        </a:spcBef>
                        <a:spcAft>
                          <a:spcPts val="0"/>
                        </a:spcAft>
                      </a:pPr>
                      <a:r>
                        <a:rPr lang="en-US" sz="1800" dirty="0">
                          <a:effectLst/>
                        </a:rPr>
                        <a:t>Hire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marL="0" marR="0" algn="ctr">
                        <a:lnSpc>
                          <a:spcPct val="107000"/>
                        </a:lnSpc>
                        <a:spcBef>
                          <a:spcPts val="0"/>
                        </a:spcBef>
                        <a:spcAft>
                          <a:spcPts val="0"/>
                        </a:spcAft>
                      </a:pPr>
                      <a:r>
                        <a:rPr lang="en-US" sz="1800" dirty="0">
                          <a:effectLst/>
                        </a:rPr>
                        <a:t>Entry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Expected Completion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Deadline</a:t>
                      </a:r>
                    </a:p>
                    <a:p>
                      <a:pPr marL="0" marR="0" algn="ctr">
                        <a:lnSpc>
                          <a:spcPct val="107000"/>
                        </a:lnSpc>
                        <a:spcBef>
                          <a:spcPts val="0"/>
                        </a:spcBef>
                        <a:spcAft>
                          <a:spcPts val="0"/>
                        </a:spcAft>
                      </a:pPr>
                      <a:r>
                        <a:rPr lang="en-US" sz="1400" dirty="0">
                          <a:effectLst/>
                        </a:rPr>
                        <a:t>(optional second year if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7899323"/>
                  </a:ext>
                </a:extLst>
              </a:tr>
              <a:tr h="1223667">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February 15, </a:t>
                      </a:r>
                      <a:r>
                        <a:rPr lang="en-US" sz="1800" dirty="0" smtClean="0">
                          <a:effectLst/>
                        </a:rPr>
                        <a:t>2021, </a:t>
                      </a:r>
                      <a:r>
                        <a:rPr lang="en-US" sz="1800" dirty="0">
                          <a:effectLst/>
                        </a:rPr>
                        <a:t>and October 31, </a:t>
                      </a:r>
                      <a:r>
                        <a:rPr lang="en-US" sz="1800" dirty="0" smtClean="0">
                          <a:effectLst/>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8500307"/>
                  </a:ext>
                </a:extLst>
              </a:tr>
              <a:tr h="1223667">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November 1, </a:t>
                      </a:r>
                      <a:r>
                        <a:rPr lang="en-US" sz="1800" dirty="0" smtClean="0">
                          <a:effectLst/>
                        </a:rPr>
                        <a:t>2021, </a:t>
                      </a:r>
                      <a:r>
                        <a:rPr lang="en-US" sz="1800" dirty="0">
                          <a:effectLst/>
                        </a:rPr>
                        <a:t>and February 14,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February 15, </a:t>
                      </a:r>
                      <a:r>
                        <a:rPr lang="en-US" sz="1800" dirty="0" smtClean="0">
                          <a:effectLst/>
                        </a:rPr>
                        <a:t>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7643644"/>
                  </a:ext>
                </a:extLst>
              </a:tr>
              <a:tr h="1223667">
                <a:tc>
                  <a:txBody>
                    <a:bodyPr/>
                    <a:lstStyle/>
                    <a:p>
                      <a:pPr marL="0" marR="0" algn="ctr">
                        <a:lnSpc>
                          <a:spcPct val="107000"/>
                        </a:lnSpc>
                        <a:spcBef>
                          <a:spcPts val="0"/>
                        </a:spcBef>
                        <a:spcAft>
                          <a:spcPts val="0"/>
                        </a:spcAft>
                      </a:pPr>
                      <a:r>
                        <a:rPr lang="en-US" sz="1800" dirty="0">
                          <a:effectLst/>
                        </a:rPr>
                        <a:t>Between</a:t>
                      </a:r>
                    </a:p>
                    <a:p>
                      <a:pPr marL="0" marR="0" algn="ctr">
                        <a:lnSpc>
                          <a:spcPct val="107000"/>
                        </a:lnSpc>
                        <a:spcBef>
                          <a:spcPts val="0"/>
                        </a:spcBef>
                        <a:spcAft>
                          <a:spcPts val="0"/>
                        </a:spcAft>
                      </a:pPr>
                      <a:r>
                        <a:rPr lang="en-US" sz="1800" dirty="0">
                          <a:effectLst/>
                        </a:rPr>
                        <a:t>February 15, </a:t>
                      </a:r>
                      <a:r>
                        <a:rPr lang="en-US" sz="1800" dirty="0" smtClean="0">
                          <a:effectLst/>
                        </a:rPr>
                        <a:t>2022, </a:t>
                      </a:r>
                      <a:r>
                        <a:rPr lang="en-US" sz="1800" dirty="0">
                          <a:effectLst/>
                        </a:rPr>
                        <a:t>and October 31,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rPr>
                        <a:t>September 1, </a:t>
                      </a:r>
                      <a:r>
                        <a:rPr lang="en-US" sz="1800" dirty="0" smtClean="0">
                          <a:effectLst/>
                        </a:rPr>
                        <a:t>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54662"/>
                  </a:ext>
                </a:extLst>
              </a:tr>
            </a:tbl>
          </a:graphicData>
        </a:graphic>
      </p:graphicFrame>
    </p:spTree>
    <p:extLst>
      <p:ext uri="{BB962C8B-B14F-4D97-AF65-F5344CB8AC3E}">
        <p14:creationId xmlns:p14="http://schemas.microsoft.com/office/powerpoint/2010/main" val="3669992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cs typeface="Calibri" panose="020F0502020204030204" pitchFamily="34" charset="0"/>
              </a:rPr>
              <a:t>Using the TEAM  Dashboard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4294967295"/>
          </p:nvPr>
        </p:nvSpPr>
        <p:spPr>
          <a:xfrm>
            <a:off x="429903" y="1828800"/>
            <a:ext cx="8229600" cy="4094329"/>
          </a:xfrm>
          <a:prstGeom prst="rect">
            <a:avLst/>
          </a:prstGeom>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8393373" y="5991225"/>
            <a:ext cx="518616" cy="365125"/>
          </a:xfrm>
          <a:prstGeom prst="rect">
            <a:avLst/>
          </a:prstGeom>
        </p:spPr>
        <p:txBody>
          <a:bodyPr/>
          <a:lstStyle/>
          <a:p>
            <a:fld id="{24F2258D-CF54-2C4E-9726-8648A0B8DDCC}" type="slidenum">
              <a:rPr lang="en-US" smtClean="0">
                <a:solidFill>
                  <a:schemeClr val="bg2">
                    <a:lumMod val="75000"/>
                  </a:schemeClr>
                </a:solidFill>
              </a:rPr>
              <a:t>23</a:t>
            </a:fld>
            <a:endParaRPr lang="en-US" dirty="0">
              <a:solidFill>
                <a:schemeClr val="bg2">
                  <a:lumMod val="75000"/>
                </a:schemeClr>
              </a:solidFill>
            </a:endParaRPr>
          </a:p>
        </p:txBody>
      </p:sp>
      <p:pic>
        <p:nvPicPr>
          <p:cNvPr id="5" name="Picture 4"/>
          <p:cNvPicPr>
            <a:picLocks noChangeAspect="1"/>
          </p:cNvPicPr>
          <p:nvPr/>
        </p:nvPicPr>
        <p:blipFill rotWithShape="1">
          <a:blip r:embed="rId3"/>
          <a:srcRect l="24696" t="15326" r="25845" b="17583"/>
          <a:stretch/>
        </p:blipFill>
        <p:spPr>
          <a:xfrm>
            <a:off x="1670944" y="1818490"/>
            <a:ext cx="5802113" cy="4181167"/>
          </a:xfrm>
          <a:prstGeom prst="rect">
            <a:avLst/>
          </a:prstGeom>
        </p:spPr>
      </p:pic>
    </p:spTree>
    <p:extLst>
      <p:ext uri="{BB962C8B-B14F-4D97-AF65-F5344CB8AC3E}">
        <p14:creationId xmlns:p14="http://schemas.microsoft.com/office/powerpoint/2010/main" val="338254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65" y="1808328"/>
            <a:ext cx="7886700" cy="1966195"/>
          </a:xfrm>
        </p:spPr>
        <p:txBody>
          <a:bodyPr anchor="ctr"/>
          <a:lstStyle/>
          <a:p>
            <a:pPr algn="ctr"/>
            <a:r>
              <a:rPr lang="en-US" dirty="0">
                <a:latin typeface="Calibri" panose="020F0502020204030204" pitchFamily="34" charset="0"/>
                <a:cs typeface="Calibri" panose="020F0502020204030204" pitchFamily="34" charset="0"/>
              </a:rPr>
              <a:t>Assign </a:t>
            </a:r>
            <a:r>
              <a:rPr lang="en-US" dirty="0" smtClean="0">
                <a:latin typeface="Calibri" panose="020F0502020204030204" pitchFamily="34" charset="0"/>
                <a:cs typeface="Calibri" panose="020F0502020204030204" pitchFamily="34" charset="0"/>
              </a:rPr>
              <a:t>Mentors and Administrators to Beginning Teachers</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8655050" y="6126163"/>
            <a:ext cx="488950" cy="365125"/>
          </a:xfrm>
          <a:prstGeom prst="rect">
            <a:avLst/>
          </a:prstGeom>
        </p:spPr>
        <p:txBody>
          <a:bodyPr/>
          <a:lstStyle/>
          <a:p>
            <a:fld id="{24F2258D-CF54-2C4E-9726-8648A0B8DDCC}" type="slidenum">
              <a:rPr lang="en-US" smtClean="0"/>
              <a:t>24</a:t>
            </a:fld>
            <a:endParaRPr lang="en-US" dirty="0"/>
          </a:p>
        </p:txBody>
      </p:sp>
    </p:spTree>
    <p:extLst>
      <p:ext uri="{BB962C8B-B14F-4D97-AF65-F5344CB8AC3E}">
        <p14:creationId xmlns:p14="http://schemas.microsoft.com/office/powerpoint/2010/main" val="456187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TEAM Module Workspace, Dashboard, and Tools</a:t>
            </a:r>
          </a:p>
        </p:txBody>
      </p:sp>
      <p:sp>
        <p:nvSpPr>
          <p:cNvPr id="3" name="Content Placeholder 2"/>
          <p:cNvSpPr>
            <a:spLocks noGrp="1"/>
          </p:cNvSpPr>
          <p:nvPr>
            <p:ph idx="4294967295"/>
          </p:nvPr>
        </p:nvSpPr>
        <p:spPr>
          <a:xfrm>
            <a:off x="628650" y="1693906"/>
            <a:ext cx="7886700" cy="4182873"/>
          </a:xfrm>
          <a:prstGeom prst="rect">
            <a:avLst/>
          </a:prstGeom>
        </p:spPr>
        <p:txBody>
          <a:bodyPr>
            <a:noAutofit/>
          </a:bodyPr>
          <a:lstStyle/>
          <a:p>
            <a:pPr marL="0" indent="0">
              <a:lnSpc>
                <a:spcPct val="80000"/>
              </a:lnSpc>
              <a:spcBef>
                <a:spcPts val="600"/>
              </a:spcBef>
              <a:buNone/>
            </a:pPr>
            <a:r>
              <a:rPr lang="en-US" sz="2000" b="1" i="1" dirty="0" smtClean="0"/>
              <a:t>Dashboard was </a:t>
            </a:r>
            <a:r>
              <a:rPr lang="en-US" sz="2000" b="1" i="1" dirty="0"/>
              <a:t>established for multiple purposes</a:t>
            </a:r>
            <a:r>
              <a:rPr lang="en-US" sz="2000" b="1" i="1" dirty="0" smtClean="0"/>
              <a:t>:</a:t>
            </a:r>
          </a:p>
          <a:p>
            <a:pPr marL="0" indent="0">
              <a:lnSpc>
                <a:spcPct val="80000"/>
              </a:lnSpc>
              <a:spcBef>
                <a:spcPts val="600"/>
              </a:spcBef>
              <a:buNone/>
            </a:pPr>
            <a:endParaRPr lang="en-US" sz="1000" dirty="0"/>
          </a:p>
          <a:p>
            <a:pPr>
              <a:lnSpc>
                <a:spcPct val="80000"/>
              </a:lnSpc>
              <a:spcBef>
                <a:spcPts val="600"/>
              </a:spcBef>
            </a:pPr>
            <a:r>
              <a:rPr lang="en-US" sz="2000" b="1" dirty="0" smtClean="0"/>
              <a:t>Information/Communication – </a:t>
            </a:r>
            <a:r>
              <a:rPr lang="en-US" sz="2000" dirty="0" smtClean="0"/>
              <a:t>Provides </a:t>
            </a:r>
            <a:r>
              <a:rPr lang="en-US" sz="2000" dirty="0"/>
              <a:t>program participants </a:t>
            </a:r>
            <a:r>
              <a:rPr lang="en-US" sz="2000" dirty="0" smtClean="0"/>
              <a:t>with </a:t>
            </a:r>
            <a:r>
              <a:rPr lang="en-US" sz="2000" dirty="0"/>
              <a:t>program documents and prompt and timely communications from the CSDE</a:t>
            </a:r>
            <a:r>
              <a:rPr lang="en-US" sz="2000" dirty="0" smtClean="0"/>
              <a:t>.</a:t>
            </a:r>
            <a:endParaRPr lang="en-US" sz="2000" dirty="0"/>
          </a:p>
          <a:p>
            <a:pPr>
              <a:lnSpc>
                <a:spcPct val="80000"/>
              </a:lnSpc>
              <a:spcBef>
                <a:spcPts val="600"/>
              </a:spcBef>
            </a:pPr>
            <a:r>
              <a:rPr lang="en-US" sz="2000" b="1" dirty="0" smtClean="0"/>
              <a:t>Training</a:t>
            </a:r>
            <a:r>
              <a:rPr lang="en-US" sz="2000" dirty="0" smtClean="0"/>
              <a:t> </a:t>
            </a:r>
            <a:r>
              <a:rPr lang="en-US" sz="2000" dirty="0"/>
              <a:t>– The website provides beginning teachers and their mentors with a link to a list of professional learning opportunities (PD Registration) and the ability to register for a selected course</a:t>
            </a:r>
            <a:r>
              <a:rPr lang="en-US" sz="2000" dirty="0" smtClean="0"/>
              <a:t>.</a:t>
            </a:r>
            <a:endParaRPr lang="en-US" sz="2000" dirty="0"/>
          </a:p>
          <a:p>
            <a:pPr>
              <a:lnSpc>
                <a:spcPct val="80000"/>
              </a:lnSpc>
              <a:spcBef>
                <a:spcPts val="600"/>
              </a:spcBef>
            </a:pPr>
            <a:r>
              <a:rPr lang="en-US" sz="2000" b="1" dirty="0" smtClean="0"/>
              <a:t>Professional </a:t>
            </a:r>
            <a:r>
              <a:rPr lang="en-US" sz="2000" b="1" dirty="0"/>
              <a:t>Growth Module Workspace </a:t>
            </a:r>
            <a:r>
              <a:rPr lang="en-US" sz="2000" dirty="0"/>
              <a:t>– Provides access to the web-based tools and resources that allow for the completion of the professional growth module process and communication with mentors, DFs, and administrators</a:t>
            </a:r>
            <a:r>
              <a:rPr lang="en-US" sz="2000" dirty="0" smtClean="0"/>
              <a:t>.</a:t>
            </a:r>
          </a:p>
          <a:p>
            <a:pPr>
              <a:lnSpc>
                <a:spcPct val="80000"/>
              </a:lnSpc>
              <a:spcBef>
                <a:spcPts val="600"/>
              </a:spcBef>
            </a:pPr>
            <a:r>
              <a:rPr lang="en-US" sz="2000" b="1" dirty="0" smtClean="0"/>
              <a:t>TEAM Tasks </a:t>
            </a:r>
            <a:r>
              <a:rPr lang="en-US" sz="2000" dirty="0" smtClean="0"/>
              <a:t>– DFs assign mentors and administrators, monitor </a:t>
            </a:r>
            <a:r>
              <a:rPr lang="en-US" sz="2000" dirty="0"/>
              <a:t>progress of BTs and hours of mentorship, as well as track reviews and check training dates to ensure mentors and reviewers are current</a:t>
            </a:r>
            <a:r>
              <a:rPr lang="en-US" sz="2000" dirty="0" smtClean="0"/>
              <a:t>.</a:t>
            </a:r>
          </a:p>
        </p:txBody>
      </p:sp>
      <p:sp>
        <p:nvSpPr>
          <p:cNvPr id="4" name="Slide Number Placeholder 3"/>
          <p:cNvSpPr>
            <a:spLocks noGrp="1"/>
          </p:cNvSpPr>
          <p:nvPr>
            <p:ph type="sldNum" sz="quarter" idx="4294967295"/>
          </p:nvPr>
        </p:nvSpPr>
        <p:spPr>
          <a:xfrm>
            <a:off x="8393373" y="5991225"/>
            <a:ext cx="518616" cy="365125"/>
          </a:xfrm>
          <a:prstGeom prst="rect">
            <a:avLst/>
          </a:prstGeom>
        </p:spPr>
        <p:txBody>
          <a:bodyPr/>
          <a:lstStyle/>
          <a:p>
            <a:fld id="{24F2258D-CF54-2C4E-9726-8648A0B8DDCC}" type="slidenum">
              <a:rPr lang="en-US" smtClean="0">
                <a:solidFill>
                  <a:schemeClr val="bg2">
                    <a:lumMod val="75000"/>
                  </a:schemeClr>
                </a:solidFill>
              </a:rPr>
              <a:t>25</a:t>
            </a:fld>
            <a:endParaRPr lang="en-US" dirty="0">
              <a:solidFill>
                <a:schemeClr val="bg2">
                  <a:lumMod val="75000"/>
                </a:schemeClr>
              </a:solidFill>
            </a:endParaRPr>
          </a:p>
        </p:txBody>
      </p:sp>
    </p:spTree>
    <p:extLst>
      <p:ext uri="{BB962C8B-B14F-4D97-AF65-F5344CB8AC3E}">
        <p14:creationId xmlns:p14="http://schemas.microsoft.com/office/powerpoint/2010/main" val="3939699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Mentors</a:t>
            </a:r>
            <a:endParaRPr lang="en-US" dirty="0"/>
          </a:p>
        </p:txBody>
      </p:sp>
      <p:pic>
        <p:nvPicPr>
          <p:cNvPr id="5" name="Content Placeholder 4"/>
          <p:cNvPicPr>
            <a:picLocks noGrp="1" noChangeAspect="1"/>
          </p:cNvPicPr>
          <p:nvPr>
            <p:ph sz="quarter" idx="10"/>
          </p:nvPr>
        </p:nvPicPr>
        <p:blipFill rotWithShape="1">
          <a:blip r:embed="rId3"/>
          <a:srcRect t="15254"/>
          <a:stretch/>
        </p:blipFill>
        <p:spPr>
          <a:xfrm>
            <a:off x="1681164" y="1765750"/>
            <a:ext cx="5482962" cy="4608486"/>
          </a:xfrm>
          <a:prstGeom prst="rect">
            <a:avLst/>
          </a:prstGeom>
        </p:spPr>
      </p:pic>
      <p:cxnSp>
        <p:nvCxnSpPr>
          <p:cNvPr id="7" name="Straight Arrow Connector 6"/>
          <p:cNvCxnSpPr/>
          <p:nvPr/>
        </p:nvCxnSpPr>
        <p:spPr>
          <a:xfrm flipH="1">
            <a:off x="3249888" y="4634598"/>
            <a:ext cx="19480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6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5784" y="1744121"/>
            <a:ext cx="8460653" cy="3749794"/>
          </a:xfrm>
          <a:prstGeom prst="rect">
            <a:avLst/>
          </a:prstGeom>
        </p:spPr>
      </p:pic>
      <p:sp>
        <p:nvSpPr>
          <p:cNvPr id="2" name="Title 1"/>
          <p:cNvSpPr>
            <a:spLocks noGrp="1"/>
          </p:cNvSpPr>
          <p:nvPr>
            <p:ph type="title"/>
          </p:nvPr>
        </p:nvSpPr>
        <p:spPr/>
        <p:txBody>
          <a:bodyPr anchor="ctr"/>
          <a:lstStyle/>
          <a:p>
            <a:pPr algn="ctr"/>
            <a:r>
              <a:rPr lang="en-US" dirty="0" smtClean="0"/>
              <a:t>Mentors</a:t>
            </a:r>
            <a:endParaRPr lang="en-US" dirty="0"/>
          </a:p>
        </p:txBody>
      </p:sp>
      <p:sp>
        <p:nvSpPr>
          <p:cNvPr id="6" name="Rectangle 5"/>
          <p:cNvSpPr/>
          <p:nvPr/>
        </p:nvSpPr>
        <p:spPr>
          <a:xfrm>
            <a:off x="1310185" y="3295936"/>
            <a:ext cx="1289714" cy="219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31359" y="3202676"/>
            <a:ext cx="2610133" cy="234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176517" y="1907274"/>
            <a:ext cx="249071" cy="1136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8262866" y="1876567"/>
            <a:ext cx="252484" cy="1030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5785" y="1821976"/>
            <a:ext cx="2251882" cy="989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p:cNvSpPr txBox="1">
            <a:spLocks/>
          </p:cNvSpPr>
          <p:nvPr/>
        </p:nvSpPr>
        <p:spPr>
          <a:xfrm>
            <a:off x="8207735" y="5958467"/>
            <a:ext cx="5784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solidFill>
                  <a:schemeClr val="bg1">
                    <a:lumMod val="75000"/>
                  </a:schemeClr>
                </a:solidFill>
              </a:rPr>
              <a:pPr/>
              <a:t>27</a:t>
            </a:fld>
            <a:endParaRPr lang="en-US" dirty="0">
              <a:solidFill>
                <a:schemeClr val="bg1">
                  <a:lumMod val="75000"/>
                </a:schemeClr>
              </a:solidFill>
            </a:endParaRPr>
          </a:p>
        </p:txBody>
      </p:sp>
    </p:spTree>
    <p:extLst>
      <p:ext uri="{BB962C8B-B14F-4D97-AF65-F5344CB8AC3E}">
        <p14:creationId xmlns:p14="http://schemas.microsoft.com/office/powerpoint/2010/main" val="142326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Assigning Mentors</a:t>
            </a:r>
            <a:endParaRPr lang="en-US" dirty="0"/>
          </a:p>
        </p:txBody>
      </p:sp>
      <p:pic>
        <p:nvPicPr>
          <p:cNvPr id="5" name="Content Placeholder 4"/>
          <p:cNvPicPr>
            <a:picLocks noGrp="1" noChangeAspect="1"/>
          </p:cNvPicPr>
          <p:nvPr>
            <p:ph sz="quarter" idx="4294967295"/>
          </p:nvPr>
        </p:nvPicPr>
        <p:blipFill rotWithShape="1">
          <a:blip r:embed="rId3"/>
          <a:srcRect t="15254"/>
          <a:stretch/>
        </p:blipFill>
        <p:spPr>
          <a:xfrm>
            <a:off x="2101755" y="1517650"/>
            <a:ext cx="5483225" cy="4608513"/>
          </a:xfrm>
          <a:prstGeom prst="rect">
            <a:avLst/>
          </a:prstGeom>
        </p:spPr>
      </p:pic>
      <p:sp>
        <p:nvSpPr>
          <p:cNvPr id="10" name="Slide Number Placeholder 9"/>
          <p:cNvSpPr>
            <a:spLocks noGrp="1"/>
          </p:cNvSpPr>
          <p:nvPr>
            <p:ph type="sldNum" sz="quarter" idx="12"/>
          </p:nvPr>
        </p:nvSpPr>
        <p:spPr/>
        <p:txBody>
          <a:bodyPr/>
          <a:lstStyle/>
          <a:p>
            <a:fld id="{24F2258D-CF54-2C4E-9726-8648A0B8DDCC}" type="slidenum">
              <a:rPr lang="en-US" smtClean="0"/>
              <a:t>28</a:t>
            </a:fld>
            <a:endParaRPr lang="en-US" dirty="0"/>
          </a:p>
        </p:txBody>
      </p:sp>
      <p:cxnSp>
        <p:nvCxnSpPr>
          <p:cNvPr id="9" name="Straight Arrow Connector 8"/>
          <p:cNvCxnSpPr/>
          <p:nvPr/>
        </p:nvCxnSpPr>
        <p:spPr>
          <a:xfrm flipH="1">
            <a:off x="3686101" y="3019023"/>
            <a:ext cx="19480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47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4" y="119394"/>
            <a:ext cx="8434316" cy="1143000"/>
          </a:xfrm>
        </p:spPr>
        <p:txBody>
          <a:bodyPr anchor="ctr"/>
          <a:lstStyle/>
          <a:p>
            <a:pPr algn="ctr"/>
            <a:r>
              <a:rPr lang="en-US" dirty="0" smtClean="0"/>
              <a:t>Mentor Match</a:t>
            </a:r>
            <a:endParaRPr lang="en-US" dirty="0"/>
          </a:p>
        </p:txBody>
      </p:sp>
      <p:sp>
        <p:nvSpPr>
          <p:cNvPr id="11" name="Slide Number Placeholder 10"/>
          <p:cNvSpPr>
            <a:spLocks noGrp="1"/>
          </p:cNvSpPr>
          <p:nvPr>
            <p:ph type="sldNum" sz="quarter" idx="12"/>
          </p:nvPr>
        </p:nvSpPr>
        <p:spPr/>
        <p:txBody>
          <a:bodyPr/>
          <a:lstStyle/>
          <a:p>
            <a:fld id="{24F2258D-CF54-2C4E-9726-8648A0B8DDCC}" type="slidenum">
              <a:rPr lang="en-US" smtClean="0"/>
              <a:t>29</a:t>
            </a:fld>
            <a:endParaRPr lang="en-US" dirty="0"/>
          </a:p>
        </p:txBody>
      </p:sp>
      <p:pic>
        <p:nvPicPr>
          <p:cNvPr id="9" name="Picture 8"/>
          <p:cNvPicPr>
            <a:picLocks noChangeAspect="1"/>
          </p:cNvPicPr>
          <p:nvPr/>
        </p:nvPicPr>
        <p:blipFill>
          <a:blip r:embed="rId3"/>
          <a:stretch>
            <a:fillRect/>
          </a:stretch>
        </p:blipFill>
        <p:spPr>
          <a:xfrm>
            <a:off x="140417" y="1303361"/>
            <a:ext cx="8785774" cy="4210335"/>
          </a:xfrm>
          <a:prstGeom prst="rect">
            <a:avLst/>
          </a:prstGeom>
        </p:spPr>
      </p:pic>
      <p:pic>
        <p:nvPicPr>
          <p:cNvPr id="3" name="Picture 2"/>
          <p:cNvPicPr>
            <a:picLocks noChangeAspect="1"/>
          </p:cNvPicPr>
          <p:nvPr/>
        </p:nvPicPr>
        <p:blipFill rotWithShape="1">
          <a:blip r:embed="rId4"/>
          <a:srcRect r="38259" b="23152"/>
          <a:stretch/>
        </p:blipFill>
        <p:spPr>
          <a:xfrm>
            <a:off x="3079657" y="3308691"/>
            <a:ext cx="322449" cy="1633818"/>
          </a:xfrm>
          <a:prstGeom prst="rect">
            <a:avLst/>
          </a:prstGeom>
        </p:spPr>
      </p:pic>
    </p:spTree>
    <p:extLst>
      <p:ext uri="{BB962C8B-B14F-4D97-AF65-F5344CB8AC3E}">
        <p14:creationId xmlns:p14="http://schemas.microsoft.com/office/powerpoint/2010/main" val="368345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Program Overview</a:t>
            </a:r>
            <a:endParaRPr lang="en-US" dirty="0"/>
          </a:p>
        </p:txBody>
      </p:sp>
      <p:sp>
        <p:nvSpPr>
          <p:cNvPr id="3" name="Content Placeholder 2"/>
          <p:cNvSpPr>
            <a:spLocks noGrp="1"/>
          </p:cNvSpPr>
          <p:nvPr>
            <p:ph sz="quarter" idx="4294967295"/>
          </p:nvPr>
        </p:nvSpPr>
        <p:spPr>
          <a:xfrm>
            <a:off x="457200" y="1539240"/>
            <a:ext cx="8229600" cy="4088401"/>
          </a:xfrm>
        </p:spPr>
        <p:txBody>
          <a:bodyPr>
            <a:normAutofit/>
          </a:bodyPr>
          <a:lstStyle/>
          <a:p>
            <a:pPr marL="0" indent="0">
              <a:spcBef>
                <a:spcPts val="600"/>
              </a:spcBef>
              <a:spcAft>
                <a:spcPts val="600"/>
              </a:spcAft>
              <a:buNone/>
            </a:pPr>
            <a:r>
              <a:rPr lang="en-US" sz="3200" dirty="0"/>
              <a:t>TEAM is designed to be a district-base program, supported by the </a:t>
            </a:r>
            <a:r>
              <a:rPr lang="en-US" sz="3200" dirty="0" smtClean="0"/>
              <a:t>CSDE to </a:t>
            </a:r>
          </a:p>
          <a:p>
            <a:pPr marL="514350" indent="-457200">
              <a:spcBef>
                <a:spcPts val="600"/>
              </a:spcBef>
              <a:spcAft>
                <a:spcPts val="600"/>
              </a:spcAft>
            </a:pPr>
            <a:r>
              <a:rPr lang="en-US" dirty="0" smtClean="0"/>
              <a:t>ensure </a:t>
            </a:r>
            <a:r>
              <a:rPr lang="en-US" dirty="0"/>
              <a:t>beginning teachers are provided with the induction and mentoring support they need to be successful, </a:t>
            </a:r>
            <a:endParaRPr lang="en-US" dirty="0" smtClean="0"/>
          </a:p>
          <a:p>
            <a:pPr marL="514350" indent="-457200">
              <a:spcBef>
                <a:spcPts val="600"/>
              </a:spcBef>
              <a:spcAft>
                <a:spcPts val="600"/>
              </a:spcAft>
            </a:pPr>
            <a:r>
              <a:rPr lang="en-US" dirty="0" smtClean="0"/>
              <a:t>accelerate </a:t>
            </a:r>
            <a:r>
              <a:rPr lang="en-US" dirty="0"/>
              <a:t>their professional growth, and </a:t>
            </a:r>
            <a:endParaRPr lang="en-US" dirty="0" smtClean="0"/>
          </a:p>
          <a:p>
            <a:pPr marL="514350" indent="-457200">
              <a:spcBef>
                <a:spcPts val="600"/>
              </a:spcBef>
              <a:spcAft>
                <a:spcPts val="600"/>
              </a:spcAft>
            </a:pPr>
            <a:r>
              <a:rPr lang="en-US" dirty="0" smtClean="0"/>
              <a:t>reduce </a:t>
            </a:r>
            <a:r>
              <a:rPr lang="en-US" dirty="0"/>
              <a:t>the rate of new teacher attrition.</a:t>
            </a:r>
          </a:p>
          <a:p>
            <a:endParaRPr lang="en-US" dirty="0"/>
          </a:p>
        </p:txBody>
      </p:sp>
      <p:sp>
        <p:nvSpPr>
          <p:cNvPr id="4" name="Slide Number Placeholder 3"/>
          <p:cNvSpPr>
            <a:spLocks noGrp="1"/>
          </p:cNvSpPr>
          <p:nvPr>
            <p:ph type="sldNum" sz="quarter" idx="12"/>
          </p:nvPr>
        </p:nvSpPr>
        <p:spPr>
          <a:xfrm>
            <a:off x="8197795" y="6126162"/>
            <a:ext cx="489005" cy="365125"/>
          </a:xfrm>
        </p:spPr>
        <p:txBody>
          <a:bodyPr/>
          <a:lstStyle/>
          <a:p>
            <a:fld id="{3C44CAB7-4390-4F14-957C-AD643E674F15}" type="slidenum">
              <a:rPr lang="en-US" smtClean="0"/>
              <a:t>3</a:t>
            </a:fld>
            <a:endParaRPr lang="en-US" dirty="0"/>
          </a:p>
        </p:txBody>
      </p:sp>
    </p:spTree>
    <p:extLst>
      <p:ext uri="{BB962C8B-B14F-4D97-AF65-F5344CB8AC3E}">
        <p14:creationId xmlns:p14="http://schemas.microsoft.com/office/powerpoint/2010/main" val="871691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3" y="146761"/>
            <a:ext cx="8372901" cy="992827"/>
          </a:xfrm>
        </p:spPr>
        <p:txBody>
          <a:bodyPr anchor="ctr"/>
          <a:lstStyle/>
          <a:p>
            <a:pPr algn="ctr"/>
            <a:r>
              <a:rPr lang="en-US" dirty="0" smtClean="0"/>
              <a:t>Mentor Match</a:t>
            </a:r>
            <a:endParaRPr lang="en-US" dirty="0"/>
          </a:p>
        </p:txBody>
      </p:sp>
      <p:sp>
        <p:nvSpPr>
          <p:cNvPr id="7" name="Rectangle 6"/>
          <p:cNvSpPr/>
          <p:nvPr/>
        </p:nvSpPr>
        <p:spPr>
          <a:xfrm>
            <a:off x="2470245" y="2033516"/>
            <a:ext cx="484495" cy="27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06430" y="1314588"/>
            <a:ext cx="8375904" cy="4198075"/>
            <a:chOff x="406430" y="1314588"/>
            <a:chExt cx="8375904" cy="4198075"/>
          </a:xfrm>
        </p:grpSpPr>
        <p:pic>
          <p:nvPicPr>
            <p:cNvPr id="6" name="Picture 5"/>
            <p:cNvPicPr>
              <a:picLocks noChangeAspect="1"/>
            </p:cNvPicPr>
            <p:nvPr/>
          </p:nvPicPr>
          <p:blipFill rotWithShape="1">
            <a:blip r:embed="rId3"/>
            <a:srcRect l="1283" t="4560" r="1534" b="7390"/>
            <a:stretch/>
          </p:blipFill>
          <p:spPr>
            <a:xfrm>
              <a:off x="406430" y="1314588"/>
              <a:ext cx="8375904" cy="4198075"/>
            </a:xfrm>
            <a:prstGeom prst="rect">
              <a:avLst/>
            </a:prstGeom>
          </p:spPr>
        </p:pic>
        <p:sp>
          <p:nvSpPr>
            <p:cNvPr id="3" name="TextBox 2"/>
            <p:cNvSpPr txBox="1"/>
            <p:nvPr/>
          </p:nvSpPr>
          <p:spPr>
            <a:xfrm>
              <a:off x="2071010" y="2723535"/>
              <a:ext cx="1282964" cy="369332"/>
            </a:xfrm>
            <a:prstGeom prst="rect">
              <a:avLst/>
            </a:prstGeom>
            <a:noFill/>
          </p:spPr>
          <p:txBody>
            <a:bodyPr wrap="square" rtlCol="0">
              <a:spAutoFit/>
            </a:bodyPr>
            <a:lstStyle/>
            <a:p>
              <a:r>
                <a:rPr lang="en-US" dirty="0" smtClean="0"/>
                <a:t>MENTORS</a:t>
              </a:r>
              <a:endParaRPr lang="en-US" dirty="0"/>
            </a:p>
          </p:txBody>
        </p:sp>
        <p:sp>
          <p:nvSpPr>
            <p:cNvPr id="4" name="Down Arrow 3"/>
            <p:cNvSpPr/>
            <p:nvPr/>
          </p:nvSpPr>
          <p:spPr>
            <a:xfrm>
              <a:off x="2470245" y="3023856"/>
              <a:ext cx="176981" cy="486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7886699" y="2821858"/>
            <a:ext cx="1149145" cy="2865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5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Assigning Administrator</a:t>
            </a:r>
            <a:endParaRPr lang="en-US" dirty="0"/>
          </a:p>
        </p:txBody>
      </p:sp>
      <p:pic>
        <p:nvPicPr>
          <p:cNvPr id="5" name="Content Placeholder 4"/>
          <p:cNvPicPr>
            <a:picLocks noGrp="1" noChangeAspect="1"/>
          </p:cNvPicPr>
          <p:nvPr>
            <p:ph sz="quarter" idx="4294967295"/>
          </p:nvPr>
        </p:nvPicPr>
        <p:blipFill rotWithShape="1">
          <a:blip r:embed="rId3"/>
          <a:srcRect t="15254"/>
          <a:stretch/>
        </p:blipFill>
        <p:spPr>
          <a:xfrm>
            <a:off x="1999397" y="1417638"/>
            <a:ext cx="5483225" cy="4608513"/>
          </a:xfrm>
          <a:prstGeom prst="rect">
            <a:avLst/>
          </a:prstGeom>
        </p:spPr>
      </p:pic>
      <p:cxnSp>
        <p:nvCxnSpPr>
          <p:cNvPr id="7" name="Straight Arrow Connector 6"/>
          <p:cNvCxnSpPr/>
          <p:nvPr/>
        </p:nvCxnSpPr>
        <p:spPr>
          <a:xfrm flipH="1">
            <a:off x="3468252" y="3078163"/>
            <a:ext cx="19480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4F2258D-CF54-2C4E-9726-8648A0B8DDCC}" type="slidenum">
              <a:rPr lang="en-US" smtClean="0"/>
              <a:t>31</a:t>
            </a:fld>
            <a:endParaRPr lang="en-US" dirty="0"/>
          </a:p>
        </p:txBody>
      </p:sp>
    </p:spTree>
    <p:extLst>
      <p:ext uri="{BB962C8B-B14F-4D97-AF65-F5344CB8AC3E}">
        <p14:creationId xmlns:p14="http://schemas.microsoft.com/office/powerpoint/2010/main" val="258750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Assigning Administrator</a:t>
            </a:r>
            <a:endParaRPr lang="en-US" dirty="0"/>
          </a:p>
        </p:txBody>
      </p:sp>
      <p:sp>
        <p:nvSpPr>
          <p:cNvPr id="9" name="Slide Number Placeholder 8"/>
          <p:cNvSpPr>
            <a:spLocks noGrp="1"/>
          </p:cNvSpPr>
          <p:nvPr>
            <p:ph type="sldNum" sz="quarter" idx="12"/>
          </p:nvPr>
        </p:nvSpPr>
        <p:spPr/>
        <p:txBody>
          <a:bodyPr/>
          <a:lstStyle/>
          <a:p>
            <a:fld id="{24F2258D-CF54-2C4E-9726-8648A0B8DDCC}" type="slidenum">
              <a:rPr lang="en-US" smtClean="0"/>
              <a:t>32</a:t>
            </a:fld>
            <a:endParaRPr lang="en-US" dirty="0"/>
          </a:p>
        </p:txBody>
      </p:sp>
      <p:grpSp>
        <p:nvGrpSpPr>
          <p:cNvPr id="10" name="Group 9"/>
          <p:cNvGrpSpPr/>
          <p:nvPr/>
        </p:nvGrpSpPr>
        <p:grpSpPr>
          <a:xfrm>
            <a:off x="265790" y="1658482"/>
            <a:ext cx="8748029" cy="3706894"/>
            <a:chOff x="302769" y="1658482"/>
            <a:chExt cx="8748029" cy="3706894"/>
          </a:xfrm>
        </p:grpSpPr>
        <p:grpSp>
          <p:nvGrpSpPr>
            <p:cNvPr id="7" name="Group 6"/>
            <p:cNvGrpSpPr/>
            <p:nvPr/>
          </p:nvGrpSpPr>
          <p:grpSpPr>
            <a:xfrm>
              <a:off x="302769" y="1658482"/>
              <a:ext cx="8748029" cy="3706894"/>
              <a:chOff x="302769" y="1658482"/>
              <a:chExt cx="8748029" cy="3706894"/>
            </a:xfrm>
          </p:grpSpPr>
          <p:pic>
            <p:nvPicPr>
              <p:cNvPr id="2" name="Picture 1"/>
              <p:cNvPicPr>
                <a:picLocks noChangeAspect="1"/>
              </p:cNvPicPr>
              <p:nvPr/>
            </p:nvPicPr>
            <p:blipFill>
              <a:blip r:embed="rId3"/>
              <a:stretch>
                <a:fillRect/>
              </a:stretch>
            </p:blipFill>
            <p:spPr>
              <a:xfrm>
                <a:off x="302769" y="1658482"/>
                <a:ext cx="8748029" cy="3639660"/>
              </a:xfrm>
              <a:prstGeom prst="rect">
                <a:avLst/>
              </a:prstGeom>
            </p:spPr>
          </p:pic>
          <p:sp>
            <p:nvSpPr>
              <p:cNvPr id="5" name="Rectangle 4"/>
              <p:cNvSpPr/>
              <p:nvPr/>
            </p:nvSpPr>
            <p:spPr>
              <a:xfrm>
                <a:off x="3254189" y="3718112"/>
                <a:ext cx="2897841" cy="1647264"/>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1378324" y="3718112"/>
              <a:ext cx="840441" cy="158003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ctangle 5"/>
          <p:cNvSpPr/>
          <p:nvPr/>
        </p:nvSpPr>
        <p:spPr>
          <a:xfrm>
            <a:off x="245660" y="2188635"/>
            <a:ext cx="8652680" cy="607325"/>
          </a:xfrm>
          <a:prstGeom prst="rect">
            <a:avLst/>
          </a:prstGeom>
          <a:noFill/>
          <a:ln w="38100">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96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Orientation to the TEAM </a:t>
            </a:r>
            <a:r>
              <a:rPr lang="en-US" dirty="0" smtClean="0">
                <a:latin typeface="+mn-lt"/>
              </a:rPr>
              <a:t>Program</a:t>
            </a:r>
            <a:endParaRPr lang="en-US" dirty="0">
              <a:latin typeface="+mn-lt"/>
            </a:endParaRPr>
          </a:p>
        </p:txBody>
      </p:sp>
      <p:sp>
        <p:nvSpPr>
          <p:cNvPr id="5" name="Content Placeholder 4"/>
          <p:cNvSpPr>
            <a:spLocks noGrp="1"/>
          </p:cNvSpPr>
          <p:nvPr>
            <p:ph sz="quarter" idx="10"/>
          </p:nvPr>
        </p:nvSpPr>
        <p:spPr>
          <a:xfrm>
            <a:off x="628650" y="1789113"/>
            <a:ext cx="7886700" cy="4337050"/>
          </a:xfrm>
        </p:spPr>
        <p:txBody>
          <a:bodyPr/>
          <a:lstStyle/>
          <a:p>
            <a:pPr marL="0" indent="0">
              <a:buNone/>
            </a:pPr>
            <a:r>
              <a:rPr lang="en-US" dirty="0"/>
              <a:t>The DF must provide an orientation to the TEAM </a:t>
            </a:r>
            <a:r>
              <a:rPr lang="en-US" dirty="0" smtClean="0"/>
              <a:t>Program that familiarizes </a:t>
            </a:r>
            <a:r>
              <a:rPr lang="en-US" dirty="0"/>
              <a:t>teachers with the requirements for </a:t>
            </a:r>
            <a:r>
              <a:rPr lang="en-US" dirty="0" smtClean="0"/>
              <a:t>TEAM and includes: </a:t>
            </a:r>
          </a:p>
          <a:p>
            <a:pPr marL="0" indent="0">
              <a:buNone/>
            </a:pPr>
            <a:endParaRPr lang="en-US" sz="1000" dirty="0"/>
          </a:p>
          <a:p>
            <a:pPr lvl="1"/>
            <a:r>
              <a:rPr lang="en-US" dirty="0" smtClean="0"/>
              <a:t>an </a:t>
            </a:r>
            <a:r>
              <a:rPr lang="en-US" dirty="0"/>
              <a:t>overview of the TEAM Program requirements, </a:t>
            </a:r>
            <a:endParaRPr lang="en-US" dirty="0" smtClean="0"/>
          </a:p>
          <a:p>
            <a:pPr lvl="1"/>
            <a:r>
              <a:rPr lang="en-US" dirty="0" smtClean="0"/>
              <a:t>an </a:t>
            </a:r>
            <a:r>
              <a:rPr lang="en-US" dirty="0"/>
              <a:t>introduction to </a:t>
            </a:r>
            <a:r>
              <a:rPr lang="en-US" dirty="0" smtClean="0"/>
              <a:t>TEAM module process, </a:t>
            </a:r>
          </a:p>
          <a:p>
            <a:pPr lvl="1"/>
            <a:r>
              <a:rPr lang="en-US" dirty="0" smtClean="0"/>
              <a:t>a </a:t>
            </a:r>
            <a:r>
              <a:rPr lang="en-US" dirty="0"/>
              <a:t>review of the district’s three-year TEAM support plan</a:t>
            </a:r>
            <a:r>
              <a:rPr lang="en-US" dirty="0" smtClean="0"/>
              <a:t>,</a:t>
            </a:r>
          </a:p>
          <a:p>
            <a:pPr lvl="1"/>
            <a:r>
              <a:rPr lang="en-US" dirty="0" smtClean="0"/>
              <a:t> </a:t>
            </a:r>
            <a:r>
              <a:rPr lang="en-US" dirty="0"/>
              <a:t>timelines for TEAM completion, including any district-specific requirements, and </a:t>
            </a:r>
            <a:endParaRPr lang="en-US" dirty="0" smtClean="0"/>
          </a:p>
          <a:p>
            <a:pPr lvl="1"/>
            <a:r>
              <a:rPr lang="en-US" dirty="0" smtClean="0"/>
              <a:t>a </a:t>
            </a:r>
            <a:r>
              <a:rPr lang="en-US" dirty="0"/>
              <a:t>schedule for district-based support.</a:t>
            </a:r>
          </a:p>
        </p:txBody>
      </p:sp>
      <p:sp>
        <p:nvSpPr>
          <p:cNvPr id="4" name="Slide Number Placeholder 3"/>
          <p:cNvSpPr>
            <a:spLocks noGrp="1"/>
          </p:cNvSpPr>
          <p:nvPr>
            <p:ph type="sldNum" sz="quarter" idx="4294967295"/>
          </p:nvPr>
        </p:nvSpPr>
        <p:spPr>
          <a:xfrm>
            <a:off x="8655050" y="6126163"/>
            <a:ext cx="488950" cy="365125"/>
          </a:xfrm>
          <a:prstGeom prst="rect">
            <a:avLst/>
          </a:prstGeom>
        </p:spPr>
        <p:txBody>
          <a:bodyPr/>
          <a:lstStyle/>
          <a:p>
            <a:fld id="{24F2258D-CF54-2C4E-9726-8648A0B8DDCC}" type="slidenum">
              <a:rPr lang="en-US" sz="1200" smtClean="0">
                <a:solidFill>
                  <a:schemeClr val="bg1">
                    <a:lumMod val="75000"/>
                  </a:schemeClr>
                </a:solidFill>
              </a:rPr>
              <a:t>33</a:t>
            </a:fld>
            <a:endParaRPr lang="en-US" sz="1200" dirty="0">
              <a:solidFill>
                <a:schemeClr val="bg1">
                  <a:lumMod val="75000"/>
                </a:schemeClr>
              </a:solidFill>
            </a:endParaRPr>
          </a:p>
        </p:txBody>
      </p:sp>
    </p:spTree>
    <p:extLst>
      <p:ext uri="{BB962C8B-B14F-4D97-AF65-F5344CB8AC3E}">
        <p14:creationId xmlns:p14="http://schemas.microsoft.com/office/powerpoint/2010/main" val="1496151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Orientation</a:t>
            </a:r>
            <a:endParaRPr lang="en-US" dirty="0"/>
          </a:p>
        </p:txBody>
      </p:sp>
      <p:pic>
        <p:nvPicPr>
          <p:cNvPr id="4" name="Picture 3"/>
          <p:cNvPicPr>
            <a:picLocks noChangeAspect="1"/>
          </p:cNvPicPr>
          <p:nvPr/>
        </p:nvPicPr>
        <p:blipFill>
          <a:blip r:embed="rId3"/>
          <a:stretch>
            <a:fillRect/>
          </a:stretch>
        </p:blipFill>
        <p:spPr>
          <a:xfrm>
            <a:off x="1708355" y="1771718"/>
            <a:ext cx="5727290" cy="4454559"/>
          </a:xfrm>
          <a:prstGeom prst="rect">
            <a:avLst/>
          </a:prstGeom>
        </p:spPr>
      </p:pic>
    </p:spTree>
    <p:extLst>
      <p:ext uri="{BB962C8B-B14F-4D97-AF65-F5344CB8AC3E}">
        <p14:creationId xmlns:p14="http://schemas.microsoft.com/office/powerpoint/2010/main" val="3314561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Communications</a:t>
            </a:r>
            <a:endParaRPr lang="en-US" dirty="0"/>
          </a:p>
        </p:txBody>
      </p:sp>
      <p:pic>
        <p:nvPicPr>
          <p:cNvPr id="4" name="Picture 3"/>
          <p:cNvPicPr>
            <a:picLocks noChangeAspect="1"/>
          </p:cNvPicPr>
          <p:nvPr/>
        </p:nvPicPr>
        <p:blipFill>
          <a:blip r:embed="rId2"/>
          <a:stretch>
            <a:fillRect/>
          </a:stretch>
        </p:blipFill>
        <p:spPr>
          <a:xfrm>
            <a:off x="1246001" y="3410631"/>
            <a:ext cx="6651997" cy="2559952"/>
          </a:xfrm>
          <a:prstGeom prst="rect">
            <a:avLst/>
          </a:prstGeom>
        </p:spPr>
      </p:pic>
      <p:pic>
        <p:nvPicPr>
          <p:cNvPr id="5" name="Picture 4"/>
          <p:cNvPicPr>
            <a:picLocks noChangeAspect="1"/>
          </p:cNvPicPr>
          <p:nvPr/>
        </p:nvPicPr>
        <p:blipFill>
          <a:blip r:embed="rId3"/>
          <a:stretch>
            <a:fillRect/>
          </a:stretch>
        </p:blipFill>
        <p:spPr>
          <a:xfrm>
            <a:off x="3092150" y="1690688"/>
            <a:ext cx="2792867" cy="1567658"/>
          </a:xfrm>
          <a:prstGeom prst="rect">
            <a:avLst/>
          </a:prstGeom>
        </p:spPr>
      </p:pic>
    </p:spTree>
    <p:extLst>
      <p:ext uri="{BB962C8B-B14F-4D97-AF65-F5344CB8AC3E}">
        <p14:creationId xmlns:p14="http://schemas.microsoft.com/office/powerpoint/2010/main" val="62203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 November</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36</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09211429"/>
              </p:ext>
            </p:extLst>
          </p:nvPr>
        </p:nvGraphicFramePr>
        <p:xfrm>
          <a:off x="457200" y="1481327"/>
          <a:ext cx="8229600" cy="4084320"/>
        </p:xfrm>
        <a:graphic>
          <a:graphicData uri="http://schemas.openxmlformats.org/drawingml/2006/table">
            <a:tbl>
              <a:tblPr firstRow="1" bandRow="1">
                <a:tableStyleId>{7DF18680-E054-41AD-8BC1-D1AEF772440D}</a:tableStyleId>
              </a:tblPr>
              <a:tblGrid>
                <a:gridCol w="2441448">
                  <a:extLst>
                    <a:ext uri="{9D8B030D-6E8A-4147-A177-3AD203B41FA5}">
                      <a16:colId xmlns:a16="http://schemas.microsoft.com/office/drawing/2014/main" val="4021875308"/>
                    </a:ext>
                  </a:extLst>
                </a:gridCol>
                <a:gridCol w="5788152">
                  <a:extLst>
                    <a:ext uri="{9D8B030D-6E8A-4147-A177-3AD203B41FA5}">
                      <a16:colId xmlns:a16="http://schemas.microsoft.com/office/drawing/2014/main" val="506769767"/>
                    </a:ext>
                  </a:extLst>
                </a:gridCol>
              </a:tblGrid>
              <a:tr h="217933">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894412">
                <a:tc>
                  <a:txBody>
                    <a:bodyPr/>
                    <a:lstStyle/>
                    <a:p>
                      <a:r>
                        <a:rPr lang="en-US" sz="2000" dirty="0" smtClean="0"/>
                        <a:t>Verify all users have activated their TEAM account</a:t>
                      </a:r>
                      <a:endParaRPr lang="en-US" sz="20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dirty="0" smtClean="0">
                          <a:solidFill>
                            <a:schemeClr val="dk1"/>
                          </a:solidFill>
                          <a:effectLst/>
                          <a:latin typeface="+mn-lt"/>
                          <a:ea typeface="+mn-ea"/>
                          <a:cs typeface="+mn-cs"/>
                        </a:rPr>
                        <a:t>Check the dashboard to see if BTs, mentors and administrators have activated their accounts.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Send reminders to returning BTs, mentors and administrators reminding them to log in to their TEAM accounts.</a:t>
                      </a:r>
                    </a:p>
                  </a:txBody>
                  <a:tcPr/>
                </a:tc>
                <a:extLst>
                  <a:ext uri="{0D108BD9-81ED-4DB2-BD59-A6C34878D82A}">
                    <a16:rowId xmlns:a16="http://schemas.microsoft.com/office/drawing/2014/main" val="3933156363"/>
                  </a:ext>
                </a:extLst>
              </a:tr>
              <a:tr h="1096376">
                <a:tc>
                  <a:txBody>
                    <a:bodyPr/>
                    <a:lstStyle/>
                    <a:p>
                      <a:r>
                        <a:rPr lang="en-US" sz="2000" b="0" i="0" u="none" strike="noStrike" kern="1200" dirty="0" smtClean="0">
                          <a:solidFill>
                            <a:schemeClr val="dk1"/>
                          </a:solidFill>
                          <a:effectLst/>
                          <a:latin typeface="+mn-lt"/>
                          <a:ea typeface="+mn-ea"/>
                          <a:cs typeface="+mn-cs"/>
                        </a:rPr>
                        <a:t>Begin the Module Process</a:t>
                      </a:r>
                      <a:endParaRPr lang="en-US" sz="2000" b="0" dirty="0"/>
                    </a:p>
                  </a:txBody>
                  <a:tcPr/>
                </a:tc>
                <a:tc>
                  <a:txBody>
                    <a:bodyPr/>
                    <a:lstStyle/>
                    <a:p>
                      <a:pPr marL="285750" indent="-285750">
                        <a:buFont typeface="Arial" panose="020B0604020202020204" pitchFamily="34" charset="0"/>
                        <a:buChar char="•"/>
                      </a:pPr>
                      <a:r>
                        <a:rPr lang="en-US" sz="1600" b="0" dirty="0" smtClean="0">
                          <a:effectLst/>
                        </a:rPr>
                        <a:t>Part two of the Orientation</a:t>
                      </a:r>
                      <a:r>
                        <a:rPr lang="en-US" sz="1600" b="0" baseline="0" dirty="0" smtClean="0">
                          <a:effectLst/>
                        </a:rPr>
                        <a:t> </a:t>
                      </a:r>
                      <a:r>
                        <a:rPr lang="en-US" sz="1600" b="0" dirty="0" smtClean="0">
                          <a:effectLst/>
                        </a:rPr>
                        <a:t>is specifically about the module process. This would be a good time to bring beginning teachers and their mentors together and share part two of the orientation.</a:t>
                      </a:r>
                    </a:p>
                    <a:p>
                      <a:pPr marL="285750" indent="-285750">
                        <a:buFont typeface="Arial" panose="020B0604020202020204" pitchFamily="34" charset="0"/>
                        <a:buChar char="•"/>
                      </a:pPr>
                      <a:r>
                        <a:rPr lang="en-US" sz="1600" baseline="0" dirty="0" smtClean="0"/>
                        <a:t> Have BTs complete their Beginning Teacher Support Plans </a:t>
                      </a:r>
                    </a:p>
                    <a:p>
                      <a:pPr marL="285750" indent="-285750">
                        <a:buFont typeface="Arial" panose="020B0604020202020204" pitchFamily="34" charset="0"/>
                        <a:buChar char="•"/>
                      </a:pPr>
                      <a:r>
                        <a:rPr lang="en-US" sz="1600" baseline="0" dirty="0" smtClean="0"/>
                        <a:t>Returning BTs should review and update their existing plans</a:t>
                      </a:r>
                      <a:endParaRPr lang="en-US" sz="1600" dirty="0" smtClean="0"/>
                    </a:p>
                  </a:txBody>
                  <a:tcPr/>
                </a:tc>
                <a:extLst>
                  <a:ext uri="{0D108BD9-81ED-4DB2-BD59-A6C34878D82A}">
                    <a16:rowId xmlns:a16="http://schemas.microsoft.com/office/drawing/2014/main" val="4022889485"/>
                  </a:ext>
                </a:extLst>
              </a:tr>
              <a:tr h="870194">
                <a:tc>
                  <a:txBody>
                    <a:bodyPr/>
                    <a:lstStyle/>
                    <a:p>
                      <a:r>
                        <a:rPr lang="en-US" sz="2000" dirty="0" smtClean="0"/>
                        <a:t>Check Reviewer</a:t>
                      </a:r>
                      <a:r>
                        <a:rPr lang="en-US" sz="2000" baseline="0" dirty="0" smtClean="0"/>
                        <a:t> Capacity</a:t>
                      </a:r>
                      <a:endParaRPr lang="en-US" sz="2000" dirty="0"/>
                    </a:p>
                  </a:txBody>
                  <a:tcPr/>
                </a:tc>
                <a:tc>
                  <a:txBody>
                    <a:bodyPr/>
                    <a:lstStyle/>
                    <a:p>
                      <a:pPr marL="285750" indent="-285750">
                        <a:buFont typeface="Arial" panose="020B0604020202020204" pitchFamily="34" charset="0"/>
                        <a:buChar char="•"/>
                      </a:pPr>
                      <a:r>
                        <a:rPr lang="en-US" sz="1600" dirty="0" smtClean="0"/>
                        <a:t>Regional Review - must contribute the number of reviews equal to the number of reflection papers that will be submitted to the regional review.</a:t>
                      </a:r>
                    </a:p>
                    <a:p>
                      <a:pPr marL="285750" indent="-285750">
                        <a:buFont typeface="Arial" panose="020B0604020202020204" pitchFamily="34" charset="0"/>
                        <a:buChar char="•"/>
                      </a:pPr>
                      <a:r>
                        <a:rPr lang="en-US" sz="1600" dirty="0" smtClean="0"/>
                        <a:t>We recommend 1 reviewer per 5 modules. </a:t>
                      </a:r>
                      <a:endParaRPr lang="en-US" sz="1600" dirty="0"/>
                    </a:p>
                  </a:txBody>
                  <a:tcPr/>
                </a:tc>
                <a:extLst>
                  <a:ext uri="{0D108BD9-81ED-4DB2-BD59-A6C34878D82A}">
                    <a16:rowId xmlns:a16="http://schemas.microsoft.com/office/drawing/2014/main" val="494971081"/>
                  </a:ext>
                </a:extLst>
              </a:tr>
            </a:tbl>
          </a:graphicData>
        </a:graphic>
      </p:graphicFrame>
    </p:spTree>
    <p:extLst>
      <p:ext uri="{BB962C8B-B14F-4D97-AF65-F5344CB8AC3E}">
        <p14:creationId xmlns:p14="http://schemas.microsoft.com/office/powerpoint/2010/main" val="2257912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4" y="119394"/>
            <a:ext cx="8434316" cy="1143000"/>
          </a:xfrm>
        </p:spPr>
        <p:txBody>
          <a:bodyPr anchor="ctr"/>
          <a:lstStyle/>
          <a:p>
            <a:pPr algn="ctr"/>
            <a:r>
              <a:rPr lang="en-US" dirty="0" smtClean="0"/>
              <a:t>Verify Users</a:t>
            </a:r>
            <a:endParaRPr lang="en-US" dirty="0"/>
          </a:p>
        </p:txBody>
      </p:sp>
      <p:sp>
        <p:nvSpPr>
          <p:cNvPr id="11" name="Slide Number Placeholder 10"/>
          <p:cNvSpPr>
            <a:spLocks noGrp="1"/>
          </p:cNvSpPr>
          <p:nvPr>
            <p:ph type="sldNum" sz="quarter" idx="12"/>
          </p:nvPr>
        </p:nvSpPr>
        <p:spPr/>
        <p:txBody>
          <a:bodyPr/>
          <a:lstStyle/>
          <a:p>
            <a:fld id="{24F2258D-CF54-2C4E-9726-8648A0B8DDCC}" type="slidenum">
              <a:rPr lang="en-US" smtClean="0"/>
              <a:t>37</a:t>
            </a:fld>
            <a:endParaRPr lang="en-US" dirty="0"/>
          </a:p>
        </p:txBody>
      </p:sp>
      <p:grpSp>
        <p:nvGrpSpPr>
          <p:cNvPr id="4" name="Group 3"/>
          <p:cNvGrpSpPr/>
          <p:nvPr/>
        </p:nvGrpSpPr>
        <p:grpSpPr>
          <a:xfrm>
            <a:off x="140417" y="1303361"/>
            <a:ext cx="8785774" cy="4210335"/>
            <a:chOff x="140417" y="1303361"/>
            <a:chExt cx="8785774" cy="4210335"/>
          </a:xfrm>
        </p:grpSpPr>
        <p:pic>
          <p:nvPicPr>
            <p:cNvPr id="9" name="Picture 8"/>
            <p:cNvPicPr>
              <a:picLocks noChangeAspect="1"/>
            </p:cNvPicPr>
            <p:nvPr/>
          </p:nvPicPr>
          <p:blipFill>
            <a:blip r:embed="rId3"/>
            <a:stretch>
              <a:fillRect/>
            </a:stretch>
          </p:blipFill>
          <p:spPr>
            <a:xfrm>
              <a:off x="140417" y="1303361"/>
              <a:ext cx="8785774" cy="4210335"/>
            </a:xfrm>
            <a:prstGeom prst="rect">
              <a:avLst/>
            </a:prstGeom>
          </p:spPr>
        </p:pic>
        <p:pic>
          <p:nvPicPr>
            <p:cNvPr id="3" name="Picture 2"/>
            <p:cNvPicPr>
              <a:picLocks noChangeAspect="1"/>
            </p:cNvPicPr>
            <p:nvPr/>
          </p:nvPicPr>
          <p:blipFill rotWithShape="1">
            <a:blip r:embed="rId4"/>
            <a:srcRect r="38259" b="23152"/>
            <a:stretch/>
          </p:blipFill>
          <p:spPr>
            <a:xfrm>
              <a:off x="3079657" y="3308691"/>
              <a:ext cx="322449" cy="1633818"/>
            </a:xfrm>
            <a:prstGeom prst="rect">
              <a:avLst/>
            </a:prstGeom>
          </p:spPr>
        </p:pic>
      </p:grpSp>
      <p:sp>
        <p:nvSpPr>
          <p:cNvPr id="5" name="Oval 4"/>
          <p:cNvSpPr/>
          <p:nvPr/>
        </p:nvSpPr>
        <p:spPr>
          <a:xfrm>
            <a:off x="7763256" y="2889504"/>
            <a:ext cx="1014984" cy="250545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061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65" y="1808328"/>
            <a:ext cx="7886700" cy="1966195"/>
          </a:xfrm>
          <a:solidFill>
            <a:schemeClr val="accent1">
              <a:lumMod val="50000"/>
            </a:schemeClr>
          </a:solidFill>
        </p:spPr>
        <p:txBody>
          <a:bodyPr anchor="ctr">
            <a:normAutofit/>
          </a:bodyPr>
          <a:lstStyle/>
          <a:p>
            <a:pPr algn="ctr"/>
            <a:r>
              <a:rPr lang="en-US" dirty="0" smtClean="0"/>
              <a:t>Beginning the TEAM Program</a:t>
            </a:r>
            <a:endParaRPr lang="en-US" dirty="0"/>
          </a:p>
        </p:txBody>
      </p:sp>
      <p:sp>
        <p:nvSpPr>
          <p:cNvPr id="4" name="Slide Number Placeholder 3"/>
          <p:cNvSpPr>
            <a:spLocks noGrp="1"/>
          </p:cNvSpPr>
          <p:nvPr>
            <p:ph type="sldNum" sz="quarter" idx="4294967295"/>
          </p:nvPr>
        </p:nvSpPr>
        <p:spPr>
          <a:xfrm>
            <a:off x="8655050" y="6126163"/>
            <a:ext cx="488950" cy="365125"/>
          </a:xfrm>
          <a:prstGeom prst="rect">
            <a:avLst/>
          </a:prstGeom>
        </p:spPr>
        <p:txBody>
          <a:bodyPr/>
          <a:lstStyle/>
          <a:p>
            <a:fld id="{24F2258D-CF54-2C4E-9726-8648A0B8DDCC}" type="slidenum">
              <a:rPr lang="en-US" smtClean="0"/>
              <a:t>38</a:t>
            </a:fld>
            <a:endParaRPr lang="en-US" dirty="0"/>
          </a:p>
        </p:txBody>
      </p:sp>
    </p:spTree>
    <p:extLst>
      <p:ext uri="{BB962C8B-B14F-4D97-AF65-F5344CB8AC3E}">
        <p14:creationId xmlns:p14="http://schemas.microsoft.com/office/powerpoint/2010/main" val="1843665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Modules</a:t>
            </a:r>
            <a:endParaRPr lang="en-US" dirty="0"/>
          </a:p>
        </p:txBody>
      </p:sp>
      <p:sp>
        <p:nvSpPr>
          <p:cNvPr id="3" name="Content Placeholder 2"/>
          <p:cNvSpPr>
            <a:spLocks noGrp="1"/>
          </p:cNvSpPr>
          <p:nvPr>
            <p:ph idx="1"/>
          </p:nvPr>
        </p:nvSpPr>
        <p:spPr>
          <a:xfrm>
            <a:off x="457200" y="1424940"/>
            <a:ext cx="8229600" cy="4525963"/>
          </a:xfrm>
        </p:spPr>
        <p:txBody>
          <a:bodyPr>
            <a:normAutofit/>
          </a:bodyPr>
          <a:lstStyle/>
          <a:p>
            <a:pPr marL="0" indent="0">
              <a:buNone/>
            </a:pPr>
            <a:r>
              <a:rPr lang="en-US" sz="2400" dirty="0"/>
              <a:t>The TEAM Program is designed around </a:t>
            </a:r>
            <a:r>
              <a:rPr lang="en-US" sz="2400" b="1" dirty="0">
                <a:solidFill>
                  <a:schemeClr val="tx2"/>
                </a:solidFill>
              </a:rPr>
              <a:t>five professional growth modules</a:t>
            </a:r>
            <a:r>
              <a:rPr lang="en-US" sz="2400" dirty="0">
                <a:solidFill>
                  <a:schemeClr val="tx2"/>
                </a:solidFill>
              </a:rPr>
              <a:t> </a:t>
            </a:r>
            <a:r>
              <a:rPr lang="en-US" sz="2400" dirty="0"/>
              <a:t>that provide a framework of support for new teachers. </a:t>
            </a:r>
            <a:endParaRPr lang="en-US" sz="2400" dirty="0" smtClean="0"/>
          </a:p>
          <a:p>
            <a:pPr marL="0" indent="0">
              <a:buNone/>
            </a:pPr>
            <a:endParaRPr lang="en-US" sz="600" dirty="0" smtClean="0"/>
          </a:p>
          <a:p>
            <a:pPr marL="0" indent="0">
              <a:buNone/>
            </a:pPr>
            <a:r>
              <a:rPr lang="en-US" sz="2400" dirty="0" smtClean="0"/>
              <a:t>The </a:t>
            </a:r>
            <a:r>
              <a:rPr lang="en-US" sz="2400" dirty="0"/>
              <a:t>five modules focus on five of the six domains of </a:t>
            </a:r>
            <a:r>
              <a:rPr lang="en-US" sz="2400" i="1" dirty="0"/>
              <a:t>Connecticut’s Common Core of Teaching</a:t>
            </a:r>
            <a:r>
              <a:rPr lang="en-US" sz="2400" dirty="0"/>
              <a:t>, which can also be accessed online at www.ctteam.org under module resources</a:t>
            </a:r>
            <a:r>
              <a:rPr lang="en-US" sz="2400" dirty="0" smtClean="0"/>
              <a:t>.</a:t>
            </a:r>
          </a:p>
          <a:p>
            <a:pPr marL="0" indent="0">
              <a:buNone/>
            </a:pPr>
            <a:endParaRPr lang="en-US" sz="600" dirty="0" smtClean="0"/>
          </a:p>
          <a:p>
            <a:r>
              <a:rPr lang="en-US" sz="2000" b="1" dirty="0" smtClean="0"/>
              <a:t>Module </a:t>
            </a:r>
            <a:r>
              <a:rPr lang="en-US" sz="2000" b="1" dirty="0"/>
              <a:t>1</a:t>
            </a:r>
            <a:r>
              <a:rPr lang="en-US" sz="2000" dirty="0"/>
              <a:t>: </a:t>
            </a:r>
            <a:r>
              <a:rPr lang="en-US" sz="2000" i="1" dirty="0"/>
              <a:t>Classroom Environment, Student Engagement and Commitment to Learning </a:t>
            </a:r>
            <a:r>
              <a:rPr lang="en-US" sz="2000" dirty="0"/>
              <a:t>aligns with the CCT Domain 2</a:t>
            </a:r>
          </a:p>
          <a:p>
            <a:r>
              <a:rPr lang="en-US" sz="2000" b="1" dirty="0"/>
              <a:t>Module 2</a:t>
            </a:r>
            <a:r>
              <a:rPr lang="en-US" sz="2000" dirty="0"/>
              <a:t>: </a:t>
            </a:r>
            <a:r>
              <a:rPr lang="en-US" sz="2000" i="1" dirty="0"/>
              <a:t>Planning for Active Learning</a:t>
            </a:r>
            <a:r>
              <a:rPr lang="en-US" sz="2000" dirty="0"/>
              <a:t> aligns with the CCT Domain 3</a:t>
            </a:r>
          </a:p>
          <a:p>
            <a:r>
              <a:rPr lang="en-US" sz="2000" b="1" dirty="0"/>
              <a:t>Module 3:</a:t>
            </a:r>
            <a:r>
              <a:rPr lang="en-US" sz="2000" dirty="0"/>
              <a:t> </a:t>
            </a:r>
            <a:r>
              <a:rPr lang="en-US" sz="2000" i="1" dirty="0"/>
              <a:t>Instruction for Active Learning </a:t>
            </a:r>
            <a:r>
              <a:rPr lang="en-US" sz="2000" dirty="0" smtClean="0"/>
              <a:t>aligns </a:t>
            </a:r>
            <a:r>
              <a:rPr lang="en-US" sz="2000" dirty="0"/>
              <a:t>with the CCT Domain 4</a:t>
            </a:r>
          </a:p>
          <a:p>
            <a:r>
              <a:rPr lang="en-US" sz="2000" b="1" dirty="0"/>
              <a:t>Module 4</a:t>
            </a:r>
            <a:r>
              <a:rPr lang="en-US" sz="2000" dirty="0"/>
              <a:t>: </a:t>
            </a:r>
            <a:r>
              <a:rPr lang="en-US" sz="2000" i="1" dirty="0"/>
              <a:t>Assessment for Learning </a:t>
            </a:r>
            <a:r>
              <a:rPr lang="en-US" sz="2000" dirty="0"/>
              <a:t>aligns with the CCT Domain 5</a:t>
            </a:r>
          </a:p>
          <a:p>
            <a:r>
              <a:rPr lang="en-US" sz="2000" b="1" dirty="0"/>
              <a:t>Module 5</a:t>
            </a:r>
            <a:r>
              <a:rPr lang="en-US" sz="2000" dirty="0"/>
              <a:t>: </a:t>
            </a:r>
            <a:r>
              <a:rPr lang="en-US" sz="2000" i="1" dirty="0"/>
              <a:t>Professional Responsibilities </a:t>
            </a:r>
            <a:r>
              <a:rPr lang="en-US" sz="2000" dirty="0"/>
              <a:t>aligns with the CCT Domain 6</a:t>
            </a:r>
          </a:p>
        </p:txBody>
      </p:sp>
      <p:sp>
        <p:nvSpPr>
          <p:cNvPr id="4" name="Slide Number Placeholder 3"/>
          <p:cNvSpPr>
            <a:spLocks noGrp="1"/>
          </p:cNvSpPr>
          <p:nvPr>
            <p:ph type="sldNum" sz="quarter" idx="12"/>
          </p:nvPr>
        </p:nvSpPr>
        <p:spPr/>
        <p:txBody>
          <a:bodyPr/>
          <a:lstStyle/>
          <a:p>
            <a:fld id="{3C44CAB7-4390-4F14-957C-AD643E674F15}" type="slidenum">
              <a:rPr lang="en-US" smtClean="0"/>
              <a:t>39</a:t>
            </a:fld>
            <a:endParaRPr lang="en-US"/>
          </a:p>
        </p:txBody>
      </p:sp>
    </p:spTree>
    <p:extLst>
      <p:ext uri="{BB962C8B-B14F-4D97-AF65-F5344CB8AC3E}">
        <p14:creationId xmlns:p14="http://schemas.microsoft.com/office/powerpoint/2010/main" val="34722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4" end="4"/>
                                            </p:txEl>
                                          </p:spTgt>
                                        </p:tgtEl>
                                        <p:attrNameLst>
                                          <p:attrName>style.opacity</p:attrName>
                                        </p:attrNameLst>
                                      </p:cBhvr>
                                      <p:to>
                                        <p:strVal val="0.5"/>
                                      </p:to>
                                    </p:set>
                                    <p:animEffect filter="image" prLst="opacity: 0.5">
                                      <p:cBhvr rctx="IE">
                                        <p:cTn id="25" dur="indefinite"/>
                                        <p:tgtEl>
                                          <p:spTgt spid="3">
                                            <p:txEl>
                                              <p:pRg st="4" end="4"/>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
                                            <p:txEl>
                                              <p:pRg st="5" end="5"/>
                                            </p:txEl>
                                          </p:spTgt>
                                        </p:tgtEl>
                                        <p:attrNameLst>
                                          <p:attrName>style.opacity</p:attrName>
                                        </p:attrNameLst>
                                      </p:cBhvr>
                                      <p:to>
                                        <p:strVal val="0.5"/>
                                      </p:to>
                                    </p:set>
                                    <p:animEffect filter="image" prLst="opacity: 0.5">
                                      <p:cBhvr rctx="IE">
                                        <p:cTn id="32" dur="indefinite"/>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6" end="6"/>
                                            </p:txEl>
                                          </p:spTgt>
                                        </p:tgtEl>
                                        <p:attrNameLst>
                                          <p:attrName>style.opacity</p:attrName>
                                        </p:attrNameLst>
                                      </p:cBhvr>
                                      <p:to>
                                        <p:strVal val="0.5"/>
                                      </p:to>
                                    </p:set>
                                    <p:animEffect filter="image" prLst="opacity: 0.5">
                                      <p:cBhvr rctx="IE">
                                        <p:cTn id="39" dur="indefinite"/>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3">
                                            <p:txEl>
                                              <p:pRg st="7" end="7"/>
                                            </p:txEl>
                                          </p:spTgt>
                                        </p:tgtEl>
                                        <p:attrNameLst>
                                          <p:attrName>style.opacity</p:attrName>
                                        </p:attrNameLst>
                                      </p:cBhvr>
                                      <p:to>
                                        <p:strVal val="0.5"/>
                                      </p:to>
                                    </p:set>
                                    <p:animEffect filter="image" prLst="opacity: 0.5">
                                      <p:cBhvr rctx="IE">
                                        <p:cTn id="48" dur="indefinite"/>
                                        <p:tgtEl>
                                          <p:spTgt spid="3">
                                            <p:txEl>
                                              <p:pRg st="7" end="7"/>
                                            </p:txEl>
                                          </p:spTgt>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The Purpose of TEAM</a:t>
            </a:r>
            <a:endParaRPr lang="en-US" dirty="0"/>
          </a:p>
        </p:txBody>
      </p:sp>
      <p:sp>
        <p:nvSpPr>
          <p:cNvPr id="3" name="Content Placeholder 2"/>
          <p:cNvSpPr>
            <a:spLocks noGrp="1"/>
          </p:cNvSpPr>
          <p:nvPr>
            <p:ph idx="1"/>
          </p:nvPr>
        </p:nvSpPr>
        <p:spPr>
          <a:xfrm>
            <a:off x="457200" y="1432560"/>
            <a:ext cx="8229600" cy="4632643"/>
          </a:xfrm>
          <a:prstGeom prst="rect">
            <a:avLst/>
          </a:prstGeom>
        </p:spPr>
        <p:txBody>
          <a:bodyPr>
            <a:normAutofit lnSpcReduction="10000"/>
          </a:bodyPr>
          <a:lstStyle/>
          <a:p>
            <a:pPr>
              <a:spcBef>
                <a:spcPts val="400"/>
              </a:spcBef>
              <a:spcAft>
                <a:spcPts val="400"/>
              </a:spcAft>
            </a:pPr>
            <a:r>
              <a:rPr lang="en-US" sz="1900" dirty="0">
                <a:latin typeface="Calibri" panose="020F0502020204030204" pitchFamily="34" charset="0"/>
                <a:cs typeface="Calibri" panose="020F0502020204030204" pitchFamily="34" charset="0"/>
              </a:rPr>
              <a:t>Provide all beginning teachers with the </a:t>
            </a:r>
            <a:r>
              <a:rPr lang="en-US" sz="2400" b="1" dirty="0">
                <a:solidFill>
                  <a:schemeClr val="accent5">
                    <a:lumMod val="75000"/>
                  </a:schemeClr>
                </a:solidFill>
                <a:latin typeface="Calibri" panose="020F0502020204030204" pitchFamily="34" charset="0"/>
                <a:cs typeface="Calibri" panose="020F0502020204030204" pitchFamily="34" charset="0"/>
              </a:rPr>
              <a:t>support</a:t>
            </a:r>
            <a:r>
              <a:rPr lang="en-US" sz="1800" dirty="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they need to develop as effective educators;</a:t>
            </a:r>
          </a:p>
          <a:p>
            <a:pPr>
              <a:spcBef>
                <a:spcPts val="400"/>
              </a:spcBef>
              <a:spcAft>
                <a:spcPts val="400"/>
              </a:spcAft>
            </a:pPr>
            <a:r>
              <a:rPr lang="en-US" sz="1900" dirty="0">
                <a:latin typeface="Calibri" panose="020F0502020204030204" pitchFamily="34" charset="0"/>
                <a:cs typeface="Calibri" panose="020F0502020204030204" pitchFamily="34" charset="0"/>
              </a:rPr>
              <a:t>Ease the beginning teacher’s </a:t>
            </a:r>
            <a:r>
              <a:rPr lang="en-US" sz="2400" b="1" dirty="0">
                <a:solidFill>
                  <a:schemeClr val="accent5">
                    <a:lumMod val="75000"/>
                  </a:schemeClr>
                </a:solidFill>
                <a:latin typeface="Calibri" panose="020F0502020204030204" pitchFamily="34" charset="0"/>
                <a:cs typeface="Calibri" panose="020F0502020204030204" pitchFamily="34" charset="0"/>
              </a:rPr>
              <a:t>transition</a:t>
            </a:r>
            <a:r>
              <a:rPr lang="en-US" sz="1900" dirty="0">
                <a:latin typeface="Calibri" panose="020F0502020204030204" pitchFamily="34" charset="0"/>
                <a:cs typeface="Calibri" panose="020F0502020204030204" pitchFamily="34" charset="0"/>
              </a:rPr>
              <a:t> into the teaching profession in order to </a:t>
            </a:r>
            <a:r>
              <a:rPr lang="en-US" sz="2400" b="1" dirty="0">
                <a:solidFill>
                  <a:schemeClr val="accent5">
                    <a:lumMod val="75000"/>
                  </a:schemeClr>
                </a:solidFill>
                <a:latin typeface="Calibri" panose="020F0502020204030204" pitchFamily="34" charset="0"/>
                <a:cs typeface="Calibri" panose="020F0502020204030204" pitchFamily="34" charset="0"/>
              </a:rPr>
              <a:t>retain</a:t>
            </a:r>
            <a:r>
              <a:rPr lang="en-US" sz="1900" dirty="0">
                <a:solidFill>
                  <a:schemeClr val="accent5">
                    <a:lumMod val="75000"/>
                  </a:schemeClr>
                </a:solidFill>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effective teachers; </a:t>
            </a:r>
          </a:p>
          <a:p>
            <a:pPr>
              <a:spcBef>
                <a:spcPts val="400"/>
              </a:spcBef>
              <a:spcAft>
                <a:spcPts val="400"/>
              </a:spcAft>
            </a:pPr>
            <a:r>
              <a:rPr lang="en-US" sz="1900" dirty="0">
                <a:latin typeface="Calibri" panose="020F0502020204030204" pitchFamily="34" charset="0"/>
                <a:cs typeface="Calibri" panose="020F0502020204030204" pitchFamily="34" charset="0"/>
              </a:rPr>
              <a:t>Develop teachers who are </a:t>
            </a:r>
            <a:r>
              <a:rPr lang="en-US" sz="2400" b="1" dirty="0">
                <a:solidFill>
                  <a:schemeClr val="accent5">
                    <a:lumMod val="75000"/>
                  </a:schemeClr>
                </a:solidFill>
                <a:latin typeface="Calibri" panose="020F0502020204030204" pitchFamily="34" charset="0"/>
                <a:cs typeface="Calibri" panose="020F0502020204030204" pitchFamily="34" charset="0"/>
              </a:rPr>
              <a:t>reflective practitioners</a:t>
            </a:r>
            <a:r>
              <a:rPr lang="en-US" sz="1900" dirty="0">
                <a:latin typeface="Calibri" panose="020F0502020204030204" pitchFamily="34" charset="0"/>
                <a:cs typeface="Calibri" panose="020F0502020204030204" pitchFamily="34" charset="0"/>
              </a:rPr>
              <a:t>, able to critically assess their practice against CT’s teaching standards, and are committed to </a:t>
            </a:r>
            <a:r>
              <a:rPr lang="en-US" sz="2400" b="1" dirty="0">
                <a:solidFill>
                  <a:schemeClr val="accent5">
                    <a:lumMod val="75000"/>
                  </a:schemeClr>
                </a:solidFill>
                <a:latin typeface="Calibri" panose="020F0502020204030204" pitchFamily="34" charset="0"/>
                <a:cs typeface="Calibri" panose="020F0502020204030204" pitchFamily="34" charset="0"/>
              </a:rPr>
              <a:t>continuous professional learning</a:t>
            </a:r>
            <a:r>
              <a:rPr lang="en-US" sz="24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a:spcBef>
                <a:spcPts val="400"/>
              </a:spcBef>
              <a:spcAft>
                <a:spcPts val="400"/>
              </a:spcAft>
            </a:pPr>
            <a:r>
              <a:rPr lang="en-US" sz="1900" dirty="0">
                <a:latin typeface="Calibri" panose="020F0502020204030204" pitchFamily="34" charset="0"/>
                <a:cs typeface="Calibri" panose="020F0502020204030204" pitchFamily="34" charset="0"/>
              </a:rPr>
              <a:t>Cultivate an understanding of the </a:t>
            </a:r>
            <a:r>
              <a:rPr lang="en-US" sz="2400" b="1" dirty="0">
                <a:solidFill>
                  <a:schemeClr val="accent5">
                    <a:lumMod val="75000"/>
                  </a:schemeClr>
                </a:solidFill>
                <a:latin typeface="Calibri" panose="020F0502020204030204" pitchFamily="34" charset="0"/>
                <a:cs typeface="Calibri" panose="020F0502020204030204" pitchFamily="34" charset="0"/>
              </a:rPr>
              <a:t>professional </a:t>
            </a:r>
            <a:r>
              <a:rPr lang="en-US" sz="2600" b="1" dirty="0">
                <a:solidFill>
                  <a:schemeClr val="accent5">
                    <a:lumMod val="75000"/>
                  </a:schemeClr>
                </a:solidFill>
                <a:latin typeface="Calibri" panose="020F0502020204030204" pitchFamily="34" charset="0"/>
                <a:cs typeface="Calibri" panose="020F0502020204030204" pitchFamily="34" charset="0"/>
              </a:rPr>
              <a:t>responsibilities </a:t>
            </a:r>
            <a:r>
              <a:rPr lang="en-US" sz="1900" dirty="0">
                <a:latin typeface="Calibri" panose="020F0502020204030204" pitchFamily="34" charset="0"/>
                <a:cs typeface="Calibri" panose="020F0502020204030204" pitchFamily="34" charset="0"/>
              </a:rPr>
              <a:t>of an </a:t>
            </a:r>
            <a:r>
              <a:rPr lang="en-US" sz="1900" dirty="0" smtClean="0">
                <a:latin typeface="Calibri" panose="020F0502020204030204" pitchFamily="34" charset="0"/>
                <a:cs typeface="Calibri" panose="020F0502020204030204" pitchFamily="34" charset="0"/>
              </a:rPr>
              <a:t>educator;</a:t>
            </a:r>
            <a:endParaRPr lang="en-US" sz="1800" dirty="0" smtClean="0">
              <a:latin typeface="Calibri" panose="020F0502020204030204" pitchFamily="34" charset="0"/>
              <a:cs typeface="Calibri" panose="020F0502020204030204" pitchFamily="34" charset="0"/>
            </a:endParaRPr>
          </a:p>
          <a:p>
            <a:pPr>
              <a:spcBef>
                <a:spcPts val="400"/>
              </a:spcBef>
              <a:spcAft>
                <a:spcPts val="400"/>
              </a:spcAft>
            </a:pPr>
            <a:r>
              <a:rPr lang="en-US" sz="1900" dirty="0" smtClean="0">
                <a:latin typeface="Calibri" panose="020F0502020204030204" pitchFamily="34" charset="0"/>
                <a:cs typeface="Calibri" panose="020F0502020204030204" pitchFamily="34" charset="0"/>
              </a:rPr>
              <a:t> Foster </a:t>
            </a:r>
            <a:r>
              <a:rPr lang="en-US" sz="2400" b="1" dirty="0">
                <a:solidFill>
                  <a:schemeClr val="accent5">
                    <a:lumMod val="75000"/>
                  </a:schemeClr>
                </a:solidFill>
                <a:latin typeface="Calibri" panose="020F0502020204030204" pitchFamily="34" charset="0"/>
                <a:cs typeface="Calibri" panose="020F0502020204030204" pitchFamily="34" charset="0"/>
              </a:rPr>
              <a:t>collaborative learning communities</a:t>
            </a:r>
            <a:r>
              <a:rPr lang="en-US" sz="2600" b="1" dirty="0">
                <a:solidFill>
                  <a:schemeClr val="accent5">
                    <a:lumMod val="75000"/>
                  </a:schemeClr>
                </a:solidFill>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for all educators; and </a:t>
            </a:r>
            <a:endParaRPr lang="en-US" sz="1800" dirty="0">
              <a:latin typeface="Calibri" panose="020F0502020204030204" pitchFamily="34" charset="0"/>
              <a:cs typeface="Calibri" panose="020F0502020204030204" pitchFamily="34" charset="0"/>
            </a:endParaRPr>
          </a:p>
          <a:p>
            <a:pPr>
              <a:spcBef>
                <a:spcPts val="400"/>
              </a:spcBef>
              <a:spcAft>
                <a:spcPts val="400"/>
              </a:spcAft>
            </a:pPr>
            <a:r>
              <a:rPr lang="en-US" sz="1900" dirty="0" smtClean="0">
                <a:latin typeface="Calibri" panose="020F0502020204030204" pitchFamily="34" charset="0"/>
                <a:cs typeface="Calibri" panose="020F0502020204030204" pitchFamily="34" charset="0"/>
              </a:rPr>
              <a:t>Provide </a:t>
            </a:r>
            <a:r>
              <a:rPr lang="en-US" sz="1900" dirty="0">
                <a:latin typeface="Calibri" panose="020F0502020204030204" pitchFamily="34" charset="0"/>
                <a:cs typeface="Calibri" panose="020F0502020204030204" pitchFamily="34" charset="0"/>
              </a:rPr>
              <a:t>excellent teachers the opportunity to develop as </a:t>
            </a:r>
            <a:r>
              <a:rPr lang="en-US" sz="2400" b="1" dirty="0" smtClean="0">
                <a:solidFill>
                  <a:schemeClr val="accent5">
                    <a:lumMod val="75000"/>
                  </a:schemeClr>
                </a:solidFill>
                <a:latin typeface="Calibri" panose="020F0502020204030204" pitchFamily="34" charset="0"/>
                <a:cs typeface="Calibri" panose="020F0502020204030204" pitchFamily="34" charset="0"/>
              </a:rPr>
              <a:t>educational </a:t>
            </a:r>
            <a:r>
              <a:rPr lang="en-US" sz="2400" b="1" dirty="0">
                <a:solidFill>
                  <a:schemeClr val="accent5">
                    <a:lumMod val="75000"/>
                  </a:schemeClr>
                </a:solidFill>
                <a:latin typeface="Calibri" panose="020F0502020204030204" pitchFamily="34" charset="0"/>
                <a:cs typeface="Calibri" panose="020F0502020204030204" pitchFamily="34" charset="0"/>
              </a:rPr>
              <a:t>leaders</a:t>
            </a:r>
            <a:r>
              <a:rPr lang="en-US" sz="1800" dirty="0" smtClean="0">
                <a:solidFill>
                  <a:schemeClr val="accent5">
                    <a:lumMod val="75000"/>
                  </a:schemeClr>
                </a:solidFill>
                <a:latin typeface="Calibri" panose="020F0502020204030204" pitchFamily="34" charset="0"/>
                <a:cs typeface="Calibri" panose="020F0502020204030204" pitchFamily="34" charset="0"/>
              </a:rPr>
              <a:t>.</a:t>
            </a:r>
            <a:endParaRPr lang="en-US" sz="1800" dirty="0">
              <a:solidFill>
                <a:schemeClr val="accent5">
                  <a:lumMod val="75000"/>
                </a:schemeClr>
              </a:solidFill>
              <a:latin typeface="Calibri" panose="020F0502020204030204" pitchFamily="34" charset="0"/>
              <a:cs typeface="Calibri" panose="020F0502020204030204" pitchFamily="34" charset="0"/>
            </a:endParaRPr>
          </a:p>
        </p:txBody>
      </p:sp>
      <p:sp>
        <p:nvSpPr>
          <p:cNvPr id="8" name="Slide Number Placeholder 3"/>
          <p:cNvSpPr>
            <a:spLocks noGrp="1"/>
          </p:cNvSpPr>
          <p:nvPr>
            <p:ph type="sldNum" sz="quarter" idx="12"/>
          </p:nvPr>
        </p:nvSpPr>
        <p:spPr>
          <a:xfrm>
            <a:off x="8197795" y="6126162"/>
            <a:ext cx="489005" cy="365125"/>
          </a:xfrm>
        </p:spPr>
        <p:txBody>
          <a:bodyPr/>
          <a:lstStyle/>
          <a:p>
            <a:fld id="{3C44CAB7-4390-4F14-957C-AD643E674F15}" type="slidenum">
              <a:rPr lang="en-US" smtClean="0"/>
              <a:t>4</a:t>
            </a:fld>
            <a:endParaRPr lang="en-US" dirty="0"/>
          </a:p>
        </p:txBody>
      </p:sp>
    </p:spTree>
    <p:extLst>
      <p:ext uri="{BB962C8B-B14F-4D97-AF65-F5344CB8AC3E}">
        <p14:creationId xmlns:p14="http://schemas.microsoft.com/office/powerpoint/2010/main" val="12178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xEl>
                                              <p:pRg st="4" end="4"/>
                                            </p:txEl>
                                          </p:spTgt>
                                        </p:tgtEl>
                                        <p:attrNameLst>
                                          <p:attrName>style.opacity</p:attrName>
                                        </p:attrNameLst>
                                      </p:cBhvr>
                                      <p:to>
                                        <p:strVal val="0.5"/>
                                      </p:to>
                                    </p:set>
                                    <p:animEffect filter="image" prLst="opacity: 0.5">
                                      <p:cBhvr rctx="IE">
                                        <p:cTn id="39" dur="indefinite"/>
                                        <p:tgtEl>
                                          <p:spTgt spid="3">
                                            <p:txEl>
                                              <p:pRg st="4" end="4"/>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Process</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40</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7486"/>
          <a:stretch/>
        </p:blipFill>
        <p:spPr bwMode="auto">
          <a:xfrm>
            <a:off x="2217420" y="1450006"/>
            <a:ext cx="4709160" cy="4901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0199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Professional Learning Resources</a:t>
            </a:r>
            <a:endParaRPr lang="en-US" dirty="0"/>
          </a:p>
        </p:txBody>
      </p:sp>
      <p:sp>
        <p:nvSpPr>
          <p:cNvPr id="3" name="Content Placeholder 2"/>
          <p:cNvSpPr>
            <a:spLocks noGrp="1"/>
          </p:cNvSpPr>
          <p:nvPr>
            <p:ph idx="1"/>
          </p:nvPr>
        </p:nvSpPr>
        <p:spPr>
          <a:xfrm>
            <a:off x="457200" y="1550505"/>
            <a:ext cx="8229600" cy="4805848"/>
          </a:xfrm>
        </p:spPr>
        <p:txBody>
          <a:bodyPr>
            <a:noAutofit/>
          </a:bodyPr>
          <a:lstStyle/>
          <a:p>
            <a:pPr marL="0" indent="0">
              <a:spcAft>
                <a:spcPts val="600"/>
              </a:spcAft>
              <a:buNone/>
            </a:pPr>
            <a:r>
              <a:rPr lang="en-US" sz="2200" dirty="0" smtClean="0"/>
              <a:t>Educators </a:t>
            </a:r>
            <a:r>
              <a:rPr lang="en-US" sz="2200" dirty="0"/>
              <a:t>will have access to professional learning </a:t>
            </a:r>
            <a:r>
              <a:rPr lang="en-US" sz="2200" dirty="0" smtClean="0"/>
              <a:t>resources, </a:t>
            </a:r>
            <a:r>
              <a:rPr lang="en-US" sz="2200" b="1" dirty="0" smtClean="0"/>
              <a:t>aligned directly </a:t>
            </a:r>
            <a:r>
              <a:rPr lang="en-US" sz="2200" b="1" dirty="0"/>
              <a:t>to the CCT Performance Profiles</a:t>
            </a:r>
            <a:r>
              <a:rPr lang="en-US" sz="2200" dirty="0"/>
              <a:t>, </a:t>
            </a:r>
            <a:r>
              <a:rPr lang="en-US" sz="2200" dirty="0" smtClean="0"/>
              <a:t>and collaborative </a:t>
            </a:r>
            <a:r>
              <a:rPr lang="en-US" sz="2200" dirty="0"/>
              <a:t>discussion rooms where participants </a:t>
            </a:r>
            <a:r>
              <a:rPr lang="en-US" sz="2200" dirty="0" smtClean="0"/>
              <a:t>can connect </a:t>
            </a:r>
            <a:r>
              <a:rPr lang="en-US" sz="2200" dirty="0"/>
              <a:t>with their mentors and other program participants as they work through each </a:t>
            </a:r>
            <a:r>
              <a:rPr lang="en-US" sz="2200" dirty="0" smtClean="0"/>
              <a:t>module:</a:t>
            </a:r>
          </a:p>
          <a:p>
            <a:pPr marL="182880" lvl="1" indent="0">
              <a:buNone/>
            </a:pPr>
            <a:r>
              <a:rPr lang="en-US" sz="1900" dirty="0"/>
              <a:t>• Classroom Environment, Student Engagement, and Commitment to Learning</a:t>
            </a:r>
          </a:p>
          <a:p>
            <a:pPr marL="182880" lvl="1" indent="0">
              <a:buNone/>
            </a:pPr>
            <a:r>
              <a:rPr lang="en-US" sz="1900" dirty="0"/>
              <a:t>• Planning for Active Learning</a:t>
            </a:r>
          </a:p>
          <a:p>
            <a:pPr marL="182880" lvl="1" indent="0">
              <a:buNone/>
            </a:pPr>
            <a:r>
              <a:rPr lang="en-US" sz="1900" dirty="0"/>
              <a:t>• Instruction for Active Learning</a:t>
            </a:r>
          </a:p>
          <a:p>
            <a:pPr marL="182880" lvl="1" indent="0">
              <a:buNone/>
            </a:pPr>
            <a:r>
              <a:rPr lang="en-US" sz="1900" dirty="0"/>
              <a:t>• Assessment for Learning</a:t>
            </a:r>
          </a:p>
          <a:p>
            <a:pPr marL="182880" lvl="1" indent="0">
              <a:buNone/>
            </a:pPr>
            <a:r>
              <a:rPr lang="en-US" sz="1900" dirty="0"/>
              <a:t>• Professional Responsibilities and Teacher </a:t>
            </a:r>
            <a:r>
              <a:rPr lang="en-US" sz="1900" dirty="0" smtClean="0"/>
              <a:t>Leadership</a:t>
            </a:r>
            <a:endParaRPr lang="en-US" sz="1900" dirty="0"/>
          </a:p>
          <a:p>
            <a:pPr marL="0" indent="0">
              <a:spcBef>
                <a:spcPts val="0"/>
              </a:spcBef>
              <a:buNone/>
            </a:pPr>
            <a:endParaRPr lang="en-US" sz="1000" dirty="0" smtClean="0"/>
          </a:p>
          <a:p>
            <a:pPr marL="0" indent="0">
              <a:spcAft>
                <a:spcPts val="600"/>
              </a:spcAft>
              <a:buNone/>
            </a:pPr>
            <a:r>
              <a:rPr lang="en-US" sz="2200" dirty="0" smtClean="0"/>
              <a:t>The </a:t>
            </a:r>
            <a:r>
              <a:rPr lang="en-US" sz="2200" dirty="0"/>
              <a:t>goal is </a:t>
            </a:r>
            <a:r>
              <a:rPr lang="en-US" sz="2200" dirty="0" smtClean="0"/>
              <a:t>to support </a:t>
            </a:r>
            <a:r>
              <a:rPr lang="en-US" sz="2200" dirty="0"/>
              <a:t>and bridge the learning of the knowledge and skills that can directly be </a:t>
            </a:r>
            <a:r>
              <a:rPr lang="en-US" sz="2200" dirty="0" smtClean="0"/>
              <a:t>implemented in the classroom.</a:t>
            </a:r>
          </a:p>
        </p:txBody>
      </p:sp>
      <p:sp>
        <p:nvSpPr>
          <p:cNvPr id="4" name="Slide Number Placeholder 3"/>
          <p:cNvSpPr>
            <a:spLocks noGrp="1"/>
          </p:cNvSpPr>
          <p:nvPr>
            <p:ph type="sldNum" sz="quarter" idx="12"/>
          </p:nvPr>
        </p:nvSpPr>
        <p:spPr/>
        <p:txBody>
          <a:bodyPr/>
          <a:lstStyle/>
          <a:p>
            <a:fld id="{24F2258D-CF54-2C4E-9726-8648A0B8DDCC}" type="slidenum">
              <a:rPr lang="en-US" smtClean="0"/>
              <a:t>41</a:t>
            </a:fld>
            <a:endParaRPr lang="en-US" dirty="0"/>
          </a:p>
        </p:txBody>
      </p:sp>
    </p:spTree>
    <p:extLst>
      <p:ext uri="{BB962C8B-B14F-4D97-AF65-F5344CB8AC3E}">
        <p14:creationId xmlns:p14="http://schemas.microsoft.com/office/powerpoint/2010/main" val="350975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Projects/Reflection Papers</a:t>
            </a:r>
            <a:endParaRPr lang="en-US" dirty="0"/>
          </a:p>
        </p:txBody>
      </p:sp>
      <p:sp>
        <p:nvSpPr>
          <p:cNvPr id="3" name="Content Placeholder 2"/>
          <p:cNvSpPr>
            <a:spLocks noGrp="1"/>
          </p:cNvSpPr>
          <p:nvPr>
            <p:ph idx="1"/>
          </p:nvPr>
        </p:nvSpPr>
        <p:spPr/>
        <p:txBody>
          <a:bodyPr>
            <a:normAutofit lnSpcReduction="10000"/>
          </a:bodyPr>
          <a:lstStyle/>
          <a:p>
            <a:r>
              <a:rPr lang="en-US" dirty="0" smtClean="0"/>
              <a:t>Regional/In-district Option</a:t>
            </a:r>
          </a:p>
          <a:p>
            <a:endParaRPr lang="en-US" sz="1000" dirty="0" smtClean="0"/>
          </a:p>
          <a:p>
            <a:r>
              <a:rPr lang="en-US" dirty="0" smtClean="0"/>
              <a:t>Module Reviewers </a:t>
            </a:r>
          </a:p>
          <a:p>
            <a:pPr lvl="1"/>
            <a:r>
              <a:rPr lang="en-US" sz="2600" dirty="0" smtClean="0">
                <a:latin typeface="Calibri" panose="020F0502020204030204" pitchFamily="34" charset="0"/>
                <a:cs typeface="Calibri" panose="020F0502020204030204" pitchFamily="34" charset="0"/>
              </a:rPr>
              <a:t>educators selected by the district to review beginning teacher projects/reflection papers</a:t>
            </a:r>
          </a:p>
          <a:p>
            <a:pPr lvl="1"/>
            <a:r>
              <a:rPr lang="en-US" sz="2600" dirty="0" smtClean="0">
                <a:latin typeface="Calibri" panose="020F0502020204030204" pitchFamily="34" charset="0"/>
                <a:cs typeface="Calibri" panose="020F0502020204030204" pitchFamily="34" charset="0"/>
              </a:rPr>
              <a:t>must attend Initial Review Training and complete annual Update Training (</a:t>
            </a:r>
            <a:r>
              <a:rPr lang="en-US" sz="2600" dirty="0">
                <a:latin typeface="Calibri" panose="020F0502020204030204" pitchFamily="34" charset="0"/>
                <a:cs typeface="Calibri" panose="020F0502020204030204" pitchFamily="34" charset="0"/>
              </a:rPr>
              <a:t>online) to maintain eligibility to review </a:t>
            </a:r>
            <a:r>
              <a:rPr lang="en-US" sz="2600" dirty="0" smtClean="0">
                <a:latin typeface="Calibri" panose="020F0502020204030204" pitchFamily="34" charset="0"/>
                <a:cs typeface="Calibri" panose="020F0502020204030204" pitchFamily="34" charset="0"/>
              </a:rPr>
              <a:t>modules</a:t>
            </a:r>
          </a:p>
          <a:p>
            <a:endParaRPr lang="en-US" sz="1000" i="1" dirty="0" smtClean="0">
              <a:latin typeface="Calibri Light" panose="020F0302020204030204" pitchFamily="34" charset="0"/>
            </a:endParaRPr>
          </a:p>
          <a:p>
            <a:r>
              <a:rPr lang="en-US" dirty="0" smtClean="0"/>
              <a:t>A ratio of at least 1 reviewer per 5 modules </a:t>
            </a:r>
            <a:r>
              <a:rPr lang="en-US" sz="2600" i="1" dirty="0" smtClean="0">
                <a:latin typeface="Calibri" panose="020F0502020204030204" pitchFamily="34" charset="0"/>
                <a:cs typeface="Calibri" panose="020F0502020204030204" pitchFamily="34" charset="0"/>
              </a:rPr>
              <a:t>(regional review option)</a:t>
            </a:r>
          </a:p>
        </p:txBody>
      </p:sp>
      <p:sp>
        <p:nvSpPr>
          <p:cNvPr id="4" name="Slide Number Placeholder 3"/>
          <p:cNvSpPr>
            <a:spLocks noGrp="1"/>
          </p:cNvSpPr>
          <p:nvPr>
            <p:ph type="sldNum" sz="quarter" idx="12"/>
          </p:nvPr>
        </p:nvSpPr>
        <p:spPr/>
        <p:txBody>
          <a:bodyPr/>
          <a:lstStyle/>
          <a:p>
            <a:fld id="{24F2258D-CF54-2C4E-9726-8648A0B8DDCC}" type="slidenum">
              <a:rPr lang="en-US" smtClean="0"/>
              <a:t>42</a:t>
            </a:fld>
            <a:endParaRPr lang="en-US" dirty="0"/>
          </a:p>
        </p:txBody>
      </p:sp>
    </p:spTree>
    <p:extLst>
      <p:ext uri="{BB962C8B-B14F-4D97-AF65-F5344CB8AC3E}">
        <p14:creationId xmlns:p14="http://schemas.microsoft.com/office/powerpoint/2010/main" val="2951055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44CAB7-4390-4F14-957C-AD643E674F15}" type="slidenum">
              <a:rPr lang="en-US" smtClean="0"/>
              <a:t>43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38758796"/>
              </p:ext>
            </p:extLst>
          </p:nvPr>
        </p:nvGraphicFramePr>
        <p:xfrm>
          <a:off x="1"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71617223"/>
                    </a:ext>
                  </a:extLst>
                </a:gridCol>
                <a:gridCol w="3048000">
                  <a:extLst>
                    <a:ext uri="{9D8B030D-6E8A-4147-A177-3AD203B41FA5}">
                      <a16:colId xmlns:a16="http://schemas.microsoft.com/office/drawing/2014/main" val="2091523653"/>
                    </a:ext>
                  </a:extLst>
                </a:gridCol>
                <a:gridCol w="3048000">
                  <a:extLst>
                    <a:ext uri="{9D8B030D-6E8A-4147-A177-3AD203B41FA5}">
                      <a16:colId xmlns:a16="http://schemas.microsoft.com/office/drawing/2014/main" val="2003297105"/>
                    </a:ext>
                  </a:extLst>
                </a:gridCol>
              </a:tblGrid>
              <a:tr h="388716">
                <a:tc gridSpan="3">
                  <a:txBody>
                    <a:bodyPr/>
                    <a:lstStyle/>
                    <a:p>
                      <a:pPr algn="ctr"/>
                      <a:r>
                        <a:rPr lang="en-US" sz="1800" b="1" kern="1200" dirty="0" smtClean="0">
                          <a:solidFill>
                            <a:schemeClr val="lt1"/>
                          </a:solidFill>
                          <a:effectLst/>
                          <a:latin typeface="+mn-lt"/>
                          <a:ea typeface="+mn-ea"/>
                          <a:cs typeface="+mn-cs"/>
                        </a:rPr>
                        <a:t>TEAM Criteria for Success – Reflection Paper or Project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27509781"/>
                  </a:ext>
                </a:extLst>
              </a:tr>
              <a:tr h="838168">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Module Process Expectations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Criteria for Success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100" i="1" dirty="0">
                          <a:effectLst/>
                          <a:latin typeface="Arial" panose="020B0604020202020204" pitchFamily="34" charset="0"/>
                          <a:ea typeface="Arial" panose="020B0604020202020204" pitchFamily="34" charset="0"/>
                        </a:rPr>
                        <a:t>What does the beginning teacher need to include to be successful in the module process?</a:t>
                      </a:r>
                      <a:r>
                        <a:rPr lang="en-US" sz="11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Rating and Feedback</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i="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41094360"/>
                  </a:ext>
                </a:extLst>
              </a:tr>
              <a:tr h="5631116">
                <a:tc>
                  <a:txBody>
                    <a:bodyPr/>
                    <a:lstStyle/>
                    <a:p>
                      <a:pPr marL="0" marR="0">
                        <a:lnSpc>
                          <a:spcPct val="115000"/>
                        </a:lnSpc>
                        <a:spcBef>
                          <a:spcPts val="0"/>
                        </a:spcBef>
                        <a:spcAft>
                          <a:spcPts val="0"/>
                        </a:spcAft>
                      </a:pPr>
                      <a:r>
                        <a:rPr lang="en-US" sz="1050" b="1" i="1" dirty="0">
                          <a:effectLst/>
                          <a:latin typeface="Cambria" panose="02040503050406030204" pitchFamily="18" charset="0"/>
                          <a:ea typeface="Cambria" panose="02040503050406030204" pitchFamily="18" charset="0"/>
                          <a:cs typeface="Cambria" panose="02040503050406030204" pitchFamily="18" charset="0"/>
                        </a:rPr>
                        <a:t> </a:t>
                      </a:r>
                      <a:r>
                        <a:rPr lang="en-US" sz="1050" b="1" i="1" dirty="0" smtClean="0">
                          <a:effectLst/>
                          <a:latin typeface="Cambria" panose="02040503050406030204" pitchFamily="18" charset="0"/>
                          <a:ea typeface="Cambria" panose="02040503050406030204" pitchFamily="18" charset="0"/>
                          <a:cs typeface="Cambria" panose="02040503050406030204" pitchFamily="18" charset="0"/>
                        </a:rPr>
                        <a:t>1</a:t>
                      </a:r>
                      <a:r>
                        <a:rPr lang="en-US" sz="1050" b="1" i="1" dirty="0">
                          <a:effectLst/>
                          <a:latin typeface="Cambria" panose="02040503050406030204" pitchFamily="18" charset="0"/>
                          <a:ea typeface="Cambria" panose="02040503050406030204" pitchFamily="18" charset="0"/>
                          <a:cs typeface="Cambria" panose="02040503050406030204" pitchFamily="18" charset="0"/>
                        </a:rPr>
                        <a:t>. Development of New Learning</a:t>
                      </a:r>
                      <a:endParaRPr lang="en-US" sz="10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i="1" dirty="0">
                          <a:effectLst/>
                          <a:latin typeface="Cambria" panose="02040503050406030204" pitchFamily="18" charset="0"/>
                          <a:ea typeface="Cambria" panose="02040503050406030204" pitchFamily="18" charset="0"/>
                          <a:cs typeface="Cambria" panose="02040503050406030204" pitchFamily="18" charset="0"/>
                        </a:rPr>
                        <a:t> </a:t>
                      </a:r>
                      <a:endParaRPr lang="en-US" sz="10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b="1" i="1" dirty="0">
                          <a:effectLst/>
                          <a:latin typeface="Cambria" panose="02040503050406030204" pitchFamily="18" charset="0"/>
                          <a:ea typeface="Cambria" panose="02040503050406030204" pitchFamily="18" charset="0"/>
                          <a:cs typeface="Cambria" panose="02040503050406030204" pitchFamily="18" charset="0"/>
                        </a:rPr>
                        <a:t>Teachers engage in professional learning to develop new knowledge and skills to improve their practice so they can help students achieve.</a:t>
                      </a:r>
                      <a:r>
                        <a:rPr lang="en-US" sz="1050" i="1" dirty="0">
                          <a:effectLst/>
                          <a:latin typeface="Cambria" panose="02040503050406030204" pitchFamily="18" charset="0"/>
                          <a:ea typeface="Cambria" panose="02040503050406030204" pitchFamily="18" charset="0"/>
                          <a:cs typeface="Cambria" panose="02040503050406030204" pitchFamily="18" charset="0"/>
                        </a:rPr>
                        <a:t> </a:t>
                      </a:r>
                      <a:endParaRPr lang="en-US" sz="1050"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a:t>
                      </a:r>
                      <a:r>
                        <a:rPr lang="en-US" sz="1050" u="none" strike="noStrike" dirty="0" smtClean="0">
                          <a:effectLst/>
                          <a:latin typeface="Calibri" panose="020F0502020204030204" pitchFamily="34" charset="0"/>
                          <a:ea typeface="Calibri" panose="020F0502020204030204" pitchFamily="34" charset="0"/>
                        </a:rPr>
                        <a:t>Describes </a:t>
                      </a:r>
                      <a:r>
                        <a:rPr lang="en-US" sz="1050" b="1" u="none" strike="noStrike" dirty="0">
                          <a:effectLst/>
                          <a:latin typeface="Calibri" panose="020F0502020204030204" pitchFamily="34" charset="0"/>
                          <a:ea typeface="Calibri" panose="020F0502020204030204" pitchFamily="34" charset="0"/>
                        </a:rPr>
                        <a:t>how the  teacher developed</a:t>
                      </a:r>
                      <a:r>
                        <a:rPr lang="en-US" sz="1050" u="none" strike="noStrike" dirty="0">
                          <a:effectLst/>
                          <a:latin typeface="Calibri" panose="020F0502020204030204" pitchFamily="34" charset="0"/>
                          <a:ea typeface="Calibri" panose="020F0502020204030204" pitchFamily="34" charset="0"/>
                        </a:rPr>
                        <a:t> new learning (e.g., activities and resources, etc.), </a:t>
                      </a:r>
                      <a:r>
                        <a:rPr lang="en-US" sz="1050" u="sng" strike="noStrike" dirty="0">
                          <a:effectLst/>
                          <a:latin typeface="Calibri" panose="020F0502020204030204" pitchFamily="34" charset="0"/>
                          <a:ea typeface="Calibri" panose="020F0502020204030204" pitchFamily="34" charset="0"/>
                        </a:rPr>
                        <a:t>and</a:t>
                      </a:r>
                      <a:endParaRPr lang="en-US" sz="1050" u="none" strike="noStrike"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a:t>
                      </a:r>
                      <a:endParaRPr lang="en-US" sz="105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050" u="none" strike="noStrike" dirty="0">
                          <a:effectLst/>
                          <a:latin typeface="Calibri" panose="020F0502020204030204" pitchFamily="34" charset="0"/>
                          <a:ea typeface="Calibri" panose="020F0502020204030204" pitchFamily="34" charset="0"/>
                        </a:rPr>
                        <a:t>Explains </a:t>
                      </a:r>
                      <a:r>
                        <a:rPr lang="en-US" sz="1050" b="1" u="none" strike="noStrike" dirty="0">
                          <a:effectLst/>
                          <a:latin typeface="Calibri" panose="020F0502020204030204" pitchFamily="34" charset="0"/>
                          <a:ea typeface="Calibri" panose="020F0502020204030204" pitchFamily="34" charset="0"/>
                        </a:rPr>
                        <a:t>what the teacher learned</a:t>
                      </a:r>
                      <a:r>
                        <a:rPr lang="en-US" sz="1050" u="none" strike="noStrike" dirty="0">
                          <a:effectLst/>
                          <a:latin typeface="Calibri" panose="020F0502020204030204" pitchFamily="34" charset="0"/>
                          <a:ea typeface="Calibri" panose="020F0502020204030204" pitchFamily="34" charset="0"/>
                        </a:rPr>
                        <a:t> from the selected activities and resources and/or thinking more deeply about his/her practice.</a:t>
                      </a:r>
                      <a:endParaRPr lang="en-US" sz="1050" u="none" strike="noStrike"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a:t>
                      </a:r>
                      <a:endParaRPr lang="en-US" sz="105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a:t>
                      </a:r>
                      <a:endParaRPr lang="en-US" sz="1050"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 </a:t>
                      </a:r>
                      <a:r>
                        <a:rPr lang="en-US" sz="1050" b="1" dirty="0">
                          <a:effectLst/>
                          <a:latin typeface="Calibri" panose="020F0502020204030204" pitchFamily="34" charset="0"/>
                          <a:ea typeface="Calibri" panose="020F0502020204030204" pitchFamily="34" charset="0"/>
                        </a:rPr>
                        <a:t>Meets the criteria for </a:t>
                      </a:r>
                      <a:r>
                        <a:rPr lang="en-US" sz="1050" b="1" i="1" dirty="0">
                          <a:effectLst/>
                          <a:latin typeface="Calibri" panose="020F0502020204030204" pitchFamily="34" charset="0"/>
                          <a:ea typeface="Calibri" panose="020F0502020204030204" pitchFamily="34" charset="0"/>
                        </a:rPr>
                        <a:t>Development of New Learning</a:t>
                      </a:r>
                      <a:endParaRPr lang="en-US" sz="1050" dirty="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sz="1050" b="1" i="1" dirty="0">
                          <a:effectLst/>
                          <a:latin typeface="Calibri" panose="020F0502020204030204" pitchFamily="34" charset="0"/>
                          <a:ea typeface="Calibri" panose="020F0502020204030204" pitchFamily="34" charset="0"/>
                        </a:rPr>
                        <a:t> </a:t>
                      </a:r>
                      <a:endParaRPr lang="en-US" sz="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050" u="none" strike="noStrike" dirty="0">
                          <a:effectLst/>
                          <a:latin typeface="Calibri" panose="020F0502020204030204" pitchFamily="34" charset="0"/>
                          <a:ea typeface="Calibri" panose="020F0502020204030204" pitchFamily="34" charset="0"/>
                        </a:rPr>
                        <a:t>The paper/project describes how you developed new learning and explains what the teacher learned - terrific! Continue to engage in and reflect on new learning to enhance practice and student achievement. </a:t>
                      </a:r>
                      <a:endParaRPr lang="en-US" sz="105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kern="1200" dirty="0">
                          <a:solidFill>
                            <a:schemeClr val="dk1"/>
                          </a:solidFill>
                          <a:effectLst/>
                          <a:latin typeface="Arial" panose="020B0604020202020204" pitchFamily="34" charset="0"/>
                          <a:ea typeface="Arial" panose="020B0604020202020204" pitchFamily="34" charset="0"/>
                          <a:cs typeface="+mn-cs"/>
                        </a:rPr>
                        <a:t> </a:t>
                      </a:r>
                    </a:p>
                    <a:p>
                      <a:pPr marL="0" marR="0">
                        <a:lnSpc>
                          <a:spcPct val="115000"/>
                        </a:lnSpc>
                        <a:spcBef>
                          <a:spcPts val="0"/>
                        </a:spcBef>
                        <a:spcAft>
                          <a:spcPts val="0"/>
                        </a:spcAft>
                      </a:pPr>
                      <a:r>
                        <a:rPr lang="en-US" sz="1050" dirty="0">
                          <a:effectLst/>
                          <a:latin typeface="Calibri" panose="020F0502020204030204" pitchFamily="34" charset="0"/>
                          <a:ea typeface="Calibri" panose="020F0502020204030204" pitchFamily="34" charset="0"/>
                        </a:rPr>
                        <a:t>[ ] </a:t>
                      </a:r>
                      <a:r>
                        <a:rPr lang="en-US" sz="1050" b="1" dirty="0">
                          <a:effectLst/>
                          <a:latin typeface="Calibri" panose="020F0502020204030204" pitchFamily="34" charset="0"/>
                          <a:ea typeface="Calibri" panose="020F0502020204030204" pitchFamily="34" charset="0"/>
                        </a:rPr>
                        <a:t>Does not yet meet the criteria for </a:t>
                      </a:r>
                      <a:r>
                        <a:rPr lang="en-US" sz="1050" b="1" i="1" dirty="0">
                          <a:effectLst/>
                          <a:latin typeface="Calibri" panose="020F0502020204030204" pitchFamily="34" charset="0"/>
                          <a:ea typeface="Calibri" panose="020F0502020204030204" pitchFamily="34" charset="0"/>
                        </a:rPr>
                        <a:t>Development of New Learning</a:t>
                      </a:r>
                      <a:endParaRPr lang="en-US" sz="1050"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kern="1200" dirty="0">
                          <a:solidFill>
                            <a:schemeClr val="dk1"/>
                          </a:solidFill>
                          <a:effectLst/>
                          <a:latin typeface="Arial" panose="020B0604020202020204" pitchFamily="34" charset="0"/>
                          <a:ea typeface="Arial" panose="020B060402020202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50" u="none" strike="noStrike" dirty="0">
                          <a:effectLst/>
                          <a:latin typeface="Calibri" panose="020F0502020204030204" pitchFamily="34" charset="0"/>
                          <a:ea typeface="Calibri" panose="020F0502020204030204" pitchFamily="34" charset="0"/>
                        </a:rPr>
                        <a:t>The paper/project does not describe the resources and/or activities used to develop new learning. Describe specifically what you did to develop new learning during the module.</a:t>
                      </a:r>
                      <a:endParaRPr lang="en-US" sz="105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kern="1200" dirty="0">
                          <a:solidFill>
                            <a:schemeClr val="dk1"/>
                          </a:solidFill>
                          <a:effectLst/>
                          <a:latin typeface="Arial" panose="020B0604020202020204" pitchFamily="34" charset="0"/>
                          <a:ea typeface="Arial" panose="020B060402020202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50" u="none" strike="noStrike" dirty="0">
                          <a:effectLst/>
                          <a:latin typeface="Calibri" panose="020F0502020204030204" pitchFamily="34" charset="0"/>
                          <a:ea typeface="Calibri" panose="020F0502020204030204" pitchFamily="34" charset="0"/>
                        </a:rPr>
                        <a:t>The paper/project does not explain what you learned from the selected activities and resources. Explain specifically what you learned from the selected activities and resources and/or thinking more deeply about your practice.</a:t>
                      </a:r>
                      <a:endParaRPr lang="en-US" sz="105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kern="1200" dirty="0">
                          <a:solidFill>
                            <a:schemeClr val="dk1"/>
                          </a:solidFill>
                          <a:effectLst/>
                          <a:latin typeface="Arial" panose="020B0604020202020204" pitchFamily="34" charset="0"/>
                          <a:ea typeface="Arial" panose="020B060402020202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50" u="none" strike="noStrike" dirty="0">
                          <a:effectLst/>
                          <a:latin typeface="Calibri" panose="020F0502020204030204" pitchFamily="34" charset="0"/>
                          <a:ea typeface="Calibri" panose="020F0502020204030204" pitchFamily="34" charset="0"/>
                        </a:rPr>
                        <a:t>The paper/project includes a vague or general explanation of what you learned from the selected activities and resources. Explain more specifically what you learned from selected activities and resources and/or thinking more deeply about your practice.</a:t>
                      </a:r>
                      <a:endParaRPr lang="en-US" sz="1050" u="none" strike="noStrike"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02664626"/>
                  </a:ext>
                </a:extLst>
              </a:tr>
            </a:tbl>
          </a:graphicData>
        </a:graphic>
      </p:graphicFrame>
    </p:spTree>
    <p:extLst>
      <p:ext uri="{BB962C8B-B14F-4D97-AF65-F5344CB8AC3E}">
        <p14:creationId xmlns:p14="http://schemas.microsoft.com/office/powerpoint/2010/main" val="2038706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44CAB7-4390-4F14-957C-AD643E674F15}" type="slidenum">
              <a:rPr lang="en-US" smtClean="0"/>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09518311"/>
              </p:ext>
            </p:extLst>
          </p:nvPr>
        </p:nvGraphicFramePr>
        <p:xfrm>
          <a:off x="1" y="8092"/>
          <a:ext cx="9143998" cy="6869866"/>
        </p:xfrm>
        <a:graphic>
          <a:graphicData uri="http://schemas.openxmlformats.org/drawingml/2006/table">
            <a:tbl>
              <a:tblPr firstRow="1" bandRow="1">
                <a:tableStyleId>{5C22544A-7EE6-4342-B048-85BDC9FD1C3A}</a:tableStyleId>
              </a:tblPr>
              <a:tblGrid>
                <a:gridCol w="3017519">
                  <a:extLst>
                    <a:ext uri="{9D8B030D-6E8A-4147-A177-3AD203B41FA5}">
                      <a16:colId xmlns:a16="http://schemas.microsoft.com/office/drawing/2014/main" val="2371617223"/>
                    </a:ext>
                  </a:extLst>
                </a:gridCol>
                <a:gridCol w="3017519">
                  <a:extLst>
                    <a:ext uri="{9D8B030D-6E8A-4147-A177-3AD203B41FA5}">
                      <a16:colId xmlns:a16="http://schemas.microsoft.com/office/drawing/2014/main" val="2091523653"/>
                    </a:ext>
                  </a:extLst>
                </a:gridCol>
                <a:gridCol w="3108960">
                  <a:extLst>
                    <a:ext uri="{9D8B030D-6E8A-4147-A177-3AD203B41FA5}">
                      <a16:colId xmlns:a16="http://schemas.microsoft.com/office/drawing/2014/main" val="2003297105"/>
                    </a:ext>
                  </a:extLst>
                </a:gridCol>
              </a:tblGrid>
              <a:tr h="366196">
                <a:tc gridSpan="3">
                  <a:txBody>
                    <a:bodyPr/>
                    <a:lstStyle/>
                    <a:p>
                      <a:pPr algn="ctr"/>
                      <a:r>
                        <a:rPr lang="en-US" sz="1800" b="1" kern="1200" dirty="0" smtClean="0">
                          <a:solidFill>
                            <a:schemeClr val="lt1"/>
                          </a:solidFill>
                          <a:effectLst/>
                          <a:latin typeface="+mn-lt"/>
                          <a:ea typeface="+mn-ea"/>
                          <a:cs typeface="+mn-cs"/>
                        </a:rPr>
                        <a:t>TEAM Criteria for Success – Reflection Paper or Project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27509781"/>
                  </a:ext>
                </a:extLst>
              </a:tr>
              <a:tr h="773209">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Module Process Expectations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Criteria for Success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100" i="1" dirty="0">
                          <a:effectLst/>
                          <a:latin typeface="Arial" panose="020B0604020202020204" pitchFamily="34" charset="0"/>
                          <a:ea typeface="Arial" panose="020B0604020202020204" pitchFamily="34" charset="0"/>
                        </a:rPr>
                        <a:t>What does the beginning teacher need to include to be successful in the module process?</a:t>
                      </a:r>
                      <a:r>
                        <a:rPr lang="en-US" sz="11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Rating and Feedback</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i="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41094360"/>
                  </a:ext>
                </a:extLst>
              </a:tr>
              <a:tr h="5710503">
                <a:tc>
                  <a:txBody>
                    <a:bodyPr/>
                    <a:lstStyle/>
                    <a:p>
                      <a:pPr marL="0" marR="0">
                        <a:lnSpc>
                          <a:spcPct val="115000"/>
                        </a:lnSpc>
                        <a:spcBef>
                          <a:spcPts val="0"/>
                        </a:spcBef>
                        <a:spcAft>
                          <a:spcPts val="0"/>
                        </a:spcAft>
                      </a:pPr>
                      <a:r>
                        <a:rPr lang="en-US" sz="1000" b="1" i="1" dirty="0">
                          <a:effectLst/>
                          <a:latin typeface="Cambria" panose="02040503050406030204" pitchFamily="18" charset="0"/>
                          <a:ea typeface="Cambria" panose="02040503050406030204" pitchFamily="18" charset="0"/>
                          <a:cs typeface="Cambria" panose="02040503050406030204" pitchFamily="18" charset="0"/>
                        </a:rPr>
                        <a:t> </a:t>
                      </a:r>
                      <a:r>
                        <a:rPr lang="en-US" sz="1000" b="1" i="1" dirty="0" smtClean="0">
                          <a:effectLst/>
                          <a:latin typeface="Cambria" panose="02040503050406030204" pitchFamily="18" charset="0"/>
                          <a:ea typeface="Cambria" panose="02040503050406030204" pitchFamily="18" charset="0"/>
                          <a:cs typeface="Cambria" panose="02040503050406030204" pitchFamily="18" charset="0"/>
                        </a:rPr>
                        <a:t>2</a:t>
                      </a:r>
                      <a:r>
                        <a:rPr lang="en-US" sz="1000" b="1" i="1" dirty="0">
                          <a:effectLst/>
                          <a:latin typeface="Cambria" panose="02040503050406030204" pitchFamily="18" charset="0"/>
                          <a:ea typeface="Cambria" panose="02040503050406030204" pitchFamily="18" charset="0"/>
                          <a:cs typeface="Cambria" panose="02040503050406030204" pitchFamily="18" charset="0"/>
                        </a:rPr>
                        <a:t>. Impact on Practice</a:t>
                      </a: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b="1" i="1" dirty="0">
                          <a:effectLst/>
                          <a:latin typeface="Cambria" panose="02040503050406030204" pitchFamily="18" charset="0"/>
                          <a:ea typeface="Cambria" panose="02040503050406030204" pitchFamily="18" charset="0"/>
                          <a:cs typeface="Cambria" panose="02040503050406030204" pitchFamily="18" charset="0"/>
                        </a:rPr>
                        <a:t> </a:t>
                      </a: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b="1" i="1" dirty="0">
                          <a:effectLst/>
                          <a:latin typeface="Cambria" panose="02040503050406030204" pitchFamily="18" charset="0"/>
                          <a:ea typeface="Cambria" panose="02040503050406030204" pitchFamily="18" charset="0"/>
                          <a:cs typeface="Cambria" panose="02040503050406030204" pitchFamily="18" charset="0"/>
                        </a:rPr>
                        <a:t>Teachers apply new knowledge and skills learned to improve teaching.</a:t>
                      </a:r>
                      <a:endParaRPr lang="en-US" sz="1100" dirty="0">
                        <a:effectLst/>
                        <a:latin typeface="Arial" panose="020B0604020202020204" pitchFamily="34" charset="0"/>
                        <a:ea typeface="Arial" panose="020B0604020202020204" pitchFamily="34" charset="0"/>
                      </a:endParaRPr>
                    </a:p>
                    <a:p>
                      <a:pPr marL="285750" marR="0" indent="-228600">
                        <a:lnSpc>
                          <a:spcPct val="115000"/>
                        </a:lnSpc>
                        <a:spcBef>
                          <a:spcPts val="0"/>
                        </a:spcBef>
                        <a:spcAft>
                          <a:spcPts val="0"/>
                        </a:spcAft>
                      </a:pPr>
                      <a:r>
                        <a:rPr lang="en-US" sz="1000" i="1" dirty="0">
                          <a:effectLst/>
                          <a:latin typeface="Cambria" panose="02040503050406030204" pitchFamily="18" charset="0"/>
                          <a:ea typeface="Cambria" panose="02040503050406030204" pitchFamily="18" charset="0"/>
                          <a:cs typeface="Cambria" panose="02040503050406030204" pitchFamily="18" charset="0"/>
                        </a:rPr>
                        <a:t> </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a:t>
                      </a:r>
                      <a:r>
                        <a:rPr lang="en-US" sz="1000" u="none" strike="noStrike" dirty="0" smtClean="0">
                          <a:effectLst/>
                          <a:latin typeface="Calibri" panose="020F0502020204030204" pitchFamily="34" charset="0"/>
                          <a:ea typeface="Calibri" panose="020F0502020204030204" pitchFamily="34" charset="0"/>
                        </a:rPr>
                        <a:t>Explains</a:t>
                      </a:r>
                      <a:r>
                        <a:rPr lang="en-US" sz="1000" u="none" strike="noStrike" dirty="0">
                          <a:effectLst/>
                          <a:latin typeface="Calibri" panose="020F0502020204030204" pitchFamily="34" charset="0"/>
                          <a:ea typeface="Calibri" panose="020F0502020204030204" pitchFamily="34" charset="0"/>
                        </a:rPr>
                        <a:t>, using </a:t>
                      </a:r>
                      <a:r>
                        <a:rPr lang="en-US" sz="1000" b="1" u="none" strike="noStrike" dirty="0">
                          <a:effectLst/>
                          <a:latin typeface="Calibri" panose="020F0502020204030204" pitchFamily="34" charset="0"/>
                          <a:ea typeface="Calibri" panose="020F0502020204030204" pitchFamily="34" charset="0"/>
                        </a:rPr>
                        <a:t>specific examples/evidence,</a:t>
                      </a:r>
                      <a:r>
                        <a:rPr lang="en-US" sz="1000" u="none" strike="noStrike" dirty="0">
                          <a:effectLst/>
                          <a:latin typeface="Calibri" panose="020F0502020204030204" pitchFamily="34" charset="0"/>
                          <a:ea typeface="Calibri" panose="020F0502020204030204" pitchFamily="34" charset="0"/>
                        </a:rPr>
                        <a:t> how the teacher’s practice is different.</a:t>
                      </a:r>
                      <a:endParaRPr lang="en-US" sz="1100" u="none" strike="noStrike"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 </a:t>
                      </a:r>
                      <a:r>
                        <a:rPr lang="en-US" sz="1000" b="1" dirty="0">
                          <a:effectLst/>
                          <a:latin typeface="Calibri" panose="020F0502020204030204" pitchFamily="34" charset="0"/>
                          <a:ea typeface="Calibri" panose="020F0502020204030204" pitchFamily="34" charset="0"/>
                        </a:rPr>
                        <a:t>Meets the criteria for </a:t>
                      </a:r>
                      <a:r>
                        <a:rPr lang="en-US" sz="1000" b="1" i="1" dirty="0">
                          <a:effectLst/>
                          <a:latin typeface="Calibri" panose="020F0502020204030204" pitchFamily="34" charset="0"/>
                          <a:ea typeface="Calibri" panose="020F0502020204030204" pitchFamily="34" charset="0"/>
                        </a:rPr>
                        <a:t>Impact on Practice</a:t>
                      </a:r>
                      <a:endParaRPr lang="en-US" sz="1100" dirty="0">
                        <a:effectLst/>
                        <a:latin typeface="Arial" panose="020B0604020202020204" pitchFamily="34" charset="0"/>
                        <a:ea typeface="Arial" panose="020B0604020202020204" pitchFamily="34" charset="0"/>
                      </a:endParaRPr>
                    </a:p>
                    <a:p>
                      <a:pPr marL="457200" marR="0">
                        <a:lnSpc>
                          <a:spcPct val="100000"/>
                        </a:lnSpc>
                        <a:spcBef>
                          <a:spcPts val="0"/>
                        </a:spcBef>
                        <a:spcAft>
                          <a:spcPts val="0"/>
                        </a:spcAft>
                      </a:pPr>
                      <a:r>
                        <a:rPr lang="en-US" sz="600" b="1" i="1" dirty="0">
                          <a:effectLst/>
                          <a:latin typeface="Calibri" panose="020F0502020204030204" pitchFamily="34" charset="0"/>
                          <a:ea typeface="Calibri" panose="020F0502020204030204" pitchFamily="34" charset="0"/>
                        </a:rPr>
                        <a:t> </a:t>
                      </a:r>
                      <a:endParaRPr lang="en-US" sz="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includes specific examples/evidence to explain how your practice is different as a result of the learning you acquired in this module - way to go! Continue to implement and reflect on changes in your practice to positively impact student outcomes. </a:t>
                      </a:r>
                      <a:endParaRPr lang="en-US" sz="1100" u="none" strike="noStrike" dirty="0">
                        <a:effectLst/>
                        <a:latin typeface="Arial" panose="020B0604020202020204" pitchFamily="34" charset="0"/>
                        <a:ea typeface="Arial" panose="020B0604020202020204" pitchFamily="34" charset="0"/>
                      </a:endParaRPr>
                    </a:p>
                    <a:p>
                      <a:pPr marL="45720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 </a:t>
                      </a:r>
                      <a:r>
                        <a:rPr lang="en-US" sz="1000" b="1" dirty="0">
                          <a:effectLst/>
                          <a:latin typeface="Calibri" panose="020F0502020204030204" pitchFamily="34" charset="0"/>
                          <a:ea typeface="Calibri" panose="020F0502020204030204" pitchFamily="34" charset="0"/>
                        </a:rPr>
                        <a:t>Does not yet meet the criteria for </a:t>
                      </a:r>
                      <a:r>
                        <a:rPr lang="en-US" sz="1000" b="1" i="1" dirty="0">
                          <a:effectLst/>
                          <a:latin typeface="Calibri" panose="020F0502020204030204" pitchFamily="34" charset="0"/>
                          <a:ea typeface="Calibri" panose="020F0502020204030204" pitchFamily="34" charset="0"/>
                        </a:rPr>
                        <a:t>Impact on Practice</a:t>
                      </a:r>
                      <a:endParaRPr lang="en-US" sz="1100" dirty="0">
                        <a:effectLst/>
                        <a:latin typeface="Arial" panose="020B0604020202020204" pitchFamily="34" charset="0"/>
                        <a:ea typeface="Arial" panose="020B0604020202020204" pitchFamily="34" charset="0"/>
                      </a:endParaRPr>
                    </a:p>
                    <a:p>
                      <a:pPr marL="45720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does not include specific examples/evidence to explain how your practice is different. Provide </a:t>
                      </a:r>
                      <a:r>
                        <a:rPr lang="en-US" sz="1000" b="1" u="none" strike="noStrike" dirty="0">
                          <a:effectLst/>
                          <a:latin typeface="Calibri" panose="020F0502020204030204" pitchFamily="34" charset="0"/>
                          <a:ea typeface="Calibri" panose="020F0502020204030204" pitchFamily="34" charset="0"/>
                        </a:rPr>
                        <a:t>specific examples/evidence</a:t>
                      </a:r>
                      <a:r>
                        <a:rPr lang="en-US" sz="1000" u="none" strike="noStrike" dirty="0">
                          <a:effectLst/>
                          <a:latin typeface="Calibri" panose="020F0502020204030204" pitchFamily="34" charset="0"/>
                          <a:ea typeface="Calibri" panose="020F0502020204030204" pitchFamily="34" charset="0"/>
                        </a:rPr>
                        <a:t> of what you did differently in your practice during the 8 - 10 week module process.</a:t>
                      </a:r>
                      <a:endParaRPr lang="en-US" sz="1100" u="none" strike="noStrike" dirty="0">
                        <a:effectLst/>
                        <a:latin typeface="Arial" panose="020B0604020202020204" pitchFamily="34" charset="0"/>
                        <a:ea typeface="Arial" panose="020B0604020202020204" pitchFamily="34" charset="0"/>
                      </a:endParaRPr>
                    </a:p>
                    <a:p>
                      <a:pPr marL="45720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includes vague or general examples/evidence to explain how your practice is different. Provide</a:t>
                      </a:r>
                      <a:r>
                        <a:rPr lang="en-US" sz="1000" b="1" u="none" strike="noStrike" dirty="0">
                          <a:effectLst/>
                          <a:latin typeface="Calibri" panose="020F0502020204030204" pitchFamily="34" charset="0"/>
                          <a:ea typeface="Calibri" panose="020F0502020204030204" pitchFamily="34" charset="0"/>
                        </a:rPr>
                        <a:t> specific examples/evidence</a:t>
                      </a:r>
                      <a:r>
                        <a:rPr lang="en-US" sz="1000" u="none" strike="noStrike" dirty="0">
                          <a:effectLst/>
                          <a:latin typeface="Calibri" panose="020F0502020204030204" pitchFamily="34" charset="0"/>
                          <a:ea typeface="Calibri" panose="020F0502020204030204" pitchFamily="34" charset="0"/>
                        </a:rPr>
                        <a:t> of what you did differently in your practice during the 8 - 10 week module process. </a:t>
                      </a:r>
                      <a:endParaRPr lang="en-US" sz="1100" u="none" strike="noStrike" dirty="0">
                        <a:effectLst/>
                        <a:latin typeface="Arial" panose="020B0604020202020204" pitchFamily="34" charset="0"/>
                        <a:ea typeface="Arial" panose="020B0604020202020204" pitchFamily="34" charset="0"/>
                      </a:endParaRPr>
                    </a:p>
                    <a:p>
                      <a:pPr marL="45720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342900" marR="0" lvl="0" indent="-342900">
                        <a:lnSpc>
                          <a:spcPct val="115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describes changes in practice that took place over the course of the year, not during the 8-10 week module time frame.  TEAM modules focus on a short period of time so you can recall and reflect on specific examples that demonstrate how your practice changed, i.e., how you made different choices related  to content, outcomes, activities, etc. Provide specific examples/evidence of what you did differently in your practice during the 8-10 week module time frame. </a:t>
                      </a:r>
                      <a:endParaRPr lang="en-US" sz="1100" u="none" strike="noStrike"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02664626"/>
                  </a:ext>
                </a:extLst>
              </a:tr>
            </a:tbl>
          </a:graphicData>
        </a:graphic>
      </p:graphicFrame>
    </p:spTree>
    <p:extLst>
      <p:ext uri="{BB962C8B-B14F-4D97-AF65-F5344CB8AC3E}">
        <p14:creationId xmlns:p14="http://schemas.microsoft.com/office/powerpoint/2010/main" val="1406596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44CAB7-4390-4F14-957C-AD643E674F15}" type="slidenum">
              <a:rPr lang="en-US" smtClean="0"/>
              <a:t>45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44068595"/>
              </p:ext>
            </p:extLst>
          </p:nvPr>
        </p:nvGraphicFramePr>
        <p:xfrm>
          <a:off x="0" y="4382"/>
          <a:ext cx="9144000" cy="6904583"/>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2371617223"/>
                    </a:ext>
                  </a:extLst>
                </a:gridCol>
                <a:gridCol w="3017520">
                  <a:extLst>
                    <a:ext uri="{9D8B030D-6E8A-4147-A177-3AD203B41FA5}">
                      <a16:colId xmlns:a16="http://schemas.microsoft.com/office/drawing/2014/main" val="2091523653"/>
                    </a:ext>
                  </a:extLst>
                </a:gridCol>
                <a:gridCol w="3108960">
                  <a:extLst>
                    <a:ext uri="{9D8B030D-6E8A-4147-A177-3AD203B41FA5}">
                      <a16:colId xmlns:a16="http://schemas.microsoft.com/office/drawing/2014/main" val="2003297105"/>
                    </a:ext>
                  </a:extLst>
                </a:gridCol>
              </a:tblGrid>
              <a:tr h="387303">
                <a:tc gridSpan="3">
                  <a:txBody>
                    <a:bodyPr/>
                    <a:lstStyle/>
                    <a:p>
                      <a:pPr algn="ctr"/>
                      <a:r>
                        <a:rPr lang="en-US" sz="1800" b="1" kern="1200" dirty="0" smtClean="0">
                          <a:solidFill>
                            <a:schemeClr val="lt1"/>
                          </a:solidFill>
                          <a:effectLst/>
                          <a:latin typeface="+mn-lt"/>
                          <a:ea typeface="+mn-ea"/>
                          <a:cs typeface="+mn-cs"/>
                        </a:rPr>
                        <a:t>TEAM Criteria for Success – Reflection Paper or Project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27509781"/>
                  </a:ext>
                </a:extLst>
              </a:tr>
              <a:tr h="817774">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Module Process Expectations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Criteria for Success</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100" i="1" dirty="0">
                          <a:effectLst/>
                          <a:latin typeface="Arial" panose="020B0604020202020204" pitchFamily="34" charset="0"/>
                          <a:ea typeface="Arial" panose="020B0604020202020204" pitchFamily="34" charset="0"/>
                        </a:rPr>
                        <a:t>What does the beginning teacher need to include to be successful in the module process?</a:t>
                      </a:r>
                      <a:r>
                        <a:rPr lang="en-US" sz="11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Rating and Feedback</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200" i="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41094360"/>
                  </a:ext>
                </a:extLst>
              </a:tr>
              <a:tr h="5648540">
                <a:tc>
                  <a:txBody>
                    <a:bodyPr/>
                    <a:lstStyle/>
                    <a:p>
                      <a:pPr marL="0" marR="0">
                        <a:lnSpc>
                          <a:spcPct val="115000"/>
                        </a:lnSpc>
                        <a:spcBef>
                          <a:spcPts val="0"/>
                        </a:spcBef>
                        <a:spcAft>
                          <a:spcPts val="0"/>
                        </a:spcAft>
                      </a:pPr>
                      <a:r>
                        <a:rPr lang="en-US" sz="1100" b="1" i="1" dirty="0">
                          <a:effectLst/>
                          <a:latin typeface="Cambria" panose="02040503050406030204" pitchFamily="18" charset="0"/>
                          <a:ea typeface="Cambria" panose="02040503050406030204" pitchFamily="18" charset="0"/>
                          <a:cs typeface="Cambria" panose="02040503050406030204" pitchFamily="18" charset="0"/>
                        </a:rPr>
                        <a:t> </a:t>
                      </a:r>
                      <a:r>
                        <a:rPr lang="en-US" sz="1100" b="1" i="1" dirty="0" smtClean="0">
                          <a:effectLst/>
                          <a:latin typeface="Cambria" panose="02040503050406030204" pitchFamily="18" charset="0"/>
                          <a:ea typeface="Cambria" panose="02040503050406030204" pitchFamily="18" charset="0"/>
                          <a:cs typeface="Cambria" panose="02040503050406030204" pitchFamily="18" charset="0"/>
                        </a:rPr>
                        <a:t>3</a:t>
                      </a:r>
                      <a:r>
                        <a:rPr lang="en-US" sz="1100" b="1" i="1" dirty="0">
                          <a:effectLst/>
                          <a:latin typeface="Cambria" panose="02040503050406030204" pitchFamily="18" charset="0"/>
                          <a:ea typeface="Cambria" panose="02040503050406030204" pitchFamily="18" charset="0"/>
                          <a:cs typeface="Cambria" panose="02040503050406030204" pitchFamily="18" charset="0"/>
                        </a:rPr>
                        <a:t>. Impact on Students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b="1" i="1" dirty="0">
                          <a:effectLst/>
                          <a:latin typeface="Cambria" panose="02040503050406030204" pitchFamily="18" charset="0"/>
                          <a:ea typeface="Cambria" panose="02040503050406030204" pitchFamily="18" charset="0"/>
                          <a:cs typeface="Cambria" panose="02040503050406030204" pitchFamily="18"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b="1" i="1" dirty="0">
                          <a:effectLst/>
                          <a:latin typeface="Cambria" panose="02040503050406030204" pitchFamily="18" charset="0"/>
                          <a:ea typeface="Cambria" panose="02040503050406030204" pitchFamily="18" charset="0"/>
                          <a:cs typeface="Cambria" panose="02040503050406030204" pitchFamily="18"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b="1" i="1" dirty="0">
                          <a:effectLst/>
                          <a:latin typeface="Cambria" panose="02040503050406030204" pitchFamily="18" charset="0"/>
                          <a:ea typeface="Cambria" panose="02040503050406030204" pitchFamily="18" charset="0"/>
                          <a:cs typeface="Cambria" panose="02040503050406030204" pitchFamily="18" charset="0"/>
                        </a:rPr>
                        <a:t>Student learning and achievement improve as a result of teachers applying the new knowledge and skills learned.</a:t>
                      </a:r>
                      <a:br>
                        <a:rPr lang="en-US" sz="1100" b="1" i="1" dirty="0">
                          <a:effectLst/>
                          <a:latin typeface="Cambria" panose="02040503050406030204" pitchFamily="18" charset="0"/>
                          <a:ea typeface="Cambria" panose="02040503050406030204" pitchFamily="18" charset="0"/>
                          <a:cs typeface="Cambria" panose="02040503050406030204" pitchFamily="18" charset="0"/>
                        </a:rPr>
                      </a:b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effectLst/>
                          <a:latin typeface="Calibri" panose="020F0502020204030204" pitchFamily="34" charset="0"/>
                          <a:ea typeface="Calibri" panose="020F0502020204030204" pitchFamily="34" charset="0"/>
                        </a:rPr>
                        <a:t>Explains</a:t>
                      </a:r>
                      <a:r>
                        <a:rPr lang="en-US" sz="1100" u="none" strike="noStrike" dirty="0">
                          <a:effectLst/>
                          <a:latin typeface="Calibri" panose="020F0502020204030204" pitchFamily="34" charset="0"/>
                          <a:ea typeface="Calibri" panose="020F0502020204030204" pitchFamily="34" charset="0"/>
                        </a:rPr>
                        <a:t>, using </a:t>
                      </a:r>
                      <a:r>
                        <a:rPr lang="en-US" sz="1100" b="1" u="none" strike="noStrike" dirty="0">
                          <a:effectLst/>
                          <a:latin typeface="Calibri" panose="020F0502020204030204" pitchFamily="34" charset="0"/>
                          <a:ea typeface="Calibri" panose="020F0502020204030204" pitchFamily="34" charset="0"/>
                        </a:rPr>
                        <a:t>specific examples/evidence</a:t>
                      </a:r>
                      <a:r>
                        <a:rPr lang="en-US" sz="1100" u="none" strike="noStrike" dirty="0">
                          <a:effectLst/>
                          <a:latin typeface="Calibri" panose="020F0502020204030204" pitchFamily="34" charset="0"/>
                          <a:ea typeface="Calibri" panose="020F0502020204030204" pitchFamily="34" charset="0"/>
                        </a:rPr>
                        <a:t>, how student performance/learning has improved as a result of changes in the teacher’s practice.  </a:t>
                      </a:r>
                      <a:endParaRPr lang="en-US" sz="1400" u="none" strike="noStrike"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endParaRPr lang="en-US" sz="1400"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rPr>
                        <a:t> </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 </a:t>
                      </a:r>
                      <a:r>
                        <a:rPr lang="en-US" sz="1000" b="1" dirty="0">
                          <a:effectLst/>
                          <a:latin typeface="Calibri" panose="020F0502020204030204" pitchFamily="34" charset="0"/>
                          <a:ea typeface="Calibri" panose="020F0502020204030204" pitchFamily="34" charset="0"/>
                        </a:rPr>
                        <a:t>Meets the criteria for </a:t>
                      </a:r>
                      <a:r>
                        <a:rPr lang="en-US" sz="1000" b="1" i="1" dirty="0">
                          <a:effectLst/>
                          <a:latin typeface="Calibri" panose="020F0502020204030204" pitchFamily="34" charset="0"/>
                          <a:ea typeface="Calibri" panose="020F0502020204030204" pitchFamily="34" charset="0"/>
                        </a:rPr>
                        <a:t>Impact on Students</a:t>
                      </a:r>
                      <a:endParaRPr lang="en-US" sz="1100" dirty="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sz="600" b="1" i="1" dirty="0">
                          <a:effectLst/>
                          <a:latin typeface="Calibri" panose="020F0502020204030204" pitchFamily="34" charset="0"/>
                          <a:ea typeface="Calibri" panose="020F0502020204030204" pitchFamily="34" charset="0"/>
                        </a:rPr>
                        <a:t> </a:t>
                      </a:r>
                      <a:endParaRPr lang="en-US" sz="600" dirty="0">
                        <a:effectLst/>
                        <a:latin typeface="Arial" panose="020B0604020202020204" pitchFamily="34" charset="0"/>
                        <a:ea typeface="Arial" panose="020B0604020202020204" pitchFamily="34" charset="0"/>
                      </a:endParaRPr>
                    </a:p>
                    <a:p>
                      <a:pPr marL="182880" marR="0" lvl="0" indent="-182880">
                        <a:lnSpc>
                          <a:spcPct val="114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includes specific examples/evidence to explain how student performance/learning has improved as a result of changes in your practice - well done! Continue to reflect on specific examples/evidence of the impact of your practice on student outcomes to maximize learning. </a:t>
                      </a:r>
                      <a:endParaRPr lang="en-US" sz="110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 </a:t>
                      </a:r>
                      <a:r>
                        <a:rPr lang="en-US" sz="1000" b="1" dirty="0">
                          <a:effectLst/>
                          <a:latin typeface="Calibri" panose="020F0502020204030204" pitchFamily="34" charset="0"/>
                          <a:ea typeface="Calibri" panose="020F0502020204030204" pitchFamily="34" charset="0"/>
                        </a:rPr>
                        <a:t>Does not yet meet the criteria for </a:t>
                      </a:r>
                      <a:r>
                        <a:rPr lang="en-US" sz="1000" b="1" i="1" dirty="0">
                          <a:effectLst/>
                          <a:latin typeface="Calibri" panose="020F0502020204030204" pitchFamily="34" charset="0"/>
                          <a:ea typeface="Calibri" panose="020F0502020204030204" pitchFamily="34" charset="0"/>
                        </a:rPr>
                        <a:t>Impact on Students </a:t>
                      </a:r>
                      <a:endParaRPr lang="en-US" sz="1100" dirty="0">
                        <a:effectLst/>
                        <a:latin typeface="Arial" panose="020B0604020202020204" pitchFamily="34" charset="0"/>
                        <a:ea typeface="Arial" panose="020B0604020202020204" pitchFamily="34" charset="0"/>
                      </a:endParaRPr>
                    </a:p>
                    <a:p>
                      <a:pPr marL="0" marR="0" algn="l" defTabSz="457200" rtl="0" eaLnBrk="1" latinLnBrk="0" hangingPunct="1">
                        <a:lnSpc>
                          <a:spcPct val="100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182880" marR="0" lvl="0" indent="-182880">
                        <a:lnSpc>
                          <a:spcPct val="114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does not include specific examples/evidence of improved student performance/learning. Provide</a:t>
                      </a:r>
                      <a:r>
                        <a:rPr lang="en-US" sz="1000" b="1" u="none" strike="noStrike" dirty="0">
                          <a:effectLst/>
                          <a:latin typeface="Calibri" panose="020F0502020204030204" pitchFamily="34" charset="0"/>
                          <a:ea typeface="Calibri" panose="020F0502020204030204" pitchFamily="34" charset="0"/>
                        </a:rPr>
                        <a:t> specific examples/evidence</a:t>
                      </a:r>
                      <a:r>
                        <a:rPr lang="en-US" sz="1000" u="none" strike="noStrike" dirty="0">
                          <a:effectLst/>
                          <a:latin typeface="Calibri" panose="020F0502020204030204" pitchFamily="34" charset="0"/>
                          <a:ea typeface="Calibri" panose="020F0502020204030204" pitchFamily="34" charset="0"/>
                        </a:rPr>
                        <a:t> of how student performance/learning has improved as a result of your change in teaching practice during this module. </a:t>
                      </a:r>
                      <a:endParaRPr lang="en-US" sz="110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14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182880" marR="0" lvl="0" indent="-182880">
                        <a:lnSpc>
                          <a:spcPct val="114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includes vague or general examples/evidence to explain how student performance/learning have improved. Provide</a:t>
                      </a:r>
                      <a:r>
                        <a:rPr lang="en-US" sz="1000" b="1" u="none" strike="noStrike" dirty="0">
                          <a:effectLst/>
                          <a:latin typeface="Calibri" panose="020F0502020204030204" pitchFamily="34" charset="0"/>
                          <a:ea typeface="Calibri" panose="020F0502020204030204" pitchFamily="34" charset="0"/>
                        </a:rPr>
                        <a:t> specific examples/evidence</a:t>
                      </a:r>
                      <a:r>
                        <a:rPr lang="en-US" sz="1000" u="none" strike="noStrike" dirty="0">
                          <a:effectLst/>
                          <a:latin typeface="Calibri" panose="020F0502020204030204" pitchFamily="34" charset="0"/>
                          <a:ea typeface="Calibri" panose="020F0502020204030204" pitchFamily="34" charset="0"/>
                        </a:rPr>
                        <a:t> of how student performance/learning has improved as a result of your change in teaching practice during this module. </a:t>
                      </a:r>
                      <a:endParaRPr lang="en-US" sz="1100" u="none" strike="noStrike" dirty="0">
                        <a:effectLst/>
                        <a:latin typeface="Arial" panose="020B0604020202020204" pitchFamily="34" charset="0"/>
                        <a:ea typeface="Arial" panose="020B0604020202020204" pitchFamily="34" charset="0"/>
                      </a:endParaRPr>
                    </a:p>
                    <a:p>
                      <a:pPr marL="0" marR="0" algn="l" defTabSz="457200" rtl="0" eaLnBrk="1" latinLnBrk="0" hangingPunct="1">
                        <a:lnSpc>
                          <a:spcPct val="114000"/>
                        </a:lnSpc>
                        <a:spcBef>
                          <a:spcPts val="0"/>
                        </a:spcBef>
                        <a:spcAft>
                          <a:spcPts val="0"/>
                        </a:spcAft>
                      </a:pPr>
                      <a:r>
                        <a:rPr lang="en-US" sz="600" b="1" i="1" kern="1200" dirty="0">
                          <a:solidFill>
                            <a:schemeClr val="dk1"/>
                          </a:solidFill>
                          <a:effectLst/>
                          <a:latin typeface="Calibri" panose="020F0502020204030204" pitchFamily="34" charset="0"/>
                          <a:ea typeface="Calibri" panose="020F0502020204030204" pitchFamily="34" charset="0"/>
                          <a:cs typeface="+mn-cs"/>
                        </a:rPr>
                        <a:t> </a:t>
                      </a:r>
                    </a:p>
                    <a:p>
                      <a:pPr marL="182880" marR="0" lvl="0" indent="-182880">
                        <a:lnSpc>
                          <a:spcPct val="114000"/>
                        </a:lnSpc>
                        <a:spcBef>
                          <a:spcPts val="0"/>
                        </a:spcBef>
                        <a:spcAft>
                          <a:spcPts val="0"/>
                        </a:spcAft>
                        <a:buFont typeface="Arial" panose="020B0604020202020204" pitchFamily="34" charset="0"/>
                        <a:buChar char="❏"/>
                      </a:pPr>
                      <a:r>
                        <a:rPr lang="en-US" sz="1000" u="none" strike="noStrike" dirty="0">
                          <a:effectLst/>
                          <a:latin typeface="Calibri" panose="020F0502020204030204" pitchFamily="34" charset="0"/>
                          <a:ea typeface="Calibri" panose="020F0502020204030204" pitchFamily="34" charset="0"/>
                        </a:rPr>
                        <a:t>The paper/project describes changes in practice that took place over the course of the year, not during the 8-10 week module time frame.  TEAM modules focus on a short period of time so you can recall and reflect on the daily impact on student learning. Provide specific examples/evidence of improved student performance/learning during the 8-10 week module time frame. </a:t>
                      </a:r>
                      <a:endParaRPr lang="en-US" sz="1100" u="none" strike="noStrike"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rPr>
                        <a:t> </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02664626"/>
                  </a:ext>
                </a:extLst>
              </a:tr>
            </a:tbl>
          </a:graphicData>
        </a:graphic>
      </p:graphicFrame>
    </p:spTree>
    <p:extLst>
      <p:ext uri="{BB962C8B-B14F-4D97-AF65-F5344CB8AC3E}">
        <p14:creationId xmlns:p14="http://schemas.microsoft.com/office/powerpoint/2010/main" val="360638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5: </a:t>
            </a:r>
            <a:r>
              <a:rPr lang="en-US" dirty="0" smtClean="0"/>
              <a:t/>
            </a:r>
            <a:br>
              <a:rPr lang="en-US" dirty="0" smtClean="0"/>
            </a:br>
            <a:r>
              <a:rPr lang="en-US" dirty="0" smtClean="0"/>
              <a:t>Professional </a:t>
            </a:r>
            <a:r>
              <a:rPr lang="en-US" dirty="0"/>
              <a:t>Responsibility</a:t>
            </a:r>
          </a:p>
        </p:txBody>
      </p:sp>
      <p:sp>
        <p:nvSpPr>
          <p:cNvPr id="3" name="Content Placeholder 2"/>
          <p:cNvSpPr>
            <a:spLocks noGrp="1"/>
          </p:cNvSpPr>
          <p:nvPr>
            <p:ph idx="1"/>
          </p:nvPr>
        </p:nvSpPr>
        <p:spPr/>
        <p:txBody>
          <a:bodyPr/>
          <a:lstStyle/>
          <a:p>
            <a:r>
              <a:rPr lang="en-US" sz="2400" dirty="0"/>
              <a:t>By design, this module will serve to educate new teachers about their professional responsibility in regard to: </a:t>
            </a:r>
            <a:endParaRPr lang="en-US" sz="2400" dirty="0" smtClean="0"/>
          </a:p>
          <a:p>
            <a:pPr marL="914400" lvl="2" indent="0">
              <a:buNone/>
            </a:pPr>
            <a:r>
              <a:rPr lang="en-US" sz="1800" dirty="0" smtClean="0"/>
              <a:t>1</a:t>
            </a:r>
            <a:r>
              <a:rPr lang="en-US" sz="1800" dirty="0"/>
              <a:t>) expectations for ethical and moral integrity and </a:t>
            </a:r>
            <a:endParaRPr lang="en-US" sz="1800" dirty="0" smtClean="0"/>
          </a:p>
          <a:p>
            <a:pPr marL="914400" lvl="2" indent="0">
              <a:buNone/>
            </a:pPr>
            <a:r>
              <a:rPr lang="en-US" sz="1800" dirty="0" smtClean="0"/>
              <a:t>2</a:t>
            </a:r>
            <a:r>
              <a:rPr lang="en-US" sz="1800" dirty="0"/>
              <a:t>) making connections beyond the classroom to the larger school/district educational community and to the community of student and families. </a:t>
            </a:r>
            <a:endParaRPr lang="en-US" sz="1800" dirty="0" smtClean="0"/>
          </a:p>
          <a:p>
            <a:pPr marL="0" indent="0">
              <a:buNone/>
            </a:pPr>
            <a:endParaRPr lang="en-US" sz="400" dirty="0" smtClean="0"/>
          </a:p>
          <a:p>
            <a:r>
              <a:rPr lang="en-US" sz="2400" dirty="0" smtClean="0"/>
              <a:t>To </a:t>
            </a:r>
            <a:r>
              <a:rPr lang="en-US" sz="2400" dirty="0"/>
              <a:t>fulfill Module 5 requirements, teachers must engage in </a:t>
            </a:r>
            <a:r>
              <a:rPr lang="en-US" sz="2400" b="1" dirty="0">
                <a:solidFill>
                  <a:schemeClr val="accent5">
                    <a:lumMod val="75000"/>
                  </a:schemeClr>
                </a:solidFill>
              </a:rPr>
              <a:t>district-facilitated conversations </a:t>
            </a:r>
            <a:r>
              <a:rPr lang="en-US" sz="2400" dirty="0"/>
              <a:t>that focus on </a:t>
            </a:r>
            <a:r>
              <a:rPr lang="en-US" sz="2400" b="1" dirty="0">
                <a:solidFill>
                  <a:schemeClr val="accent5">
                    <a:lumMod val="75000"/>
                  </a:schemeClr>
                </a:solidFill>
              </a:rPr>
              <a:t>ethical and professional dilemmas</a:t>
            </a:r>
            <a:r>
              <a:rPr lang="en-US" sz="2400" b="1" dirty="0"/>
              <a:t> </a:t>
            </a:r>
            <a:r>
              <a:rPr lang="en-US" sz="2400" dirty="0"/>
              <a:t>for teachers, and complete an online questionnaire, available on their dashboard. </a:t>
            </a:r>
            <a:endParaRPr lang="en-US" sz="2400" dirty="0" smtClean="0"/>
          </a:p>
          <a:p>
            <a:r>
              <a:rPr lang="en-US" sz="2400" dirty="0" smtClean="0"/>
              <a:t>A project/reflection </a:t>
            </a:r>
            <a:r>
              <a:rPr lang="en-US" sz="2400" dirty="0"/>
              <a:t>paper is not required for Module 5.</a:t>
            </a:r>
          </a:p>
        </p:txBody>
      </p:sp>
      <p:sp>
        <p:nvSpPr>
          <p:cNvPr id="4" name="Slide Number Placeholder 3"/>
          <p:cNvSpPr>
            <a:spLocks noGrp="1"/>
          </p:cNvSpPr>
          <p:nvPr>
            <p:ph type="sldNum" sz="quarter" idx="12"/>
          </p:nvPr>
        </p:nvSpPr>
        <p:spPr/>
        <p:txBody>
          <a:bodyPr/>
          <a:lstStyle/>
          <a:p>
            <a:fld id="{3C44CAB7-4390-4F14-957C-AD643E674F15}" type="slidenum">
              <a:rPr lang="en-US" smtClean="0"/>
              <a:t>46</a:t>
            </a:fld>
            <a:endParaRPr lang="en-US"/>
          </a:p>
        </p:txBody>
      </p:sp>
    </p:spTree>
    <p:extLst>
      <p:ext uri="{BB962C8B-B14F-4D97-AF65-F5344CB8AC3E}">
        <p14:creationId xmlns:p14="http://schemas.microsoft.com/office/powerpoint/2010/main" val="15016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8" presetClass="emph" presetSubtype="0" fill="hold" nodeType="withEffect">
                                  <p:stCondLst>
                                    <p:cond delay="0"/>
                                  </p:stCondLst>
                                  <p:iterate type="lt">
                                    <p:tmPct val="4000"/>
                                  </p:iterate>
                                  <p:childTnLst>
                                    <p:set>
                                      <p:cBhvr override="childStyle">
                                        <p:cTn id="24"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Reviewer Capacity</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2468" b="2151"/>
          <a:stretch/>
        </p:blipFill>
        <p:spPr>
          <a:xfrm>
            <a:off x="1307591" y="1699328"/>
            <a:ext cx="6708403" cy="3560496"/>
          </a:xfrm>
        </p:spPr>
      </p:pic>
      <p:sp>
        <p:nvSpPr>
          <p:cNvPr id="4" name="Slide Number Placeholder 3"/>
          <p:cNvSpPr>
            <a:spLocks noGrp="1"/>
          </p:cNvSpPr>
          <p:nvPr>
            <p:ph type="sldNum" sz="quarter" idx="12"/>
          </p:nvPr>
        </p:nvSpPr>
        <p:spPr/>
        <p:txBody>
          <a:bodyPr/>
          <a:lstStyle/>
          <a:p>
            <a:fld id="{24F2258D-CF54-2C4E-9726-8648A0B8DDCC}" type="slidenum">
              <a:rPr lang="en-US" smtClean="0"/>
              <a:t>47</a:t>
            </a:fld>
            <a:endParaRPr lang="en-US" dirty="0"/>
          </a:p>
        </p:txBody>
      </p:sp>
    </p:spTree>
    <p:extLst>
      <p:ext uri="{BB962C8B-B14F-4D97-AF65-F5344CB8AC3E}">
        <p14:creationId xmlns:p14="http://schemas.microsoft.com/office/powerpoint/2010/main" val="3718472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Reviewer Capacity</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48</a:t>
            </a:fld>
            <a:endParaRPr lang="en-US" dirty="0"/>
          </a:p>
        </p:txBody>
      </p:sp>
      <p:grpSp>
        <p:nvGrpSpPr>
          <p:cNvPr id="3" name="Group 2"/>
          <p:cNvGrpSpPr/>
          <p:nvPr/>
        </p:nvGrpSpPr>
        <p:grpSpPr>
          <a:xfrm>
            <a:off x="457200" y="1546479"/>
            <a:ext cx="8229600" cy="3567687"/>
            <a:chOff x="137922" y="1546479"/>
            <a:chExt cx="8821180" cy="3930777"/>
          </a:xfrm>
        </p:grpSpPr>
        <p:pic>
          <p:nvPicPr>
            <p:cNvPr id="7" name="Picture 6"/>
            <p:cNvPicPr>
              <a:picLocks noChangeAspect="1"/>
            </p:cNvPicPr>
            <p:nvPr/>
          </p:nvPicPr>
          <p:blipFill>
            <a:blip r:embed="rId2"/>
            <a:stretch>
              <a:fillRect/>
            </a:stretch>
          </p:blipFill>
          <p:spPr>
            <a:xfrm>
              <a:off x="137922" y="1546479"/>
              <a:ext cx="8821180" cy="3930777"/>
            </a:xfrm>
            <a:prstGeom prst="rect">
              <a:avLst/>
            </a:prstGeom>
          </p:spPr>
        </p:pic>
        <p:sp>
          <p:nvSpPr>
            <p:cNvPr id="8" name="Right Arrow 7"/>
            <p:cNvSpPr/>
            <p:nvPr/>
          </p:nvSpPr>
          <p:spPr>
            <a:xfrm>
              <a:off x="4791456" y="4992624"/>
              <a:ext cx="987552" cy="2011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ight Arrow 8"/>
            <p:cNvSpPr/>
            <p:nvPr/>
          </p:nvSpPr>
          <p:spPr>
            <a:xfrm>
              <a:off x="7210243" y="4992624"/>
              <a:ext cx="987552" cy="2011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ight Arrow 9"/>
            <p:cNvSpPr/>
            <p:nvPr/>
          </p:nvSpPr>
          <p:spPr>
            <a:xfrm rot="5400000">
              <a:off x="262128" y="3992880"/>
              <a:ext cx="987552" cy="2011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148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Reviewer Capacity</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49</a:t>
            </a:fld>
            <a:endParaRPr lang="en-US" dirty="0"/>
          </a:p>
        </p:txBody>
      </p:sp>
      <p:sp>
        <p:nvSpPr>
          <p:cNvPr id="10" name="Right Arrow 9"/>
          <p:cNvSpPr/>
          <p:nvPr/>
        </p:nvSpPr>
        <p:spPr>
          <a:xfrm rot="10800000">
            <a:off x="2307335" y="4251690"/>
            <a:ext cx="987552" cy="2011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3" name="Group 12"/>
          <p:cNvGrpSpPr/>
          <p:nvPr/>
        </p:nvGrpSpPr>
        <p:grpSpPr>
          <a:xfrm>
            <a:off x="152173" y="1756332"/>
            <a:ext cx="8839654" cy="3227148"/>
            <a:chOff x="152173" y="1756332"/>
            <a:chExt cx="8839654" cy="3227148"/>
          </a:xfrm>
        </p:grpSpPr>
        <p:grpSp>
          <p:nvGrpSpPr>
            <p:cNvPr id="6" name="Group 5"/>
            <p:cNvGrpSpPr/>
            <p:nvPr/>
          </p:nvGrpSpPr>
          <p:grpSpPr>
            <a:xfrm>
              <a:off x="152173" y="1756332"/>
              <a:ext cx="8839654" cy="3227148"/>
              <a:chOff x="234469" y="1939848"/>
              <a:chExt cx="8839654" cy="297830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9" y="1939848"/>
                <a:ext cx="8839654" cy="2978303"/>
              </a:xfrm>
              <a:prstGeom prst="rect">
                <a:avLst/>
              </a:prstGeom>
            </p:spPr>
          </p:pic>
          <p:sp>
            <p:nvSpPr>
              <p:cNvPr id="5" name="Rectangle 4"/>
              <p:cNvSpPr/>
              <p:nvPr/>
            </p:nvSpPr>
            <p:spPr>
              <a:xfrm>
                <a:off x="2527628" y="2048256"/>
                <a:ext cx="914400" cy="234492"/>
              </a:xfrm>
              <a:prstGeom prst="rect">
                <a:avLst/>
              </a:prstGeom>
              <a:solidFill>
                <a:srgbClr val="FAFA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103376" y="3915129"/>
                <a:ext cx="2572512" cy="1739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a:off x="1205713" y="2240335"/>
              <a:ext cx="1409471" cy="2344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p:nvSpPr>
        <p:spPr>
          <a:xfrm>
            <a:off x="1021078" y="3488012"/>
            <a:ext cx="2572512" cy="188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862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Program</a:t>
            </a:r>
            <a:endParaRPr lang="en-US" dirty="0"/>
          </a:p>
        </p:txBody>
      </p:sp>
      <p:sp>
        <p:nvSpPr>
          <p:cNvPr id="3" name="Content Placeholder 2"/>
          <p:cNvSpPr>
            <a:spLocks noGrp="1"/>
          </p:cNvSpPr>
          <p:nvPr>
            <p:ph idx="1"/>
          </p:nvPr>
        </p:nvSpPr>
        <p:spPr>
          <a:xfrm>
            <a:off x="457200" y="1508918"/>
            <a:ext cx="4681728" cy="4525963"/>
          </a:xfrm>
        </p:spPr>
        <p:txBody>
          <a:bodyPr>
            <a:normAutofit/>
          </a:bodyPr>
          <a:lstStyle/>
          <a:p>
            <a:pPr marL="0" indent="0">
              <a:buNone/>
            </a:pPr>
            <a:r>
              <a:rPr lang="en-US" sz="2400" dirty="0" smtClean="0">
                <a:solidFill>
                  <a:srgbClr val="000000"/>
                </a:solidFill>
              </a:rPr>
              <a:t>Continues </a:t>
            </a:r>
            <a:r>
              <a:rPr lang="en-US" sz="2400" dirty="0">
                <a:solidFill>
                  <a:srgbClr val="000000"/>
                </a:solidFill>
              </a:rPr>
              <a:t>to be recognized both regionally and nationally for its positive impact on teacher retention, mentor training and on-going professional development </a:t>
            </a:r>
            <a:r>
              <a:rPr lang="en-US" sz="2400" dirty="0" smtClean="0">
                <a:solidFill>
                  <a:srgbClr val="000000"/>
                </a:solidFill>
              </a:rPr>
              <a:t>that promotes </a:t>
            </a:r>
            <a:r>
              <a:rPr lang="en-US" sz="2400" dirty="0">
                <a:solidFill>
                  <a:srgbClr val="000000"/>
                </a:solidFill>
              </a:rPr>
              <a:t>positive classroom environments, establishing strong relationships and emphasis on culturally responsive pedagogy and instruction.</a:t>
            </a:r>
          </a:p>
          <a:p>
            <a:endParaRPr lang="en-US" sz="2400" dirty="0"/>
          </a:p>
        </p:txBody>
      </p:sp>
      <p:sp>
        <p:nvSpPr>
          <p:cNvPr id="4" name="Slide Number Placeholder 3"/>
          <p:cNvSpPr>
            <a:spLocks noGrp="1"/>
          </p:cNvSpPr>
          <p:nvPr>
            <p:ph type="sldNum" sz="quarter" idx="12"/>
          </p:nvPr>
        </p:nvSpPr>
        <p:spPr/>
        <p:txBody>
          <a:bodyPr/>
          <a:lstStyle/>
          <a:p>
            <a:fld id="{24F2258D-CF54-2C4E-9726-8648A0B8DDCC}" type="slidenum">
              <a:rPr lang="en-US" smtClean="0"/>
              <a:t>5</a:t>
            </a:fld>
            <a:endParaRPr lang="en-US" dirty="0"/>
          </a:p>
        </p:txBody>
      </p:sp>
      <p:pic>
        <p:nvPicPr>
          <p:cNvPr id="5" name="Picture 4" descr="Article: Masterclass in Recognition and Appreciation ..."/>
          <p:cNvPicPr>
            <a:picLocks noChangeAspect="1"/>
          </p:cNvPicPr>
          <p:nvPr/>
        </p:nvPicPr>
        <p:blipFill rotWithShape="1">
          <a:blip r:embed="rId3">
            <a:extLst>
              <a:ext uri="{BEBA8EAE-BF5A-486C-A8C5-ECC9F3942E4B}">
                <a14:imgProps xmlns:a14="http://schemas.microsoft.com/office/drawing/2010/main">
                  <a14:imgLayer r:embed="rId4">
                    <a14:imgEffect>
                      <a14:backgroundRemoval t="1425" b="89744" l="9936" r="89904"/>
                    </a14:imgEffect>
                  </a14:imgLayer>
                </a14:imgProps>
              </a:ext>
              <a:ext uri="{28A0092B-C50C-407E-A947-70E740481C1C}">
                <a14:useLocalDpi xmlns:a14="http://schemas.microsoft.com/office/drawing/2010/main" val="0"/>
              </a:ext>
            </a:extLst>
          </a:blip>
          <a:srcRect l="22787" r="19875" b="22513"/>
          <a:stretch/>
        </p:blipFill>
        <p:spPr>
          <a:xfrm>
            <a:off x="4764463" y="1693355"/>
            <a:ext cx="4099644" cy="3116390"/>
          </a:xfrm>
          <a:prstGeom prst="rect">
            <a:avLst/>
          </a:prstGeom>
        </p:spPr>
      </p:pic>
    </p:spTree>
    <p:extLst>
      <p:ext uri="{BB962C8B-B14F-4D97-AF65-F5344CB8AC3E}">
        <p14:creationId xmlns:p14="http://schemas.microsoft.com/office/powerpoint/2010/main" val="3562859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 January</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50</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6810044"/>
              </p:ext>
            </p:extLst>
          </p:nvPr>
        </p:nvGraphicFramePr>
        <p:xfrm>
          <a:off x="457200" y="1453898"/>
          <a:ext cx="8229600" cy="4363118"/>
        </p:xfrm>
        <a:graphic>
          <a:graphicData uri="http://schemas.openxmlformats.org/drawingml/2006/table">
            <a:tbl>
              <a:tblPr firstRow="1" bandRow="1">
                <a:tableStyleId>{7DF18680-E054-41AD-8BC1-D1AEF772440D}</a:tableStyleId>
              </a:tblPr>
              <a:tblGrid>
                <a:gridCol w="2310276">
                  <a:extLst>
                    <a:ext uri="{9D8B030D-6E8A-4147-A177-3AD203B41FA5}">
                      <a16:colId xmlns:a16="http://schemas.microsoft.com/office/drawing/2014/main" val="4021875308"/>
                    </a:ext>
                  </a:extLst>
                </a:gridCol>
                <a:gridCol w="5919324">
                  <a:extLst>
                    <a:ext uri="{9D8B030D-6E8A-4147-A177-3AD203B41FA5}">
                      <a16:colId xmlns:a16="http://schemas.microsoft.com/office/drawing/2014/main" val="506769767"/>
                    </a:ext>
                  </a:extLst>
                </a:gridCol>
              </a:tblGrid>
              <a:tr h="332076">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816353">
                <a:tc>
                  <a:txBody>
                    <a:bodyPr/>
                    <a:lstStyle/>
                    <a:p>
                      <a:r>
                        <a:rPr lang="en-US" sz="1600" dirty="0" smtClean="0"/>
                        <a:t>Monitor progress meter for each BT</a:t>
                      </a:r>
                    </a:p>
                  </a:txBody>
                  <a:tcPr/>
                </a:tc>
                <a:tc>
                  <a:txBody>
                    <a:bodyPr/>
                    <a:lstStyle/>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Regular monitoring will help you catch problems early and give you an opportunity to address them before they become big problems. It is better to be proactive.</a:t>
                      </a:r>
                    </a:p>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smtClean="0"/>
                    </a:p>
                  </a:txBody>
                  <a:tcPr/>
                </a:tc>
                <a:extLst>
                  <a:ext uri="{0D108BD9-81ED-4DB2-BD59-A6C34878D82A}">
                    <a16:rowId xmlns:a16="http://schemas.microsoft.com/office/drawing/2014/main" val="3933156363"/>
                  </a:ext>
                </a:extLst>
              </a:tr>
              <a:tr h="779479">
                <a:tc>
                  <a:txBody>
                    <a:bodyPr/>
                    <a:lstStyle/>
                    <a:p>
                      <a:r>
                        <a:rPr lang="en-US" sz="1600" b="0" i="0" u="none" strike="noStrike" kern="1200" dirty="0" smtClean="0">
                          <a:solidFill>
                            <a:schemeClr val="dk1"/>
                          </a:solidFill>
                          <a:effectLst/>
                          <a:latin typeface="+mn-lt"/>
                          <a:ea typeface="+mn-ea"/>
                          <a:cs typeface="+mn-cs"/>
                        </a:rPr>
                        <a:t>Monitor meeting logs and meeting times. Meeting logs </a:t>
                      </a:r>
                      <a:endParaRPr lang="en-US" sz="1600" b="0" dirty="0"/>
                    </a:p>
                  </a:txBody>
                  <a:tcPr/>
                </a:tc>
                <a:tc>
                  <a:txBody>
                    <a:bodyPr/>
                    <a:lstStyle/>
                    <a:p>
                      <a:pPr marL="182880" marR="0" lvl="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effectLst/>
                        </a:rPr>
                        <a:t>Meeting logs can be an indicator of how a mentoring relationship is going. If there are few meetings being logged, it would be good practice to check in with the BT and mentor. </a:t>
                      </a:r>
                    </a:p>
                  </a:txBody>
                  <a:tcPr/>
                </a:tc>
                <a:extLst>
                  <a:ext uri="{0D108BD9-81ED-4DB2-BD59-A6C34878D82A}">
                    <a16:rowId xmlns:a16="http://schemas.microsoft.com/office/drawing/2014/main" val="4022889485"/>
                  </a:ext>
                </a:extLst>
              </a:tr>
              <a:tr h="1013323">
                <a:tc>
                  <a:txBody>
                    <a:bodyPr/>
                    <a:lstStyle/>
                    <a:p>
                      <a:r>
                        <a:rPr lang="en-US" sz="1600" b="0" i="0" u="none" strike="noStrike" kern="1200" dirty="0" smtClean="0">
                          <a:solidFill>
                            <a:schemeClr val="dk1"/>
                          </a:solidFill>
                          <a:effectLst/>
                          <a:latin typeface="+mn-lt"/>
                          <a:ea typeface="+mn-ea"/>
                          <a:cs typeface="+mn-cs"/>
                        </a:rPr>
                        <a:t>Check to be sure administrators sign off on PGAPs in a timely manner</a:t>
                      </a:r>
                      <a:endParaRPr lang="en-US" sz="1600" dirty="0"/>
                    </a:p>
                  </a:txBody>
                  <a:tcPr/>
                </a:tc>
                <a:tc>
                  <a:txBody>
                    <a:bodyPr/>
                    <a:lstStyle/>
                    <a:p>
                      <a:pPr marL="182880" indent="-182880">
                        <a:buFont typeface="Arial" panose="020B0604020202020204" pitchFamily="34" charset="0"/>
                        <a:buChar char="•"/>
                      </a:pPr>
                      <a:r>
                        <a:rPr lang="en-US" sz="1500" dirty="0" smtClean="0"/>
                        <a:t>Reach out to administrators if necessary and remind them to sign-off on PGAP</a:t>
                      </a:r>
                    </a:p>
                    <a:p>
                      <a:pPr marL="182880" indent="-182880">
                        <a:buFont typeface="Arial" panose="020B0604020202020204" pitchFamily="34" charset="0"/>
                        <a:buChar char="•"/>
                      </a:pPr>
                      <a:r>
                        <a:rPr lang="en-US" sz="1500" dirty="0" smtClean="0"/>
                        <a:t>Sign-off is not approval of PGAP – it indicates</a:t>
                      </a:r>
                      <a:r>
                        <a:rPr lang="en-US" sz="1500" baseline="0" dirty="0" smtClean="0"/>
                        <a:t> that the district can support the activities/resources</a:t>
                      </a:r>
                      <a:endParaRPr lang="en-US" sz="1500" dirty="0"/>
                    </a:p>
                  </a:txBody>
                  <a:tcPr/>
                </a:tc>
                <a:extLst>
                  <a:ext uri="{0D108BD9-81ED-4DB2-BD59-A6C34878D82A}">
                    <a16:rowId xmlns:a16="http://schemas.microsoft.com/office/drawing/2014/main" val="494971081"/>
                  </a:ext>
                </a:extLst>
              </a:tr>
              <a:tr h="545635">
                <a:tc>
                  <a:txBody>
                    <a:bodyPr/>
                    <a:lstStyle/>
                    <a:p>
                      <a:r>
                        <a:rPr lang="en-US" sz="1600" dirty="0" smtClean="0"/>
                        <a:t>First Module Submission</a:t>
                      </a:r>
                      <a:endParaRPr lang="en-US" sz="1600" dirty="0"/>
                    </a:p>
                  </a:txBody>
                  <a:tcPr/>
                </a:tc>
                <a:tc>
                  <a:txBody>
                    <a:bodyPr/>
                    <a:lstStyle/>
                    <a:p>
                      <a:pPr marL="182880" indent="-182880">
                        <a:buFont typeface="Arial" panose="020B0604020202020204" pitchFamily="34" charset="0"/>
                        <a:buChar char="•"/>
                      </a:pPr>
                      <a:r>
                        <a:rPr lang="en-US" sz="1500" dirty="0" smtClean="0"/>
                        <a:t>Most BTs submit their first module between December and January</a:t>
                      </a:r>
                      <a:endParaRPr lang="en-US" sz="1500" dirty="0"/>
                    </a:p>
                  </a:txBody>
                  <a:tcPr/>
                </a:tc>
                <a:extLst>
                  <a:ext uri="{0D108BD9-81ED-4DB2-BD59-A6C34878D82A}">
                    <a16:rowId xmlns:a16="http://schemas.microsoft.com/office/drawing/2014/main" val="1930943349"/>
                  </a:ext>
                </a:extLst>
              </a:tr>
              <a:tr h="545635">
                <a:tc>
                  <a:txBody>
                    <a:bodyPr/>
                    <a:lstStyle/>
                    <a:p>
                      <a:r>
                        <a:rPr lang="en-US" sz="1600" b="0" i="0" u="none" strike="noStrike" kern="1200" dirty="0" smtClean="0">
                          <a:solidFill>
                            <a:schemeClr val="dk1"/>
                          </a:solidFill>
                          <a:effectLst/>
                          <a:latin typeface="+mn-lt"/>
                          <a:ea typeface="+mn-ea"/>
                          <a:cs typeface="+mn-cs"/>
                        </a:rPr>
                        <a:t>Confirm BT List for Allocation</a:t>
                      </a:r>
                      <a:endParaRPr lang="en-US" sz="1600" b="0" dirty="0"/>
                    </a:p>
                  </a:txBody>
                  <a:tcPr/>
                </a:tc>
                <a:tc>
                  <a:txBody>
                    <a:bodyPr/>
                    <a:lstStyle/>
                    <a:p>
                      <a:pPr marL="182880" indent="-182880">
                        <a:buFont typeface="Arial" panose="020B0604020202020204" pitchFamily="34" charset="0"/>
                        <a:buChar char="•"/>
                      </a:pPr>
                      <a:r>
                        <a:rPr lang="en-US" sz="1500" dirty="0" smtClean="0"/>
                        <a:t>Download the list of BTs eligible for an allocation and notify the Talent Office of any discrepancies</a:t>
                      </a:r>
                      <a:endParaRPr lang="en-US" sz="1500" dirty="0"/>
                    </a:p>
                  </a:txBody>
                  <a:tcPr/>
                </a:tc>
                <a:extLst>
                  <a:ext uri="{0D108BD9-81ED-4DB2-BD59-A6C34878D82A}">
                    <a16:rowId xmlns:a16="http://schemas.microsoft.com/office/drawing/2014/main" val="3181606034"/>
                  </a:ext>
                </a:extLst>
              </a:tr>
            </a:tbl>
          </a:graphicData>
        </a:graphic>
      </p:graphicFrame>
    </p:spTree>
    <p:extLst>
      <p:ext uri="{BB962C8B-B14F-4D97-AF65-F5344CB8AC3E}">
        <p14:creationId xmlns:p14="http://schemas.microsoft.com/office/powerpoint/2010/main" val="2319797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Monitoring</a:t>
            </a:r>
            <a:endParaRPr lang="en-US" dirty="0"/>
          </a:p>
        </p:txBody>
      </p:sp>
      <p:pic>
        <p:nvPicPr>
          <p:cNvPr id="5" name="Content Placeholder 4"/>
          <p:cNvPicPr>
            <a:picLocks noGrp="1" noChangeAspect="1"/>
          </p:cNvPicPr>
          <p:nvPr>
            <p:ph sz="quarter" idx="10"/>
          </p:nvPr>
        </p:nvPicPr>
        <p:blipFill rotWithShape="1">
          <a:blip r:embed="rId3"/>
          <a:srcRect l="774" t="15255" r="1377" b="3231"/>
          <a:stretch/>
        </p:blipFill>
        <p:spPr>
          <a:xfrm>
            <a:off x="1723604" y="1765750"/>
            <a:ext cx="5365019" cy="4432749"/>
          </a:xfrm>
          <a:prstGeom prst="rect">
            <a:avLst/>
          </a:prstGeom>
        </p:spPr>
      </p:pic>
      <p:cxnSp>
        <p:nvCxnSpPr>
          <p:cNvPr id="7" name="Straight Arrow Connector 6"/>
          <p:cNvCxnSpPr/>
          <p:nvPr/>
        </p:nvCxnSpPr>
        <p:spPr>
          <a:xfrm flipH="1">
            <a:off x="3011052" y="3658192"/>
            <a:ext cx="194807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p:nvSpPr>
        <p:spPr>
          <a:xfrm>
            <a:off x="8207735" y="5958467"/>
            <a:ext cx="5784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solidFill>
                  <a:schemeClr val="bg1">
                    <a:lumMod val="75000"/>
                  </a:schemeClr>
                </a:solidFill>
              </a:rPr>
              <a:pPr/>
              <a:t>51</a:t>
            </a:fld>
            <a:endParaRPr lang="en-US" dirty="0">
              <a:solidFill>
                <a:schemeClr val="bg1">
                  <a:lumMod val="75000"/>
                </a:schemeClr>
              </a:solidFill>
            </a:endParaRPr>
          </a:p>
        </p:txBody>
      </p:sp>
    </p:spTree>
    <p:extLst>
      <p:ext uri="{BB962C8B-B14F-4D97-AF65-F5344CB8AC3E}">
        <p14:creationId xmlns:p14="http://schemas.microsoft.com/office/powerpoint/2010/main" val="21763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Monitoring</a:t>
            </a:r>
            <a:endParaRPr lang="en-US" dirty="0"/>
          </a:p>
        </p:txBody>
      </p:sp>
      <p:pic>
        <p:nvPicPr>
          <p:cNvPr id="4" name="Picture 3"/>
          <p:cNvPicPr>
            <a:picLocks noChangeAspect="1"/>
          </p:cNvPicPr>
          <p:nvPr/>
        </p:nvPicPr>
        <p:blipFill>
          <a:blip r:embed="rId3"/>
          <a:stretch>
            <a:fillRect/>
          </a:stretch>
        </p:blipFill>
        <p:spPr>
          <a:xfrm>
            <a:off x="376393" y="1690688"/>
            <a:ext cx="8767607" cy="3930555"/>
          </a:xfrm>
          <a:prstGeom prst="rect">
            <a:avLst/>
          </a:prstGeom>
        </p:spPr>
      </p:pic>
      <p:sp>
        <p:nvSpPr>
          <p:cNvPr id="5" name="Rectangle 4"/>
          <p:cNvSpPr/>
          <p:nvPr/>
        </p:nvSpPr>
        <p:spPr>
          <a:xfrm>
            <a:off x="805218" y="3124473"/>
            <a:ext cx="4073857" cy="348017"/>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799696" y="2565779"/>
            <a:ext cx="1201003" cy="1917511"/>
          </a:xfrm>
          <a:prstGeom prst="ellipse">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Left Arrow 8"/>
          <p:cNvSpPr/>
          <p:nvPr/>
        </p:nvSpPr>
        <p:spPr>
          <a:xfrm>
            <a:off x="805218" y="4135272"/>
            <a:ext cx="1153236" cy="34801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379759" y="4475198"/>
            <a:ext cx="3274124" cy="1800238"/>
            <a:chOff x="465363" y="4483290"/>
            <a:chExt cx="3274124" cy="1800238"/>
          </a:xfrm>
        </p:grpSpPr>
        <p:pic>
          <p:nvPicPr>
            <p:cNvPr id="7" name="Picture 6"/>
            <p:cNvPicPr>
              <a:picLocks noChangeAspect="1"/>
            </p:cNvPicPr>
            <p:nvPr/>
          </p:nvPicPr>
          <p:blipFill>
            <a:blip r:embed="rId4"/>
            <a:stretch>
              <a:fillRect/>
            </a:stretch>
          </p:blipFill>
          <p:spPr>
            <a:xfrm>
              <a:off x="465363" y="4483290"/>
              <a:ext cx="3190898" cy="1800238"/>
            </a:xfrm>
            <a:prstGeom prst="rect">
              <a:avLst/>
            </a:prstGeom>
          </p:spPr>
        </p:pic>
        <p:sp>
          <p:nvSpPr>
            <p:cNvPr id="10" name="Rectangle 9"/>
            <p:cNvSpPr/>
            <p:nvPr/>
          </p:nvSpPr>
          <p:spPr>
            <a:xfrm>
              <a:off x="465363" y="4592472"/>
              <a:ext cx="3274124" cy="1691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947313" y="2674961"/>
            <a:ext cx="3248168" cy="29462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33813" y="5443404"/>
            <a:ext cx="2108579" cy="469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08165" y="5969261"/>
            <a:ext cx="1037229" cy="25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p:nvSpPr>
        <p:spPr>
          <a:xfrm>
            <a:off x="8207735" y="5958467"/>
            <a:ext cx="57845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2258D-CF54-2C4E-9726-8648A0B8DDCC}" type="slidenum">
              <a:rPr lang="en-US" smtClean="0">
                <a:solidFill>
                  <a:schemeClr val="bg1">
                    <a:lumMod val="75000"/>
                  </a:schemeClr>
                </a:solidFill>
              </a:rPr>
              <a:pPr/>
              <a:t>52</a:t>
            </a:fld>
            <a:endParaRPr lang="en-US" dirty="0">
              <a:solidFill>
                <a:schemeClr val="bg1">
                  <a:lumMod val="75000"/>
                </a:schemeClr>
              </a:solidFill>
            </a:endParaRPr>
          </a:p>
        </p:txBody>
      </p:sp>
    </p:spTree>
    <p:extLst>
      <p:ext uri="{BB962C8B-B14F-4D97-AF65-F5344CB8AC3E}">
        <p14:creationId xmlns:p14="http://schemas.microsoft.com/office/powerpoint/2010/main" val="42708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Sample Mentor Meeting Log</a:t>
            </a:r>
            <a:endParaRPr lang="en-US" dirty="0"/>
          </a:p>
        </p:txBody>
      </p:sp>
      <p:sp>
        <p:nvSpPr>
          <p:cNvPr id="2" name="Slide Number Placeholder 1"/>
          <p:cNvSpPr>
            <a:spLocks noGrp="1"/>
          </p:cNvSpPr>
          <p:nvPr>
            <p:ph type="sldNum" sz="quarter" idx="12"/>
          </p:nvPr>
        </p:nvSpPr>
        <p:spPr/>
        <p:txBody>
          <a:bodyPr/>
          <a:lstStyle/>
          <a:p>
            <a:fld id="{24F2258D-CF54-2C4E-9726-8648A0B8DDCC}" type="slidenum">
              <a:rPr lang="en-US" smtClean="0"/>
              <a:t>53</a:t>
            </a:fld>
            <a:endParaRPr lang="en-US" dirty="0"/>
          </a:p>
        </p:txBody>
      </p:sp>
      <p:pic>
        <p:nvPicPr>
          <p:cNvPr id="3" name="Picture 2"/>
          <p:cNvPicPr>
            <a:picLocks noChangeAspect="1"/>
          </p:cNvPicPr>
          <p:nvPr/>
        </p:nvPicPr>
        <p:blipFill rotWithShape="1">
          <a:blip r:embed="rId3"/>
          <a:srcRect l="847" t="1197" r="480" b="-1"/>
          <a:stretch/>
        </p:blipFill>
        <p:spPr>
          <a:xfrm>
            <a:off x="1072195" y="1456568"/>
            <a:ext cx="6999610" cy="4506968"/>
          </a:xfrm>
          <a:prstGeom prst="rect">
            <a:avLst/>
          </a:prstGeom>
        </p:spPr>
      </p:pic>
    </p:spTree>
    <p:extLst>
      <p:ext uri="{BB962C8B-B14F-4D97-AF65-F5344CB8AC3E}">
        <p14:creationId xmlns:p14="http://schemas.microsoft.com/office/powerpoint/2010/main" val="1336579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356350"/>
            <a:ext cx="2057400" cy="365125"/>
          </a:xfrm>
        </p:spPr>
        <p:txBody>
          <a:bodyPr/>
          <a:lstStyle/>
          <a:p>
            <a:fld id="{24F2258D-CF54-2C4E-9726-8648A0B8DDCC}" type="slidenum">
              <a:rPr lang="en-US" smtClean="0"/>
              <a:t>54</a:t>
            </a:fld>
            <a:endParaRPr lang="en-US" dirty="0"/>
          </a:p>
        </p:txBody>
      </p:sp>
      <p:pic>
        <p:nvPicPr>
          <p:cNvPr id="5" name="Picture 4"/>
          <p:cNvPicPr>
            <a:picLocks noChangeAspect="1"/>
          </p:cNvPicPr>
          <p:nvPr/>
        </p:nvPicPr>
        <p:blipFill rotWithShape="1">
          <a:blip r:embed="rId3"/>
          <a:srcRect l="551" t="472" b="646"/>
          <a:stretch/>
        </p:blipFill>
        <p:spPr>
          <a:xfrm>
            <a:off x="0" y="16183"/>
            <a:ext cx="9135908" cy="6829679"/>
          </a:xfrm>
          <a:prstGeom prst="rect">
            <a:avLst/>
          </a:prstGeom>
        </p:spPr>
      </p:pic>
    </p:spTree>
    <p:extLst>
      <p:ext uri="{BB962C8B-B14F-4D97-AF65-F5344CB8AC3E}">
        <p14:creationId xmlns:p14="http://schemas.microsoft.com/office/powerpoint/2010/main" val="3807274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Allocations</a:t>
            </a:r>
            <a:endParaRPr lang="en-US" dirty="0"/>
          </a:p>
        </p:txBody>
      </p:sp>
      <p:sp>
        <p:nvSpPr>
          <p:cNvPr id="4" name="Content Placeholder 3"/>
          <p:cNvSpPr>
            <a:spLocks noGrp="1"/>
          </p:cNvSpPr>
          <p:nvPr>
            <p:ph idx="1"/>
          </p:nvPr>
        </p:nvSpPr>
        <p:spPr/>
        <p:txBody>
          <a:bodyPr>
            <a:normAutofit lnSpcReduction="10000"/>
          </a:bodyPr>
          <a:lstStyle/>
          <a:p>
            <a:r>
              <a:rPr lang="en-US" sz="2400" dirty="0">
                <a:latin typeface="Calibri" panose="020F0502020204030204" pitchFamily="34" charset="0"/>
                <a:cs typeface="Calibri" panose="020F0502020204030204" pitchFamily="34" charset="0"/>
              </a:rPr>
              <a:t>TEAM Allocations are provided to districts by the State Department of Education to help offset the cost of implementing the TEAM program. </a:t>
            </a:r>
          </a:p>
          <a:p>
            <a:pPr lvl="1"/>
            <a:r>
              <a:rPr lang="en-US" sz="2400" dirty="0">
                <a:latin typeface="Calibri" panose="020F0502020204030204" pitchFamily="34" charset="0"/>
                <a:cs typeface="Calibri" panose="020F0502020204030204" pitchFamily="34" charset="0"/>
              </a:rPr>
              <a:t>mentor stipends, </a:t>
            </a:r>
          </a:p>
          <a:p>
            <a:pPr lvl="1"/>
            <a:r>
              <a:rPr lang="en-US" sz="2400" dirty="0">
                <a:latin typeface="Calibri" panose="020F0502020204030204" pitchFamily="34" charset="0"/>
                <a:cs typeface="Calibri" panose="020F0502020204030204" pitchFamily="34" charset="0"/>
              </a:rPr>
              <a:t>mentor training, </a:t>
            </a:r>
          </a:p>
          <a:p>
            <a:pPr lvl="1"/>
            <a:r>
              <a:rPr lang="en-US" sz="2400" dirty="0">
                <a:latin typeface="Calibri" panose="020F0502020204030204" pitchFamily="34" charset="0"/>
                <a:cs typeface="Calibri" panose="020F0502020204030204" pitchFamily="34" charset="0"/>
              </a:rPr>
              <a:t>beginning teacher/mentor professional development. </a:t>
            </a:r>
          </a:p>
          <a:p>
            <a:r>
              <a:rPr lang="en-US" sz="2300" dirty="0">
                <a:latin typeface="Calibri" panose="020F0502020204030204" pitchFamily="34" charset="0"/>
                <a:cs typeface="Calibri" panose="020F0502020204030204" pitchFamily="34" charset="0"/>
              </a:rPr>
              <a:t>Allocations are based on the total number of beginning teachers who are actively enrolled in TEAM. </a:t>
            </a:r>
          </a:p>
          <a:p>
            <a:r>
              <a:rPr lang="en-US" sz="2300" dirty="0">
                <a:latin typeface="Calibri" panose="020F0502020204030204" pitchFamily="34" charset="0"/>
                <a:cs typeface="Calibri" panose="020F0502020204030204" pitchFamily="34" charset="0"/>
              </a:rPr>
              <a:t>Districts will receive an Allocation for all of their beginning teachers participating in TEAM based on the data in EDS. </a:t>
            </a:r>
          </a:p>
          <a:p>
            <a:r>
              <a:rPr lang="en-US" sz="2300" dirty="0">
                <a:latin typeface="Calibri" panose="020F0502020204030204" pitchFamily="34" charset="0"/>
                <a:cs typeface="Calibri" panose="020F0502020204030204" pitchFamily="34" charset="0"/>
              </a:rPr>
              <a:t>Allocations are not based on the number of years a teacher is in TEAM</a:t>
            </a:r>
            <a:r>
              <a:rPr lang="en-US" sz="2300" dirty="0" smtClean="0">
                <a:latin typeface="Calibri" panose="020F0502020204030204" pitchFamily="34" charset="0"/>
                <a:cs typeface="Calibri" panose="020F0502020204030204" pitchFamily="34" charset="0"/>
              </a:rPr>
              <a:t>.</a:t>
            </a:r>
            <a:endParaRPr lang="en-US"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12"/>
          </p:nvPr>
        </p:nvSpPr>
        <p:spPr/>
        <p:txBody>
          <a:bodyPr/>
          <a:lstStyle/>
          <a:p>
            <a:fld id="{24F2258D-CF54-2C4E-9726-8648A0B8DDCC}" type="slidenum">
              <a:rPr lang="en-US" smtClean="0"/>
              <a:t>55</a:t>
            </a:fld>
            <a:endParaRPr lang="en-US" dirty="0"/>
          </a:p>
        </p:txBody>
      </p:sp>
    </p:spTree>
    <p:extLst>
      <p:ext uri="{BB962C8B-B14F-4D97-AF65-F5344CB8AC3E}">
        <p14:creationId xmlns:p14="http://schemas.microsoft.com/office/powerpoint/2010/main" val="2346863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February - March</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56</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7499008"/>
              </p:ext>
            </p:extLst>
          </p:nvPr>
        </p:nvGraphicFramePr>
        <p:xfrm>
          <a:off x="457200" y="1453896"/>
          <a:ext cx="8229600" cy="4328160"/>
        </p:xfrm>
        <a:graphic>
          <a:graphicData uri="http://schemas.openxmlformats.org/drawingml/2006/table">
            <a:tbl>
              <a:tblPr firstRow="1" bandRow="1">
                <a:tableStyleId>{7DF18680-E054-41AD-8BC1-D1AEF772440D}</a:tableStyleId>
              </a:tblPr>
              <a:tblGrid>
                <a:gridCol w="2441448">
                  <a:extLst>
                    <a:ext uri="{9D8B030D-6E8A-4147-A177-3AD203B41FA5}">
                      <a16:colId xmlns:a16="http://schemas.microsoft.com/office/drawing/2014/main" val="4021875308"/>
                    </a:ext>
                  </a:extLst>
                </a:gridCol>
                <a:gridCol w="5788152">
                  <a:extLst>
                    <a:ext uri="{9D8B030D-6E8A-4147-A177-3AD203B41FA5}">
                      <a16:colId xmlns:a16="http://schemas.microsoft.com/office/drawing/2014/main" val="506769767"/>
                    </a:ext>
                  </a:extLst>
                </a:gridCol>
              </a:tblGrid>
              <a:tr h="310896">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510850">
                <a:tc>
                  <a:txBody>
                    <a:bodyPr/>
                    <a:lstStyle/>
                    <a:p>
                      <a:r>
                        <a:rPr lang="en-US" sz="2000" dirty="0" smtClean="0"/>
                        <a:t>Monitor progress meter for each BT</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Regular monitoring will help you catch problems early and give you an opportunity to address them before they become big problems. It is better to be proactive.</a:t>
                      </a:r>
                    </a:p>
                  </a:txBody>
                  <a:tcPr/>
                </a:tc>
                <a:extLst>
                  <a:ext uri="{0D108BD9-81ED-4DB2-BD59-A6C34878D82A}">
                    <a16:rowId xmlns:a16="http://schemas.microsoft.com/office/drawing/2014/main" val="3933156363"/>
                  </a:ext>
                </a:extLst>
              </a:tr>
              <a:tr h="977387">
                <a:tc>
                  <a:txBody>
                    <a:bodyPr/>
                    <a:lstStyle/>
                    <a:p>
                      <a:r>
                        <a:rPr lang="en-US" sz="2000" b="0" i="0" u="none" strike="noStrike" kern="1200" dirty="0" smtClean="0">
                          <a:solidFill>
                            <a:schemeClr val="dk1"/>
                          </a:solidFill>
                          <a:effectLst/>
                          <a:latin typeface="+mn-lt"/>
                          <a:ea typeface="+mn-ea"/>
                          <a:cs typeface="+mn-cs"/>
                        </a:rPr>
                        <a:t>Monitor meeting logs and meeting times. Meeting logs </a:t>
                      </a:r>
                      <a:endParaRPr lang="en-US" sz="2000" b="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effectLst/>
                        </a:rPr>
                        <a:t>Meeting logs can be an indicator of how a mentoring relationship is going. If there are few meetings being logged, it would be good practice to check in with the BT and mentor. </a:t>
                      </a:r>
                    </a:p>
                  </a:txBody>
                  <a:tcPr/>
                </a:tc>
                <a:extLst>
                  <a:ext uri="{0D108BD9-81ED-4DB2-BD59-A6C34878D82A}">
                    <a16:rowId xmlns:a16="http://schemas.microsoft.com/office/drawing/2014/main" val="4022889485"/>
                  </a:ext>
                </a:extLst>
              </a:tr>
              <a:tr h="0">
                <a:tc>
                  <a:txBody>
                    <a:bodyPr/>
                    <a:lstStyle/>
                    <a:p>
                      <a:r>
                        <a:rPr lang="en-US" sz="2000" dirty="0" smtClean="0"/>
                        <a:t>Begin Next Module</a:t>
                      </a:r>
                    </a:p>
                  </a:txBody>
                  <a:tcPr/>
                </a:tc>
                <a:tc>
                  <a:txBody>
                    <a:bodyPr/>
                    <a:lstStyle/>
                    <a:p>
                      <a:pPr marL="285750" indent="-285750">
                        <a:buFont typeface="Arial" panose="020B0604020202020204" pitchFamily="34" charset="0"/>
                        <a:buChar char="•"/>
                      </a:pPr>
                      <a:r>
                        <a:rPr lang="en-US" sz="1800" dirty="0" smtClean="0"/>
                        <a:t>While teachers wait for results, they can begin the next module</a:t>
                      </a:r>
                      <a:endParaRPr lang="en-US" sz="1800" dirty="0"/>
                    </a:p>
                  </a:txBody>
                  <a:tcPr/>
                </a:tc>
                <a:extLst>
                  <a:ext uri="{0D108BD9-81ED-4DB2-BD59-A6C34878D82A}">
                    <a16:rowId xmlns:a16="http://schemas.microsoft.com/office/drawing/2014/main" val="494971081"/>
                  </a:ext>
                </a:extLst>
              </a:tr>
              <a:tr h="665485">
                <a:tc>
                  <a:txBody>
                    <a:bodyPr/>
                    <a:lstStyle/>
                    <a:p>
                      <a:r>
                        <a:rPr lang="en-US" sz="2000" dirty="0" smtClean="0"/>
                        <a:t>Enter TEAM Completions in EDS</a:t>
                      </a:r>
                      <a:endParaRPr lang="en-US" sz="2000" dirty="0"/>
                    </a:p>
                  </a:txBody>
                  <a:tcPr/>
                </a:tc>
                <a:tc>
                  <a:txBody>
                    <a:bodyPr/>
                    <a:lstStyle/>
                    <a:p>
                      <a:pPr marL="285750" indent="-285750">
                        <a:buFont typeface="Arial" panose="020B0604020202020204" pitchFamily="34" charset="0"/>
                        <a:buChar char="•"/>
                      </a:pPr>
                      <a:r>
                        <a:rPr lang="en-US" sz="1800" dirty="0" smtClean="0"/>
                        <a:t>Check</a:t>
                      </a:r>
                      <a:r>
                        <a:rPr lang="en-US" sz="1800" baseline="0" dirty="0" smtClean="0"/>
                        <a:t> for BTs TEAM completion date</a:t>
                      </a:r>
                    </a:p>
                    <a:p>
                      <a:pPr marL="285750" indent="-285750">
                        <a:buFont typeface="Arial" panose="020B0604020202020204" pitchFamily="34" charset="0"/>
                        <a:buChar char="•"/>
                      </a:pPr>
                      <a:r>
                        <a:rPr lang="en-US" sz="1800" baseline="0" dirty="0" smtClean="0"/>
                        <a:t>Notify the person assigned the role EDS LEA TEAM of the completion date </a:t>
                      </a:r>
                    </a:p>
                    <a:p>
                      <a:pPr marL="285750" indent="-285750">
                        <a:buFont typeface="Arial" panose="020B0604020202020204" pitchFamily="34" charset="0"/>
                        <a:buChar char="•"/>
                      </a:pPr>
                      <a:r>
                        <a:rPr lang="en-US" sz="1800" baseline="0" dirty="0" smtClean="0"/>
                        <a:t>Verify that the completion date was entered into EDS</a:t>
                      </a:r>
                      <a:endParaRPr lang="en-US" sz="1800" dirty="0"/>
                    </a:p>
                  </a:txBody>
                  <a:tcPr/>
                </a:tc>
                <a:extLst>
                  <a:ext uri="{0D108BD9-81ED-4DB2-BD59-A6C34878D82A}">
                    <a16:rowId xmlns:a16="http://schemas.microsoft.com/office/drawing/2014/main" val="1930943349"/>
                  </a:ext>
                </a:extLst>
              </a:tr>
            </a:tbl>
          </a:graphicData>
        </a:graphic>
      </p:graphicFrame>
    </p:spTree>
    <p:extLst>
      <p:ext uri="{BB962C8B-B14F-4D97-AF65-F5344CB8AC3E}">
        <p14:creationId xmlns:p14="http://schemas.microsoft.com/office/powerpoint/2010/main" val="2101567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TEAM Completions</a:t>
            </a:r>
            <a:endParaRPr lang="en-US" dirty="0"/>
          </a:p>
        </p:txBody>
      </p:sp>
      <p:sp>
        <p:nvSpPr>
          <p:cNvPr id="3" name="Content Placeholder 2"/>
          <p:cNvSpPr>
            <a:spLocks noGrp="1"/>
          </p:cNvSpPr>
          <p:nvPr>
            <p:ph idx="1"/>
          </p:nvPr>
        </p:nvSpPr>
        <p:spPr/>
        <p:txBody>
          <a:bodyPr/>
          <a:lstStyle/>
          <a:p>
            <a:r>
              <a:rPr lang="en-US" dirty="0" smtClean="0"/>
              <a:t>The superintendent assigns an individual to the EDS LEA TEAM role.</a:t>
            </a:r>
          </a:p>
          <a:p>
            <a:r>
              <a:rPr lang="en-US" dirty="0" smtClean="0"/>
              <a:t>DF notifies EDS LEA TEAM individual of the date of successful completion of TEAM.</a:t>
            </a:r>
          </a:p>
          <a:p>
            <a:r>
              <a:rPr lang="en-US" dirty="0" smtClean="0"/>
              <a:t>EDS LEA TEAM logs into EDS and enters the date the teacher completed TEAM.</a:t>
            </a:r>
          </a:p>
          <a:p>
            <a:pPr marL="0" indent="0">
              <a:buNone/>
            </a:pP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57</a:t>
            </a:fld>
            <a:endParaRPr lang="en-US" dirty="0"/>
          </a:p>
        </p:txBody>
      </p:sp>
    </p:spTree>
    <p:extLst>
      <p:ext uri="{BB962C8B-B14F-4D97-AF65-F5344CB8AC3E}">
        <p14:creationId xmlns:p14="http://schemas.microsoft.com/office/powerpoint/2010/main" val="376786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ctr"/>
            <a:r>
              <a:rPr lang="en-US" dirty="0" smtClean="0"/>
              <a:t>Monitoring – TEAM Completion</a:t>
            </a:r>
            <a:endParaRPr lang="en-US" dirty="0"/>
          </a:p>
        </p:txBody>
      </p:sp>
      <p:pic>
        <p:nvPicPr>
          <p:cNvPr id="5" name="Content Placeholder 4"/>
          <p:cNvPicPr>
            <a:picLocks noGrp="1" noChangeAspect="1"/>
          </p:cNvPicPr>
          <p:nvPr>
            <p:ph sz="quarter" idx="10"/>
          </p:nvPr>
        </p:nvPicPr>
        <p:blipFill rotWithShape="1">
          <a:blip r:embed="rId3"/>
          <a:srcRect l="921" t="15254" r="3591" b="1148"/>
          <a:stretch/>
        </p:blipFill>
        <p:spPr>
          <a:xfrm>
            <a:off x="1954227" y="1765750"/>
            <a:ext cx="5235546" cy="4546038"/>
          </a:xfrm>
          <a:prstGeom prst="rect">
            <a:avLst/>
          </a:prstGeom>
        </p:spPr>
      </p:pic>
      <p:cxnSp>
        <p:nvCxnSpPr>
          <p:cNvPr id="7" name="Straight Arrow Connector 6"/>
          <p:cNvCxnSpPr/>
          <p:nvPr/>
        </p:nvCxnSpPr>
        <p:spPr>
          <a:xfrm flipH="1">
            <a:off x="3528496" y="4234129"/>
            <a:ext cx="13716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7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TEAM Completion</a:t>
            </a:r>
            <a:endParaRPr lang="en-US" dirty="0"/>
          </a:p>
        </p:txBody>
      </p:sp>
      <p:pic>
        <p:nvPicPr>
          <p:cNvPr id="4" name="Picture 3"/>
          <p:cNvPicPr>
            <a:picLocks noChangeAspect="1"/>
          </p:cNvPicPr>
          <p:nvPr/>
        </p:nvPicPr>
        <p:blipFill rotWithShape="1">
          <a:blip r:embed="rId3"/>
          <a:srcRect r="1544" b="7046"/>
          <a:stretch/>
        </p:blipFill>
        <p:spPr>
          <a:xfrm>
            <a:off x="457200" y="1854559"/>
            <a:ext cx="8229600" cy="3706805"/>
          </a:xfrm>
          <a:prstGeom prst="rect">
            <a:avLst/>
          </a:prstGeom>
        </p:spPr>
      </p:pic>
      <p:sp>
        <p:nvSpPr>
          <p:cNvPr id="5" name="Rectangle 4"/>
          <p:cNvSpPr/>
          <p:nvPr/>
        </p:nvSpPr>
        <p:spPr>
          <a:xfrm>
            <a:off x="511790" y="4633415"/>
            <a:ext cx="3923732" cy="491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p:cNvSpPr>
            <a:spLocks noGrp="1"/>
          </p:cNvSpPr>
          <p:nvPr>
            <p:ph type="sldNum" sz="quarter" idx="4294967295"/>
          </p:nvPr>
        </p:nvSpPr>
        <p:spPr>
          <a:xfrm>
            <a:off x="8207735" y="5958467"/>
            <a:ext cx="578457" cy="365125"/>
          </a:xfrm>
          <a:prstGeom prst="rect">
            <a:avLst/>
          </a:prstGeom>
        </p:spPr>
        <p:txBody>
          <a:bodyPr/>
          <a:lstStyle/>
          <a:p>
            <a:fld id="{24F2258D-CF54-2C4E-9726-8648A0B8DDCC}" type="slidenum">
              <a:rPr lang="en-US" smtClean="0">
                <a:solidFill>
                  <a:schemeClr val="bg1">
                    <a:lumMod val="75000"/>
                  </a:schemeClr>
                </a:solidFill>
              </a:rPr>
              <a:t>59</a:t>
            </a:fld>
            <a:endParaRPr lang="en-US" dirty="0">
              <a:solidFill>
                <a:schemeClr val="bg1">
                  <a:lumMod val="75000"/>
                </a:schemeClr>
              </a:solidFill>
            </a:endParaRPr>
          </a:p>
        </p:txBody>
      </p:sp>
    </p:spTree>
    <p:extLst>
      <p:ext uri="{BB962C8B-B14F-4D97-AF65-F5344CB8AC3E}">
        <p14:creationId xmlns:p14="http://schemas.microsoft.com/office/powerpoint/2010/main" val="235279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E99E-94E7-4BBA-87E6-0FC4AF4F6C14}"/>
              </a:ext>
            </a:extLst>
          </p:cNvPr>
          <p:cNvSpPr>
            <a:spLocks noGrp="1"/>
          </p:cNvSpPr>
          <p:nvPr>
            <p:ph type="ctrTitle"/>
          </p:nvPr>
        </p:nvSpPr>
        <p:spPr>
          <a:xfrm>
            <a:off x="429165" y="1220017"/>
            <a:ext cx="8285671" cy="457132"/>
          </a:xfrm>
        </p:spPr>
        <p:txBody>
          <a:bodyPr>
            <a:noAutofit/>
          </a:bodyPr>
          <a:lstStyle/>
          <a:p>
            <a:r>
              <a:rPr lang="en-US" sz="2025"/>
              <a:t>Teachers who completed more TEAM requirements were more likely to stay in the </a:t>
            </a:r>
            <a:r>
              <a:rPr lang="en-US" sz="2025" b="1"/>
              <a:t>same district </a:t>
            </a:r>
            <a:r>
              <a:rPr lang="en-US" sz="2025"/>
              <a:t>and in the </a:t>
            </a:r>
            <a:r>
              <a:rPr lang="en-US" sz="2025" b="1"/>
              <a:t>CT public school system </a:t>
            </a:r>
            <a:r>
              <a:rPr lang="en-US" sz="2025"/>
              <a:t>after 1 and 3 years of teaching</a:t>
            </a:r>
          </a:p>
        </p:txBody>
      </p:sp>
      <p:sp>
        <p:nvSpPr>
          <p:cNvPr id="3" name="Slide Number Placeholder 2">
            <a:extLst>
              <a:ext uri="{FF2B5EF4-FFF2-40B4-BE49-F238E27FC236}">
                <a16:creationId xmlns:a16="http://schemas.microsoft.com/office/drawing/2014/main" id="{5012A90C-ED92-40D9-B9F0-4AB17BACB647}"/>
              </a:ext>
            </a:extLst>
          </p:cNvPr>
          <p:cNvSpPr>
            <a:spLocks noGrp="1"/>
          </p:cNvSpPr>
          <p:nvPr>
            <p:ph type="sldNum" sz="quarter" idx="12"/>
          </p:nvPr>
        </p:nvSpPr>
        <p:spPr/>
        <p:txBody>
          <a:bodyPr/>
          <a:lstStyle/>
          <a:p>
            <a:fld id="{BA8CF1B3-96A0-D24B-B5C9-B5B93FF4523E}" type="slidenum">
              <a:rPr lang="uk-UA" smtClean="0"/>
              <a:pPr/>
              <a:t>6</a:t>
            </a:fld>
            <a:endParaRPr lang="uk-UA"/>
          </a:p>
        </p:txBody>
      </p:sp>
      <p:sp>
        <p:nvSpPr>
          <p:cNvPr id="4" name="Text Placeholder 3">
            <a:extLst>
              <a:ext uri="{FF2B5EF4-FFF2-40B4-BE49-F238E27FC236}">
                <a16:creationId xmlns:a16="http://schemas.microsoft.com/office/drawing/2014/main" id="{F4639225-F9FC-49B3-A8A1-7CFBF742D7AC}"/>
              </a:ext>
            </a:extLst>
          </p:cNvPr>
          <p:cNvSpPr>
            <a:spLocks noGrp="1"/>
          </p:cNvSpPr>
          <p:nvPr>
            <p:ph type="body" sz="quarter" idx="14"/>
          </p:nvPr>
        </p:nvSpPr>
        <p:spPr/>
        <p:txBody>
          <a:bodyPr/>
          <a:lstStyle/>
          <a:p>
            <a:endParaRPr lang="en-US"/>
          </a:p>
          <a:p>
            <a:endParaRPr lang="en-US"/>
          </a:p>
        </p:txBody>
      </p:sp>
      <p:pic>
        <p:nvPicPr>
          <p:cNvPr id="5" name="Picture 4"/>
          <p:cNvPicPr>
            <a:picLocks noChangeAspect="1"/>
          </p:cNvPicPr>
          <p:nvPr/>
        </p:nvPicPr>
        <p:blipFill>
          <a:blip r:embed="rId3"/>
          <a:stretch>
            <a:fillRect/>
          </a:stretch>
        </p:blipFill>
        <p:spPr>
          <a:xfrm>
            <a:off x="1434722" y="2286045"/>
            <a:ext cx="5723258" cy="3083236"/>
          </a:xfrm>
          <a:prstGeom prst="rect">
            <a:avLst/>
          </a:prstGeom>
        </p:spPr>
      </p:pic>
      <p:sp>
        <p:nvSpPr>
          <p:cNvPr id="9" name="TextBox 8">
            <a:extLst>
              <a:ext uri="{FF2B5EF4-FFF2-40B4-BE49-F238E27FC236}">
                <a16:creationId xmlns:a16="http://schemas.microsoft.com/office/drawing/2014/main" id="{F585205B-80D5-4C7E-A725-B2E716930CDB}"/>
              </a:ext>
            </a:extLst>
          </p:cNvPr>
          <p:cNvSpPr txBox="1"/>
          <p:nvPr/>
        </p:nvSpPr>
        <p:spPr>
          <a:xfrm>
            <a:off x="5864213" y="5380173"/>
            <a:ext cx="1293767" cy="253916"/>
          </a:xfrm>
          <a:prstGeom prst="rect">
            <a:avLst/>
          </a:prstGeom>
          <a:noFill/>
        </p:spPr>
        <p:txBody>
          <a:bodyPr wrap="square" rtlCol="0">
            <a:spAutoFit/>
          </a:bodyPr>
          <a:lstStyle/>
          <a:p>
            <a:r>
              <a:rPr lang="en-US" sz="1050" dirty="0">
                <a:latin typeface="+mj-lt"/>
                <a:cs typeface="Times New Roman" panose="02020603050405020304" pitchFamily="18" charset="0"/>
              </a:rPr>
              <a:t>(2012/13–2017/18)</a:t>
            </a:r>
          </a:p>
        </p:txBody>
      </p:sp>
    </p:spTree>
    <p:extLst>
      <p:ext uri="{BB962C8B-B14F-4D97-AF65-F5344CB8AC3E}">
        <p14:creationId xmlns:p14="http://schemas.microsoft.com/office/powerpoint/2010/main" val="1140317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TEAM Completion in EDS</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60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9366061"/>
              </p:ext>
            </p:extLst>
          </p:nvPr>
        </p:nvGraphicFramePr>
        <p:xfrm>
          <a:off x="1276013" y="1486911"/>
          <a:ext cx="6591974" cy="4753649"/>
        </p:xfrm>
        <a:graphic>
          <a:graphicData uri="http://schemas.openxmlformats.org/presentationml/2006/ole">
            <mc:AlternateContent xmlns:mc="http://schemas.openxmlformats.org/markup-compatibility/2006">
              <mc:Choice xmlns:v="urn:schemas-microsoft-com:vml" Requires="v">
                <p:oleObj spid="_x0000_s1033" r:id="rId3" imgW="15275880" imgH="11022120" progId="">
                  <p:embed/>
                </p:oleObj>
              </mc:Choice>
              <mc:Fallback>
                <p:oleObj r:id="rId3" imgW="15275880" imgH="11022120" progId="">
                  <p:embed/>
                  <p:pic>
                    <p:nvPicPr>
                      <p:cNvPr id="0" name=""/>
                      <p:cNvPicPr/>
                      <p:nvPr/>
                    </p:nvPicPr>
                    <p:blipFill>
                      <a:blip r:embed="rId4"/>
                      <a:stretch>
                        <a:fillRect/>
                      </a:stretch>
                    </p:blipFill>
                    <p:spPr>
                      <a:xfrm>
                        <a:off x="1276013" y="1486911"/>
                        <a:ext cx="6591974" cy="4753649"/>
                      </a:xfrm>
                      <a:prstGeom prst="rect">
                        <a:avLst/>
                      </a:prstGeom>
                    </p:spPr>
                  </p:pic>
                </p:oleObj>
              </mc:Fallback>
            </mc:AlternateContent>
          </a:graphicData>
        </a:graphic>
      </p:graphicFrame>
    </p:spTree>
    <p:extLst>
      <p:ext uri="{BB962C8B-B14F-4D97-AF65-F5344CB8AC3E}">
        <p14:creationId xmlns:p14="http://schemas.microsoft.com/office/powerpoint/2010/main" val="1584726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 June</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61</a:t>
            </a:fld>
            <a:endParaRPr lang="en-US" dirty="0"/>
          </a:p>
        </p:txBody>
      </p:sp>
      <p:sp>
        <p:nvSpPr>
          <p:cNvPr id="5" name="TextBox 4"/>
          <p:cNvSpPr txBox="1"/>
          <p:nvPr/>
        </p:nvSpPr>
        <p:spPr>
          <a:xfrm>
            <a:off x="393192" y="1883664"/>
            <a:ext cx="2368296" cy="3346704"/>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23895897"/>
              </p:ext>
            </p:extLst>
          </p:nvPr>
        </p:nvGraphicFramePr>
        <p:xfrm>
          <a:off x="457200" y="1453897"/>
          <a:ext cx="8229600" cy="4267200"/>
        </p:xfrm>
        <a:graphic>
          <a:graphicData uri="http://schemas.openxmlformats.org/drawingml/2006/table">
            <a:tbl>
              <a:tblPr firstRow="1" bandRow="1">
                <a:tableStyleId>{7DF18680-E054-41AD-8BC1-D1AEF772440D}</a:tableStyleId>
              </a:tblPr>
              <a:tblGrid>
                <a:gridCol w="2441448">
                  <a:extLst>
                    <a:ext uri="{9D8B030D-6E8A-4147-A177-3AD203B41FA5}">
                      <a16:colId xmlns:a16="http://schemas.microsoft.com/office/drawing/2014/main" val="4021875308"/>
                    </a:ext>
                  </a:extLst>
                </a:gridCol>
                <a:gridCol w="5788152">
                  <a:extLst>
                    <a:ext uri="{9D8B030D-6E8A-4147-A177-3AD203B41FA5}">
                      <a16:colId xmlns:a16="http://schemas.microsoft.com/office/drawing/2014/main" val="506769767"/>
                    </a:ext>
                  </a:extLst>
                </a:gridCol>
              </a:tblGrid>
              <a:tr h="217008">
                <a:tc>
                  <a:txBody>
                    <a:bodyPr/>
                    <a:lstStyle/>
                    <a:p>
                      <a:pPr algn="ctr"/>
                      <a:r>
                        <a:rPr lang="en-US" sz="2000" dirty="0" smtClean="0"/>
                        <a:t>Task</a:t>
                      </a:r>
                      <a:endParaRPr lang="en-US" sz="2000" dirty="0"/>
                    </a:p>
                  </a:txBody>
                  <a:tcPr/>
                </a:tc>
                <a:tc>
                  <a:txBody>
                    <a:bodyPr/>
                    <a:lstStyle/>
                    <a:p>
                      <a:pPr algn="ctr"/>
                      <a:r>
                        <a:rPr lang="en-US" sz="2000" dirty="0" smtClean="0"/>
                        <a:t>Details</a:t>
                      </a:r>
                      <a:endParaRPr lang="en-US" sz="2000" dirty="0"/>
                    </a:p>
                  </a:txBody>
                  <a:tcPr/>
                </a:tc>
                <a:extLst>
                  <a:ext uri="{0D108BD9-81ED-4DB2-BD59-A6C34878D82A}">
                    <a16:rowId xmlns:a16="http://schemas.microsoft.com/office/drawing/2014/main" val="1868213448"/>
                  </a:ext>
                </a:extLst>
              </a:tr>
              <a:tr h="578647">
                <a:tc>
                  <a:txBody>
                    <a:bodyPr/>
                    <a:lstStyle/>
                    <a:p>
                      <a:r>
                        <a:rPr lang="en-US" sz="2000" dirty="0" smtClean="0"/>
                        <a:t>Continue</a:t>
                      </a:r>
                      <a:r>
                        <a:rPr lang="en-US" sz="2000" baseline="0" dirty="0" smtClean="0"/>
                        <a:t> to monitor BT progress and mentor meeting logs</a:t>
                      </a:r>
                      <a:endParaRPr lang="en-US" sz="2000" dirty="0" smtClean="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Regular monitoring will help you catch problems early and give you an opportunity to address them before they become big problems. It is better to be proactive.</a:t>
                      </a:r>
                    </a:p>
                  </a:txBody>
                  <a:tcPr/>
                </a:tc>
                <a:extLst>
                  <a:ext uri="{0D108BD9-81ED-4DB2-BD59-A6C34878D82A}">
                    <a16:rowId xmlns:a16="http://schemas.microsoft.com/office/drawing/2014/main" val="3933156363"/>
                  </a:ext>
                </a:extLst>
              </a:tr>
              <a:tr h="977028">
                <a:tc>
                  <a:txBody>
                    <a:bodyPr/>
                    <a:lstStyle/>
                    <a:p>
                      <a:r>
                        <a:rPr lang="en-US" sz="2000" b="0" dirty="0" smtClean="0"/>
                        <a:t>Prepare Stipend Worksheet </a:t>
                      </a:r>
                      <a:endParaRPr lang="en-US" sz="2000" b="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effectLst/>
                        </a:rPr>
                        <a:t>Mentor Stipends come from the district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effectLst/>
                        </a:rPr>
                        <a:t>$500 per BT</a:t>
                      </a:r>
                      <a:r>
                        <a:rPr lang="en-US" sz="1600" b="0" baseline="0" dirty="0" smtClean="0">
                          <a:effectLst/>
                        </a:rPr>
                        <a:t> annually</a:t>
                      </a:r>
                      <a:endParaRPr lang="en-US" sz="1600" b="0" dirty="0" smtClean="0">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effectLst/>
                        </a:rPr>
                        <a:t>Mentors</a:t>
                      </a:r>
                      <a:r>
                        <a:rPr lang="en-US" sz="1600" b="0" baseline="0" dirty="0" smtClean="0">
                          <a:effectLst/>
                        </a:rPr>
                        <a:t> must provide legislatively mandated hours of support – approximately 10 per module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Stipends are based on hours of mentoring</a:t>
                      </a:r>
                      <a:r>
                        <a:rPr lang="en-US" sz="1600" baseline="0" dirty="0" smtClean="0"/>
                        <a:t> – NOT module completion</a:t>
                      </a:r>
                      <a:endParaRPr lang="en-US" sz="1600" dirty="0" smtClean="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smtClean="0">
                          <a:effectLst/>
                        </a:rPr>
                        <a:t>Stipend can be reduced if mentoring is not provided</a:t>
                      </a:r>
                    </a:p>
                  </a:txBody>
                  <a:tcPr/>
                </a:tc>
                <a:extLst>
                  <a:ext uri="{0D108BD9-81ED-4DB2-BD59-A6C34878D82A}">
                    <a16:rowId xmlns:a16="http://schemas.microsoft.com/office/drawing/2014/main" val="4022889485"/>
                  </a:ext>
                </a:extLst>
              </a:tr>
              <a:tr h="633321">
                <a:tc>
                  <a:txBody>
                    <a:bodyPr/>
                    <a:lstStyle/>
                    <a:p>
                      <a:r>
                        <a:rPr lang="en-US" sz="2000" dirty="0" smtClean="0"/>
                        <a:t>End of Year Activities</a:t>
                      </a:r>
                      <a:endParaRPr lang="en-US" sz="2000" dirty="0"/>
                    </a:p>
                  </a:txBody>
                  <a:tcPr/>
                </a:tc>
                <a:tc>
                  <a:txBody>
                    <a:bodyPr/>
                    <a:lstStyle/>
                    <a:p>
                      <a:pPr marL="285750" indent="-285750">
                        <a:buFont typeface="Arial" panose="020B0604020202020204" pitchFamily="34" charset="0"/>
                        <a:buChar char="•"/>
                      </a:pPr>
                      <a:r>
                        <a:rPr lang="en-US" sz="1600" dirty="0" smtClean="0"/>
                        <a:t>Celebrate successes</a:t>
                      </a:r>
                    </a:p>
                    <a:p>
                      <a:pPr marL="285750" indent="-285750">
                        <a:buFont typeface="Arial" panose="020B0604020202020204" pitchFamily="34" charset="0"/>
                        <a:buChar char="•"/>
                      </a:pPr>
                      <a:r>
                        <a:rPr lang="en-US" sz="1600" dirty="0" smtClean="0"/>
                        <a:t>Recognize mentors</a:t>
                      </a:r>
                      <a:r>
                        <a:rPr lang="en-US" sz="1600" baseline="0" dirty="0" smtClean="0"/>
                        <a:t> for their work</a:t>
                      </a:r>
                    </a:p>
                    <a:p>
                      <a:pPr marL="285750" indent="-285750">
                        <a:buFont typeface="Arial" panose="020B0604020202020204" pitchFamily="34" charset="0"/>
                        <a:buChar char="•"/>
                      </a:pPr>
                      <a:r>
                        <a:rPr lang="en-US" sz="1600" baseline="0" dirty="0" smtClean="0"/>
                        <a:t>Remind mentors about training updates</a:t>
                      </a:r>
                    </a:p>
                    <a:p>
                      <a:pPr marL="285750" indent="-285750">
                        <a:buFont typeface="Arial" panose="020B0604020202020204" pitchFamily="34" charset="0"/>
                        <a:buChar char="•"/>
                      </a:pPr>
                      <a:r>
                        <a:rPr lang="en-US" sz="1600" baseline="0" dirty="0" smtClean="0"/>
                        <a:t>Meet with TCC and prepare final activities report</a:t>
                      </a:r>
                      <a:endParaRPr lang="en-US" sz="1600" dirty="0"/>
                    </a:p>
                  </a:txBody>
                  <a:tcPr/>
                </a:tc>
                <a:extLst>
                  <a:ext uri="{0D108BD9-81ED-4DB2-BD59-A6C34878D82A}">
                    <a16:rowId xmlns:a16="http://schemas.microsoft.com/office/drawing/2014/main" val="494971081"/>
                  </a:ext>
                </a:extLst>
              </a:tr>
            </a:tbl>
          </a:graphicData>
        </a:graphic>
      </p:graphicFrame>
    </p:spTree>
    <p:extLst>
      <p:ext uri="{BB962C8B-B14F-4D97-AF65-F5344CB8AC3E}">
        <p14:creationId xmlns:p14="http://schemas.microsoft.com/office/powerpoint/2010/main" val="5993592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Mentor Stipends</a:t>
            </a:r>
            <a:endParaRPr lang="en-US"/>
          </a:p>
        </p:txBody>
      </p:sp>
      <p:sp>
        <p:nvSpPr>
          <p:cNvPr id="3" name="Rectangle 2"/>
          <p:cNvSpPr/>
          <p:nvPr/>
        </p:nvSpPr>
        <p:spPr>
          <a:xfrm>
            <a:off x="628650" y="1760260"/>
            <a:ext cx="7886700" cy="1277786"/>
          </a:xfrm>
          <a:prstGeom prst="rect">
            <a:avLst/>
          </a:prstGeom>
        </p:spPr>
        <p:txBody>
          <a:bodyPr wrap="square">
            <a:spAutoFit/>
          </a:bodyPr>
          <a:lstStyle/>
          <a:p>
            <a:pPr>
              <a:lnSpc>
                <a:spcPct val="107000"/>
              </a:lnSpc>
              <a:spcAft>
                <a:spcPts val="800"/>
              </a:spcAft>
            </a:pPr>
            <a:r>
              <a:rPr lang="en-US" dirty="0">
                <a:ea typeface="Calibri" panose="020F0502020204030204" pitchFamily="34" charset="0"/>
                <a:cs typeface="Times New Roman" panose="02020603050405020304" pitchFamily="18" charset="0"/>
              </a:rPr>
              <a:t>Mentors shall receive a minimum of a </a:t>
            </a:r>
            <a:r>
              <a:rPr lang="en-US" b="1" dirty="0">
                <a:ea typeface="Calibri" panose="020F0502020204030204" pitchFamily="34" charset="0"/>
                <a:cs typeface="Times New Roman" panose="02020603050405020304" pitchFamily="18" charset="0"/>
              </a:rPr>
              <a:t>five-hundred-dollar annual stipend </a:t>
            </a:r>
            <a:r>
              <a:rPr lang="en-US" dirty="0">
                <a:ea typeface="Calibri" panose="020F0502020204030204" pitchFamily="34" charset="0"/>
                <a:cs typeface="Times New Roman" panose="02020603050405020304" pitchFamily="18" charset="0"/>
              </a:rPr>
              <a:t>for each beginning teacher assigned to such mentor </a:t>
            </a:r>
            <a:r>
              <a:rPr lang="en-US" b="1" u="sng" dirty="0">
                <a:ea typeface="Calibri" panose="020F0502020204030204" pitchFamily="34" charset="0"/>
                <a:cs typeface="Times New Roman" panose="02020603050405020304" pitchFamily="18" charset="0"/>
              </a:rPr>
              <a:t>from the local or regional board of education</a:t>
            </a:r>
            <a:r>
              <a:rPr lang="en-US" dirty="0">
                <a:ea typeface="Calibri" panose="020F0502020204030204" pitchFamily="34" charset="0"/>
                <a:cs typeface="Times New Roman" panose="02020603050405020304" pitchFamily="18" charset="0"/>
              </a:rPr>
              <a:t> for participation in the teacher education and mentoring program. Such stipend shall be included in a person's total earnings for purposes of retirement.</a:t>
            </a:r>
          </a:p>
        </p:txBody>
      </p:sp>
      <p:sp>
        <p:nvSpPr>
          <p:cNvPr id="5" name="Rectangle 4"/>
          <p:cNvSpPr/>
          <p:nvPr/>
        </p:nvSpPr>
        <p:spPr>
          <a:xfrm>
            <a:off x="628650" y="3035725"/>
            <a:ext cx="7886700" cy="163121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dirty="0">
                <a:ea typeface="Calibri" panose="020F0502020204030204" pitchFamily="34" charset="0"/>
              </a:rPr>
              <a:t>Each mentor is required to provide a minimum of </a:t>
            </a:r>
            <a:r>
              <a:rPr lang="en-US" b="1" dirty="0">
                <a:ea typeface="Calibri" panose="020F0502020204030204" pitchFamily="34" charset="0"/>
              </a:rPr>
              <a:t>50 contact hours </a:t>
            </a:r>
            <a:r>
              <a:rPr lang="en-US" dirty="0">
                <a:ea typeface="Calibri" panose="020F0502020204030204" pitchFamily="34" charset="0"/>
              </a:rPr>
              <a:t>over two </a:t>
            </a:r>
            <a:r>
              <a:rPr lang="en-US" dirty="0" smtClean="0">
                <a:ea typeface="Calibri" panose="020F0502020204030204" pitchFamily="34" charset="0"/>
              </a:rPr>
              <a:t>years </a:t>
            </a:r>
            <a:r>
              <a:rPr lang="en-US" dirty="0">
                <a:ea typeface="Calibri" panose="020F0502020204030204" pitchFamily="34" charset="0"/>
              </a:rPr>
              <a:t>for </a:t>
            </a:r>
            <a:r>
              <a:rPr lang="en-US" b="1" dirty="0">
                <a:ea typeface="Calibri" panose="020F0502020204030204" pitchFamily="34" charset="0"/>
              </a:rPr>
              <a:t>Category I</a:t>
            </a:r>
            <a:r>
              <a:rPr lang="en-US" dirty="0">
                <a:ea typeface="Calibri" panose="020F0502020204030204" pitchFamily="34" charset="0"/>
              </a:rPr>
              <a:t> </a:t>
            </a:r>
            <a:r>
              <a:rPr lang="en-US" dirty="0" smtClean="0">
                <a:ea typeface="Calibri" panose="020F0502020204030204" pitchFamily="34" charset="0"/>
              </a:rPr>
              <a:t>–beginning teachers required </a:t>
            </a:r>
            <a:r>
              <a:rPr lang="en-US" dirty="0">
                <a:ea typeface="Calibri" panose="020F0502020204030204" pitchFamily="34" charset="0"/>
              </a:rPr>
              <a:t>to complete </a:t>
            </a:r>
            <a:r>
              <a:rPr lang="en-US" dirty="0" smtClean="0">
                <a:ea typeface="Calibri" panose="020F0502020204030204" pitchFamily="34" charset="0"/>
              </a:rPr>
              <a:t>the </a:t>
            </a:r>
            <a:r>
              <a:rPr lang="en-US" dirty="0">
                <a:ea typeface="Calibri" panose="020F0502020204030204" pitchFamily="34" charset="0"/>
              </a:rPr>
              <a:t>five-module  </a:t>
            </a:r>
            <a:r>
              <a:rPr lang="en-US" dirty="0" smtClean="0">
                <a:ea typeface="Calibri" panose="020F0502020204030204" pitchFamily="34" charset="0"/>
              </a:rPr>
              <a:t>process; or</a:t>
            </a:r>
          </a:p>
          <a:p>
            <a:pPr marL="285750" indent="-285750">
              <a:spcBef>
                <a:spcPts val="600"/>
              </a:spcBef>
              <a:spcAft>
                <a:spcPts val="600"/>
              </a:spcAft>
              <a:buFont typeface="Arial" panose="020B0604020202020204" pitchFamily="34" charset="0"/>
              <a:buChar char="•"/>
            </a:pPr>
            <a:r>
              <a:rPr lang="en-US" dirty="0"/>
              <a:t>a minimum of </a:t>
            </a:r>
            <a:r>
              <a:rPr lang="en-US" b="1" dirty="0"/>
              <a:t>20 contact hours </a:t>
            </a:r>
            <a:r>
              <a:rPr lang="en-US" dirty="0"/>
              <a:t>over one </a:t>
            </a:r>
            <a:r>
              <a:rPr lang="en-US" dirty="0" smtClean="0"/>
              <a:t>year for </a:t>
            </a:r>
            <a:r>
              <a:rPr lang="en-US" b="1" dirty="0" smtClean="0"/>
              <a:t>Category II  </a:t>
            </a:r>
            <a:r>
              <a:rPr lang="en-US" dirty="0" smtClean="0"/>
              <a:t>beginning teachers required </a:t>
            </a:r>
            <a:r>
              <a:rPr lang="en-US" dirty="0"/>
              <a:t>to complete the two-module </a:t>
            </a:r>
            <a:r>
              <a:rPr lang="en-US" dirty="0" smtClean="0"/>
              <a:t>process</a:t>
            </a:r>
          </a:p>
        </p:txBody>
      </p:sp>
      <p:sp>
        <p:nvSpPr>
          <p:cNvPr id="6" name="Rectangle 5"/>
          <p:cNvSpPr/>
          <p:nvPr/>
        </p:nvSpPr>
        <p:spPr>
          <a:xfrm>
            <a:off x="628650" y="4656528"/>
            <a:ext cx="8174155" cy="1200329"/>
          </a:xfrm>
          <a:prstGeom prst="rect">
            <a:avLst/>
          </a:prstGeom>
        </p:spPr>
        <p:txBody>
          <a:bodyPr wrap="square">
            <a:spAutoFit/>
          </a:bodyPr>
          <a:lstStyle/>
          <a:p>
            <a:pPr>
              <a:spcBef>
                <a:spcPts val="600"/>
              </a:spcBef>
              <a:spcAft>
                <a:spcPts val="600"/>
              </a:spcAft>
            </a:pPr>
            <a:r>
              <a:rPr lang="en-US" dirty="0"/>
              <a:t>Mentors who do not fulfill obligations for mentoring hours may not be eligible to receive the full payment from the district. A district may reduce a stipend if the number of hours provided to a beginning teacher is significantly less than the </a:t>
            </a:r>
            <a:r>
              <a:rPr lang="en-US" dirty="0" smtClean="0"/>
              <a:t>requirements.</a:t>
            </a:r>
            <a:endParaRPr lang="en-US" dirty="0"/>
          </a:p>
        </p:txBody>
      </p:sp>
      <p:sp>
        <p:nvSpPr>
          <p:cNvPr id="8" name="Rectangle 7"/>
          <p:cNvSpPr/>
          <p:nvPr/>
        </p:nvSpPr>
        <p:spPr>
          <a:xfrm>
            <a:off x="8504436" y="5997059"/>
            <a:ext cx="341760" cy="276999"/>
          </a:xfrm>
          <a:prstGeom prst="rect">
            <a:avLst/>
          </a:prstGeom>
        </p:spPr>
        <p:txBody>
          <a:bodyPr wrap="none">
            <a:spAutoFit/>
          </a:bodyPr>
          <a:lstStyle/>
          <a:p>
            <a:fld id="{2B02254B-AB53-4E15-863D-6D90BD7EDC3B}" type="slidenum">
              <a:rPr lang="en-US" sz="1200">
                <a:solidFill>
                  <a:schemeClr val="bg1">
                    <a:lumMod val="75000"/>
                  </a:schemeClr>
                </a:solidFill>
                <a:latin typeface="+mj-lt"/>
              </a:rPr>
              <a:pPr/>
              <a:t>62</a:t>
            </a:fld>
            <a:endParaRPr lang="en-US" sz="1200" dirty="0">
              <a:solidFill>
                <a:schemeClr val="bg1">
                  <a:lumMod val="75000"/>
                </a:schemeClr>
              </a:solidFill>
            </a:endParaRPr>
          </a:p>
        </p:txBody>
      </p:sp>
    </p:spTree>
    <p:extLst>
      <p:ext uri="{BB962C8B-B14F-4D97-AF65-F5344CB8AC3E}">
        <p14:creationId xmlns:p14="http://schemas.microsoft.com/office/powerpoint/2010/main" val="7559244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smtClean="0"/>
              <a:t>I</a:t>
            </a:r>
            <a:r>
              <a:rPr sz="4100" u="none" spc="25" dirty="0" smtClean="0"/>
              <a:t>m</a:t>
            </a:r>
            <a:r>
              <a:rPr sz="4100" u="none" dirty="0" smtClean="0"/>
              <a:t>portant</a:t>
            </a:r>
            <a:r>
              <a:rPr sz="4100" u="none" dirty="0"/>
              <a:t>?</a:t>
            </a:r>
            <a:endParaRPr sz="4100" dirty="0"/>
          </a:p>
        </p:txBody>
      </p:sp>
      <p:sp>
        <p:nvSpPr>
          <p:cNvPr id="7" name="Content Placeholder 6"/>
          <p:cNvSpPr>
            <a:spLocks noGrp="1"/>
          </p:cNvSpPr>
          <p:nvPr>
            <p:ph idx="1"/>
          </p:nvPr>
        </p:nvSpPr>
        <p:spPr/>
        <p:txBody>
          <a:bodyPr/>
          <a:lstStyle/>
          <a:p>
            <a:pPr marL="798513" indent="-682625"/>
            <a:r>
              <a:rPr lang="en-US" sz="3200" dirty="0" smtClean="0">
                <a:cs typeface="Arial" panose="020B0604020202020204" pitchFamily="34" charset="0"/>
              </a:rPr>
              <a:t>On-Going Support</a:t>
            </a:r>
            <a:endParaRPr lang="en-US" sz="3200" dirty="0">
              <a:cs typeface="Arial" panose="020B0604020202020204" pitchFamily="34" charset="0"/>
            </a:endParaRPr>
          </a:p>
          <a:p>
            <a:pPr marL="798513" indent="-682625"/>
            <a:r>
              <a:rPr lang="en-US" sz="3200" dirty="0" smtClean="0">
                <a:cs typeface="Arial" panose="020B0604020202020204" pitchFamily="34" charset="0"/>
              </a:rPr>
              <a:t>Formative </a:t>
            </a:r>
            <a:r>
              <a:rPr lang="en-US" sz="3200" dirty="0">
                <a:cs typeface="Arial" panose="020B0604020202020204" pitchFamily="34" charset="0"/>
              </a:rPr>
              <a:t>Process</a:t>
            </a:r>
          </a:p>
          <a:p>
            <a:pPr marL="798513" indent="-682625"/>
            <a:r>
              <a:rPr lang="en-US" sz="3200" dirty="0" smtClean="0">
                <a:cs typeface="Arial" panose="020B0604020202020204" pitchFamily="34" charset="0"/>
              </a:rPr>
              <a:t>Continuous Professional Growth</a:t>
            </a:r>
            <a:endParaRPr lang="en-US" sz="3200" dirty="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397" y="3642557"/>
            <a:ext cx="4075207" cy="2715744"/>
          </a:xfrm>
          <a:prstGeom prst="rect">
            <a:avLst/>
          </a:prstGeom>
        </p:spPr>
      </p:pic>
      <p:sp>
        <p:nvSpPr>
          <p:cNvPr id="2" name="Slide Number Placeholder 1"/>
          <p:cNvSpPr>
            <a:spLocks noGrp="1"/>
          </p:cNvSpPr>
          <p:nvPr>
            <p:ph type="sldNum" sz="quarter" idx="12"/>
          </p:nvPr>
        </p:nvSpPr>
        <p:spPr/>
        <p:txBody>
          <a:bodyPr/>
          <a:lstStyle/>
          <a:p>
            <a:fld id="{24F2258D-CF54-2C4E-9726-8648A0B8DDCC}" type="slidenum">
              <a:rPr lang="en-US" smtClean="0"/>
              <a:t>63</a:t>
            </a:fld>
            <a:endParaRPr lang="en-US" dirty="0"/>
          </a:p>
        </p:txBody>
      </p:sp>
    </p:spTree>
    <p:extLst>
      <p:ext uri="{BB962C8B-B14F-4D97-AF65-F5344CB8AC3E}">
        <p14:creationId xmlns:p14="http://schemas.microsoft.com/office/powerpoint/2010/main" val="26121969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81"/>
            <a:ext cx="8229600" cy="1143000"/>
          </a:xfrm>
        </p:spPr>
        <p:txBody>
          <a:bodyPr>
            <a:normAutofit fontScale="90000"/>
          </a:bodyPr>
          <a:lstStyle/>
          <a:p>
            <a:r>
              <a:rPr lang="en-US" dirty="0"/>
              <a:t>The TEAM </a:t>
            </a:r>
            <a:r>
              <a:rPr lang="en-US" dirty="0" smtClean="0"/>
              <a:t>Website –</a:t>
            </a:r>
            <a:br>
              <a:rPr lang="en-US" dirty="0" smtClean="0"/>
            </a:br>
            <a:r>
              <a:rPr lang="en-US" dirty="0" smtClean="0"/>
              <a:t>Resources and Documents</a:t>
            </a:r>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64</a:t>
            </a:fld>
            <a:endParaRPr lang="en-US" dirty="0"/>
          </a:p>
        </p:txBody>
      </p:sp>
      <p:pic>
        <p:nvPicPr>
          <p:cNvPr id="5" name="Picture 4"/>
          <p:cNvPicPr>
            <a:picLocks noChangeAspect="1"/>
          </p:cNvPicPr>
          <p:nvPr/>
        </p:nvPicPr>
        <p:blipFill>
          <a:blip r:embed="rId3"/>
          <a:stretch>
            <a:fillRect/>
          </a:stretch>
        </p:blipFill>
        <p:spPr>
          <a:xfrm>
            <a:off x="2076110" y="1232581"/>
            <a:ext cx="4991780" cy="4968917"/>
          </a:xfrm>
          <a:prstGeom prst="rect">
            <a:avLst/>
          </a:prstGeom>
        </p:spPr>
      </p:pic>
    </p:spTree>
    <p:extLst>
      <p:ext uri="{BB962C8B-B14F-4D97-AF65-F5344CB8AC3E}">
        <p14:creationId xmlns:p14="http://schemas.microsoft.com/office/powerpoint/2010/main" val="900671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dirty="0" smtClean="0"/>
              <a:t>Best Practices</a:t>
            </a:r>
            <a:endParaRPr lang="en-US" dirty="0"/>
          </a:p>
        </p:txBody>
      </p:sp>
      <p:sp>
        <p:nvSpPr>
          <p:cNvPr id="3" name="Content Placeholder 2"/>
          <p:cNvSpPr>
            <a:spLocks noGrp="1"/>
          </p:cNvSpPr>
          <p:nvPr>
            <p:ph idx="1"/>
          </p:nvPr>
        </p:nvSpPr>
        <p:spPr>
          <a:xfrm>
            <a:off x="641445" y="1171575"/>
            <a:ext cx="8229600" cy="4954589"/>
          </a:xfrm>
        </p:spPr>
        <p:txBody>
          <a:bodyPr>
            <a:normAutofit fontScale="62500" lnSpcReduction="20000"/>
          </a:bodyPr>
          <a:lstStyle/>
          <a:p>
            <a:pPr>
              <a:spcAft>
                <a:spcPts val="1200"/>
              </a:spcAft>
            </a:pPr>
            <a:r>
              <a:rPr lang="en-US" dirty="0" smtClean="0"/>
              <a:t>Match mentors and Beginning Teachers within 30 days of hiring</a:t>
            </a:r>
          </a:p>
          <a:p>
            <a:pPr>
              <a:spcAft>
                <a:spcPts val="1200"/>
              </a:spcAft>
            </a:pPr>
            <a:r>
              <a:rPr lang="en-US" dirty="0" smtClean="0"/>
              <a:t>Check in with Mentor/BT to make sure that the match is working</a:t>
            </a:r>
          </a:p>
          <a:p>
            <a:pPr>
              <a:spcAft>
                <a:spcPts val="1200"/>
              </a:spcAft>
            </a:pPr>
            <a:r>
              <a:rPr lang="en-US" dirty="0" smtClean="0"/>
              <a:t>Establish Individual Building TEAM Facilitators</a:t>
            </a:r>
          </a:p>
          <a:p>
            <a:pPr>
              <a:spcAft>
                <a:spcPts val="1200"/>
              </a:spcAft>
            </a:pPr>
            <a:r>
              <a:rPr lang="en-US" dirty="0" smtClean="0"/>
              <a:t>Monthly TEAM Professional Learning Events </a:t>
            </a:r>
          </a:p>
          <a:p>
            <a:pPr lvl="1">
              <a:spcAft>
                <a:spcPts val="1200"/>
              </a:spcAft>
            </a:pPr>
            <a:r>
              <a:rPr lang="en-US" i="1" dirty="0" smtClean="0"/>
              <a:t>Establish a calendar of topics</a:t>
            </a:r>
          </a:p>
          <a:p>
            <a:pPr lvl="1">
              <a:spcAft>
                <a:spcPts val="1200"/>
              </a:spcAft>
            </a:pPr>
            <a:r>
              <a:rPr lang="en-US" i="1" dirty="0" smtClean="0"/>
              <a:t>Partner with another district</a:t>
            </a:r>
          </a:p>
          <a:p>
            <a:pPr lvl="1">
              <a:spcAft>
                <a:spcPts val="1200"/>
              </a:spcAft>
            </a:pPr>
            <a:r>
              <a:rPr lang="en-US" i="1" dirty="0" smtClean="0"/>
              <a:t>Mentor support sessions</a:t>
            </a:r>
          </a:p>
          <a:p>
            <a:pPr>
              <a:spcAft>
                <a:spcPts val="1200"/>
              </a:spcAft>
            </a:pPr>
            <a:r>
              <a:rPr lang="en-US" dirty="0" smtClean="0"/>
              <a:t>Establish district timelines with specific due dates</a:t>
            </a:r>
          </a:p>
          <a:p>
            <a:pPr lvl="1">
              <a:spcAft>
                <a:spcPts val="1200"/>
              </a:spcAft>
            </a:pPr>
            <a:r>
              <a:rPr lang="en-US" i="1" dirty="0" smtClean="0"/>
              <a:t>These are monitored by the building TEAM facilitator</a:t>
            </a:r>
          </a:p>
          <a:p>
            <a:pPr>
              <a:spcAft>
                <a:spcPts val="1200"/>
              </a:spcAft>
            </a:pPr>
            <a:r>
              <a:rPr lang="en-US" dirty="0" smtClean="0"/>
              <a:t>All teachers new to the district participate in Module 5</a:t>
            </a:r>
          </a:p>
          <a:p>
            <a:pPr lvl="1">
              <a:spcAft>
                <a:spcPts val="1200"/>
              </a:spcAft>
            </a:pPr>
            <a:r>
              <a:rPr lang="en-US" i="1" dirty="0" smtClean="0"/>
              <a:t>Or, all staff on a yearly basis</a:t>
            </a:r>
            <a:endParaRPr lang="en-US" dirty="0" smtClean="0"/>
          </a:p>
        </p:txBody>
      </p:sp>
      <p:sp>
        <p:nvSpPr>
          <p:cNvPr id="4" name="Slide Number Placeholder 3"/>
          <p:cNvSpPr>
            <a:spLocks noGrp="1"/>
          </p:cNvSpPr>
          <p:nvPr>
            <p:ph type="sldNum" sz="quarter" idx="12"/>
          </p:nvPr>
        </p:nvSpPr>
        <p:spPr/>
        <p:txBody>
          <a:bodyPr/>
          <a:lstStyle/>
          <a:p>
            <a:fld id="{24F2258D-CF54-2C4E-9726-8648A0B8DDCC}" type="slidenum">
              <a:rPr lang="en-US" smtClean="0"/>
              <a:t>65</a:t>
            </a:fld>
            <a:endParaRPr lang="en-US" dirty="0"/>
          </a:p>
        </p:txBody>
      </p:sp>
    </p:spTree>
    <p:extLst>
      <p:ext uri="{BB962C8B-B14F-4D97-AF65-F5344CB8AC3E}">
        <p14:creationId xmlns:p14="http://schemas.microsoft.com/office/powerpoint/2010/main" val="125306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rctx="PPT">
                                        <p:cTn id="49" dur="indefinite"/>
                                        <p:tgtEl>
                                          <p:spTgt spid="3">
                                            <p:txEl>
                                              <p:pRg st="3" end="3"/>
                                            </p:txEl>
                                          </p:spTgt>
                                        </p:tgtEl>
                                        <p:attrNameLst>
                                          <p:attrName>style.opacity</p:attrName>
                                        </p:attrNameLst>
                                      </p:cBhvr>
                                      <p:to>
                                        <p:strVal val="0.5"/>
                                      </p:to>
                                    </p:set>
                                    <p:animEffect filter="image" prLst="opacity: 0.5">
                                      <p:cBhvr rctx="IE">
                                        <p:cTn id="50" dur="indefinite"/>
                                        <p:tgtEl>
                                          <p:spTgt spid="3">
                                            <p:txEl>
                                              <p:pRg st="3" end="3"/>
                                            </p:txEl>
                                          </p:spTgt>
                                        </p:tgtEl>
                                      </p:cBhvr>
                                    </p:animEffect>
                                  </p:childTnLst>
                                </p:cTn>
                              </p:par>
                              <p:par>
                                <p:cTn id="51" presetID="9" presetClass="emph" presetSubtype="0" nodeType="withEffect">
                                  <p:stCondLst>
                                    <p:cond delay="0"/>
                                  </p:stCondLst>
                                  <p:childTnLst>
                                    <p:set>
                                      <p:cBhvr rctx="PPT">
                                        <p:cTn id="52" dur="indefinite"/>
                                        <p:tgtEl>
                                          <p:spTgt spid="3">
                                            <p:txEl>
                                              <p:pRg st="4" end="4"/>
                                            </p:txEl>
                                          </p:spTgt>
                                        </p:tgtEl>
                                        <p:attrNameLst>
                                          <p:attrName>style.opacity</p:attrName>
                                        </p:attrNameLst>
                                      </p:cBhvr>
                                      <p:to>
                                        <p:strVal val="0.5"/>
                                      </p:to>
                                    </p:set>
                                    <p:animEffect filter="image" prLst="opacity: 0.5">
                                      <p:cBhvr rctx="IE">
                                        <p:cTn id="53" dur="indefinite"/>
                                        <p:tgtEl>
                                          <p:spTgt spid="3">
                                            <p:txEl>
                                              <p:pRg st="4" end="4"/>
                                            </p:txEl>
                                          </p:spTgt>
                                        </p:tgtEl>
                                      </p:cBhvr>
                                    </p:animEffect>
                                  </p:childTnLst>
                                </p:cTn>
                              </p:par>
                              <p:par>
                                <p:cTn id="54" presetID="9" presetClass="emph" presetSubtype="0" nodeType="withEffect">
                                  <p:stCondLst>
                                    <p:cond delay="0"/>
                                  </p:stCondLst>
                                  <p:childTnLst>
                                    <p:set>
                                      <p:cBhvr rctx="PPT">
                                        <p:cTn id="55" dur="indefinite"/>
                                        <p:tgtEl>
                                          <p:spTgt spid="3">
                                            <p:txEl>
                                              <p:pRg st="5" end="5"/>
                                            </p:txEl>
                                          </p:spTgt>
                                        </p:tgtEl>
                                        <p:attrNameLst>
                                          <p:attrName>style.opacity</p:attrName>
                                        </p:attrNameLst>
                                      </p:cBhvr>
                                      <p:to>
                                        <p:strVal val="0.5"/>
                                      </p:to>
                                    </p:set>
                                    <p:animEffect filter="image" prLst="opacity: 0.5">
                                      <p:cBhvr rctx="IE">
                                        <p:cTn id="56" dur="indefinite"/>
                                        <p:tgtEl>
                                          <p:spTgt spid="3">
                                            <p:txEl>
                                              <p:pRg st="5" end="5"/>
                                            </p:txEl>
                                          </p:spTgt>
                                        </p:tgtEl>
                                      </p:cBhvr>
                                    </p:animEffect>
                                  </p:childTnLst>
                                </p:cTn>
                              </p:par>
                              <p:par>
                                <p:cTn id="57" presetID="9" presetClass="emph" presetSubtype="0" nodeType="withEffect">
                                  <p:stCondLst>
                                    <p:cond delay="0"/>
                                  </p:stCondLst>
                                  <p:childTnLst>
                                    <p:set>
                                      <p:cBhvr rctx="PPT">
                                        <p:cTn id="58" dur="indefinite"/>
                                        <p:tgtEl>
                                          <p:spTgt spid="3">
                                            <p:txEl>
                                              <p:pRg st="6" end="6"/>
                                            </p:txEl>
                                          </p:spTgt>
                                        </p:tgtEl>
                                        <p:attrNameLst>
                                          <p:attrName>style.opacity</p:attrName>
                                        </p:attrNameLst>
                                      </p:cBhvr>
                                      <p:to>
                                        <p:strVal val="0.5"/>
                                      </p:to>
                                    </p:set>
                                    <p:animEffect filter="image" prLst="opacity: 0.5">
                                      <p:cBhvr rctx="IE">
                                        <p:cTn id="59" dur="indefinite"/>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3">
                                            <p:txEl>
                                              <p:pRg st="7" end="7"/>
                                            </p:txEl>
                                          </p:spTgt>
                                        </p:tgtEl>
                                        <p:attrNameLst>
                                          <p:attrName>style.opacity</p:attrName>
                                        </p:attrNameLst>
                                      </p:cBhvr>
                                      <p:to>
                                        <p:strVal val="0.5"/>
                                      </p:to>
                                    </p:set>
                                    <p:animEffect filter="image" prLst="opacity: 0.5">
                                      <p:cBhvr rctx="IE">
                                        <p:cTn id="72" dur="indefinite"/>
                                        <p:tgtEl>
                                          <p:spTgt spid="3">
                                            <p:txEl>
                                              <p:pRg st="7" end="7"/>
                                            </p:txEl>
                                          </p:spTgt>
                                        </p:tgtEl>
                                      </p:cBhvr>
                                    </p:animEffect>
                                  </p:childTnLst>
                                </p:cTn>
                              </p:par>
                              <p:par>
                                <p:cTn id="73" presetID="9" presetClass="emph" presetSubtype="0" nodeType="withEffect">
                                  <p:stCondLst>
                                    <p:cond delay="0"/>
                                  </p:stCondLst>
                                  <p:childTnLst>
                                    <p:set>
                                      <p:cBhvr rctx="PPT">
                                        <p:cTn id="74" dur="indefinite"/>
                                        <p:tgtEl>
                                          <p:spTgt spid="3">
                                            <p:txEl>
                                              <p:pRg st="8" end="8"/>
                                            </p:txEl>
                                          </p:spTgt>
                                        </p:tgtEl>
                                        <p:attrNameLst>
                                          <p:attrName>style.opacity</p:attrName>
                                        </p:attrNameLst>
                                      </p:cBhvr>
                                      <p:to>
                                        <p:strVal val="0.5"/>
                                      </p:to>
                                    </p:set>
                                    <p:animEffect filter="image" prLst="opacity: 0.5">
                                      <p:cBhvr rctx="IE">
                                        <p:cTn id="75" dur="indefinite"/>
                                        <p:tgtEl>
                                          <p:spTgt spid="3">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 y="448056"/>
            <a:ext cx="7578328" cy="5605272"/>
          </a:xfrm>
          <a:prstGeom prst="rect">
            <a:avLst/>
          </a:prstGeom>
        </p:spPr>
      </p:pic>
    </p:spTree>
    <p:extLst>
      <p:ext uri="{BB962C8B-B14F-4D97-AF65-F5344CB8AC3E}">
        <p14:creationId xmlns:p14="http://schemas.microsoft.com/office/powerpoint/2010/main" val="6048025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1096" y="418624"/>
            <a:ext cx="5458968" cy="5458968"/>
          </a:xfrm>
        </p:spPr>
      </p:pic>
      <p:sp>
        <p:nvSpPr>
          <p:cNvPr id="4" name="Slide Number Placeholder 3"/>
          <p:cNvSpPr>
            <a:spLocks noGrp="1"/>
          </p:cNvSpPr>
          <p:nvPr>
            <p:ph type="sldNum" sz="quarter" idx="12"/>
          </p:nvPr>
        </p:nvSpPr>
        <p:spPr/>
        <p:txBody>
          <a:bodyPr/>
          <a:lstStyle/>
          <a:p>
            <a:fld id="{24F2258D-CF54-2C4E-9726-8648A0B8DDCC}" type="slidenum">
              <a:rPr lang="en-US" smtClean="0"/>
              <a:t>67</a:t>
            </a:fld>
            <a:endParaRPr lang="en-US" dirty="0"/>
          </a:p>
        </p:txBody>
      </p:sp>
    </p:spTree>
    <p:extLst>
      <p:ext uri="{BB962C8B-B14F-4D97-AF65-F5344CB8AC3E}">
        <p14:creationId xmlns:p14="http://schemas.microsoft.com/office/powerpoint/2010/main" val="21829844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248" y="127948"/>
            <a:ext cx="6237027" cy="6237027"/>
          </a:xfrm>
        </p:spPr>
      </p:pic>
      <p:sp>
        <p:nvSpPr>
          <p:cNvPr id="4" name="Slide Number Placeholder 3"/>
          <p:cNvSpPr>
            <a:spLocks noGrp="1"/>
          </p:cNvSpPr>
          <p:nvPr>
            <p:ph type="sldNum" sz="quarter" idx="12"/>
          </p:nvPr>
        </p:nvSpPr>
        <p:spPr/>
        <p:txBody>
          <a:bodyPr/>
          <a:lstStyle/>
          <a:p>
            <a:fld id="{24F2258D-CF54-2C4E-9726-8648A0B8DDCC}"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2640080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u="sng" dirty="0" smtClean="0"/>
              <a:t>CSDE TEAM Program Contacts</a:t>
            </a:r>
            <a:endParaRPr lang="en-US" u="sng" dirty="0"/>
          </a:p>
        </p:txBody>
      </p:sp>
      <p:sp>
        <p:nvSpPr>
          <p:cNvPr id="4" name="Content Placeholder 3"/>
          <p:cNvSpPr>
            <a:spLocks noGrp="1"/>
          </p:cNvSpPr>
          <p:nvPr>
            <p:ph idx="1"/>
          </p:nvPr>
        </p:nvSpPr>
        <p:spPr>
          <a:xfrm>
            <a:off x="364066" y="3578086"/>
            <a:ext cx="8576733" cy="2467379"/>
          </a:xfrm>
        </p:spPr>
        <p:txBody>
          <a:bodyPr>
            <a:normAutofit/>
          </a:bodyPr>
          <a:lstStyle/>
          <a:p>
            <a:pPr>
              <a:spcBef>
                <a:spcPts val="0"/>
              </a:spcBef>
              <a:spcAft>
                <a:spcPts val="1200"/>
              </a:spcAft>
              <a:buFont typeface="Wingdings" panose="05000000000000000000" pitchFamily="2" charset="2"/>
              <a:buChar char="q"/>
            </a:pPr>
            <a:r>
              <a:rPr lang="en-US" dirty="0" smtClean="0"/>
              <a:t> Claudine Primack: TEAM Program Manager</a:t>
            </a:r>
            <a:br>
              <a:rPr lang="en-US" dirty="0" smtClean="0"/>
            </a:br>
            <a:r>
              <a:rPr lang="en-US" dirty="0" smtClean="0">
                <a:hlinkClick r:id="rId3"/>
              </a:rPr>
              <a:t>claudine.primack@ct.gov</a:t>
            </a:r>
            <a:r>
              <a:rPr lang="en-US" dirty="0" smtClean="0"/>
              <a:t>  860-713-6826</a:t>
            </a:r>
          </a:p>
          <a:p>
            <a:pPr>
              <a:spcBef>
                <a:spcPts val="0"/>
              </a:spcBef>
              <a:spcAft>
                <a:spcPts val="1200"/>
              </a:spcAft>
              <a:buFont typeface="Wingdings" panose="05000000000000000000" pitchFamily="2" charset="2"/>
              <a:buChar char="q"/>
            </a:pPr>
            <a:r>
              <a:rPr lang="en-US" dirty="0" smtClean="0"/>
              <a:t> Gady Weiner: Data Manager</a:t>
            </a:r>
            <a:br>
              <a:rPr lang="en-US" dirty="0" smtClean="0"/>
            </a:br>
            <a:r>
              <a:rPr lang="en-US" dirty="0" smtClean="0">
                <a:hlinkClick r:id="rId4"/>
              </a:rPr>
              <a:t>gady.weiner@ct.gov</a:t>
            </a:r>
            <a:r>
              <a:rPr lang="en-US" dirty="0" smtClean="0"/>
              <a:t>  860-713-6836</a:t>
            </a:r>
          </a:p>
          <a:p>
            <a:pPr>
              <a:spcBef>
                <a:spcPts val="0"/>
              </a:spcBef>
              <a:spcAft>
                <a:spcPts val="1200"/>
              </a:spcAft>
              <a:buFont typeface="Wingdings" panose="05000000000000000000" pitchFamily="2" charset="2"/>
              <a:buChar char="q"/>
            </a:pPr>
            <a:endParaRPr lang="en-US" sz="2800"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2" name="TextBox 1"/>
          <p:cNvSpPr txBox="1"/>
          <p:nvPr/>
        </p:nvSpPr>
        <p:spPr>
          <a:xfrm>
            <a:off x="364066" y="1417638"/>
            <a:ext cx="8576733" cy="2062103"/>
          </a:xfrm>
          <a:prstGeom prst="rect">
            <a:avLst/>
          </a:prstGeom>
          <a:solidFill>
            <a:schemeClr val="accent6">
              <a:lumMod val="20000"/>
              <a:lumOff val="80000"/>
            </a:schemeClr>
          </a:solidFill>
        </p:spPr>
        <p:txBody>
          <a:bodyPr wrap="square" rtlCol="0">
            <a:spAutoFit/>
          </a:bodyPr>
          <a:lstStyle/>
          <a:p>
            <a:pPr algn="ctr"/>
            <a:r>
              <a:rPr lang="en-US" sz="3200" b="1" dirty="0" smtClean="0"/>
              <a:t>You can find answers to most of your questions in the FAQs at </a:t>
            </a:r>
            <a:r>
              <a:rPr lang="en-US" sz="3200" dirty="0">
                <a:hlinkClick r:id="rId5"/>
              </a:rPr>
              <a:t>https://portal.ct.gov/SDE/Talent_Office/Talent-Office-home-page/TEAM-Program</a:t>
            </a:r>
            <a:r>
              <a:rPr lang="en-US" sz="3200" b="1" dirty="0" smtClean="0"/>
              <a:t>.  </a:t>
            </a:r>
            <a:endParaRPr lang="en-US" sz="3200" b="1" dirty="0"/>
          </a:p>
        </p:txBody>
      </p:sp>
      <p:sp>
        <p:nvSpPr>
          <p:cNvPr id="5" name="Slide Number Placeholder 4"/>
          <p:cNvSpPr>
            <a:spLocks noGrp="1"/>
          </p:cNvSpPr>
          <p:nvPr>
            <p:ph type="sldNum" sz="quarter" idx="12"/>
          </p:nvPr>
        </p:nvSpPr>
        <p:spPr/>
        <p:txBody>
          <a:bodyPr/>
          <a:lstStyle/>
          <a:p>
            <a:fld id="{24F2258D-CF54-2C4E-9726-8648A0B8DDCC}"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143744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92572-F00A-4639-974E-5BFA344C52D5}"/>
              </a:ext>
            </a:extLst>
          </p:cNvPr>
          <p:cNvSpPr>
            <a:spLocks noGrp="1"/>
          </p:cNvSpPr>
          <p:nvPr>
            <p:ph type="title"/>
          </p:nvPr>
        </p:nvSpPr>
        <p:spPr/>
        <p:txBody>
          <a:bodyPr>
            <a:normAutofit/>
          </a:bodyPr>
          <a:lstStyle/>
          <a:p>
            <a:r>
              <a:rPr lang="en-US"/>
              <a:t>What Is the TEAM Program?</a:t>
            </a:r>
          </a:p>
        </p:txBody>
      </p:sp>
      <p:sp>
        <p:nvSpPr>
          <p:cNvPr id="2" name="Slide Number Placeholder 1">
            <a:extLst>
              <a:ext uri="{FF2B5EF4-FFF2-40B4-BE49-F238E27FC236}">
                <a16:creationId xmlns:a16="http://schemas.microsoft.com/office/drawing/2014/main" id="{8E60C941-BE36-0D44-BA86-5DEBB5158AD9}"/>
              </a:ext>
            </a:extLst>
          </p:cNvPr>
          <p:cNvSpPr>
            <a:spLocks noGrp="1"/>
          </p:cNvSpPr>
          <p:nvPr>
            <p:ph type="sldNum" sz="quarter" idx="12"/>
          </p:nvPr>
        </p:nvSpPr>
        <p:spPr/>
        <p:txBody>
          <a:bodyPr/>
          <a:lstStyle/>
          <a:p>
            <a:fld id="{BA8CF1B3-96A0-D24B-B5C9-B5B93FF4523E}" type="slidenum">
              <a:rPr lang="uk-UA" smtClean="0"/>
              <a:pPr/>
              <a:t>7</a:t>
            </a:fld>
            <a:endParaRPr lang="uk-U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235" y="1516380"/>
            <a:ext cx="3148884" cy="3246120"/>
          </a:xfrm>
          <a:prstGeom prst="rect">
            <a:avLst/>
          </a:prstGeom>
        </p:spPr>
      </p:pic>
      <p:sp>
        <p:nvSpPr>
          <p:cNvPr id="5" name="Text Placeholder 4">
            <a:extLst>
              <a:ext uri="{FF2B5EF4-FFF2-40B4-BE49-F238E27FC236}">
                <a16:creationId xmlns:a16="http://schemas.microsoft.com/office/drawing/2014/main" id="{80EDEB43-DAD8-4BB4-9A92-CE7AE2AACF40}"/>
              </a:ext>
            </a:extLst>
          </p:cNvPr>
          <p:cNvSpPr>
            <a:spLocks noGrp="1"/>
          </p:cNvSpPr>
          <p:nvPr>
            <p:ph type="body" sz="quarter" idx="4294967295"/>
          </p:nvPr>
        </p:nvSpPr>
        <p:spPr>
          <a:xfrm>
            <a:off x="457200" y="1439866"/>
            <a:ext cx="5285023" cy="4825616"/>
          </a:xfrm>
        </p:spPr>
        <p:txBody>
          <a:bodyPr>
            <a:normAutofit fontScale="85000" lnSpcReduction="20000"/>
          </a:bodyPr>
          <a:lstStyle/>
          <a:p>
            <a:pPr marL="257175" indent="-257175">
              <a:lnSpc>
                <a:spcPct val="134000"/>
              </a:lnSpc>
              <a:spcAft>
                <a:spcPts val="675"/>
              </a:spcAft>
              <a:buFont typeface="Arial" panose="020B0604020202020204" pitchFamily="34" charset="0"/>
              <a:buChar char="•"/>
            </a:pPr>
            <a:r>
              <a:rPr lang="en-US" sz="2100" dirty="0" smtClean="0"/>
              <a:t>Legislatively </a:t>
            </a:r>
            <a:r>
              <a:rPr lang="en-US" sz="2100" dirty="0"/>
              <a:t>mandated multi-year induction program for all beginning teachers</a:t>
            </a:r>
          </a:p>
          <a:p>
            <a:pPr marL="257175" indent="-257175">
              <a:lnSpc>
                <a:spcPct val="134000"/>
              </a:lnSpc>
              <a:spcAft>
                <a:spcPts val="675"/>
              </a:spcAft>
              <a:buFont typeface="Arial" panose="020B0604020202020204" pitchFamily="34" charset="0"/>
              <a:buChar char="•"/>
            </a:pPr>
            <a:r>
              <a:rPr lang="en-US" sz="2100" dirty="0"/>
              <a:t>Teachers are paired with experienced, trained mentors</a:t>
            </a:r>
          </a:p>
          <a:p>
            <a:pPr marL="257175" indent="-257175">
              <a:lnSpc>
                <a:spcPct val="134000"/>
              </a:lnSpc>
              <a:spcAft>
                <a:spcPts val="675"/>
              </a:spcAft>
              <a:buFont typeface="Arial" panose="020B0604020202020204" pitchFamily="34" charset="0"/>
              <a:buChar char="•"/>
            </a:pPr>
            <a:r>
              <a:rPr lang="en-US" sz="2100" dirty="0"/>
              <a:t>Teachers work with their mentors to create </a:t>
            </a:r>
            <a:br>
              <a:rPr lang="en-US" sz="2100" dirty="0"/>
            </a:br>
            <a:r>
              <a:rPr lang="en-US" sz="2100" dirty="0"/>
              <a:t>Professional Growth Action Plans that correspond </a:t>
            </a:r>
            <a:br>
              <a:rPr lang="en-US" sz="2100" dirty="0"/>
            </a:br>
            <a:r>
              <a:rPr lang="en-US" sz="2100" dirty="0"/>
              <a:t>to instructional modules</a:t>
            </a:r>
          </a:p>
          <a:p>
            <a:pPr marL="257175" indent="-257175">
              <a:lnSpc>
                <a:spcPct val="134000"/>
              </a:lnSpc>
              <a:spcAft>
                <a:spcPts val="675"/>
              </a:spcAft>
              <a:buFont typeface="Arial" panose="020B0604020202020204" pitchFamily="34" charset="0"/>
              <a:buChar char="•"/>
            </a:pPr>
            <a:r>
              <a:rPr lang="en-US" sz="2100" dirty="0"/>
              <a:t>Districts assign mentors and are responsible for implementing the TEAM program</a:t>
            </a:r>
          </a:p>
          <a:p>
            <a:pPr marL="257175" indent="-257175">
              <a:lnSpc>
                <a:spcPct val="134000"/>
              </a:lnSpc>
              <a:spcAft>
                <a:spcPts val="675"/>
              </a:spcAft>
              <a:buFont typeface="Arial" panose="020B0604020202020204" pitchFamily="34" charset="0"/>
              <a:buChar char="•"/>
            </a:pPr>
            <a:r>
              <a:rPr lang="en-US" sz="2100" dirty="0"/>
              <a:t>Completion of the TEAM program is required for teachers to advance to the next teacher certification level</a:t>
            </a:r>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p:txBody>
      </p:sp>
    </p:spTree>
    <p:extLst>
      <p:ext uri="{BB962C8B-B14F-4D97-AF65-F5344CB8AC3E}">
        <p14:creationId xmlns:p14="http://schemas.microsoft.com/office/powerpoint/2010/main" val="129578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250" t="37040"/>
          <a:stretch/>
        </p:blipFill>
        <p:spPr>
          <a:xfrm>
            <a:off x="5346058" y="1607820"/>
            <a:ext cx="3340742" cy="2977208"/>
          </a:xfrm>
          <a:prstGeom prst="rect">
            <a:avLst/>
          </a:prstGeom>
        </p:spPr>
      </p:pic>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a:xfrm>
            <a:off x="457200" y="1607820"/>
            <a:ext cx="5569975" cy="4525963"/>
          </a:xfrm>
          <a:prstGeom prst="rect">
            <a:avLst/>
          </a:prstGeom>
        </p:spPr>
        <p:txBody>
          <a:bodyPr>
            <a:normAutofit lnSpcReduction="10000"/>
          </a:bodyPr>
          <a:lstStyle/>
          <a:p>
            <a:r>
              <a:rPr lang="en-US" dirty="0">
                <a:latin typeface="Calibri Light" panose="020F0302020204030204" pitchFamily="34" charset="0"/>
              </a:rPr>
              <a:t>Superintendent</a:t>
            </a:r>
          </a:p>
          <a:p>
            <a:r>
              <a:rPr lang="en-US" dirty="0">
                <a:latin typeface="Calibri Light" panose="020F0302020204030204" pitchFamily="34" charset="0"/>
              </a:rPr>
              <a:t>TEAM Coordinating Committee</a:t>
            </a:r>
          </a:p>
          <a:p>
            <a:r>
              <a:rPr lang="en-US" dirty="0" smtClean="0">
                <a:latin typeface="Calibri Light" panose="020F0302020204030204" pitchFamily="34" charset="0"/>
              </a:rPr>
              <a:t>District Facilitator</a:t>
            </a:r>
            <a:endParaRPr lang="en-US" dirty="0">
              <a:latin typeface="Calibri Light" panose="020F0302020204030204" pitchFamily="34" charset="0"/>
            </a:endParaRPr>
          </a:p>
          <a:p>
            <a:r>
              <a:rPr lang="en-US" dirty="0" smtClean="0">
                <a:latin typeface="Calibri Light" panose="020F0302020204030204" pitchFamily="34" charset="0"/>
              </a:rPr>
              <a:t>Administrator</a:t>
            </a:r>
            <a:endParaRPr lang="en-US" dirty="0">
              <a:latin typeface="Calibri Light" panose="020F0302020204030204" pitchFamily="34" charset="0"/>
            </a:endParaRPr>
          </a:p>
          <a:p>
            <a:r>
              <a:rPr lang="en-US" dirty="0" smtClean="0">
                <a:latin typeface="Calibri Light" panose="020F0302020204030204" pitchFamily="34" charset="0"/>
              </a:rPr>
              <a:t>Mentors</a:t>
            </a:r>
            <a:endParaRPr lang="en-US" dirty="0">
              <a:latin typeface="Calibri Light" panose="020F0302020204030204" pitchFamily="34" charset="0"/>
            </a:endParaRPr>
          </a:p>
          <a:p>
            <a:r>
              <a:rPr lang="en-US" dirty="0" smtClean="0">
                <a:latin typeface="Calibri Light" panose="020F0302020204030204" pitchFamily="34" charset="0"/>
              </a:rPr>
              <a:t>Beginning Teachers</a:t>
            </a:r>
          </a:p>
          <a:p>
            <a:r>
              <a:rPr lang="en-US" dirty="0" smtClean="0">
                <a:latin typeface="Calibri Light" panose="020F0302020204030204" pitchFamily="34" charset="0"/>
              </a:rPr>
              <a:t>Reviewers</a:t>
            </a:r>
          </a:p>
        </p:txBody>
      </p:sp>
      <p:sp>
        <p:nvSpPr>
          <p:cNvPr id="6" name="Slide Number Placeholder 5"/>
          <p:cNvSpPr>
            <a:spLocks noGrp="1"/>
          </p:cNvSpPr>
          <p:nvPr>
            <p:ph type="sldNum" sz="quarter" idx="12"/>
          </p:nvPr>
        </p:nvSpPr>
        <p:spPr>
          <a:prstGeom prst="rect">
            <a:avLst/>
          </a:prstGeom>
        </p:spPr>
        <p:txBody>
          <a:bodyPr/>
          <a:lstStyle/>
          <a:p>
            <a:fld id="{24F2258D-CF54-2C4E-9726-8648A0B8DDCC}" type="slidenum">
              <a:rPr lang="en-US" smtClean="0"/>
              <a:t>8</a:t>
            </a:fld>
            <a:endParaRPr lang="en-US" dirty="0"/>
          </a:p>
        </p:txBody>
      </p:sp>
    </p:spTree>
    <p:extLst>
      <p:ext uri="{BB962C8B-B14F-4D97-AF65-F5344CB8AC3E}">
        <p14:creationId xmlns:p14="http://schemas.microsoft.com/office/powerpoint/2010/main" val="293740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Superintendent</a:t>
            </a:r>
            <a:endParaRPr lang="en-US" dirty="0"/>
          </a:p>
        </p:txBody>
      </p:sp>
      <p:sp>
        <p:nvSpPr>
          <p:cNvPr id="3" name="Content Placeholder 2"/>
          <p:cNvSpPr>
            <a:spLocks noGrp="1"/>
          </p:cNvSpPr>
          <p:nvPr>
            <p:ph idx="1"/>
          </p:nvPr>
        </p:nvSpPr>
        <p:spPr>
          <a:xfrm>
            <a:off x="457200" y="1600200"/>
            <a:ext cx="4692691" cy="4525963"/>
          </a:xfrm>
          <a:prstGeom prst="rect">
            <a:avLst/>
          </a:prstGeom>
        </p:spPr>
        <p:txBody>
          <a:bodyPr>
            <a:normAutofit fontScale="85000" lnSpcReduction="10000"/>
          </a:bodyPr>
          <a:lstStyle/>
          <a:p>
            <a:pPr>
              <a:spcAft>
                <a:spcPts val="1200"/>
              </a:spcAft>
            </a:pPr>
            <a:r>
              <a:rPr lang="en-US" dirty="0" smtClean="0"/>
              <a:t>Appoints the DF Annually</a:t>
            </a:r>
          </a:p>
          <a:p>
            <a:pPr>
              <a:spcAft>
                <a:spcPts val="1200"/>
              </a:spcAft>
            </a:pPr>
            <a:r>
              <a:rPr lang="en-US" dirty="0" smtClean="0"/>
              <a:t>Verifies TEAM Completions </a:t>
            </a:r>
          </a:p>
          <a:p>
            <a:pPr lvl="1">
              <a:spcAft>
                <a:spcPts val="1200"/>
              </a:spcAft>
            </a:pPr>
            <a:r>
              <a:rPr lang="en-US" dirty="0" smtClean="0"/>
              <a:t>Appoints an individual to the role of EDS LEA TEAM as their designee to enter TEAM completions in EDS</a:t>
            </a:r>
          </a:p>
          <a:p>
            <a:pPr>
              <a:spcAft>
                <a:spcPts val="1200"/>
              </a:spcAft>
            </a:pPr>
            <a:r>
              <a:rPr lang="en-US" dirty="0" smtClean="0"/>
              <a:t>Ensures TCC, DF and Administrators Support TEAM</a:t>
            </a:r>
          </a:p>
          <a:p>
            <a:pPr marL="0" indent="0">
              <a:spcAft>
                <a:spcPts val="1200"/>
              </a:spcAft>
              <a:buNone/>
            </a:pPr>
            <a:r>
              <a:rPr lang="en-US" sz="1700" dirty="0" smtClean="0">
                <a:ln w="0"/>
                <a:gradFill>
                  <a:gsLst>
                    <a:gs pos="21000">
                      <a:srgbClr val="53575C"/>
                    </a:gs>
                    <a:gs pos="88000">
                      <a:srgbClr val="C5C7CA"/>
                    </a:gs>
                  </a:gsLst>
                  <a:lin ang="5400000"/>
                </a:gradFill>
              </a:rPr>
              <a:t>															</a:t>
            </a:r>
            <a:endParaRPr lang="en-US" sz="1500" dirty="0"/>
          </a:p>
        </p:txBody>
      </p:sp>
      <p:sp>
        <p:nvSpPr>
          <p:cNvPr id="4" name="Slide Number Placeholder 3"/>
          <p:cNvSpPr>
            <a:spLocks noGrp="1"/>
          </p:cNvSpPr>
          <p:nvPr>
            <p:ph type="sldNum" sz="quarter" idx="12"/>
          </p:nvPr>
        </p:nvSpPr>
        <p:spPr>
          <a:prstGeom prst="rect">
            <a:avLst/>
          </a:prstGeom>
        </p:spPr>
        <p:txBody>
          <a:bodyPr/>
          <a:lstStyle/>
          <a:p>
            <a:fld id="{24F2258D-CF54-2C4E-9726-8648A0B8DDCC}" type="slidenum">
              <a:rPr lang="en-US" smtClean="0"/>
              <a:t>9</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920" t="2202" r="2172"/>
          <a:stretch/>
        </p:blipFill>
        <p:spPr>
          <a:xfrm>
            <a:off x="5196841" y="1584960"/>
            <a:ext cx="3489959" cy="2667859"/>
          </a:xfrm>
          <a:prstGeom prst="rect">
            <a:avLst/>
          </a:prstGeom>
        </p:spPr>
      </p:pic>
    </p:spTree>
    <p:extLst>
      <p:ext uri="{BB962C8B-B14F-4D97-AF65-F5344CB8AC3E}">
        <p14:creationId xmlns:p14="http://schemas.microsoft.com/office/powerpoint/2010/main" val="27031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68EE7187-CECB-4F9C-9A0B-FF44C56F9B26}"/>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ICUT STATE DEPARTMENT OF EDUCATION.potx" id="{10044F47-CFD6-48BD-8DDE-70062E7575CB}" vid="{ABA3F579-2461-4A73-8B20-5E93A1E7437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55A1E7D2-BA54-4082-B53D-D5E728C959D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STATE DEPARTMENT OF EDUCATION.potx" id="{10044F47-CFD6-48BD-8DDE-70062E7575CB}" vid="{68EE7187-CECB-4F9C-9A0B-FF44C56F9B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Training_PowerPoint_Template</Template>
  <TotalTime>25597</TotalTime>
  <Words>7731</Words>
  <Application>Microsoft Office PowerPoint</Application>
  <PresentationFormat>On-screen Show (4:3)</PresentationFormat>
  <Paragraphs>722</Paragraphs>
  <Slides>69</Slides>
  <Notes>55</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0</vt:i4>
      </vt:variant>
      <vt:variant>
        <vt:lpstr>Slide Titles</vt:lpstr>
      </vt:variant>
      <vt:variant>
        <vt:i4>69</vt:i4>
      </vt:variant>
    </vt:vector>
  </HeadingPairs>
  <TitlesOfParts>
    <vt:vector size="84" baseType="lpstr">
      <vt:lpstr>Arial</vt:lpstr>
      <vt:lpstr>Arno Pro Caption</vt:lpstr>
      <vt:lpstr>Calibri</vt:lpstr>
      <vt:lpstr>Calibri bold</vt:lpstr>
      <vt:lpstr>Calibri Light</vt:lpstr>
      <vt:lpstr>Cambria</vt:lpstr>
      <vt:lpstr>Corbel</vt:lpstr>
      <vt:lpstr>Garamond</vt:lpstr>
      <vt:lpstr>Myriad Pro</vt:lpstr>
      <vt:lpstr>Times New Roman</vt:lpstr>
      <vt:lpstr>Wingdings</vt:lpstr>
      <vt:lpstr>Office Theme</vt:lpstr>
      <vt:lpstr>1_Custom Design</vt:lpstr>
      <vt:lpstr>Custom Design</vt:lpstr>
      <vt:lpstr>1_Office Theme</vt:lpstr>
      <vt:lpstr>PowerPoint Presentation</vt:lpstr>
      <vt:lpstr>Agenda</vt:lpstr>
      <vt:lpstr>The TEAM Program Overview</vt:lpstr>
      <vt:lpstr>The Purpose of TEAM</vt:lpstr>
      <vt:lpstr>TEAM Program</vt:lpstr>
      <vt:lpstr>Teachers who completed more TEAM requirements were more likely to stay in the same district and in the CT public school system after 1 and 3 years of teaching</vt:lpstr>
      <vt:lpstr>What Is the TEAM Program?</vt:lpstr>
      <vt:lpstr>Roles and Responsibilities</vt:lpstr>
      <vt:lpstr>Superintendent</vt:lpstr>
      <vt:lpstr>TEAM Coordinating Committee</vt:lpstr>
      <vt:lpstr>District Facilitator (DF)</vt:lpstr>
      <vt:lpstr>Administrator</vt:lpstr>
      <vt:lpstr>Mentors</vt:lpstr>
      <vt:lpstr>Mentors</vt:lpstr>
      <vt:lpstr>Beginning Teachers</vt:lpstr>
      <vt:lpstr>August - September</vt:lpstr>
      <vt:lpstr>August - September</vt:lpstr>
      <vt:lpstr>Who Participates in TEAM  </vt:lpstr>
      <vt:lpstr>PowerPoint Presentation</vt:lpstr>
      <vt:lpstr>Do Substitute Teachers Participate?</vt:lpstr>
      <vt:lpstr>PowerPoint Presentation</vt:lpstr>
      <vt:lpstr>PowerPoint Presentation</vt:lpstr>
      <vt:lpstr>Using the TEAM  Dashboard</vt:lpstr>
      <vt:lpstr>Assign Mentors and Administrators to Beginning Teachers</vt:lpstr>
      <vt:lpstr>The TEAM Module Workspace, Dashboard, and Tools</vt:lpstr>
      <vt:lpstr>Mentors</vt:lpstr>
      <vt:lpstr>Mentors</vt:lpstr>
      <vt:lpstr>Assigning Mentors</vt:lpstr>
      <vt:lpstr>Mentor Match</vt:lpstr>
      <vt:lpstr>Mentor Match</vt:lpstr>
      <vt:lpstr>Assigning Administrator</vt:lpstr>
      <vt:lpstr>Assigning Administrator</vt:lpstr>
      <vt:lpstr>Orientation to the TEAM Program</vt:lpstr>
      <vt:lpstr>TEAM Orientation</vt:lpstr>
      <vt:lpstr>TEAM Communications</vt:lpstr>
      <vt:lpstr>October - November</vt:lpstr>
      <vt:lpstr>Verify Users</vt:lpstr>
      <vt:lpstr>Beginning the TEAM Program</vt:lpstr>
      <vt:lpstr>The TEAM Modules</vt:lpstr>
      <vt:lpstr>Module Process</vt:lpstr>
      <vt:lpstr>New Professional Learning Resources</vt:lpstr>
      <vt:lpstr>Review of Projects/Reflection Papers</vt:lpstr>
      <vt:lpstr>PowerPoint Presentation</vt:lpstr>
      <vt:lpstr>PowerPoint Presentation</vt:lpstr>
      <vt:lpstr>PowerPoint Presentation</vt:lpstr>
      <vt:lpstr>Module 5:  Professional Responsibility</vt:lpstr>
      <vt:lpstr>Check Reviewer Capacity</vt:lpstr>
      <vt:lpstr>Check Reviewer Capacity</vt:lpstr>
      <vt:lpstr>Check Reviewer Capacity</vt:lpstr>
      <vt:lpstr>December - January</vt:lpstr>
      <vt:lpstr>Monitoring</vt:lpstr>
      <vt:lpstr>Monitoring</vt:lpstr>
      <vt:lpstr>Sample Mentor Meeting Log</vt:lpstr>
      <vt:lpstr>PowerPoint Presentation</vt:lpstr>
      <vt:lpstr>TEAM Allocations</vt:lpstr>
      <vt:lpstr>February - March</vt:lpstr>
      <vt:lpstr>Entering TEAM Completions</vt:lpstr>
      <vt:lpstr>Monitoring – TEAM Completion</vt:lpstr>
      <vt:lpstr>TEAM Completion</vt:lpstr>
      <vt:lpstr>Entering TEAM Completion in EDS</vt:lpstr>
      <vt:lpstr>April - June</vt:lpstr>
      <vt:lpstr>Mentor Stipends</vt:lpstr>
      <vt:lpstr>Why is TEAM so Important?</vt:lpstr>
      <vt:lpstr>The TEAM Website – Resources and Documents</vt:lpstr>
      <vt:lpstr>Best Practices</vt:lpstr>
      <vt:lpstr>PowerPoint Presentation</vt:lpstr>
      <vt:lpstr>PowerPoint Presentation</vt:lpstr>
      <vt:lpstr>PowerPoint Presentation</vt:lpstr>
      <vt:lpstr>CSDE TEAM Program Contacts</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Primack, Claudine</dc:creator>
  <cp:lastModifiedBy>Weiner, Gady</cp:lastModifiedBy>
  <cp:revision>269</cp:revision>
  <cp:lastPrinted>2015-10-16T18:48:11Z</cp:lastPrinted>
  <dcterms:created xsi:type="dcterms:W3CDTF">2015-10-06T14:33:48Z</dcterms:created>
  <dcterms:modified xsi:type="dcterms:W3CDTF">2021-08-09T20:34:52Z</dcterms:modified>
</cp:coreProperties>
</file>