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sldIdLst>
    <p:sldId id="256" r:id="rId2"/>
    <p:sldId id="272" r:id="rId3"/>
    <p:sldId id="281" r:id="rId4"/>
    <p:sldId id="257" r:id="rId5"/>
    <p:sldId id="273" r:id="rId6"/>
    <p:sldId id="283" r:id="rId7"/>
    <p:sldId id="286" r:id="rId8"/>
    <p:sldId id="275" r:id="rId9"/>
    <p:sldId id="289" r:id="rId10"/>
    <p:sldId id="290" r:id="rId11"/>
    <p:sldId id="291" r:id="rId12"/>
    <p:sldId id="295" r:id="rId13"/>
    <p:sldId id="294" r:id="rId14"/>
    <p:sldId id="293" r:id="rId15"/>
    <p:sldId id="292" r:id="rId16"/>
    <p:sldId id="288" r:id="rId17"/>
    <p:sldId id="287" r:id="rId18"/>
    <p:sldId id="296" r:id="rId19"/>
    <p:sldId id="260" r:id="rId20"/>
    <p:sldId id="285" r:id="rId21"/>
    <p:sldId id="278" r:id="rId22"/>
    <p:sldId id="279" r:id="rId23"/>
    <p:sldId id="280" r:id="rId24"/>
    <p:sldId id="276" r:id="rId25"/>
  </p:sldIdLst>
  <p:sldSz cx="12192000" cy="6858000"/>
  <p:notesSz cx="6858000" cy="9144000"/>
  <p:embeddedFontLst>
    <p:embeddedFont>
      <p:font typeface="Modern Love Grunge" panose="020B0604020202020204" charset="0"/>
      <p:regular r:id="rId27"/>
    </p:embeddedFont>
    <p:embeddedFont>
      <p:font typeface="Arial Black" panose="020B0A04020102020204" pitchFamily="34" charset="0"/>
      <p:bold r:id="rId28"/>
    </p:embeddedFont>
    <p:embeddedFont>
      <p:font typeface="Museo Sans 900" panose="02000000000000000000" charset="0"/>
      <p:bold r:id="rId29"/>
    </p:embeddedFont>
    <p:embeddedFont>
      <p:font typeface="KG Second Chances Solid" panose="020B0604020202020204" charset="0"/>
      <p:regular r:id="rId30"/>
    </p:embeddedFont>
    <p:embeddedFont>
      <p:font typeface="Calibri" panose="020F0502020204030204" pitchFamily="34" charset="0"/>
      <p:regular r:id="rId31"/>
      <p:bold r:id="rId32"/>
      <p:italic r:id="rId33"/>
      <p:boldItalic r:id="rId34"/>
    </p:embeddedFont>
    <p:embeddedFont>
      <p:font typeface="Arial Rounded MT Bold" panose="020F0704030504030204" pitchFamily="3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800080"/>
    <a:srgbClr val="FF66CC"/>
    <a:srgbClr val="00FF00"/>
    <a:srgbClr val="9933FF"/>
    <a:srgbClr val="FFCC00"/>
    <a:srgbClr val="FF7426"/>
    <a:srgbClr val="FF3300"/>
    <a:srgbClr val="FFA015"/>
    <a:srgbClr val="FF8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42694" autoAdjust="0"/>
  </p:normalViewPr>
  <p:slideViewPr>
    <p:cSldViewPr snapToGrid="0" snapToObjects="1">
      <p:cViewPr varScale="1">
        <p:scale>
          <a:sx n="29" d="100"/>
          <a:sy n="29" d="100"/>
        </p:scale>
        <p:origin x="2031" y="36"/>
      </p:cViewPr>
      <p:guideLst/>
    </p:cSldViewPr>
  </p:slideViewPr>
  <p:outlineViewPr>
    <p:cViewPr>
      <p:scale>
        <a:sx n="33" d="100"/>
        <a:sy n="33" d="100"/>
      </p:scale>
      <p:origin x="0" y="-1176"/>
    </p:cViewPr>
  </p:outlineViewPr>
  <p:notesTextViewPr>
    <p:cViewPr>
      <p:scale>
        <a:sx n="1" d="1"/>
        <a:sy n="1" d="1"/>
      </p:scale>
      <p:origin x="0" y="0"/>
    </p:cViewPr>
  </p:notesTextViewPr>
  <p:notesViewPr>
    <p:cSldViewPr snapToGrid="0" snapToObjects="1">
      <p:cViewPr>
        <p:scale>
          <a:sx n="87" d="100"/>
          <a:sy n="87" d="100"/>
        </p:scale>
        <p:origin x="1911" y="-5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98CA3-6237-4904-8C45-3B2EA0B2BBAC}" type="datetimeFigureOut">
              <a:rPr lang="en-US" smtClean="0"/>
              <a:t>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6FEB1-997F-4302-993D-6887B4AAF67C}" type="slidenum">
              <a:rPr lang="en-US" smtClean="0"/>
              <a:t>‹#›</a:t>
            </a:fld>
            <a:endParaRPr lang="en-US"/>
          </a:p>
        </p:txBody>
      </p:sp>
    </p:spTree>
    <p:extLst>
      <p:ext uri="{BB962C8B-B14F-4D97-AF65-F5344CB8AC3E}">
        <p14:creationId xmlns:p14="http://schemas.microsoft.com/office/powerpoint/2010/main" val="2702915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t>
            </a:r>
            <a:r>
              <a:rPr lang="en-US" dirty="0" smtClean="0"/>
              <a:t>and Welcome to today’s POP Up PD, Instructional Practice:  From In-person to Remote Learning.  I’m Carole Dibble from the CSDE Turnaround</a:t>
            </a:r>
            <a:r>
              <a:rPr lang="en-US" baseline="0" dirty="0" smtClean="0"/>
              <a:t> office and I am joined by my colleague Greg Dresko a consultant from the Turnaround Office.  As you know, POP UP PDs are designed to be quick timely professional learning to meet the needs of the schools we serve.  Today’s PD is a quick learning kick-off to highlight 10 effective instructional strategies and how to bring them to life in a remote setting.  We hope you will make a plan today to take professional learning on instructional strategies back to your staff.  </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a:t>
            </a:fld>
            <a:endParaRPr lang="en-US"/>
          </a:p>
        </p:txBody>
      </p:sp>
    </p:spTree>
    <p:extLst>
      <p:ext uri="{BB962C8B-B14F-4D97-AF65-F5344CB8AC3E}">
        <p14:creationId xmlns:p14="http://schemas.microsoft.com/office/powerpoint/2010/main" val="2920220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Allowing </a:t>
            </a:r>
            <a:r>
              <a:rPr lang="en-US" dirty="0" smtClean="0"/>
              <a:t>students to construct understanding</a:t>
            </a:r>
            <a:r>
              <a:rPr lang="en-US" baseline="0" dirty="0" smtClean="0"/>
              <a:t> and make meaning is important and so is explicit teaching!.  </a:t>
            </a:r>
          </a:p>
          <a:p>
            <a:endParaRPr lang="en-US" baseline="0" dirty="0" smtClean="0"/>
          </a:p>
          <a:p>
            <a:r>
              <a:rPr lang="en-US" baseline="0" dirty="0" smtClean="0"/>
              <a:t>Explicit teaching is not standing at the head of the class and giving a lecture for 30 to 45 minutes leading to unengaged students and bad behavior. Research tells us that only 10% of information is retained when active engagement does not occur every 20 -30 minutes.  Explicit teaching may come in many forms, a mini-lesson to kick off learning, creating a short instructional video for students to watch before they come to class, meeting with a small group to give targeted instruction based on the needs identified in the exit ticket from a lesson, or even conferring with individual students with a planned learning focus.  All of these forms of instruction bring on explicit instruction.  This is where you show, tell, explain, define, and connect information and guide students to develop a new understanding. The platforms </a:t>
            </a:r>
            <a:r>
              <a:rPr lang="en-US" baseline="0" dirty="0" err="1" smtClean="0"/>
              <a:t>lke</a:t>
            </a:r>
            <a:r>
              <a:rPr lang="en-US" baseline="0" dirty="0" smtClean="0"/>
              <a:t> </a:t>
            </a:r>
            <a:r>
              <a:rPr lang="en-US" baseline="0" dirty="0" err="1" smtClean="0"/>
              <a:t>Peardeck</a:t>
            </a:r>
            <a:r>
              <a:rPr lang="en-US" baseline="0" dirty="0" smtClean="0"/>
              <a:t>, Google Classroom or Meets, to name a couple, we are using </a:t>
            </a:r>
            <a:r>
              <a:rPr lang="en-US" baseline="0" dirty="0" err="1" smtClean="0"/>
              <a:t>i</a:t>
            </a:r>
            <a:r>
              <a:rPr lang="en-US" baseline="0" dirty="0" smtClean="0"/>
              <a:t> our schools for remote learning serve as tools for explicit teaching.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10</a:t>
            </a:fld>
            <a:endParaRPr lang="en-US"/>
          </a:p>
        </p:txBody>
      </p:sp>
    </p:spTree>
    <p:extLst>
      <p:ext uri="{BB962C8B-B14F-4D97-AF65-F5344CB8AC3E}">
        <p14:creationId xmlns:p14="http://schemas.microsoft.com/office/powerpoint/2010/main" val="1539305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 </a:t>
            </a:r>
            <a:r>
              <a:rPr lang="en-US" dirty="0" smtClean="0"/>
              <a:t>maps created by students help them connect</a:t>
            </a:r>
            <a:r>
              <a:rPr lang="en-US" baseline="0" dirty="0" smtClean="0"/>
              <a:t> new learning and ideas.  It helps them make meaning of new information and consider how this information is important to them and to other concepts.  Deeper meaning and understanding comes from deeper connections. There are concept maps available for free that can be used in virtual learning and they are ready for every subject.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11</a:t>
            </a:fld>
            <a:endParaRPr lang="en-US"/>
          </a:p>
        </p:txBody>
      </p:sp>
    </p:spTree>
    <p:extLst>
      <p:ext uri="{BB962C8B-B14F-4D97-AF65-F5344CB8AC3E}">
        <p14:creationId xmlns:p14="http://schemas.microsoft.com/office/powerpoint/2010/main" val="1721192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a:t>
            </a:r>
            <a:r>
              <a:rPr lang="en-US" baseline="0" dirty="0" smtClean="0"/>
              <a:t> quality tasks that promote reasoning, problem solving and productive struggle is our next instructional strategy. </a:t>
            </a:r>
            <a:r>
              <a:rPr lang="en-US" dirty="0" smtClean="0"/>
              <a:t>Research</a:t>
            </a:r>
            <a:r>
              <a:rPr lang="en-US" baseline="0" dirty="0" smtClean="0"/>
              <a:t> </a:t>
            </a:r>
            <a:r>
              <a:rPr lang="en-US" baseline="0" dirty="0" smtClean="0"/>
              <a:t>shows us that great teaching and poor quality tasks will lead to low performing results, but a great task and good teaching will result in high student learning.  Even low level teaching and a great task will lead to moderate learning results.  It is important to provide students with great tasks that are aligned to grade level standards, that require problem solving and reasoning, and that adequately challenge students in productive struggle.  Too easy and no learning is happening; too hard and students can’t engage in the task.  Offering more open-ended tasks with easy access and a high-ceiling for complexity is a great way to offer students challenging and attainable tasks.  High quality tasks can be brought to the online classroom using the instructional platforms schools are using.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12</a:t>
            </a:fld>
            <a:endParaRPr lang="en-US"/>
          </a:p>
        </p:txBody>
      </p:sp>
    </p:spTree>
    <p:extLst>
      <p:ext uri="{BB962C8B-B14F-4D97-AF65-F5344CB8AC3E}">
        <p14:creationId xmlns:p14="http://schemas.microsoft.com/office/powerpoint/2010/main" val="2053426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Providing</a:t>
            </a:r>
            <a:r>
              <a:rPr lang="en-US" baseline="0" dirty="0" smtClean="0"/>
              <a:t> </a:t>
            </a:r>
            <a:r>
              <a:rPr lang="en-US" baseline="0" dirty="0" smtClean="0"/>
              <a:t>students with work examples helps them understand what success looks like.  It also helps them reason about the way the work is done to develop their own “rules” and understanding.  Exemplars set the expectation bar of what good work looks like.  Examples can be used a s a tool to help students develop a procedural understanding of a concept in a step-by-step way as seen on the right.  Teachers can create videos of the methods and processes of the exemplars they create for students to review for additional information and help.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13</a:t>
            </a:fld>
            <a:endParaRPr lang="en-US"/>
          </a:p>
        </p:txBody>
      </p:sp>
    </p:spTree>
    <p:extLst>
      <p:ext uri="{BB962C8B-B14F-4D97-AF65-F5344CB8AC3E}">
        <p14:creationId xmlns:p14="http://schemas.microsoft.com/office/powerpoint/2010/main" val="9926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a:t>
            </a:r>
            <a:r>
              <a:rPr lang="en-US" dirty="0" smtClean="0"/>
              <a:t>answers are necessary, but not sufficient.  Asking questions where</a:t>
            </a:r>
            <a:r>
              <a:rPr lang="en-US" baseline="0" dirty="0" smtClean="0"/>
              <a:t> there is only a right answer doesn’t challenge students to develop and share their thinking and understanding of a problem.  Wrong answers should be met with probing questions to uncover misunderstandings and challenges, Bloom’s Taxonomy and Webb’s DOK can guide teachers to plan for and include a variety of questions to develop meaning and sense-making. Students should not be allowed to just give a right answer, but be challenged to explain their thinking and make connections to prior learning or the world.  There are many platforms for teachers to post questions and students to engage and respond.  Every remote learning platform includes a chat feature that can support great questioning.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14</a:t>
            </a:fld>
            <a:endParaRPr lang="en-US"/>
          </a:p>
        </p:txBody>
      </p:sp>
    </p:spTree>
    <p:extLst>
      <p:ext uri="{BB962C8B-B14F-4D97-AF65-F5344CB8AC3E}">
        <p14:creationId xmlns:p14="http://schemas.microsoft.com/office/powerpoint/2010/main" val="2409121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a:t>
            </a:r>
            <a:r>
              <a:rPr lang="en-US" dirty="0" smtClean="0"/>
              <a:t>!</a:t>
            </a:r>
            <a:r>
              <a:rPr lang="en-US" baseline="0" dirty="0" smtClean="0"/>
              <a:t>  Students need practice.  They don’t need 30 of the same problem with different numbers to practice today’s learning.  They need to practice  conceptual tasks that develop and provide evidence of understanding of the day’s learning target and completion of the success criteria.  The learning platforms used for remote learning offer students the opportunity to engage in independent practice that can be monitored by teachers to see that students are developing understanding and teachers can respond quickly with appropriate and effective feedback. </a:t>
            </a:r>
          </a:p>
        </p:txBody>
      </p:sp>
      <p:sp>
        <p:nvSpPr>
          <p:cNvPr id="4" name="Slide Number Placeholder 3"/>
          <p:cNvSpPr>
            <a:spLocks noGrp="1"/>
          </p:cNvSpPr>
          <p:nvPr>
            <p:ph type="sldNum" sz="quarter" idx="10"/>
          </p:nvPr>
        </p:nvSpPr>
        <p:spPr/>
        <p:txBody>
          <a:bodyPr/>
          <a:lstStyle/>
          <a:p>
            <a:fld id="{28B6FEB1-997F-4302-993D-6887B4AAF67C}" type="slidenum">
              <a:rPr lang="en-US" smtClean="0"/>
              <a:t>15</a:t>
            </a:fld>
            <a:endParaRPr lang="en-US"/>
          </a:p>
        </p:txBody>
      </p:sp>
    </p:spTree>
    <p:extLst>
      <p:ext uri="{BB962C8B-B14F-4D97-AF65-F5344CB8AC3E}">
        <p14:creationId xmlns:p14="http://schemas.microsoft.com/office/powerpoint/2010/main" val="3309565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Feedback </a:t>
            </a:r>
            <a:r>
              <a:rPr lang="en-US" sz="1200" b="0" i="0" kern="1200" baseline="0" dirty="0" smtClean="0">
                <a:solidFill>
                  <a:schemeClr val="tx1"/>
                </a:solidFill>
                <a:effectLst/>
                <a:latin typeface="+mn-lt"/>
                <a:ea typeface="+mn-ea"/>
                <a:cs typeface="+mn-cs"/>
              </a:rPr>
              <a:t>impacts students learning, positively or negatively. Not all feedback to students needs to be evaluative.  In fact, the goal of most feedback should be to help students learn.  What are they missing?  What are they doing well?  To positively impact learning, be timely with feedback and be specific so students can correct, develop, and improve.  Feedback should not be a </a:t>
            </a:r>
            <a:r>
              <a:rPr lang="en-US" sz="1200" b="0" i="0" kern="1200" baseline="0" dirty="0" err="1" smtClean="0">
                <a:solidFill>
                  <a:schemeClr val="tx1"/>
                </a:solidFill>
                <a:effectLst/>
                <a:latin typeface="+mn-lt"/>
                <a:ea typeface="+mn-ea"/>
                <a:cs typeface="+mn-cs"/>
              </a:rPr>
              <a:t>gotcha</a:t>
            </a:r>
            <a:r>
              <a:rPr lang="en-US" sz="1200" b="0" i="0" kern="1200" baseline="0" dirty="0" smtClean="0">
                <a:solidFill>
                  <a:schemeClr val="tx1"/>
                </a:solidFill>
                <a:effectLst/>
                <a:latin typeface="+mn-lt"/>
                <a:ea typeface="+mn-ea"/>
                <a:cs typeface="+mn-cs"/>
              </a:rPr>
              <a:t>, but a way to coach students to understanding.  Many of our remote learning platforms allow us to give feedback interactively in the moment to support student learning.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B6FEB1-997F-4302-993D-6887B4AAF67C}" type="slidenum">
              <a:rPr lang="en-US" smtClean="0"/>
              <a:t>16</a:t>
            </a:fld>
            <a:endParaRPr lang="en-US"/>
          </a:p>
        </p:txBody>
      </p:sp>
    </p:spTree>
    <p:extLst>
      <p:ext uri="{BB962C8B-B14F-4D97-AF65-F5344CB8AC3E}">
        <p14:creationId xmlns:p14="http://schemas.microsoft.com/office/powerpoint/2010/main" val="505875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 </a:t>
            </a:r>
            <a:r>
              <a:rPr lang="en-US" dirty="0" smtClean="0"/>
              <a:t>are social an</a:t>
            </a:r>
            <a:r>
              <a:rPr lang="en-US" baseline="0" dirty="0" smtClean="0"/>
              <a:t>d many of us are social learners.  Talking through new ideas helps us make connections and develop a deeper understanding.  Collaborative conversations aid in developing understanding.  Staff to students, peer-to-peer, and small group conversations all play a role in development of ideas and development as citizens.  (Click) Explicitly teaching students to engage in collaborative conversations creates the conditions for productive classroom conversations.  Breakout rooms, chats, online discussions and group projects are available in remote learning formats.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17</a:t>
            </a:fld>
            <a:endParaRPr lang="en-US"/>
          </a:p>
        </p:txBody>
      </p:sp>
    </p:spTree>
    <p:extLst>
      <p:ext uri="{BB962C8B-B14F-4D97-AF65-F5344CB8AC3E}">
        <p14:creationId xmlns:p14="http://schemas.microsoft.com/office/powerpoint/2010/main" val="1872759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dirty="0" smtClean="0"/>
              <a:t>are 10 instructional strategies we are highlighting</a:t>
            </a:r>
            <a:r>
              <a:rPr lang="en-US" baseline="0" dirty="0" smtClean="0"/>
              <a:t> in our POP Up PD on Demand.  Two professional learning sessions </a:t>
            </a:r>
            <a:r>
              <a:rPr lang="en-US" baseline="0" dirty="0" smtClean="0"/>
              <a:t>are available on The CSDE Turnaround Office Website under the professional learning tab highlighting </a:t>
            </a:r>
            <a:r>
              <a:rPr lang="en-US" baseline="0" dirty="0" smtClean="0"/>
              <a:t>these 10 strategies and ideas for bringing these instructional strategies to the virtual classroom.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18</a:t>
            </a:fld>
            <a:endParaRPr lang="en-US"/>
          </a:p>
        </p:txBody>
      </p:sp>
    </p:spTree>
    <p:extLst>
      <p:ext uri="{BB962C8B-B14F-4D97-AF65-F5344CB8AC3E}">
        <p14:creationId xmlns:p14="http://schemas.microsoft.com/office/powerpoint/2010/main" val="1618982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a:t>
            </a:r>
            <a:r>
              <a:rPr lang="en-US" dirty="0" smtClean="0"/>
              <a:t>moment to consider </a:t>
            </a:r>
            <a:r>
              <a:rPr lang="en-US" dirty="0" smtClean="0"/>
              <a:t>these instructional strategies and </a:t>
            </a:r>
            <a:r>
              <a:rPr lang="en-US" dirty="0" smtClean="0"/>
              <a:t>the tools</a:t>
            </a:r>
            <a:r>
              <a:rPr lang="en-US" baseline="0" dirty="0" smtClean="0"/>
              <a:t> we are providing.  How might you use these tools with your staff to support teacher growth?  </a:t>
            </a:r>
          </a:p>
          <a:p>
            <a:endParaRPr lang="en-US" baseline="0" dirty="0" smtClean="0"/>
          </a:p>
          <a:p>
            <a:r>
              <a:rPr lang="en-US" baseline="0" dirty="0" smtClean="0"/>
              <a:t>You might share the teacher video for them to watch before a team meeting.  As they come to the team meeting they discuss and choose an effective strategy to implement within the next week.  They can plan to share out their experiences at the next team meeting.  </a:t>
            </a:r>
          </a:p>
          <a:p>
            <a:endParaRPr lang="en-US" baseline="0" dirty="0" smtClean="0"/>
          </a:p>
          <a:p>
            <a:endParaRPr lang="en-US" baseline="0" dirty="0" smtClean="0"/>
          </a:p>
          <a:p>
            <a:r>
              <a:rPr lang="en-US" baseline="0" dirty="0" smtClean="0"/>
              <a:t>After teachers have participated in the POP Up PD ask them to share at staff meetings their positive experiences with implementing new teaching strategies. </a:t>
            </a:r>
          </a:p>
        </p:txBody>
      </p:sp>
      <p:sp>
        <p:nvSpPr>
          <p:cNvPr id="4" name="Slide Number Placeholder 3"/>
          <p:cNvSpPr>
            <a:spLocks noGrp="1"/>
          </p:cNvSpPr>
          <p:nvPr>
            <p:ph type="sldNum" sz="quarter" idx="10"/>
          </p:nvPr>
        </p:nvSpPr>
        <p:spPr/>
        <p:txBody>
          <a:bodyPr/>
          <a:lstStyle/>
          <a:p>
            <a:fld id="{28B6FEB1-997F-4302-993D-6887B4AAF67C}" type="slidenum">
              <a:rPr lang="en-US" smtClean="0"/>
              <a:t>19</a:t>
            </a:fld>
            <a:endParaRPr lang="en-US"/>
          </a:p>
        </p:txBody>
      </p:sp>
    </p:spTree>
    <p:extLst>
      <p:ext uri="{BB962C8B-B14F-4D97-AF65-F5344CB8AC3E}">
        <p14:creationId xmlns:p14="http://schemas.microsoft.com/office/powerpoint/2010/main" val="397796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t>
            </a:r>
            <a:r>
              <a:rPr lang="en-US" sz="1200" kern="1200" dirty="0" smtClean="0">
                <a:solidFill>
                  <a:schemeClr val="tx1"/>
                </a:solidFill>
                <a:effectLst/>
                <a:latin typeface="+mn-lt"/>
                <a:ea typeface="+mn-ea"/>
                <a:cs typeface="+mn-cs"/>
              </a:rPr>
              <a:t>are our learning targets for our</a:t>
            </a:r>
            <a:r>
              <a:rPr lang="en-US" sz="1200" kern="1200" baseline="0" dirty="0" smtClean="0">
                <a:solidFill>
                  <a:schemeClr val="tx1"/>
                </a:solidFill>
                <a:effectLst/>
                <a:latin typeface="+mn-lt"/>
                <a:ea typeface="+mn-ea"/>
                <a:cs typeface="+mn-cs"/>
              </a:rPr>
              <a:t> series of Effective strategies for in-person and remote learning.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9AD4B-C533-4106-8C16-9D375C0D54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99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In our live sessions one principal shared that their school was focused on the ABC+ learning targets that are actionable, behavior focused, create conditions for learning, and the + is “in order to do…”  Now she will share with her staff adding the criteria for success.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p>
          <a:p>
            <a:r>
              <a:rPr lang="en-US" dirty="0" smtClean="0"/>
              <a:t> </a:t>
            </a:r>
            <a:r>
              <a:rPr lang="en-US" dirty="0" smtClean="0"/>
              <a:t>Maybe</a:t>
            </a:r>
            <a:r>
              <a:rPr lang="en-US" baseline="0" dirty="0" smtClean="0"/>
              <a:t> a “must-see strategy” from your building was not among these 10 strategies.  How can you highlight this strategy and bring it into the learning?  </a:t>
            </a:r>
          </a:p>
          <a:p>
            <a:endParaRPr lang="en-US" baseline="0" dirty="0" smtClean="0"/>
          </a:p>
          <a:p>
            <a:r>
              <a:rPr lang="en-US" dirty="0" smtClean="0"/>
              <a:t>If </a:t>
            </a:r>
            <a:r>
              <a:rPr lang="en-US" dirty="0" smtClean="0"/>
              <a:t>one</a:t>
            </a:r>
            <a:r>
              <a:rPr lang="en-US" baseline="0" dirty="0" smtClean="0"/>
              <a:t> of your must see strategies is small group instruction. </a:t>
            </a:r>
            <a:r>
              <a:rPr lang="en-US" baseline="0" dirty="0" smtClean="0"/>
              <a:t> Consider how you might bring </a:t>
            </a:r>
            <a:r>
              <a:rPr lang="en-US" baseline="0" dirty="0" smtClean="0"/>
              <a:t>in strategies discussed today to support that small group instruction. </a:t>
            </a:r>
            <a:r>
              <a:rPr lang="en-US" baseline="0" dirty="0" smtClean="0"/>
              <a:t>For example, explicit </a:t>
            </a:r>
            <a:r>
              <a:rPr lang="en-US" baseline="0" dirty="0" smtClean="0"/>
              <a:t>teaching, high quality tasks, classroom discussion are effective strategies that enhance small group instruction.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20</a:t>
            </a:fld>
            <a:endParaRPr lang="en-US"/>
          </a:p>
        </p:txBody>
      </p:sp>
    </p:spTree>
    <p:extLst>
      <p:ext uri="{BB962C8B-B14F-4D97-AF65-F5344CB8AC3E}">
        <p14:creationId xmlns:p14="http://schemas.microsoft.com/office/powerpoint/2010/main" val="3989257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a:t>
            </a:r>
            <a:r>
              <a:rPr lang="en-US" baseline="0" dirty="0" smtClean="0"/>
              <a:t>you want more learning for your teachers about Effective Instructional Strategies?  Check out the PD </a:t>
            </a:r>
            <a:r>
              <a:rPr lang="en-US" baseline="0" dirty="0" smtClean="0"/>
              <a:t>Playlist on the Teachers CT Learning Hub.  </a:t>
            </a:r>
            <a:r>
              <a:rPr lang="en-US" baseline="0" dirty="0" smtClean="0"/>
              <a:t>Teachers can use this tool to guide their learning.  You can support them through staff discussions after teachers engage in the learning.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21</a:t>
            </a:fld>
            <a:endParaRPr lang="en-US"/>
          </a:p>
        </p:txBody>
      </p:sp>
    </p:spTree>
    <p:extLst>
      <p:ext uri="{BB962C8B-B14F-4D97-AF65-F5344CB8AC3E}">
        <p14:creationId xmlns:p14="http://schemas.microsoft.com/office/powerpoint/2010/main" val="3202182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smtClean="0"/>
              <a:t>you engage in the work</a:t>
            </a:r>
            <a:r>
              <a:rPr lang="en-US" baseline="0" dirty="0" smtClean="0"/>
              <a:t> with your staff, we want you to look for opportunities to celebrate the work of your teachers and staff.  When you see examples of these instructional strategies in the remote learning environment take a quick video, snap a picture, or write a quick description and share it with us.  We will be gathering these examples from the field in follow-up POP Up PD in February.  We know great things are happening in Connecticut and we want to showcase the work of your teachers and their effecting instructional strategies in the remote learning environment for all to see and learn.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22</a:t>
            </a:fld>
            <a:endParaRPr lang="en-US"/>
          </a:p>
        </p:txBody>
      </p:sp>
    </p:spTree>
    <p:extLst>
      <p:ext uri="{BB962C8B-B14F-4D97-AF65-F5344CB8AC3E}">
        <p14:creationId xmlns:p14="http://schemas.microsoft.com/office/powerpoint/2010/main" val="1066532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Thank you for joining us today!</a:t>
            </a:r>
            <a:r>
              <a:rPr lang="en-US" baseline="0" dirty="0" smtClean="0">
                <a:solidFill>
                  <a:srgbClr val="FF0000"/>
                </a:solidFill>
              </a:rPr>
              <a:t>  Coming in </a:t>
            </a:r>
            <a:r>
              <a:rPr lang="en-US" baseline="0" dirty="0" smtClean="0">
                <a:solidFill>
                  <a:srgbClr val="FF0000"/>
                </a:solidFill>
              </a:rPr>
              <a:t>February the </a:t>
            </a:r>
            <a:r>
              <a:rPr lang="en-US" baseline="0" dirty="0" smtClean="0">
                <a:solidFill>
                  <a:srgbClr val="FF0000"/>
                </a:solidFill>
              </a:rPr>
              <a:t>two of us will be hosting a POP Up PD Effective Assessments it the Remote learning environment and we hope you will join. Also a</a:t>
            </a:r>
            <a:r>
              <a:rPr lang="en-US" baseline="0" dirty="0" smtClean="0"/>
              <a:t> new POP Up PD Series will begin January 20</a:t>
            </a:r>
            <a:r>
              <a:rPr lang="en-US" baseline="30000" dirty="0" smtClean="0"/>
              <a:t>th</a:t>
            </a:r>
            <a:r>
              <a:rPr lang="en-US" baseline="0" dirty="0" smtClean="0"/>
              <a:t> </a:t>
            </a:r>
            <a:r>
              <a:rPr lang="en-US" sz="1200" b="1" i="1" kern="1200" dirty="0" smtClean="0">
                <a:solidFill>
                  <a:schemeClr val="tx1"/>
                </a:solidFill>
                <a:effectLst/>
                <a:latin typeface="+mn-lt"/>
                <a:ea typeface="+mn-ea"/>
                <a:cs typeface="+mn-cs"/>
              </a:rPr>
              <a:t>Building Community: Promoting Relationships Virtually and In Person.</a:t>
            </a:r>
            <a:r>
              <a:rPr lang="en-US" sz="1200" b="1" i="1" kern="1200" baseline="0" dirty="0" smtClean="0">
                <a:solidFill>
                  <a:schemeClr val="tx1"/>
                </a:solidFill>
                <a:effectLst/>
                <a:latin typeface="+mn-lt"/>
                <a:ea typeface="+mn-ea"/>
                <a:cs typeface="+mn-cs"/>
              </a:rPr>
              <a:t>  It will include great information for building community in 2021.  </a:t>
            </a:r>
          </a:p>
          <a:p>
            <a:endParaRPr lang="en-US" sz="1200" b="1" i="1" kern="1200" baseline="0" dirty="0" smtClean="0">
              <a:solidFill>
                <a:schemeClr val="tx1"/>
              </a:solidFill>
              <a:effectLst/>
              <a:latin typeface="+mn-lt"/>
              <a:ea typeface="+mn-ea"/>
              <a:cs typeface="+mn-cs"/>
            </a:endParaRPr>
          </a:p>
          <a:p>
            <a:r>
              <a:rPr lang="en-US" sz="1200" b="1" i="1" kern="1200" baseline="0" dirty="0" smtClean="0">
                <a:solidFill>
                  <a:schemeClr val="tx1"/>
                </a:solidFill>
                <a:effectLst/>
                <a:latin typeface="+mn-lt"/>
                <a:ea typeface="+mn-ea"/>
                <a:cs typeface="+mn-cs"/>
              </a:rPr>
              <a:t>We have included our emails and invite you reach out with any questions or if we can assist you in your work as you bring this professional learning to your staff. </a:t>
            </a:r>
          </a:p>
          <a:p>
            <a:endParaRPr lang="en-US" sz="1200" b="1" i="1" kern="1200" baseline="0" dirty="0" smtClean="0">
              <a:solidFill>
                <a:schemeClr val="tx1"/>
              </a:solidFill>
              <a:effectLst/>
              <a:latin typeface="+mn-lt"/>
              <a:ea typeface="+mn-ea"/>
              <a:cs typeface="+mn-cs"/>
            </a:endParaRPr>
          </a:p>
          <a:p>
            <a:r>
              <a:rPr lang="en-US" sz="1200" b="1" i="1" kern="1200" baseline="0" dirty="0" smtClean="0">
                <a:solidFill>
                  <a:schemeClr val="tx1"/>
                </a:solidFill>
                <a:effectLst/>
                <a:latin typeface="+mn-lt"/>
                <a:ea typeface="+mn-ea"/>
                <a:cs typeface="+mn-cs"/>
              </a:rPr>
              <a:t>Please stay tuned for our final slide highlighting the resources we used to prepare this PD.  Thank you again for joining us and stay safe in the snow today!</a:t>
            </a:r>
            <a:endParaRPr lang="en-US" baseline="0" dirty="0" smtClean="0"/>
          </a:p>
        </p:txBody>
      </p:sp>
      <p:sp>
        <p:nvSpPr>
          <p:cNvPr id="4" name="Slide Number Placeholder 3"/>
          <p:cNvSpPr>
            <a:spLocks noGrp="1"/>
          </p:cNvSpPr>
          <p:nvPr>
            <p:ph type="sldNum" sz="quarter" idx="10"/>
          </p:nvPr>
        </p:nvSpPr>
        <p:spPr/>
        <p:txBody>
          <a:bodyPr/>
          <a:lstStyle/>
          <a:p>
            <a:fld id="{28B6FEB1-997F-4302-993D-6887B4AAF67C}" type="slidenum">
              <a:rPr lang="en-US" smtClean="0"/>
              <a:t>23</a:t>
            </a:fld>
            <a:endParaRPr lang="en-US"/>
          </a:p>
        </p:txBody>
      </p:sp>
    </p:spTree>
    <p:extLst>
      <p:ext uri="{BB962C8B-B14F-4D97-AF65-F5344CB8AC3E}">
        <p14:creationId xmlns:p14="http://schemas.microsoft.com/office/powerpoint/2010/main" val="1555810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24</a:t>
            </a:fld>
            <a:endParaRPr lang="en-US"/>
          </a:p>
        </p:txBody>
      </p:sp>
    </p:spTree>
    <p:extLst>
      <p:ext uri="{BB962C8B-B14F-4D97-AF65-F5344CB8AC3E}">
        <p14:creationId xmlns:p14="http://schemas.microsoft.com/office/powerpoint/2010/main" val="2018810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a:t>
            </a:r>
            <a:r>
              <a:rPr lang="en-US" sz="1200" kern="1200" dirty="0" smtClean="0">
                <a:solidFill>
                  <a:schemeClr val="tx1"/>
                </a:solidFill>
                <a:effectLst/>
                <a:latin typeface="+mn-lt"/>
                <a:ea typeface="+mn-ea"/>
                <a:cs typeface="+mn-cs"/>
              </a:rPr>
              <a:t>we will focus</a:t>
            </a:r>
            <a:r>
              <a:rPr lang="en-US" sz="1200" kern="1200" baseline="0" dirty="0" smtClean="0">
                <a:solidFill>
                  <a:schemeClr val="tx1"/>
                </a:solidFill>
                <a:effectLst/>
                <a:latin typeface="+mn-lt"/>
                <a:ea typeface="+mn-ea"/>
                <a:cs typeface="+mn-cs"/>
              </a:rPr>
              <a:t> on a quick overview of ten instructional strategies.  We will then share ideas for introducing the instructional tools to your staff with one another.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9AD4B-C533-4106-8C16-9D375C0D54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90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a:t>
            </a:r>
            <a:r>
              <a:rPr lang="en-US" baseline="0" dirty="0" smtClean="0"/>
              <a:t>kicks off a series of professional learning.  Which will be available this week on the Turnaround Office Website under Profession Learning tab, you will find 2 pre recorded POP Up PD on Demand Sessions.  Each of these asynchronous sessions will include 5 effective instructional strategies, a reflection rubric, and ideas for implementing these instructional strategies in the remote classroom, </a:t>
            </a:r>
            <a:r>
              <a:rPr lang="en-US" b="0" baseline="0" dirty="0" smtClean="0"/>
              <a:t>as well as an on demand PD Playlist available at the CT Educator Learning Hub</a:t>
            </a:r>
            <a:r>
              <a:rPr lang="en-US" b="1" baseline="0" dirty="0" smtClean="0"/>
              <a:t>.  </a:t>
            </a:r>
            <a:r>
              <a:rPr lang="en-US" baseline="0" dirty="0" smtClean="0"/>
              <a:t>We will also be talking later in the session about how you and your teachers can share the innovative and effective instructional strategies implemented in a remote setting.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4</a:t>
            </a:fld>
            <a:endParaRPr lang="en-US"/>
          </a:p>
        </p:txBody>
      </p:sp>
    </p:spTree>
    <p:extLst>
      <p:ext uri="{BB962C8B-B14F-4D97-AF65-F5344CB8AC3E}">
        <p14:creationId xmlns:p14="http://schemas.microsoft.com/office/powerpoint/2010/main" val="102230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always</a:t>
            </a:r>
            <a:r>
              <a:rPr lang="en-US" sz="1200" kern="1200" baseline="0" dirty="0" smtClean="0">
                <a:solidFill>
                  <a:schemeClr val="tx1"/>
                </a:solidFill>
                <a:effectLst/>
                <a:latin typeface="+mn-lt"/>
                <a:ea typeface="+mn-ea"/>
                <a:cs typeface="+mn-cs"/>
              </a:rPr>
              <a:t> begin with the why. </a:t>
            </a:r>
            <a:r>
              <a:rPr lang="en-US" dirty="0" smtClean="0"/>
              <a:t>John</a:t>
            </a:r>
            <a:r>
              <a:rPr lang="en-US" baseline="0" dirty="0" smtClean="0"/>
              <a:t> Hattie’s work looked at a variety of influences on student learning and found one of the greatest impacts on student outcomes to be collective teacher efficacy.  Teachers make the difference! Teacher effectiveness is dependent on teachers having a deep knowledge and understanding of subject matter and pedagogical ability. </a:t>
            </a:r>
            <a:r>
              <a:rPr lang="en-US" dirty="0" smtClean="0"/>
              <a:t>Around the country s</a:t>
            </a:r>
            <a:r>
              <a:rPr lang="en-US" sz="1200" kern="1200" dirty="0" smtClean="0">
                <a:solidFill>
                  <a:schemeClr val="tx1"/>
                </a:solidFill>
                <a:effectLst/>
                <a:latin typeface="+mn-lt"/>
                <a:ea typeface="+mn-ea"/>
                <a:cs typeface="+mn-cs"/>
              </a:rPr>
              <a:t>chools have shown significant gains and narrowed achievement gaps by focusing on high-leverage</a:t>
            </a:r>
            <a:r>
              <a:rPr lang="en-US" sz="1200" kern="1200" baseline="0" dirty="0" smtClean="0">
                <a:solidFill>
                  <a:schemeClr val="tx1"/>
                </a:solidFill>
                <a:effectLst/>
                <a:latin typeface="+mn-lt"/>
                <a:ea typeface="+mn-ea"/>
                <a:cs typeface="+mn-cs"/>
              </a:rPr>
              <a:t>, researched teaching strategies that work.  Closing the gap and creating conditions for student success is why</a:t>
            </a:r>
            <a:r>
              <a:rPr lang="en-US" sz="1200" kern="1200" dirty="0" smtClean="0">
                <a:solidFill>
                  <a:schemeClr val="tx1"/>
                </a:solidFill>
                <a:effectLst/>
                <a:latin typeface="+mn-lt"/>
                <a:ea typeface="+mn-ea"/>
                <a:cs typeface="+mn-cs"/>
              </a:rPr>
              <a:t> we must focus on high impact instructional strategies!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9AD4B-C533-4106-8C16-9D375C0D54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3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smtClean="0"/>
              <a:t>best way to impact behaviors like low attendance and student engagement is to use effective instructional strategies that engage and excite students about learning.  (Click) In 2020 it has become even more important employ these effective teaching strategies to reach our students in person and in remote classrooms.  All of the effective instructional strategies are transferable to the remote teaching setting.  The product of the use of effective teaching strategies, rather in-person or remote, is improved student outcomes.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B6FEB1-997F-4302-993D-6887B4AAF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76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t>
            </a:r>
            <a:r>
              <a:rPr lang="en-US" dirty="0" smtClean="0"/>
              <a:t>are many effective instructional strategies.  When you go to the PD On-Demand</a:t>
            </a:r>
            <a:r>
              <a:rPr lang="en-US" baseline="0" dirty="0" smtClean="0"/>
              <a:t> Playlist there are articles, podcasts, and videos that highlight many different strategies.  For our POP Up PD we have chosen 10 strategies to focus on during this professional learning.  These strategies were chosen because of their transformative impact on teaching and learning.  As you participate today, you may say we have left off a must do for your school.  Every school has many needs and we encourage you to continue with the strategies that get results for your students.  If it is not getting results, we challenge you to consider if it is  time for a change. Let’s take a look at ten effective instructional strategies that will be highlighted in the upcoming professional learning series for teachers.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7</a:t>
            </a:fld>
            <a:endParaRPr lang="en-US"/>
          </a:p>
        </p:txBody>
      </p:sp>
    </p:spTree>
    <p:extLst>
      <p:ext uri="{BB962C8B-B14F-4D97-AF65-F5344CB8AC3E}">
        <p14:creationId xmlns:p14="http://schemas.microsoft.com/office/powerpoint/2010/main" val="2727936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a:t>
            </a:r>
            <a:r>
              <a:rPr lang="en-US" baseline="0" dirty="0" smtClean="0"/>
              <a:t>the learning goal.  Teachers may call them objectives, learning targets, or learning intentions.  Regardless of what they are called, learning goals are at the heart of the lesson.  This is the intended learning outcome, what students will know, understand, or be able to do as a result of today’s learning.  Without a clear picture of the learning goal, the lesson will surely fall flat and seem like a series of tasks.  The goals should be communicated and students should understand how today’s learning fits into the bigger picture of the learning unit.  Adding the criteria for success helps the goals come to life and let’s students know what they must achieve to be successful.  Posting learning targets in kid friendly language will keep students informed about the learning goal.  These targets should be standards-based, grade-level aligned and referred to often to help students see how it fits in the big picture. In the remote setting the learning targets should present throughout lesson slides, visible in the background of the video or posted at the top of all online learning assignments.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8</a:t>
            </a:fld>
            <a:endParaRPr lang="en-US"/>
          </a:p>
        </p:txBody>
      </p:sp>
    </p:spTree>
    <p:extLst>
      <p:ext uri="{BB962C8B-B14F-4D97-AF65-F5344CB8AC3E}">
        <p14:creationId xmlns:p14="http://schemas.microsoft.com/office/powerpoint/2010/main" val="96744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a:t>
            </a:r>
            <a:r>
              <a:rPr lang="en-US" baseline="0" dirty="0" smtClean="0"/>
              <a:t> </a:t>
            </a:r>
            <a:r>
              <a:rPr lang="en-US" baseline="0" dirty="0" smtClean="0"/>
              <a:t>supports might be anchor charts, models, or using manipulatives.  These supports help students anchor their learning and provide references to reinforce new or previously learned concepts.  Models help students use concrete tools to understand more abstract ideas.  Many students need the visual reference to connect with the words they hear to develop understanding. Visual models can foster learner independence and self-efficacy which supports the development of a student’s academic identity.  We want students to see themselves as capable, independent learners. As many schools move to remote learning, we find there are many visual tools and manipulatives available on the internet to support teaching and learning. </a:t>
            </a:r>
            <a:endParaRPr lang="en-US" dirty="0"/>
          </a:p>
        </p:txBody>
      </p:sp>
      <p:sp>
        <p:nvSpPr>
          <p:cNvPr id="4" name="Slide Number Placeholder 3"/>
          <p:cNvSpPr>
            <a:spLocks noGrp="1"/>
          </p:cNvSpPr>
          <p:nvPr>
            <p:ph type="sldNum" sz="quarter" idx="10"/>
          </p:nvPr>
        </p:nvSpPr>
        <p:spPr/>
        <p:txBody>
          <a:bodyPr/>
          <a:lstStyle/>
          <a:p>
            <a:fld id="{28B6FEB1-997F-4302-993D-6887B4AAF67C}" type="slidenum">
              <a:rPr lang="en-US" smtClean="0"/>
              <a:t>9</a:t>
            </a:fld>
            <a:endParaRPr lang="en-US"/>
          </a:p>
        </p:txBody>
      </p:sp>
    </p:spTree>
    <p:extLst>
      <p:ext uri="{BB962C8B-B14F-4D97-AF65-F5344CB8AC3E}">
        <p14:creationId xmlns:p14="http://schemas.microsoft.com/office/powerpoint/2010/main" val="147883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3968-671B-6644-A350-6DBA51B15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E200AC-6DC1-674F-A25C-8CF3C70BB1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482833-BF62-7649-91BC-F7B8DA43F287}"/>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5" name="Footer Placeholder 4">
            <a:extLst>
              <a:ext uri="{FF2B5EF4-FFF2-40B4-BE49-F238E27FC236}">
                <a16:creationId xmlns:a16="http://schemas.microsoft.com/office/drawing/2014/main" id="{F811A536-99ED-DC40-ACCF-27E242FE4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40FE4-527D-BC43-BF43-C53EB2F18F4B}"/>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334652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B803-1ABF-8D4A-B913-8632B1D0D1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90926-7795-6847-AAC7-10494EF8AC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BEEBA-95DA-3644-B722-8A7449893703}"/>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5" name="Footer Placeholder 4">
            <a:extLst>
              <a:ext uri="{FF2B5EF4-FFF2-40B4-BE49-F238E27FC236}">
                <a16:creationId xmlns:a16="http://schemas.microsoft.com/office/drawing/2014/main" id="{6BFE7404-5969-C64D-BB8B-038B576C7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36828-B04A-EF46-8558-49AFB75DAFCF}"/>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126214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01EDA-7A3C-A143-9A82-E92FD7D64A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E4B000-86B3-0745-A29E-818CC536B2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017D6-EED9-754A-B250-61C47CABA782}"/>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5" name="Footer Placeholder 4">
            <a:extLst>
              <a:ext uri="{FF2B5EF4-FFF2-40B4-BE49-F238E27FC236}">
                <a16:creationId xmlns:a16="http://schemas.microsoft.com/office/drawing/2014/main" id="{34F2DBCE-EC7F-5744-BF16-8369E38A8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AB183-05F4-274E-9766-7198E08CBD14}"/>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92570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ADCC0-7E65-EF4C-930E-D5446C23D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1912-569C-7547-BFDF-BBCE20CCBC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D0A89-12F7-DE4A-90F3-BB964731FF20}"/>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5" name="Footer Placeholder 4">
            <a:extLst>
              <a:ext uri="{FF2B5EF4-FFF2-40B4-BE49-F238E27FC236}">
                <a16:creationId xmlns:a16="http://schemas.microsoft.com/office/drawing/2014/main" id="{2CBF2686-7D97-524D-B3E3-136235B76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EDDF1-265A-E94F-812A-248C6C82753F}"/>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387322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9CFF-DC59-314B-8E9A-30B18F4A6F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3EDB02-7E10-DF41-8479-EA38D888A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CFDF6A-5618-8F4C-9F41-CE549CD42ECC}"/>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5" name="Footer Placeholder 4">
            <a:extLst>
              <a:ext uri="{FF2B5EF4-FFF2-40B4-BE49-F238E27FC236}">
                <a16:creationId xmlns:a16="http://schemas.microsoft.com/office/drawing/2014/main" id="{B69A0283-029C-2648-B6FB-30E28C900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379A9-A4D9-3F4C-8D28-3AB8A228D7EF}"/>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38270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1777-588C-9B4F-9FB9-599443BC9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1D676-3283-084B-A4DC-9209B571D6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5DB99-8CBE-F247-A1ED-DC5B139826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69A872-9927-5F47-8D24-C25FD6412B23}"/>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6" name="Footer Placeholder 5">
            <a:extLst>
              <a:ext uri="{FF2B5EF4-FFF2-40B4-BE49-F238E27FC236}">
                <a16:creationId xmlns:a16="http://schemas.microsoft.com/office/drawing/2014/main" id="{9FF868A2-B0DF-4348-B872-FADFA24F8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FC294-D8E5-A142-8D9D-700F7EC2DCD9}"/>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193975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8A20-EF5E-0445-9BFA-2862A565E7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6AEB3-C88D-CB46-B585-565508FC6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E5CB3-A149-8942-934D-D1DBE30244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2CD952-DDA7-784F-9AF3-C87FFE1FF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A6F72D-100C-F54D-AB33-6E94C192A2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EC465B-D442-5946-9913-FD39797FCB60}"/>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8" name="Footer Placeholder 7">
            <a:extLst>
              <a:ext uri="{FF2B5EF4-FFF2-40B4-BE49-F238E27FC236}">
                <a16:creationId xmlns:a16="http://schemas.microsoft.com/office/drawing/2014/main" id="{AC860407-3CA2-514A-A07B-02F967E4E5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EFE2DA-E535-7F4F-A3BF-FA6C1956909C}"/>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260437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232B-4A9B-E74E-AC1B-6771CFA2EB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788785-C280-964E-B53A-1513A9C12496}"/>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4" name="Footer Placeholder 3">
            <a:extLst>
              <a:ext uri="{FF2B5EF4-FFF2-40B4-BE49-F238E27FC236}">
                <a16:creationId xmlns:a16="http://schemas.microsoft.com/office/drawing/2014/main" id="{BD3A6E7A-351F-FD49-B9FD-A903519BF3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60ACA8-4A02-3645-999D-015D051B209F}"/>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148956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C1EA8-6EB6-4D41-9555-126FF2C158C3}"/>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3" name="Footer Placeholder 2">
            <a:extLst>
              <a:ext uri="{FF2B5EF4-FFF2-40B4-BE49-F238E27FC236}">
                <a16:creationId xmlns:a16="http://schemas.microsoft.com/office/drawing/2014/main" id="{9286D111-25F5-1946-B220-AD081D1D35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2A41EC-E4CA-4442-8F51-3759B7059BAE}"/>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210694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9575-F4ED-A740-96D3-9CB9973CF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5E1B6D-6581-C346-B2F5-A852E0BAC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32FD91-6F7C-724E-8A1B-63490200A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9BEAB-B961-AC47-84D1-A09FAE840CBC}"/>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6" name="Footer Placeholder 5">
            <a:extLst>
              <a:ext uri="{FF2B5EF4-FFF2-40B4-BE49-F238E27FC236}">
                <a16:creationId xmlns:a16="http://schemas.microsoft.com/office/drawing/2014/main" id="{5D17ACBF-F80D-9F46-8B7F-573F4186C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3EA46-0E4E-A548-95BD-0F5D8875A9D1}"/>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75478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561E-A628-8D45-913E-D60E0F20A6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88966-1400-DE4F-883C-CF5C25C24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AFB07B-DFEC-1C4F-87E0-A5AA129B7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A6AC9-2329-704D-BAC2-397F7105456A}"/>
              </a:ext>
            </a:extLst>
          </p:cNvPr>
          <p:cNvSpPr>
            <a:spLocks noGrp="1"/>
          </p:cNvSpPr>
          <p:nvPr>
            <p:ph type="dt" sz="half" idx="10"/>
          </p:nvPr>
        </p:nvSpPr>
        <p:spPr/>
        <p:txBody>
          <a:bodyPr/>
          <a:lstStyle/>
          <a:p>
            <a:fld id="{2C4C9F84-73D9-8D42-B74E-DF03D503B6BF}" type="datetimeFigureOut">
              <a:rPr lang="en-US" smtClean="0"/>
              <a:t>1/6/2021</a:t>
            </a:fld>
            <a:endParaRPr lang="en-US"/>
          </a:p>
        </p:txBody>
      </p:sp>
      <p:sp>
        <p:nvSpPr>
          <p:cNvPr id="6" name="Footer Placeholder 5">
            <a:extLst>
              <a:ext uri="{FF2B5EF4-FFF2-40B4-BE49-F238E27FC236}">
                <a16:creationId xmlns:a16="http://schemas.microsoft.com/office/drawing/2014/main" id="{D4B1A7F6-8619-9140-A0BA-933FD6A75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B1CE-5AD3-2542-A429-1F642044CEE8}"/>
              </a:ext>
            </a:extLst>
          </p:cNvPr>
          <p:cNvSpPr>
            <a:spLocks noGrp="1"/>
          </p:cNvSpPr>
          <p:nvPr>
            <p:ph type="sldNum" sz="quarter" idx="12"/>
          </p:nvPr>
        </p:nvSpPr>
        <p:spPr/>
        <p:txBody>
          <a:bodyPr/>
          <a:lstStyle/>
          <a:p>
            <a:fld id="{34761B3B-5314-BA47-A676-47FFCCE961B9}" type="slidenum">
              <a:rPr lang="en-US" smtClean="0"/>
              <a:t>‹#›</a:t>
            </a:fld>
            <a:endParaRPr lang="en-US"/>
          </a:p>
        </p:txBody>
      </p:sp>
    </p:spTree>
    <p:extLst>
      <p:ext uri="{BB962C8B-B14F-4D97-AF65-F5344CB8AC3E}">
        <p14:creationId xmlns:p14="http://schemas.microsoft.com/office/powerpoint/2010/main" val="180095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00FB8-F8AC-C342-B8C5-FC8FE9371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2AB6CFD-861A-FD48-B734-5D73B28E7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151446-80D5-D94C-AD14-C265B69E1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2C4C9F84-73D9-8D42-B74E-DF03D503B6BF}" type="datetimeFigureOut">
              <a:rPr lang="en-US" smtClean="0"/>
              <a:pPr/>
              <a:t>1/6/2021</a:t>
            </a:fld>
            <a:endParaRPr lang="en-US" dirty="0"/>
          </a:p>
        </p:txBody>
      </p:sp>
      <p:sp>
        <p:nvSpPr>
          <p:cNvPr id="5" name="Footer Placeholder 4">
            <a:extLst>
              <a:ext uri="{FF2B5EF4-FFF2-40B4-BE49-F238E27FC236}">
                <a16:creationId xmlns:a16="http://schemas.microsoft.com/office/drawing/2014/main" id="{E498FBE9-BD1E-8D45-B319-2D3231FD4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8388884-8B22-9A4E-B868-92C1039A0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34761B3B-5314-BA47-A676-47FFCCE961B9}" type="slidenum">
              <a:rPr lang="en-US" smtClean="0"/>
              <a:pPr/>
              <a:t>‹#›</a:t>
            </a:fld>
            <a:endParaRPr lang="en-US" dirty="0"/>
          </a:p>
        </p:txBody>
      </p:sp>
    </p:spTree>
    <p:extLst>
      <p:ext uri="{BB962C8B-B14F-4D97-AF65-F5344CB8AC3E}">
        <p14:creationId xmlns:p14="http://schemas.microsoft.com/office/powerpoint/2010/main" val="1974940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8.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8.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https://portal.ct.gov/SDE/Academic-Office/CT-Learning-Hub" TargetMode="External"/><Relationship Id="rId5" Type="http://schemas.openxmlformats.org/officeDocument/2006/relationships/image" Target="../media/image10.pn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hyperlink" Target="mailto:Carole.dibble@ct.gov"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8" Type="http://schemas.openxmlformats.org/officeDocument/2006/relationships/hyperlink" Target="https://www.education.vic.gov.au/school/teachers/teachingresources/practice/improve/Pages/hits.aspx" TargetMode="External"/><Relationship Id="rId3" Type="http://schemas.openxmlformats.org/officeDocument/2006/relationships/slideLayout" Target="../slideLayouts/slideLayout2.xml"/><Relationship Id="rId7" Type="http://schemas.openxmlformats.org/officeDocument/2006/relationships/hyperlink" Target="https://www.evidencebasedteaching.org.au/high-impact-teaching-strategies/"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emf"/><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notesSlide" Target="../notesSlides/notesSlide24.xml"/><Relationship Id="rId9" Type="http://schemas.openxmlformats.org/officeDocument/2006/relationships/hyperlink" Target="https://www.thoughtco.com/building-an-arsenal-of-effective-instructional-strategies-319425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A224DC-1FE9-2549-9974-5A62348D7725}"/>
              </a:ext>
            </a:extLst>
          </p:cNvPr>
          <p:cNvSpPr/>
          <p:nvPr/>
        </p:nvSpPr>
        <p:spPr>
          <a:xfrm>
            <a:off x="0" y="388708"/>
            <a:ext cx="12192000" cy="64692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086B7604-0C41-D44E-B3C0-2C35BDDC2474}"/>
              </a:ext>
            </a:extLst>
          </p:cNvPr>
          <p:cNvSpPr/>
          <p:nvPr/>
        </p:nvSpPr>
        <p:spPr>
          <a:xfrm>
            <a:off x="0" y="196151"/>
            <a:ext cx="12192000" cy="423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37D2DC09-9ADA-9348-A636-8C602A779EA4}"/>
              </a:ext>
            </a:extLst>
          </p:cNvPr>
          <p:cNvSpPr>
            <a:spLocks noGrp="1"/>
          </p:cNvSpPr>
          <p:nvPr>
            <p:ph type="ctrTitle"/>
          </p:nvPr>
        </p:nvSpPr>
        <p:spPr>
          <a:xfrm>
            <a:off x="2450488" y="493571"/>
            <a:ext cx="9144000" cy="961268"/>
          </a:xfrm>
        </p:spPr>
        <p:txBody>
          <a:bodyPr>
            <a:normAutofit fontScale="90000"/>
          </a:bodyPr>
          <a:lstStyle/>
          <a:p>
            <a:r>
              <a:rPr lang="en-US" sz="3600" b="1" dirty="0" smtClean="0">
                <a:solidFill>
                  <a:srgbClr val="0070C0"/>
                </a:solidFill>
                <a:latin typeface="KG Second Chances Solid" panose="02000000000000000000" pitchFamily="2" charset="77"/>
                <a:cs typeface="Arial Black" panose="020B0604020202020204" pitchFamily="34" charset="0"/>
              </a:rPr>
              <a:t>Instructional Practice:  From In-Person to Remote Learning </a:t>
            </a:r>
            <a:endParaRPr lang="en-US" sz="3600" b="1" dirty="0">
              <a:solidFill>
                <a:srgbClr val="0070C0"/>
              </a:solidFill>
              <a:latin typeface="Museo Sans 900" panose="02000000000000000000" pitchFamily="2" charset="77"/>
              <a:cs typeface="Modern Love Grunge" panose="020F0502020204030204" pitchFamily="34" charset="0"/>
            </a:endParaRPr>
          </a:p>
        </p:txBody>
      </p:sp>
      <p:sp>
        <p:nvSpPr>
          <p:cNvPr id="3" name="Subtitle 2">
            <a:extLst>
              <a:ext uri="{FF2B5EF4-FFF2-40B4-BE49-F238E27FC236}">
                <a16:creationId xmlns:a16="http://schemas.microsoft.com/office/drawing/2014/main" id="{062B9A38-B669-4243-933A-454BA3E0C90D}"/>
              </a:ext>
            </a:extLst>
          </p:cNvPr>
          <p:cNvSpPr>
            <a:spLocks noGrp="1"/>
          </p:cNvSpPr>
          <p:nvPr>
            <p:ph type="subTitle" idx="1"/>
          </p:nvPr>
        </p:nvSpPr>
        <p:spPr>
          <a:xfrm>
            <a:off x="1946564" y="1704447"/>
            <a:ext cx="9144000" cy="596418"/>
          </a:xfrm>
        </p:spPr>
        <p:txBody>
          <a:bodyPr>
            <a:normAutofit/>
          </a:bodyPr>
          <a:lstStyle/>
          <a:p>
            <a:r>
              <a:rPr lang="en-US" sz="2800" b="1" dirty="0" smtClean="0">
                <a:solidFill>
                  <a:srgbClr val="0070C0"/>
                </a:solidFill>
                <a:latin typeface="KG Second Chances Solid" panose="02000000000000000000" pitchFamily="2" charset="77"/>
                <a:cs typeface="Arial Black" panose="020B0604020202020204" pitchFamily="34" charset="0"/>
              </a:rPr>
              <a:t>December 21, 2020</a:t>
            </a:r>
            <a:endParaRPr lang="en-US" sz="2800" b="1" dirty="0">
              <a:solidFill>
                <a:srgbClr val="0070C0"/>
              </a:solidFill>
              <a:latin typeface="KG Second Chances Solid" panose="02000000000000000000" pitchFamily="2" charset="77"/>
              <a:cs typeface="Arial Black" panose="020B0604020202020204" pitchFamily="34" charset="0"/>
            </a:endParaRPr>
          </a:p>
        </p:txBody>
      </p:sp>
      <p:grpSp>
        <p:nvGrpSpPr>
          <p:cNvPr id="19" name="Group 18">
            <a:extLst>
              <a:ext uri="{FF2B5EF4-FFF2-40B4-BE49-F238E27FC236}">
                <a16:creationId xmlns:a16="http://schemas.microsoft.com/office/drawing/2014/main" id="{50010CFC-F4B9-404B-98D4-DC399C3C305D}"/>
              </a:ext>
            </a:extLst>
          </p:cNvPr>
          <p:cNvGrpSpPr/>
          <p:nvPr/>
        </p:nvGrpSpPr>
        <p:grpSpPr>
          <a:xfrm>
            <a:off x="2698681" y="5666713"/>
            <a:ext cx="6794639" cy="841767"/>
            <a:chOff x="2698681" y="5666713"/>
            <a:chExt cx="6794639" cy="841767"/>
          </a:xfrm>
        </p:grpSpPr>
        <p:pic>
          <p:nvPicPr>
            <p:cNvPr id="7" name="Picture 6">
              <a:extLst>
                <a:ext uri="{FF2B5EF4-FFF2-40B4-BE49-F238E27FC236}">
                  <a16:creationId xmlns:a16="http://schemas.microsoft.com/office/drawing/2014/main" id="{140EBEB6-B061-BD43-9E27-912DC470EA0E}"/>
                </a:ext>
              </a:extLst>
            </p:cNvPr>
            <p:cNvPicPr>
              <a:picLocks noChangeAspect="1"/>
            </p:cNvPicPr>
            <p:nvPr/>
          </p:nvPicPr>
          <p:blipFill rotWithShape="1">
            <a:blip r:embed="rId3"/>
            <a:srcRect b="19170"/>
            <a:stretch/>
          </p:blipFill>
          <p:spPr>
            <a:xfrm>
              <a:off x="2698681" y="5666713"/>
              <a:ext cx="1231900" cy="841767"/>
            </a:xfrm>
            <a:prstGeom prst="rect">
              <a:avLst/>
            </a:prstGeom>
          </p:spPr>
        </p:pic>
        <p:sp>
          <p:nvSpPr>
            <p:cNvPr id="8" name="TextBox 7">
              <a:extLst>
                <a:ext uri="{FF2B5EF4-FFF2-40B4-BE49-F238E27FC236}">
                  <a16:creationId xmlns:a16="http://schemas.microsoft.com/office/drawing/2014/main" id="{4E0904DD-1297-5247-AF9D-61CDB0839AB3}"/>
                </a:ext>
              </a:extLst>
            </p:cNvPr>
            <p:cNvSpPr txBox="1"/>
            <p:nvPr/>
          </p:nvSpPr>
          <p:spPr>
            <a:xfrm>
              <a:off x="3930581" y="6005696"/>
              <a:ext cx="5562739" cy="369332"/>
            </a:xfrm>
            <a:prstGeom prst="rect">
              <a:avLst/>
            </a:prstGeom>
            <a:noFill/>
          </p:spPr>
          <p:txBody>
            <a:bodyPr wrap="square" rtlCol="0">
              <a:spAutoFit/>
            </a:bodyPr>
            <a:lstStyle/>
            <a:p>
              <a:pPr algn="ctr"/>
              <a:r>
                <a:rPr lang="en-US" b="1" dirty="0">
                  <a:solidFill>
                    <a:schemeClr val="bg1"/>
                  </a:solidFill>
                  <a:latin typeface="KG Second Chances Solid" panose="02000000000000000000" pitchFamily="2" charset="77"/>
                  <a:cs typeface="Arial" panose="020B0604020202020204" pitchFamily="34" charset="0"/>
                </a:rPr>
                <a:t>Connecticut State Department of Education</a:t>
              </a:r>
            </a:p>
          </p:txBody>
        </p:sp>
      </p:grpSp>
      <p:pic>
        <p:nvPicPr>
          <p:cNvPr id="13" name="Picture 12" descr="A group of people posing for the camera&#10;&#10;Description automatically generated">
            <a:extLst>
              <a:ext uri="{FF2B5EF4-FFF2-40B4-BE49-F238E27FC236}">
                <a16:creationId xmlns:a16="http://schemas.microsoft.com/office/drawing/2014/main" id="{AD92322B-90C5-F947-93CC-F36855F0882B}"/>
              </a:ext>
            </a:extLst>
          </p:cNvPr>
          <p:cNvPicPr>
            <a:picLocks noChangeAspect="1"/>
          </p:cNvPicPr>
          <p:nvPr/>
        </p:nvPicPr>
        <p:blipFill>
          <a:blip r:embed="rId4"/>
          <a:stretch>
            <a:fillRect/>
          </a:stretch>
        </p:blipFill>
        <p:spPr>
          <a:xfrm>
            <a:off x="3036249" y="2353282"/>
            <a:ext cx="6119501" cy="3176566"/>
          </a:xfrm>
          <a:prstGeom prst="rect">
            <a:avLst/>
          </a:prstGeom>
        </p:spPr>
      </p:pic>
      <p:sp>
        <p:nvSpPr>
          <p:cNvPr id="17" name="Rectangle 16">
            <a:extLst>
              <a:ext uri="{FF2B5EF4-FFF2-40B4-BE49-F238E27FC236}">
                <a16:creationId xmlns:a16="http://schemas.microsoft.com/office/drawing/2014/main" id="{211A2E0A-A007-E64C-91FC-1332CEC878C0}"/>
              </a:ext>
            </a:extLst>
          </p:cNvPr>
          <p:cNvSpPr/>
          <p:nvPr/>
        </p:nvSpPr>
        <p:spPr>
          <a:xfrm>
            <a:off x="0" y="6683445"/>
            <a:ext cx="12192000" cy="196151"/>
          </a:xfrm>
          <a:prstGeom prst="rect">
            <a:avLst/>
          </a:prstGeom>
          <a:pattFill prst="pct90">
            <a:fgClr>
              <a:srgbClr val="FF742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857C9C2-C7D8-8444-AD67-D13B85D65EA2}"/>
              </a:ext>
            </a:extLst>
          </p:cNvPr>
          <p:cNvSpPr/>
          <p:nvPr/>
        </p:nvSpPr>
        <p:spPr>
          <a:xfrm>
            <a:off x="0" y="-607"/>
            <a:ext cx="12192000" cy="229673"/>
          </a:xfrm>
          <a:prstGeom prst="rect">
            <a:avLst/>
          </a:prstGeom>
          <a:pattFill prst="pct9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26" y="544779"/>
            <a:ext cx="3219450" cy="3267075"/>
          </a:xfrm>
          <a:prstGeom prst="rect">
            <a:avLst/>
          </a:prstGeom>
        </p:spPr>
      </p:pic>
    </p:spTree>
    <p:extLst>
      <p:ext uri="{BB962C8B-B14F-4D97-AF65-F5344CB8AC3E}">
        <p14:creationId xmlns:p14="http://schemas.microsoft.com/office/powerpoint/2010/main" val="3839361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a:bodyPr>
          <a:lstStyle/>
          <a:p>
            <a:pPr algn="ctr"/>
            <a:r>
              <a:rPr lang="en-US" b="1" dirty="0" smtClean="0">
                <a:solidFill>
                  <a:schemeClr val="bg1"/>
                </a:solidFill>
                <a:latin typeface="KG Second Chances Solid" panose="02000000000000000000" pitchFamily="2" charset="77"/>
              </a:rPr>
              <a:t>Explicit Teaching </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12" name="Picture 11"/>
          <p:cNvPicPr>
            <a:picLocks noChangeAspect="1"/>
          </p:cNvPicPr>
          <p:nvPr/>
        </p:nvPicPr>
        <p:blipFill>
          <a:blip r:embed="rId5"/>
          <a:stretch>
            <a:fillRect/>
          </a:stretch>
        </p:blipFill>
        <p:spPr>
          <a:xfrm>
            <a:off x="527820" y="1858244"/>
            <a:ext cx="3531562" cy="3045365"/>
          </a:xfrm>
          <a:prstGeom prst="rect">
            <a:avLst/>
          </a:prstGeom>
        </p:spPr>
      </p:pic>
      <p:pic>
        <p:nvPicPr>
          <p:cNvPr id="3078" name="Picture 6" descr="High school teacher calling on student in classro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720" y="4206681"/>
            <a:ext cx="3114634" cy="20439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stretch>
            <a:fillRect/>
          </a:stretch>
        </p:blipFill>
        <p:spPr>
          <a:xfrm>
            <a:off x="7526192" y="1582194"/>
            <a:ext cx="4398818" cy="2483749"/>
          </a:xfrm>
          <a:prstGeom prst="rect">
            <a:avLst/>
          </a:prstGeom>
        </p:spPr>
      </p:pic>
      <p:sp>
        <p:nvSpPr>
          <p:cNvPr id="19" name="Rectangle 18"/>
          <p:cNvSpPr/>
          <p:nvPr/>
        </p:nvSpPr>
        <p:spPr>
          <a:xfrm rot="803322">
            <a:off x="3607335" y="2531681"/>
            <a:ext cx="4241717" cy="584775"/>
          </a:xfrm>
          <a:prstGeom prst="rect">
            <a:avLst/>
          </a:prstGeom>
          <a:noFill/>
        </p:spPr>
        <p:txBody>
          <a:bodyPr wrap="squar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Flipped Classroom</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0" name="Rectangle 19"/>
          <p:cNvSpPr/>
          <p:nvPr/>
        </p:nvSpPr>
        <p:spPr>
          <a:xfrm rot="20562470">
            <a:off x="395901" y="5293136"/>
            <a:ext cx="2140779" cy="954107"/>
          </a:xfrm>
          <a:prstGeom prst="rect">
            <a:avLst/>
          </a:prstGeom>
          <a:noFill/>
        </p:spPr>
        <p:txBody>
          <a:bodyPr wrap="none" lIns="91440" tIns="45720" rIns="91440" bIns="45720">
            <a:spAutoFit/>
          </a:bodyPr>
          <a:lstStyle/>
          <a:p>
            <a:pPr algn="ctr"/>
            <a:r>
              <a:rPr lang="en-US" sz="2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Small-group </a:t>
            </a:r>
          </a:p>
          <a:p>
            <a:pPr algn="ctr"/>
            <a:r>
              <a:rPr lang="en-U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instruction</a:t>
            </a:r>
            <a:r>
              <a:rPr lang="en-US" sz="2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1" name="Rectangle 20"/>
          <p:cNvSpPr/>
          <p:nvPr/>
        </p:nvSpPr>
        <p:spPr>
          <a:xfrm rot="20990502">
            <a:off x="4457861" y="1660894"/>
            <a:ext cx="2201244" cy="523220"/>
          </a:xfrm>
          <a:prstGeom prst="rect">
            <a:avLst/>
          </a:prstGeom>
          <a:noFill/>
        </p:spPr>
        <p:txBody>
          <a:bodyPr wrap="none" lIns="91440" tIns="45720" rIns="91440" bIns="45720">
            <a:spAutoFit/>
          </a:bodyPr>
          <a:lstStyle/>
          <a:p>
            <a:pPr algn="ctr"/>
            <a:r>
              <a:rPr lang="en-US" sz="2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Mini-Lessons</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080" name="Picture 8" descr="http://ebecsa.co.zw/pluginfile.php/48/course/overviewfiles/innovative%20classroo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1" y="4305536"/>
            <a:ext cx="3279773" cy="172188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482788" y="3321278"/>
            <a:ext cx="2490810" cy="707886"/>
          </a:xfrm>
          <a:prstGeom prst="rect">
            <a:avLst/>
          </a:prstGeom>
          <a:noFill/>
        </p:spPr>
        <p:txBody>
          <a:bodyPr wrap="none" lIns="91440" tIns="45720" rIns="91440" bIns="45720">
            <a:spAutoFit/>
          </a:bodyPr>
          <a:lstStyle/>
          <a:p>
            <a:pPr algn="ctr"/>
            <a:r>
              <a:rPr lang="en-US" sz="40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Conferring</a:t>
            </a:r>
            <a:endPar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752661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00" name="Picture 4" descr="https://www.chemedx.org/sites/www.chemedx.org/files/styles/medium/public/images/blog/shannon-bowen/concept-mapping-review-tool.jpg?itok=H2MXMV1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678" y="3182888"/>
            <a:ext cx="4090360" cy="30677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a:bodyPr>
          <a:lstStyle/>
          <a:p>
            <a:pPr algn="ctr"/>
            <a:r>
              <a:rPr lang="en-US" b="1" dirty="0" smtClean="0">
                <a:solidFill>
                  <a:schemeClr val="bg1"/>
                </a:solidFill>
                <a:latin typeface="KG Second Chances Solid" panose="02000000000000000000" pitchFamily="2" charset="77"/>
              </a:rPr>
              <a:t>Concept Maps</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5"/>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8" name="Picture 7" descr="A picture containing shirt&#10;&#10;Description automatically generated">
            <a:extLst>
              <a:ext uri="{FF2B5EF4-FFF2-40B4-BE49-F238E27FC236}">
                <a16:creationId xmlns:a16="http://schemas.microsoft.com/office/drawing/2014/main" id="{4C4B8B70-D503-314C-8D48-11CEEBF16DB7}"/>
              </a:ext>
            </a:extLst>
          </p:cNvPr>
          <p:cNvPicPr>
            <a:picLocks noChangeAspect="1"/>
          </p:cNvPicPr>
          <p:nvPr/>
        </p:nvPicPr>
        <p:blipFill>
          <a:blip r:embed="rId6"/>
          <a:stretch>
            <a:fillRect/>
          </a:stretch>
        </p:blipFill>
        <p:spPr>
          <a:xfrm flipH="1">
            <a:off x="9763730" y="3273780"/>
            <a:ext cx="2428270" cy="5208749"/>
          </a:xfrm>
          <a:prstGeom prst="rect">
            <a:avLst/>
          </a:prstGeom>
        </p:spPr>
      </p:pic>
      <p:pic>
        <p:nvPicPr>
          <p:cNvPr id="4098" name="Picture 2" descr="Concept Mapping - New Method of Assessment for learning - EI blo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5038" y="798278"/>
            <a:ext cx="2813195" cy="21098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34537" y="1524001"/>
            <a:ext cx="4666078" cy="3499559"/>
          </a:xfrm>
          <a:prstGeom prst="rect">
            <a:avLst/>
          </a:prstGeom>
        </p:spPr>
      </p:pic>
    </p:spTree>
    <p:extLst>
      <p:ext uri="{BB962C8B-B14F-4D97-AF65-F5344CB8AC3E}">
        <p14:creationId xmlns:p14="http://schemas.microsoft.com/office/powerpoint/2010/main" val="686959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a:bodyPr>
          <a:lstStyle/>
          <a:p>
            <a:pPr algn="ctr"/>
            <a:r>
              <a:rPr lang="en-US" sz="3600" b="1" dirty="0" smtClean="0">
                <a:solidFill>
                  <a:schemeClr val="bg1"/>
                </a:solidFill>
                <a:latin typeface="KG Second Chances Solid" panose="02000000000000000000" pitchFamily="2" charset="77"/>
              </a:rPr>
              <a:t>Tasks that Promote </a:t>
            </a:r>
            <a:r>
              <a:rPr lang="en-US" sz="3600" b="1" dirty="0">
                <a:solidFill>
                  <a:schemeClr val="bg1"/>
                </a:solidFill>
                <a:latin typeface="KG Second Chances Solid" panose="02000000000000000000" pitchFamily="2" charset="77"/>
              </a:rPr>
              <a:t>R</a:t>
            </a:r>
            <a:r>
              <a:rPr lang="en-US" sz="3600" b="1" dirty="0" smtClean="0">
                <a:solidFill>
                  <a:schemeClr val="bg1"/>
                </a:solidFill>
                <a:latin typeface="KG Second Chances Solid" panose="02000000000000000000" pitchFamily="2" charset="77"/>
              </a:rPr>
              <a:t>easoning, Problem </a:t>
            </a:r>
            <a:r>
              <a:rPr lang="en-US" sz="3600" b="1" dirty="0">
                <a:solidFill>
                  <a:schemeClr val="bg1"/>
                </a:solidFill>
                <a:latin typeface="KG Second Chances Solid" panose="02000000000000000000" pitchFamily="2" charset="77"/>
              </a:rPr>
              <a:t>S</a:t>
            </a:r>
            <a:r>
              <a:rPr lang="en-US" sz="3600" b="1" dirty="0" smtClean="0">
                <a:solidFill>
                  <a:schemeClr val="bg1"/>
                </a:solidFill>
                <a:latin typeface="KG Second Chances Solid" panose="02000000000000000000" pitchFamily="2" charset="77"/>
              </a:rPr>
              <a:t>olving, and Productive </a:t>
            </a:r>
            <a:r>
              <a:rPr lang="en-US" sz="3600" b="1" dirty="0">
                <a:solidFill>
                  <a:schemeClr val="bg1"/>
                </a:solidFill>
                <a:latin typeface="KG Second Chances Solid" panose="02000000000000000000" pitchFamily="2" charset="77"/>
              </a:rPr>
              <a:t>S</a:t>
            </a:r>
            <a:r>
              <a:rPr lang="en-US" sz="3600" b="1" dirty="0" smtClean="0">
                <a:solidFill>
                  <a:schemeClr val="bg1"/>
                </a:solidFill>
                <a:latin typeface="KG Second Chances Solid" panose="02000000000000000000" pitchFamily="2" charset="77"/>
              </a:rPr>
              <a:t>truggle</a:t>
            </a:r>
            <a:endParaRPr lang="en-US" sz="3600"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8" name="Picture 7">
            <a:extLst>
              <a:ext uri="{FF2B5EF4-FFF2-40B4-BE49-F238E27FC236}">
                <a16:creationId xmlns:a16="http://schemas.microsoft.com/office/drawing/2014/main" id="{63DB054C-319E-4045-ABF0-9130D7FE9AE9}"/>
              </a:ext>
            </a:extLst>
          </p:cNvPr>
          <p:cNvPicPr>
            <a:picLocks noChangeAspect="1"/>
          </p:cNvPicPr>
          <p:nvPr/>
        </p:nvPicPr>
        <p:blipFill>
          <a:blip r:embed="rId5"/>
          <a:stretch>
            <a:fillRect/>
          </a:stretch>
        </p:blipFill>
        <p:spPr>
          <a:xfrm>
            <a:off x="658724" y="2557263"/>
            <a:ext cx="2785023" cy="463354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0581" y="1906206"/>
            <a:ext cx="7129588" cy="3978598"/>
          </a:xfrm>
          <a:prstGeom prst="rect">
            <a:avLst/>
          </a:prstGeom>
        </p:spPr>
      </p:pic>
    </p:spTree>
    <p:extLst>
      <p:ext uri="{BB962C8B-B14F-4D97-AF65-F5344CB8AC3E}">
        <p14:creationId xmlns:p14="http://schemas.microsoft.com/office/powerpoint/2010/main" val="113517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a:bodyPr>
          <a:lstStyle/>
          <a:p>
            <a:pPr algn="ctr"/>
            <a:r>
              <a:rPr lang="en-US" b="1" dirty="0" smtClean="0">
                <a:solidFill>
                  <a:schemeClr val="bg1"/>
                </a:solidFill>
                <a:latin typeface="KG Second Chances Solid" panose="02000000000000000000" pitchFamily="2" charset="77"/>
              </a:rPr>
              <a:t>Worked Examples</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9" name="Picture 8"/>
          <p:cNvPicPr>
            <a:picLocks noChangeAspect="1"/>
          </p:cNvPicPr>
          <p:nvPr/>
        </p:nvPicPr>
        <p:blipFill>
          <a:blip r:embed="rId5"/>
          <a:stretch>
            <a:fillRect/>
          </a:stretch>
        </p:blipFill>
        <p:spPr>
          <a:xfrm>
            <a:off x="5262715" y="1666962"/>
            <a:ext cx="6685629" cy="2228543"/>
          </a:xfrm>
          <a:prstGeom prst="rect">
            <a:avLst/>
          </a:prstGeom>
        </p:spPr>
      </p:pic>
      <p:pic>
        <p:nvPicPr>
          <p:cNvPr id="10" name="Picture 9"/>
          <p:cNvPicPr>
            <a:picLocks noChangeAspect="1"/>
          </p:cNvPicPr>
          <p:nvPr/>
        </p:nvPicPr>
        <p:blipFill>
          <a:blip r:embed="rId6"/>
          <a:stretch>
            <a:fillRect/>
          </a:stretch>
        </p:blipFill>
        <p:spPr>
          <a:xfrm>
            <a:off x="1018926" y="1507651"/>
            <a:ext cx="3693184" cy="4099173"/>
          </a:xfrm>
          <a:prstGeom prst="rect">
            <a:avLst/>
          </a:prstGeom>
        </p:spPr>
      </p:pic>
      <p:pic>
        <p:nvPicPr>
          <p:cNvPr id="11" name="Picture 10"/>
          <p:cNvPicPr>
            <a:picLocks noChangeAspect="1"/>
          </p:cNvPicPr>
          <p:nvPr/>
        </p:nvPicPr>
        <p:blipFill>
          <a:blip r:embed="rId7"/>
          <a:stretch>
            <a:fillRect/>
          </a:stretch>
        </p:blipFill>
        <p:spPr>
          <a:xfrm>
            <a:off x="9092380" y="3971595"/>
            <a:ext cx="2989281" cy="4333743"/>
          </a:xfrm>
          <a:prstGeom prst="rect">
            <a:avLst/>
          </a:prstGeom>
        </p:spPr>
      </p:pic>
    </p:spTree>
    <p:extLst>
      <p:ext uri="{BB962C8B-B14F-4D97-AF65-F5344CB8AC3E}">
        <p14:creationId xmlns:p14="http://schemas.microsoft.com/office/powerpoint/2010/main" val="3175203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fontScale="90000"/>
          </a:bodyPr>
          <a:lstStyle/>
          <a:p>
            <a:pPr algn="ctr"/>
            <a:r>
              <a:rPr lang="en-US" b="1" dirty="0" smtClean="0">
                <a:solidFill>
                  <a:schemeClr val="bg1"/>
                </a:solidFill>
                <a:latin typeface="KG Second Chances Solid" panose="02000000000000000000" pitchFamily="2" charset="77"/>
              </a:rPr>
              <a:t>Questioning – Beyond Right Answers to Understanding</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1026" name="Picture 2" descr="Focused Professional Development:  Depth of Knowledge (D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163" y="1827902"/>
            <a:ext cx="5214049" cy="38896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00409" y="1602130"/>
            <a:ext cx="3612849" cy="769441"/>
          </a:xfrm>
          <a:prstGeom prst="rect">
            <a:avLst/>
          </a:prstGeom>
        </p:spPr>
        <p:txBody>
          <a:bodyPr wrap="none">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Tell me more…</a:t>
            </a:r>
          </a:p>
        </p:txBody>
      </p:sp>
      <p:sp>
        <p:nvSpPr>
          <p:cNvPr id="13" name="Rectangle 12"/>
          <p:cNvSpPr/>
          <p:nvPr/>
        </p:nvSpPr>
        <p:spPr>
          <a:xfrm>
            <a:off x="246634" y="2528800"/>
            <a:ext cx="6380529" cy="584775"/>
          </a:xfrm>
          <a:prstGeom prst="rect">
            <a:avLst/>
          </a:prstGeom>
        </p:spPr>
        <p:txBody>
          <a:bodyPr wrap="none">
            <a:spAutoFit/>
          </a:bodyPr>
          <a:lstStyle/>
          <a:p>
            <a:pPr algn="ct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is the evidence from the text? </a:t>
            </a:r>
          </a:p>
        </p:txBody>
      </p:sp>
      <p:sp>
        <p:nvSpPr>
          <p:cNvPr id="14" name="Rectangle 13"/>
          <p:cNvSpPr/>
          <p:nvPr/>
        </p:nvSpPr>
        <p:spPr>
          <a:xfrm>
            <a:off x="586213" y="3445483"/>
            <a:ext cx="5701369" cy="523220"/>
          </a:xfrm>
          <a:prstGeom prst="rect">
            <a:avLst/>
          </a:prstGeom>
          <a:noFill/>
        </p:spPr>
        <p:txBody>
          <a:bodyPr wrap="none" lIns="91440" tIns="45720" rIns="91440" bIns="45720">
            <a:spAutoFit/>
          </a:bodyPr>
          <a:lstStyle/>
          <a:p>
            <a:pPr algn="ctr"/>
            <a:r>
              <a:rPr lang="en-US" sz="2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Does that remind you of something? </a:t>
            </a:r>
            <a:endPar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Rectangle 14"/>
          <p:cNvSpPr/>
          <p:nvPr/>
        </p:nvSpPr>
        <p:spPr>
          <a:xfrm>
            <a:off x="744847" y="4286124"/>
            <a:ext cx="5262852" cy="1077218"/>
          </a:xfrm>
          <a:prstGeom prst="rect">
            <a:avLst/>
          </a:prstGeom>
          <a:noFill/>
        </p:spPr>
        <p:txBody>
          <a:bodyPr wrap="none" lIns="91440" tIns="45720" rIns="91440" bIns="45720">
            <a:spAutoFit/>
          </a:bodyPr>
          <a:lstStyle/>
          <a:p>
            <a:pPr algn="ctr"/>
            <a:r>
              <a:rPr lang="en-US"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have we done before </a:t>
            </a:r>
          </a:p>
          <a:p>
            <a:pPr algn="ctr"/>
            <a:r>
              <a:rPr lang="en-US"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that might help us solve this? </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10663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a:bodyPr>
          <a:lstStyle/>
          <a:p>
            <a:pPr algn="ctr"/>
            <a:r>
              <a:rPr lang="en-US" b="1" dirty="0" smtClean="0">
                <a:solidFill>
                  <a:schemeClr val="bg1"/>
                </a:solidFill>
                <a:latin typeface="KG Second Chances Solid" panose="02000000000000000000" pitchFamily="2" charset="77"/>
              </a:rPr>
              <a:t>Students need practice doing</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9" name="Content Placeholder 8"/>
          <p:cNvSpPr>
            <a:spLocks noGrp="1"/>
          </p:cNvSpPr>
          <p:nvPr>
            <p:ph idx="1"/>
          </p:nvPr>
        </p:nvSpPr>
        <p:spPr>
          <a:xfrm>
            <a:off x="5080820" y="1640959"/>
            <a:ext cx="7165258" cy="4351338"/>
          </a:xfrm>
        </p:spPr>
        <p:txBody>
          <a:bodyPr>
            <a:normAutofit lnSpcReduction="10000"/>
          </a:bodyPr>
          <a:lstStyle/>
          <a:p>
            <a:r>
              <a:rPr lang="en-US" b="1" dirty="0" smtClean="0">
                <a:solidFill>
                  <a:schemeClr val="bg1"/>
                </a:solidFill>
              </a:rPr>
              <a:t>Problem solving</a:t>
            </a:r>
          </a:p>
          <a:p>
            <a:r>
              <a:rPr lang="en-US" b="1" dirty="0" smtClean="0">
                <a:solidFill>
                  <a:schemeClr val="bg1"/>
                </a:solidFill>
              </a:rPr>
              <a:t>Reading</a:t>
            </a:r>
          </a:p>
          <a:p>
            <a:r>
              <a:rPr lang="en-US" b="1" dirty="0" smtClean="0">
                <a:solidFill>
                  <a:schemeClr val="bg1"/>
                </a:solidFill>
              </a:rPr>
              <a:t>Responding to text</a:t>
            </a:r>
          </a:p>
          <a:p>
            <a:r>
              <a:rPr lang="en-US" b="1" dirty="0" smtClean="0">
                <a:solidFill>
                  <a:schemeClr val="bg1"/>
                </a:solidFill>
              </a:rPr>
              <a:t>Fluency </a:t>
            </a:r>
          </a:p>
          <a:p>
            <a:r>
              <a:rPr lang="en-US" b="1" dirty="0" smtClean="0">
                <a:solidFill>
                  <a:schemeClr val="bg1"/>
                </a:solidFill>
              </a:rPr>
              <a:t>Developing and using vocabulary</a:t>
            </a:r>
          </a:p>
          <a:p>
            <a:r>
              <a:rPr lang="en-US" b="1" dirty="0" smtClean="0">
                <a:solidFill>
                  <a:schemeClr val="bg1"/>
                </a:solidFill>
              </a:rPr>
              <a:t>Writing</a:t>
            </a:r>
          </a:p>
          <a:p>
            <a:r>
              <a:rPr lang="en-US" b="1" dirty="0" smtClean="0">
                <a:solidFill>
                  <a:schemeClr val="bg1"/>
                </a:solidFill>
              </a:rPr>
              <a:t>Collaborating</a:t>
            </a:r>
          </a:p>
          <a:p>
            <a:r>
              <a:rPr lang="en-US" b="1" dirty="0" smtClean="0">
                <a:solidFill>
                  <a:schemeClr val="bg1"/>
                </a:solidFill>
              </a:rPr>
              <a:t>Developing persuasive arguments </a:t>
            </a:r>
          </a:p>
          <a:p>
            <a:r>
              <a:rPr lang="en-US" b="1" dirty="0" smtClean="0">
                <a:solidFill>
                  <a:schemeClr val="bg1"/>
                </a:solidFill>
              </a:rPr>
              <a:t>Understanding scientific phenomena </a:t>
            </a:r>
            <a:r>
              <a:rPr lang="en-US" dirty="0" smtClean="0"/>
              <a:t> </a:t>
            </a: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454" y="1907180"/>
            <a:ext cx="3092381" cy="3673047"/>
          </a:xfrm>
          <a:prstGeom prst="rect">
            <a:avLst/>
          </a:prstGeom>
        </p:spPr>
      </p:pic>
    </p:spTree>
    <p:extLst>
      <p:ext uri="{BB962C8B-B14F-4D97-AF65-F5344CB8AC3E}">
        <p14:creationId xmlns:p14="http://schemas.microsoft.com/office/powerpoint/2010/main" val="1377781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fontScale="90000"/>
          </a:bodyPr>
          <a:lstStyle/>
          <a:p>
            <a:pPr algn="ctr"/>
            <a:r>
              <a:rPr lang="en-US" b="1" dirty="0" smtClean="0">
                <a:solidFill>
                  <a:schemeClr val="bg1"/>
                </a:solidFill>
                <a:latin typeface="KG Second Chances Solid" panose="02000000000000000000" pitchFamily="2" charset="77"/>
              </a:rPr>
              <a:t>Feedback to Students that is </a:t>
            </a:r>
            <a:br>
              <a:rPr lang="en-US" b="1" dirty="0" smtClean="0">
                <a:solidFill>
                  <a:schemeClr val="bg1"/>
                </a:solidFill>
                <a:latin typeface="KG Second Chances Solid" panose="02000000000000000000" pitchFamily="2" charset="77"/>
              </a:rPr>
            </a:br>
            <a:r>
              <a:rPr lang="en-US" b="1" dirty="0" smtClean="0">
                <a:solidFill>
                  <a:schemeClr val="bg1"/>
                </a:solidFill>
                <a:latin typeface="KG Second Chances Solid" panose="02000000000000000000" pitchFamily="2" charset="77"/>
              </a:rPr>
              <a:t>Learning Forward</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13" name="Oval Callout 12"/>
          <p:cNvSpPr/>
          <p:nvPr/>
        </p:nvSpPr>
        <p:spPr>
          <a:xfrm>
            <a:off x="663678" y="1578407"/>
            <a:ext cx="2765322" cy="1533832"/>
          </a:xfrm>
          <a:prstGeom prst="wedgeEllipseCallout">
            <a:avLst>
              <a:gd name="adj1" fmla="val -44833"/>
              <a:gd name="adj2" fmla="val 65385"/>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Rounded MT Bold" panose="020F0704030504030204" pitchFamily="34" charset="0"/>
              </a:rPr>
              <a:t>Be Specific</a:t>
            </a:r>
            <a:endParaRPr lang="en-US" sz="2400" dirty="0">
              <a:latin typeface="Arial Rounded MT Bold" panose="020F0704030504030204" pitchFamily="34" charset="0"/>
            </a:endParaRPr>
          </a:p>
        </p:txBody>
      </p:sp>
      <p:sp>
        <p:nvSpPr>
          <p:cNvPr id="14" name="Rounded Rectangular Callout 13"/>
          <p:cNvSpPr/>
          <p:nvPr/>
        </p:nvSpPr>
        <p:spPr>
          <a:xfrm>
            <a:off x="3698552" y="2102138"/>
            <a:ext cx="2309556" cy="1283110"/>
          </a:xfrm>
          <a:prstGeom prst="wedgeRoundRectCallout">
            <a:avLst>
              <a:gd name="adj1" fmla="val 54839"/>
              <a:gd name="adj2" fmla="val 90086"/>
              <a:gd name="adj3" fmla="val 16667"/>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Be Timely </a:t>
            </a:r>
          </a:p>
        </p:txBody>
      </p:sp>
      <p:sp>
        <p:nvSpPr>
          <p:cNvPr id="15" name="Rectangular Callout 14"/>
          <p:cNvSpPr/>
          <p:nvPr/>
        </p:nvSpPr>
        <p:spPr>
          <a:xfrm>
            <a:off x="6240001" y="1710812"/>
            <a:ext cx="2299315" cy="1150704"/>
          </a:xfrm>
          <a:prstGeom prst="wedgeRectCallout">
            <a:avLst>
              <a:gd name="adj1" fmla="val 639"/>
              <a:gd name="adj2" fmla="val 10671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Rounded MT Bold" panose="020F0704030504030204" pitchFamily="34" charset="0"/>
              </a:rPr>
              <a:t>Concentrate on One Ability </a:t>
            </a:r>
            <a:endParaRPr lang="en-US" sz="2400" dirty="0">
              <a:latin typeface="Arial Rounded MT Bold" panose="020F0704030504030204" pitchFamily="34" charset="0"/>
            </a:endParaRPr>
          </a:p>
        </p:txBody>
      </p:sp>
      <p:sp>
        <p:nvSpPr>
          <p:cNvPr id="16" name="Cloud Callout 15"/>
          <p:cNvSpPr/>
          <p:nvPr/>
        </p:nvSpPr>
        <p:spPr>
          <a:xfrm>
            <a:off x="9236452" y="1729741"/>
            <a:ext cx="2920180" cy="2027904"/>
          </a:xfrm>
          <a:prstGeom prst="cloudCallout">
            <a:avLst>
              <a:gd name="adj1" fmla="val -48718"/>
              <a:gd name="adj2" fmla="val 69165"/>
            </a:avLst>
          </a:prstGeom>
          <a:solidFill>
            <a:srgbClr val="FF74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Rounded MT Bold" panose="020F0704030504030204" pitchFamily="34" charset="0"/>
              </a:rPr>
              <a:t>Connect Feedback to Learning Targets</a:t>
            </a:r>
            <a:endParaRPr lang="en-US" sz="2400" dirty="0">
              <a:latin typeface="Arial Rounded MT Bold" panose="020F0704030504030204" pitchFamily="34" charset="0"/>
            </a:endParaRPr>
          </a:p>
        </p:txBody>
      </p:sp>
      <p:sp>
        <p:nvSpPr>
          <p:cNvPr id="17" name="Cloud Callout 16"/>
          <p:cNvSpPr/>
          <p:nvPr/>
        </p:nvSpPr>
        <p:spPr>
          <a:xfrm>
            <a:off x="1120231" y="3334593"/>
            <a:ext cx="2529995" cy="1401096"/>
          </a:xfrm>
          <a:prstGeom prst="cloudCallout">
            <a:avLst>
              <a:gd name="adj1" fmla="val 65734"/>
              <a:gd name="adj2" fmla="val 29342"/>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0"/>
              </a:rPr>
              <a:t>Confer</a:t>
            </a:r>
          </a:p>
        </p:txBody>
      </p:sp>
      <p:sp>
        <p:nvSpPr>
          <p:cNvPr id="18" name="Rectangular Callout 17"/>
          <p:cNvSpPr/>
          <p:nvPr/>
        </p:nvSpPr>
        <p:spPr>
          <a:xfrm>
            <a:off x="4016613" y="4913145"/>
            <a:ext cx="2197510" cy="1209368"/>
          </a:xfrm>
          <a:prstGeom prst="wedgeRectCallout">
            <a:avLst>
              <a:gd name="adj1" fmla="val 56348"/>
              <a:gd name="adj2" fmla="val -85671"/>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Rounded MT Bold" panose="020F0704030504030204" pitchFamily="34" charset="0"/>
              </a:rPr>
              <a:t>I Noticed…</a:t>
            </a:r>
            <a:endParaRPr lang="en-US" sz="2400" dirty="0">
              <a:latin typeface="Arial Rounded MT Bold" panose="020F0704030504030204" pitchFamily="34" charset="0"/>
            </a:endParaRPr>
          </a:p>
        </p:txBody>
      </p:sp>
      <p:sp>
        <p:nvSpPr>
          <p:cNvPr id="19" name="Oval Callout 18"/>
          <p:cNvSpPr/>
          <p:nvPr/>
        </p:nvSpPr>
        <p:spPr>
          <a:xfrm>
            <a:off x="6386052" y="3753794"/>
            <a:ext cx="2632587" cy="1779113"/>
          </a:xfrm>
          <a:prstGeom prst="wedgeEllipseCallout">
            <a:avLst>
              <a:gd name="adj1" fmla="val 57039"/>
              <a:gd name="adj2" fmla="val 67889"/>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Rounded MT Bold" panose="020F0704030504030204" pitchFamily="34" charset="0"/>
              </a:rPr>
              <a:t>Use a Notebook to Keep Track of Progress</a:t>
            </a:r>
            <a:endParaRPr lang="en-US" sz="2000" dirty="0">
              <a:latin typeface="Arial Rounded MT Bold" panose="020F0704030504030204" pitchFamily="34" charset="0"/>
            </a:endParaRPr>
          </a:p>
        </p:txBody>
      </p:sp>
      <p:sp>
        <p:nvSpPr>
          <p:cNvPr id="20" name="Rounded Rectangular Callout 19"/>
          <p:cNvSpPr/>
          <p:nvPr/>
        </p:nvSpPr>
        <p:spPr>
          <a:xfrm>
            <a:off x="9612536" y="4573295"/>
            <a:ext cx="2168013" cy="1437968"/>
          </a:xfrm>
          <a:prstGeom prst="wedgeRoundRectCallout">
            <a:avLst>
              <a:gd name="adj1" fmla="val 62840"/>
              <a:gd name="adj2" fmla="val -96987"/>
              <a:gd name="adj3" fmla="val 16667"/>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Rounded MT Bold" panose="020F0704030504030204" pitchFamily="34" charset="0"/>
              </a:rPr>
              <a:t>Use Post It Notes</a:t>
            </a:r>
            <a:endParaRPr lang="en-US" sz="2400" dirty="0">
              <a:latin typeface="Arial Rounded MT Bold" panose="020F0704030504030204" pitchFamily="34" charset="0"/>
            </a:endParaRPr>
          </a:p>
        </p:txBody>
      </p:sp>
      <p:sp>
        <p:nvSpPr>
          <p:cNvPr id="21" name="Oval Callout 20"/>
          <p:cNvSpPr/>
          <p:nvPr/>
        </p:nvSpPr>
        <p:spPr>
          <a:xfrm>
            <a:off x="237120" y="4830097"/>
            <a:ext cx="2375529" cy="1729254"/>
          </a:xfrm>
          <a:prstGeom prst="wedgeEllipseCallout">
            <a:avLst>
              <a:gd name="adj1" fmla="val 78503"/>
              <a:gd name="adj2" fmla="val -39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Rounded MT Bold" panose="020F0704030504030204" pitchFamily="34" charset="0"/>
              </a:rPr>
              <a:t>Coach Students to Critique Their Own Work</a:t>
            </a:r>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650322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a:bodyPr>
          <a:lstStyle/>
          <a:p>
            <a:pPr algn="ctr"/>
            <a:r>
              <a:rPr lang="en-US" b="1" dirty="0" smtClean="0">
                <a:solidFill>
                  <a:schemeClr val="bg1"/>
                </a:solidFill>
                <a:latin typeface="KG Second Chances Solid" panose="02000000000000000000" pitchFamily="2" charset="77"/>
              </a:rPr>
              <a:t>Classroom Discussions</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9" name="Oval 8"/>
          <p:cNvSpPr/>
          <p:nvPr/>
        </p:nvSpPr>
        <p:spPr>
          <a:xfrm>
            <a:off x="969326" y="2557468"/>
            <a:ext cx="2227104" cy="2227104"/>
          </a:xfrm>
          <a:prstGeom prst="ellipse">
            <a:avLst/>
          </a:prstGeom>
          <a:solidFill>
            <a:srgbClr val="34ADE6"/>
          </a:solidFill>
          <a:ln>
            <a:solidFill>
              <a:srgbClr val="34A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33208" y="2572153"/>
            <a:ext cx="2227104" cy="2227104"/>
          </a:xfrm>
          <a:prstGeom prst="ellipse">
            <a:avLst/>
          </a:prstGeom>
          <a:solidFill>
            <a:srgbClr val="34ADE6"/>
          </a:solidFill>
          <a:ln>
            <a:solidFill>
              <a:srgbClr val="34A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809297" y="2572153"/>
            <a:ext cx="2227104" cy="2227104"/>
          </a:xfrm>
          <a:prstGeom prst="ellipse">
            <a:avLst/>
          </a:prstGeom>
          <a:solidFill>
            <a:srgbClr val="34ADE6"/>
          </a:solidFill>
          <a:ln>
            <a:solidFill>
              <a:srgbClr val="34A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ommunication, connect, conversation, dialog, peer to peer, support, user  icon - Download on Iconfinde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769174" y="2162266"/>
            <a:ext cx="2720360" cy="27203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upport, client, communication, user, connect, conversation, peer to peer  icon - Free download"/>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4957677" y="2445386"/>
            <a:ext cx="2102635" cy="2102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6420" y="2446792"/>
            <a:ext cx="2476190" cy="2666667"/>
          </a:xfrm>
          <a:prstGeom prst="rect">
            <a:avLst/>
          </a:prstGeom>
        </p:spPr>
      </p:pic>
      <p:cxnSp>
        <p:nvCxnSpPr>
          <p:cNvPr id="17" name="Straight Connector 16"/>
          <p:cNvCxnSpPr/>
          <p:nvPr/>
        </p:nvCxnSpPr>
        <p:spPr>
          <a:xfrm>
            <a:off x="9719187" y="3937819"/>
            <a:ext cx="324465" cy="265471"/>
          </a:xfrm>
          <a:prstGeom prst="line">
            <a:avLst/>
          </a:prstGeom>
        </p:spPr>
        <p:style>
          <a:lnRef idx="1">
            <a:schemeClr val="dk1"/>
          </a:lnRef>
          <a:fillRef idx="0">
            <a:schemeClr val="dk1"/>
          </a:fillRef>
          <a:effectRef idx="0">
            <a:schemeClr val="dk1"/>
          </a:effectRef>
          <a:fontRef idx="minor">
            <a:schemeClr val="tx1"/>
          </a:fontRef>
        </p:style>
      </p:cxnSp>
      <p:sp>
        <p:nvSpPr>
          <p:cNvPr id="3" name="Rectangle 2"/>
          <p:cNvSpPr/>
          <p:nvPr/>
        </p:nvSpPr>
        <p:spPr>
          <a:xfrm rot="21269791">
            <a:off x="719283" y="1729100"/>
            <a:ext cx="3138167"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I heard you say…</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6" name="Rectangle 15"/>
          <p:cNvSpPr/>
          <p:nvPr/>
        </p:nvSpPr>
        <p:spPr>
          <a:xfrm rot="349970">
            <a:off x="7560414" y="1747916"/>
            <a:ext cx="3902030"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Tell me more about…</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8" name="Rectangle 17"/>
          <p:cNvSpPr/>
          <p:nvPr/>
        </p:nvSpPr>
        <p:spPr>
          <a:xfrm rot="20746844">
            <a:off x="7149130" y="4335047"/>
            <a:ext cx="1680460"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I agree…</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9" name="Rectangle 18"/>
          <p:cNvSpPr/>
          <p:nvPr/>
        </p:nvSpPr>
        <p:spPr>
          <a:xfrm rot="362331">
            <a:off x="4253468" y="1747916"/>
            <a:ext cx="3715441"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I disagree because…</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0" name="Rectangle 19"/>
          <p:cNvSpPr/>
          <p:nvPr/>
        </p:nvSpPr>
        <p:spPr>
          <a:xfrm rot="21269791">
            <a:off x="7654457" y="5394202"/>
            <a:ext cx="3745513"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I would like to add…</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1" name="Rectangle 20"/>
          <p:cNvSpPr/>
          <p:nvPr/>
        </p:nvSpPr>
        <p:spPr>
          <a:xfrm rot="21249964">
            <a:off x="499408" y="4781626"/>
            <a:ext cx="3853298" cy="1077218"/>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I know my answer is </a:t>
            </a:r>
          </a:p>
          <a:p>
            <a:pPr algn="ctr"/>
            <a:r>
              <a:rPr lang="en-U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correct because</a:t>
            </a: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Rectangle 21"/>
          <p:cNvSpPr/>
          <p:nvPr/>
        </p:nvSpPr>
        <p:spPr>
          <a:xfrm rot="447694">
            <a:off x="4464279" y="4993779"/>
            <a:ext cx="2993128"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My strategy is…</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0624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238AF0C-460F-994E-9CE6-C8A232F512FF}"/>
              </a:ext>
            </a:extLst>
          </p:cNvPr>
          <p:cNvSpPr/>
          <p:nvPr/>
        </p:nvSpPr>
        <p:spPr>
          <a:xfrm>
            <a:off x="0" y="365125"/>
            <a:ext cx="12192000" cy="11588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65126"/>
            <a:ext cx="10515600" cy="1158876"/>
          </a:xfrm>
        </p:spPr>
        <p:txBody>
          <a:bodyPr/>
          <a:lstStyle/>
          <a:p>
            <a:pPr algn="ctr"/>
            <a:r>
              <a:rPr lang="en-US" b="1" dirty="0" smtClean="0">
                <a:solidFill>
                  <a:schemeClr val="bg1"/>
                </a:solidFill>
                <a:latin typeface="KG Second Chances Solid" panose="02000000000000000000" pitchFamily="2" charset="77"/>
              </a:rPr>
              <a:t>An Overview of the Series</a:t>
            </a:r>
            <a:endParaRPr lang="en-US" b="1" dirty="0">
              <a:solidFill>
                <a:schemeClr val="bg1"/>
              </a:solidFill>
              <a:latin typeface="KG Second Chances Solid" panose="02000000000000000000" pitchFamily="2" charset="77"/>
            </a:endParaRPr>
          </a:p>
        </p:txBody>
      </p:sp>
      <p:grpSp>
        <p:nvGrpSpPr>
          <p:cNvPr id="7" name="Group 6">
            <a:extLst>
              <a:ext uri="{FF2B5EF4-FFF2-40B4-BE49-F238E27FC236}">
                <a16:creationId xmlns:a16="http://schemas.microsoft.com/office/drawing/2014/main" id="{B16CAEEC-04A8-D84D-B743-F6C4AAFF6A9C}"/>
              </a:ext>
            </a:extLst>
          </p:cNvPr>
          <p:cNvGrpSpPr/>
          <p:nvPr/>
        </p:nvGrpSpPr>
        <p:grpSpPr>
          <a:xfrm>
            <a:off x="2698681" y="5717584"/>
            <a:ext cx="6794639" cy="918758"/>
            <a:chOff x="2885791" y="5681127"/>
            <a:chExt cx="6794639" cy="918758"/>
          </a:xfrm>
        </p:grpSpPr>
        <p:pic>
          <p:nvPicPr>
            <p:cNvPr id="8" name="Picture 7">
              <a:extLst>
                <a:ext uri="{FF2B5EF4-FFF2-40B4-BE49-F238E27FC236}">
                  <a16:creationId xmlns:a16="http://schemas.microsoft.com/office/drawing/2014/main" id="{44131103-3312-624F-917F-D36512177DE3}"/>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9" name="TextBox 8">
              <a:extLst>
                <a:ext uri="{FF2B5EF4-FFF2-40B4-BE49-F238E27FC236}">
                  <a16:creationId xmlns:a16="http://schemas.microsoft.com/office/drawing/2014/main" id="{A844034C-0A54-0C40-A46E-71BEC6C46255}"/>
                </a:ext>
              </a:extLst>
            </p:cNvPr>
            <p:cNvSpPr txBox="1"/>
            <p:nvPr/>
          </p:nvSpPr>
          <p:spPr>
            <a:xfrm>
              <a:off x="4117691" y="6230553"/>
              <a:ext cx="5562739" cy="369332"/>
            </a:xfrm>
            <a:prstGeom prst="rect">
              <a:avLst/>
            </a:prstGeom>
            <a:noFill/>
          </p:spPr>
          <p:txBody>
            <a:bodyPr wrap="square" rtlCol="0">
              <a:spAutoFit/>
            </a:bodyPr>
            <a:lstStyle/>
            <a:p>
              <a:pPr algn="ctr"/>
              <a:r>
                <a:rPr lang="en-US" b="1" dirty="0">
                  <a:solidFill>
                    <a:schemeClr val="bg1"/>
                  </a:solidFill>
                  <a:latin typeface="KG Second Chances Solid" panose="02000000000000000000" pitchFamily="2" charset="77"/>
                  <a:cs typeface="Arial" panose="020B0604020202020204" pitchFamily="34" charset="0"/>
                </a:rPr>
                <a:t>Connecticut State Department of Education</a:t>
              </a:r>
            </a:p>
          </p:txBody>
        </p:sp>
      </p:grpSp>
      <p:sp>
        <p:nvSpPr>
          <p:cNvPr id="13" name="Content Placeholder 12">
            <a:extLst>
              <a:ext uri="{FF2B5EF4-FFF2-40B4-BE49-F238E27FC236}">
                <a16:creationId xmlns:a16="http://schemas.microsoft.com/office/drawing/2014/main" id="{DB46554B-4E42-C441-992B-E076FC2537C2}"/>
              </a:ext>
            </a:extLst>
          </p:cNvPr>
          <p:cNvSpPr>
            <a:spLocks noGrp="1"/>
          </p:cNvSpPr>
          <p:nvPr>
            <p:ph idx="1"/>
          </p:nvPr>
        </p:nvSpPr>
        <p:spPr>
          <a:xfrm>
            <a:off x="838200" y="1825625"/>
            <a:ext cx="10515600" cy="3814968"/>
          </a:xfrm>
        </p:spPr>
        <p:txBody>
          <a:bodyPr/>
          <a:lstStyle/>
          <a:p>
            <a:r>
              <a:rPr lang="en-US" dirty="0" smtClean="0">
                <a:solidFill>
                  <a:schemeClr val="bg1"/>
                </a:solidFill>
              </a:rPr>
              <a:t>Two Pre-Recorded POP Up PD on Demand Sessions to share with your staff</a:t>
            </a:r>
          </a:p>
          <a:p>
            <a:pPr marL="457200" lvl="1" indent="0">
              <a:buNone/>
            </a:pPr>
            <a:r>
              <a:rPr lang="en-US" dirty="0" smtClean="0">
                <a:solidFill>
                  <a:schemeClr val="bg1"/>
                </a:solidFill>
              </a:rPr>
              <a:t>-Overview of 5 in-person strategies in each session</a:t>
            </a:r>
          </a:p>
          <a:p>
            <a:pPr marL="457200" lvl="1" indent="0">
              <a:buNone/>
            </a:pPr>
            <a:r>
              <a:rPr lang="en-US" dirty="0" smtClean="0">
                <a:solidFill>
                  <a:schemeClr val="bg1"/>
                </a:solidFill>
              </a:rPr>
              <a:t>-Ideas for bringing each strategy to remote learning</a:t>
            </a:r>
          </a:p>
          <a:p>
            <a:pPr marL="457200" lvl="1" indent="0">
              <a:buNone/>
            </a:pPr>
            <a:r>
              <a:rPr lang="en-US" dirty="0" smtClean="0">
                <a:solidFill>
                  <a:schemeClr val="bg1"/>
                </a:solidFill>
              </a:rPr>
              <a:t>-Self-assessment for teachers to consider their own practice</a:t>
            </a:r>
          </a:p>
          <a:p>
            <a:r>
              <a:rPr lang="en-US" dirty="0" smtClean="0">
                <a:solidFill>
                  <a:schemeClr val="bg1"/>
                </a:solidFill>
              </a:rPr>
              <a:t>PD On-Demand Playlist</a:t>
            </a:r>
          </a:p>
          <a:p>
            <a:r>
              <a:rPr lang="en-US" dirty="0" smtClean="0">
                <a:solidFill>
                  <a:schemeClr val="bg1"/>
                </a:solidFill>
              </a:rPr>
              <a:t>POP Up PD in early 2021 highlighting educators in action with these strategies</a:t>
            </a:r>
          </a:p>
        </p:txBody>
      </p:sp>
    </p:spTree>
    <p:extLst>
      <p:ext uri="{BB962C8B-B14F-4D97-AF65-F5344CB8AC3E}">
        <p14:creationId xmlns:p14="http://schemas.microsoft.com/office/powerpoint/2010/main" val="1611099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4AD69B-6A4B-744A-860F-3467B14CA6E8}"/>
              </a:ext>
            </a:extLst>
          </p:cNvPr>
          <p:cNvSpPr/>
          <p:nvPr/>
        </p:nvSpPr>
        <p:spPr>
          <a:xfrm>
            <a:off x="0" y="381475"/>
            <a:ext cx="12192000" cy="1142526"/>
          </a:xfrm>
          <a:prstGeom prst="rect">
            <a:avLst/>
          </a:prstGeom>
          <a:solidFill>
            <a:srgbClr val="34A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5"/>
            <a:ext cx="10515600" cy="1142526"/>
          </a:xfrm>
        </p:spPr>
        <p:txBody>
          <a:bodyPr>
            <a:normAutofit/>
          </a:bodyPr>
          <a:lstStyle/>
          <a:p>
            <a:pPr algn="ctr"/>
            <a:r>
              <a:rPr lang="en-US" b="1" dirty="0" smtClean="0">
                <a:solidFill>
                  <a:schemeClr val="bg1"/>
                </a:solidFill>
                <a:latin typeface="KG Second Chances Solid" panose="02000000000000000000" pitchFamily="2" charset="77"/>
              </a:rPr>
              <a:t>Instructional Leadership</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948E99F8-72D1-914C-BE95-9EE7936BDEF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D973B431-215C-6B41-A67A-667B17EBFCBA}"/>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BCF9CBA3-9E58-B64B-B473-01801358E066}"/>
                </a:ext>
              </a:extLst>
            </p:cNvPr>
            <p:cNvSpPr txBox="1"/>
            <p:nvPr/>
          </p:nvSpPr>
          <p:spPr>
            <a:xfrm>
              <a:off x="4117691" y="6230553"/>
              <a:ext cx="5562739" cy="369332"/>
            </a:xfrm>
            <a:prstGeom prst="rect">
              <a:avLst/>
            </a:prstGeom>
            <a:noFill/>
          </p:spPr>
          <p:txBody>
            <a:bodyPr wrap="square" rtlCol="0">
              <a:spAutoFit/>
            </a:bodyPr>
            <a:lstStyle/>
            <a:p>
              <a:pPr algn="ctr"/>
              <a:r>
                <a:rPr lang="en-US" b="1" dirty="0">
                  <a:solidFill>
                    <a:schemeClr val="bg1"/>
                  </a:solidFill>
                  <a:latin typeface="KG Second Chances Solid" panose="02000000000000000000" pitchFamily="2" charset="77"/>
                  <a:cs typeface="Arial" panose="020B0604020202020204" pitchFamily="34" charset="0"/>
                </a:rPr>
                <a:t>Connecticut State Department of Education</a:t>
              </a:r>
            </a:p>
          </p:txBody>
        </p:sp>
      </p:grpSp>
      <p:sp>
        <p:nvSpPr>
          <p:cNvPr id="8" name="Content Placeholder 4"/>
          <p:cNvSpPr txBox="1">
            <a:spLocks/>
          </p:cNvSpPr>
          <p:nvPr/>
        </p:nvSpPr>
        <p:spPr>
          <a:xfrm>
            <a:off x="838200" y="3358496"/>
            <a:ext cx="10766989" cy="3725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latin typeface="KG Second Chances Solid" panose="020B0604020202020204" charset="0"/>
              </a:rPr>
              <a:t>How might you use these professional learning tools to support teacher growth?</a:t>
            </a:r>
          </a:p>
          <a:p>
            <a:pPr marL="0" indent="0">
              <a:buFont typeface="Arial" panose="020B0604020202020204" pitchFamily="34" charset="0"/>
              <a:buNone/>
            </a:pPr>
            <a:endParaRPr lang="en-US" sz="3600" dirty="0">
              <a:latin typeface="KG Second Chances Solid" panose="020B0604020202020204" charset="0"/>
            </a:endParaRPr>
          </a:p>
        </p:txBody>
      </p:sp>
      <p:pic>
        <p:nvPicPr>
          <p:cNvPr id="9" name="Picture 20" descr="Speech-Bubbles Icons - Download Free Vector Icons | Noun Pro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160" y="1524001"/>
            <a:ext cx="2133068" cy="1852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200146" y="5165623"/>
            <a:ext cx="2363591" cy="3653917"/>
          </a:xfrm>
          <a:prstGeom prst="rect">
            <a:avLst/>
          </a:prstGeom>
        </p:spPr>
      </p:pic>
    </p:spTree>
    <p:extLst>
      <p:ext uri="{BB962C8B-B14F-4D97-AF65-F5344CB8AC3E}">
        <p14:creationId xmlns:p14="http://schemas.microsoft.com/office/powerpoint/2010/main" val="16622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A224DC-1FE9-2549-9974-5A62348D7725}"/>
              </a:ext>
            </a:extLst>
          </p:cNvPr>
          <p:cNvSpPr/>
          <p:nvPr/>
        </p:nvSpPr>
        <p:spPr>
          <a:xfrm>
            <a:off x="0" y="264058"/>
            <a:ext cx="12192000" cy="6469292"/>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086B7604-0C41-D44E-B3C0-2C35BDDC2474}"/>
              </a:ext>
            </a:extLst>
          </p:cNvPr>
          <p:cNvSpPr/>
          <p:nvPr/>
        </p:nvSpPr>
        <p:spPr>
          <a:xfrm>
            <a:off x="0" y="237320"/>
            <a:ext cx="12192000" cy="2675213"/>
          </a:xfrm>
          <a:prstGeom prst="rect">
            <a:avLst/>
          </a:prstGeom>
          <a:solidFill>
            <a:srgbClr val="FF7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37D2DC09-9ADA-9348-A636-8C602A779EA4}"/>
              </a:ext>
            </a:extLst>
          </p:cNvPr>
          <p:cNvSpPr>
            <a:spLocks noGrp="1"/>
          </p:cNvSpPr>
          <p:nvPr>
            <p:ph type="ctrTitle"/>
          </p:nvPr>
        </p:nvSpPr>
        <p:spPr>
          <a:xfrm>
            <a:off x="151420" y="1507203"/>
            <a:ext cx="9144000" cy="961268"/>
          </a:xfrm>
        </p:spPr>
        <p:txBody>
          <a:bodyPr>
            <a:normAutofit fontScale="90000"/>
          </a:bodyPr>
          <a:lstStyle/>
          <a:p>
            <a:pPr>
              <a:lnSpc>
                <a:spcPct val="120000"/>
              </a:lnSpc>
              <a:spcAft>
                <a:spcPts val="600"/>
              </a:spcAft>
            </a:pPr>
            <a:r>
              <a:rPr lang="en-US" sz="5400" b="1" dirty="0">
                <a:solidFill>
                  <a:schemeClr val="bg1"/>
                </a:solidFill>
                <a:latin typeface="KG Second Chances Solid" panose="02000000000000000000" pitchFamily="2" charset="77"/>
                <a:cs typeface="Arial Black" panose="020B0604020202020204" pitchFamily="34" charset="0"/>
              </a:rPr>
              <a:t>Learning Targets </a:t>
            </a:r>
            <a:br>
              <a:rPr lang="en-US" sz="5400" b="1" dirty="0">
                <a:solidFill>
                  <a:schemeClr val="bg1"/>
                </a:solidFill>
                <a:latin typeface="KG Second Chances Solid" panose="02000000000000000000" pitchFamily="2" charset="77"/>
                <a:cs typeface="Arial Black" panose="020B0604020202020204" pitchFamily="34" charset="0"/>
              </a:rPr>
            </a:br>
            <a:r>
              <a:rPr lang="en-US" sz="5400" b="1" dirty="0">
                <a:solidFill>
                  <a:schemeClr val="bg1"/>
                </a:solidFill>
                <a:latin typeface="KG Second Chances Solid" panose="02000000000000000000" pitchFamily="2" charset="77"/>
                <a:cs typeface="Arial Black" panose="020B0604020202020204" pitchFamily="34" charset="0"/>
              </a:rPr>
              <a:t>For </a:t>
            </a:r>
            <a:r>
              <a:rPr lang="en-US" sz="5400" b="1" dirty="0" smtClean="0">
                <a:solidFill>
                  <a:schemeClr val="bg1"/>
                </a:solidFill>
                <a:latin typeface="KG Second Chances Solid" panose="02000000000000000000" pitchFamily="2" charset="77"/>
                <a:cs typeface="Arial Black" panose="020B0604020202020204" pitchFamily="34" charset="0"/>
              </a:rPr>
              <a:t>Our Series</a:t>
            </a:r>
            <a:endParaRPr lang="en-US" sz="5400" b="1" dirty="0">
              <a:solidFill>
                <a:schemeClr val="bg1"/>
              </a:solidFill>
              <a:latin typeface="Museo Sans 900" panose="02000000000000000000" pitchFamily="2" charset="77"/>
              <a:cs typeface="Modern Love Grunge" panose="020F0502020204030204" pitchFamily="34" charset="0"/>
            </a:endParaRPr>
          </a:p>
        </p:txBody>
      </p:sp>
      <p:sp>
        <p:nvSpPr>
          <p:cNvPr id="3" name="Subtitle 2">
            <a:extLst>
              <a:ext uri="{FF2B5EF4-FFF2-40B4-BE49-F238E27FC236}">
                <a16:creationId xmlns:a16="http://schemas.microsoft.com/office/drawing/2014/main" id="{062B9A38-B669-4243-933A-454BA3E0C90D}"/>
              </a:ext>
            </a:extLst>
          </p:cNvPr>
          <p:cNvSpPr>
            <a:spLocks noGrp="1"/>
          </p:cNvSpPr>
          <p:nvPr>
            <p:ph type="subTitle" idx="1"/>
          </p:nvPr>
        </p:nvSpPr>
        <p:spPr>
          <a:xfrm>
            <a:off x="3316032" y="2936602"/>
            <a:ext cx="8367703" cy="1694355"/>
          </a:xfrm>
        </p:spPr>
        <p:txBody>
          <a:bodyPr vert="horz" lIns="91440" tIns="45720" rIns="91440" bIns="45720" rtlCol="0" anchor="t">
            <a:noAutofit/>
          </a:bodyPr>
          <a:lstStyle/>
          <a:p>
            <a:pPr marL="457200" indent="-457200" algn="l">
              <a:spcAft>
                <a:spcPts val="1200"/>
              </a:spcAft>
              <a:buFont typeface="Arial" panose="020B0604020202020204" pitchFamily="34" charset="0"/>
              <a:buChar char="•"/>
            </a:pPr>
            <a:r>
              <a:rPr lang="en-US" sz="2800" b="1" dirty="0" smtClean="0">
                <a:solidFill>
                  <a:schemeClr val="bg1"/>
                </a:solidFill>
                <a:latin typeface="KG Second Chances Solid" panose="02000000000000000000" pitchFamily="2" charset="77"/>
                <a:cs typeface="Arial Black" panose="020B0604020202020204" pitchFamily="34" charset="0"/>
              </a:rPr>
              <a:t>Examine effective instructional strategies</a:t>
            </a:r>
            <a:endParaRPr lang="en-US" sz="2800" b="1" dirty="0">
              <a:solidFill>
                <a:schemeClr val="bg1"/>
              </a:solidFill>
              <a:latin typeface="KG Second Chances Solid" panose="02000000000000000000" pitchFamily="2" charset="77"/>
              <a:cs typeface="Arial Black" panose="020B0604020202020204" pitchFamily="34" charset="0"/>
            </a:endParaRPr>
          </a:p>
          <a:p>
            <a:pPr marL="457200" indent="-457200" algn="l">
              <a:spcAft>
                <a:spcPts val="1200"/>
              </a:spcAft>
              <a:buFont typeface="Arial" panose="020B0604020202020204" pitchFamily="34" charset="0"/>
              <a:buChar char="•"/>
            </a:pPr>
            <a:r>
              <a:rPr lang="en-US" sz="2800" b="1" dirty="0" smtClean="0">
                <a:solidFill>
                  <a:schemeClr val="bg1"/>
                </a:solidFill>
                <a:latin typeface="KG Second Chances Solid"/>
                <a:cs typeface="Arial Black" panose="020B0604020202020204" pitchFamily="34" charset="0"/>
              </a:rPr>
              <a:t>Exchange ideas for bringing these instructional strategies to the virtual classroom</a:t>
            </a:r>
            <a:endParaRPr lang="en-US" sz="2800" b="1" dirty="0">
              <a:solidFill>
                <a:schemeClr val="bg1"/>
              </a:solidFill>
              <a:latin typeface="KG Second Chances Solid"/>
              <a:cs typeface="Arial Black" panose="020B0604020202020204" pitchFamily="34" charset="0"/>
            </a:endParaRPr>
          </a:p>
          <a:p>
            <a:pPr marL="457200" indent="-457200" algn="l">
              <a:spcAft>
                <a:spcPts val="1200"/>
              </a:spcAft>
              <a:buFont typeface="Arial" panose="020B0604020202020204" pitchFamily="34" charset="0"/>
              <a:buChar char="•"/>
            </a:pPr>
            <a:r>
              <a:rPr lang="en-US" sz="2800" b="1" dirty="0">
                <a:solidFill>
                  <a:schemeClr val="bg1"/>
                </a:solidFill>
                <a:latin typeface="KG Second Chances Solid"/>
                <a:cs typeface="Arial Black" panose="020B0604020202020204" pitchFamily="34" charset="0"/>
              </a:rPr>
              <a:t>Learn from one another</a:t>
            </a:r>
            <a:endParaRPr lang="en-US" sz="2800" b="1" dirty="0">
              <a:solidFill>
                <a:schemeClr val="bg1"/>
              </a:solidFill>
              <a:latin typeface="KG Second Chances Solid" panose="02000000000000000000" pitchFamily="2" charset="77"/>
              <a:cs typeface="Arial Black" panose="020B0604020202020204" pitchFamily="34" charset="0"/>
            </a:endParaRPr>
          </a:p>
        </p:txBody>
      </p:sp>
      <p:grpSp>
        <p:nvGrpSpPr>
          <p:cNvPr id="19" name="Group 18">
            <a:extLst>
              <a:ext uri="{FF2B5EF4-FFF2-40B4-BE49-F238E27FC236}">
                <a16:creationId xmlns:a16="http://schemas.microsoft.com/office/drawing/2014/main" id="{50010CFC-F4B9-404B-98D4-DC399C3C305D}"/>
              </a:ext>
            </a:extLst>
          </p:cNvPr>
          <p:cNvGrpSpPr/>
          <p:nvPr/>
        </p:nvGrpSpPr>
        <p:grpSpPr>
          <a:xfrm>
            <a:off x="2698681" y="5666713"/>
            <a:ext cx="6794639" cy="841767"/>
            <a:chOff x="2698681" y="5666713"/>
            <a:chExt cx="6794639" cy="841767"/>
          </a:xfrm>
        </p:grpSpPr>
        <p:pic>
          <p:nvPicPr>
            <p:cNvPr id="7" name="Picture 6">
              <a:extLst>
                <a:ext uri="{FF2B5EF4-FFF2-40B4-BE49-F238E27FC236}">
                  <a16:creationId xmlns:a16="http://schemas.microsoft.com/office/drawing/2014/main" id="{140EBEB6-B061-BD43-9E27-912DC470EA0E}"/>
                </a:ext>
              </a:extLst>
            </p:cNvPr>
            <p:cNvPicPr>
              <a:picLocks noChangeAspect="1"/>
            </p:cNvPicPr>
            <p:nvPr/>
          </p:nvPicPr>
          <p:blipFill rotWithShape="1">
            <a:blip r:embed="rId3"/>
            <a:srcRect b="19170"/>
            <a:stretch/>
          </p:blipFill>
          <p:spPr>
            <a:xfrm>
              <a:off x="2698681" y="5666713"/>
              <a:ext cx="1231900" cy="841767"/>
            </a:xfrm>
            <a:prstGeom prst="rect">
              <a:avLst/>
            </a:prstGeom>
          </p:spPr>
        </p:pic>
        <p:sp>
          <p:nvSpPr>
            <p:cNvPr id="8" name="TextBox 7">
              <a:extLst>
                <a:ext uri="{FF2B5EF4-FFF2-40B4-BE49-F238E27FC236}">
                  <a16:creationId xmlns:a16="http://schemas.microsoft.com/office/drawing/2014/main" id="{4E0904DD-1297-5247-AF9D-61CDB0839AB3}"/>
                </a:ext>
              </a:extLst>
            </p:cNvPr>
            <p:cNvSpPr txBox="1"/>
            <p:nvPr/>
          </p:nvSpPr>
          <p:spPr>
            <a:xfrm>
              <a:off x="3930581" y="6005696"/>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17" name="Rectangle 16">
            <a:extLst>
              <a:ext uri="{FF2B5EF4-FFF2-40B4-BE49-F238E27FC236}">
                <a16:creationId xmlns:a16="http://schemas.microsoft.com/office/drawing/2014/main" id="{211A2E0A-A007-E64C-91FC-1332CEC878C0}"/>
              </a:ext>
            </a:extLst>
          </p:cNvPr>
          <p:cNvSpPr/>
          <p:nvPr/>
        </p:nvSpPr>
        <p:spPr>
          <a:xfrm>
            <a:off x="0" y="6683445"/>
            <a:ext cx="12192000" cy="196151"/>
          </a:xfrm>
          <a:prstGeom prst="rect">
            <a:avLst/>
          </a:prstGeom>
          <a:pattFill prst="pct75">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9074727" y="-842772"/>
            <a:ext cx="4177146" cy="4177146"/>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7C9C2-C7D8-8444-AD67-D13B85D65EA2}"/>
              </a:ext>
            </a:extLst>
          </p:cNvPr>
          <p:cNvSpPr/>
          <p:nvPr/>
        </p:nvSpPr>
        <p:spPr>
          <a:xfrm>
            <a:off x="0" y="-607"/>
            <a:ext cx="12192000" cy="229673"/>
          </a:xfrm>
          <a:prstGeom prst="rect">
            <a:avLst/>
          </a:prstGeom>
          <a:pattFill prst="pct7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oogle Shape;711;p41"/>
          <p:cNvGrpSpPr/>
          <p:nvPr/>
        </p:nvGrpSpPr>
        <p:grpSpPr>
          <a:xfrm>
            <a:off x="10114185" y="315491"/>
            <a:ext cx="1779941" cy="1866237"/>
            <a:chOff x="5961125" y="1623900"/>
            <a:chExt cx="427450" cy="448175"/>
          </a:xfrm>
        </p:grpSpPr>
        <p:sp>
          <p:nvSpPr>
            <p:cNvPr id="13" name="Google Shape;712;p41"/>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713;p41"/>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714;p41"/>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715;p41"/>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716;p41"/>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717;p41"/>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718;p41"/>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close up of a logo&#10;&#10;Description automatically generated">
            <a:extLst>
              <a:ext uri="{FF2B5EF4-FFF2-40B4-BE49-F238E27FC236}">
                <a16:creationId xmlns:a16="http://schemas.microsoft.com/office/drawing/2014/main" id="{479E090D-6EC2-4C4E-A3D5-3AD32903E353}"/>
              </a:ext>
            </a:extLst>
          </p:cNvPr>
          <p:cNvPicPr>
            <a:picLocks noChangeAspect="1"/>
          </p:cNvPicPr>
          <p:nvPr/>
        </p:nvPicPr>
        <p:blipFill>
          <a:blip r:embed="rId4"/>
          <a:stretch>
            <a:fillRect/>
          </a:stretch>
        </p:blipFill>
        <p:spPr>
          <a:xfrm flipH="1">
            <a:off x="744798" y="2702467"/>
            <a:ext cx="2125909" cy="3877296"/>
          </a:xfrm>
          <a:prstGeom prst="rect">
            <a:avLst/>
          </a:prstGeom>
        </p:spPr>
      </p:pic>
    </p:spTree>
    <p:extLst>
      <p:ext uri="{BB962C8B-B14F-4D97-AF65-F5344CB8AC3E}">
        <p14:creationId xmlns:p14="http://schemas.microsoft.com/office/powerpoint/2010/main" val="2270153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4AD69B-6A4B-744A-860F-3467B14CA6E8}"/>
              </a:ext>
            </a:extLst>
          </p:cNvPr>
          <p:cNvSpPr/>
          <p:nvPr/>
        </p:nvSpPr>
        <p:spPr>
          <a:xfrm>
            <a:off x="0" y="381475"/>
            <a:ext cx="12192000" cy="1142526"/>
          </a:xfrm>
          <a:prstGeom prst="rect">
            <a:avLst/>
          </a:prstGeom>
          <a:solidFill>
            <a:srgbClr val="34A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5"/>
            <a:ext cx="10515600" cy="1142526"/>
          </a:xfrm>
        </p:spPr>
        <p:txBody>
          <a:bodyPr>
            <a:normAutofit/>
          </a:bodyPr>
          <a:lstStyle/>
          <a:p>
            <a:pPr algn="ctr"/>
            <a:r>
              <a:rPr lang="en-US" b="1" dirty="0" smtClean="0">
                <a:solidFill>
                  <a:schemeClr val="bg1"/>
                </a:solidFill>
                <a:latin typeface="KG Second Chances Solid" panose="02000000000000000000" pitchFamily="2" charset="77"/>
              </a:rPr>
              <a:t>Instructional Leadership</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948E99F8-72D1-914C-BE95-9EE7936BDEF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D973B431-215C-6B41-A67A-667B17EBFCBA}"/>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BCF9CBA3-9E58-B64B-B473-01801358E066}"/>
                </a:ext>
              </a:extLst>
            </p:cNvPr>
            <p:cNvSpPr txBox="1"/>
            <p:nvPr/>
          </p:nvSpPr>
          <p:spPr>
            <a:xfrm>
              <a:off x="4117691" y="6230553"/>
              <a:ext cx="5562739" cy="369332"/>
            </a:xfrm>
            <a:prstGeom prst="rect">
              <a:avLst/>
            </a:prstGeom>
            <a:noFill/>
          </p:spPr>
          <p:txBody>
            <a:bodyPr wrap="square" rtlCol="0">
              <a:spAutoFit/>
            </a:bodyPr>
            <a:lstStyle/>
            <a:p>
              <a:pPr algn="ctr"/>
              <a:r>
                <a:rPr lang="en-US" b="1" dirty="0">
                  <a:solidFill>
                    <a:schemeClr val="bg1"/>
                  </a:solidFill>
                  <a:latin typeface="KG Second Chances Solid" panose="02000000000000000000" pitchFamily="2" charset="77"/>
                  <a:cs typeface="Arial" panose="020B0604020202020204" pitchFamily="34" charset="0"/>
                </a:rPr>
                <a:t>Connecticut State Department of Education</a:t>
              </a:r>
            </a:p>
          </p:txBody>
        </p:sp>
      </p:grpSp>
      <p:sp>
        <p:nvSpPr>
          <p:cNvPr id="8" name="Content Placeholder 4"/>
          <p:cNvSpPr txBox="1">
            <a:spLocks/>
          </p:cNvSpPr>
          <p:nvPr/>
        </p:nvSpPr>
        <p:spPr>
          <a:xfrm>
            <a:off x="838199" y="3000354"/>
            <a:ext cx="10766989" cy="3725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latin typeface="KG Second Chances Solid" panose="020B0604020202020204" charset="0"/>
              </a:rPr>
              <a:t>Consider the “must see” instructional practices in your building and how can you highlight these practices within this learning?</a:t>
            </a:r>
          </a:p>
          <a:p>
            <a:pPr marL="0" indent="0">
              <a:buFont typeface="Arial" panose="020B0604020202020204" pitchFamily="34" charset="0"/>
              <a:buNone/>
            </a:pPr>
            <a:endParaRPr lang="en-US" sz="3600" dirty="0">
              <a:latin typeface="KG Second Chances Solid" panose="020B0604020202020204" charset="0"/>
            </a:endParaRPr>
          </a:p>
        </p:txBody>
      </p:sp>
      <p:pic>
        <p:nvPicPr>
          <p:cNvPr id="9" name="Picture 20" descr="Speech-Bubbles Icons - Download Free Vector Icons | Noun Pro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160" y="1231283"/>
            <a:ext cx="2133068" cy="1852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200146" y="5165623"/>
            <a:ext cx="2363591" cy="3653917"/>
          </a:xfrm>
          <a:prstGeom prst="rect">
            <a:avLst/>
          </a:prstGeom>
        </p:spPr>
      </p:pic>
    </p:spTree>
    <p:extLst>
      <p:ext uri="{BB962C8B-B14F-4D97-AF65-F5344CB8AC3E}">
        <p14:creationId xmlns:p14="http://schemas.microsoft.com/office/powerpoint/2010/main" val="21516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fontScale="90000"/>
          </a:bodyPr>
          <a:lstStyle/>
          <a:p>
            <a:pPr algn="ctr"/>
            <a:r>
              <a:rPr lang="en-US" b="1">
                <a:solidFill>
                  <a:schemeClr val="bg1"/>
                </a:solidFill>
                <a:latin typeface="KG Second Chances Solid" panose="02000000000000000000" pitchFamily="2" charset="77"/>
              </a:rPr>
              <a:t>Check out the PD Playlist for Teachers</a:t>
            </a: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9" name="Picture 8" descr="Icon&#10;&#10;Description automatically generated">
            <a:extLst>
              <a:ext uri="{FF2B5EF4-FFF2-40B4-BE49-F238E27FC236}">
                <a16:creationId xmlns:a16="http://schemas.microsoft.com/office/drawing/2014/main" id="{DA7D863B-205F-CB48-A9CB-5451854140ED}"/>
              </a:ext>
            </a:extLst>
          </p:cNvPr>
          <p:cNvPicPr>
            <a:picLocks noChangeAspect="1"/>
          </p:cNvPicPr>
          <p:nvPr/>
        </p:nvPicPr>
        <p:blipFill>
          <a:blip r:embed="rId5"/>
          <a:stretch>
            <a:fillRect/>
          </a:stretch>
        </p:blipFill>
        <p:spPr>
          <a:xfrm>
            <a:off x="5801403" y="2213342"/>
            <a:ext cx="1666197" cy="3427251"/>
          </a:xfrm>
          <a:prstGeom prst="rect">
            <a:avLst/>
          </a:prstGeom>
        </p:spPr>
      </p:pic>
      <p:sp>
        <p:nvSpPr>
          <p:cNvPr id="12" name="TextBox 11"/>
          <p:cNvSpPr txBox="1"/>
          <p:nvPr/>
        </p:nvSpPr>
        <p:spPr>
          <a:xfrm>
            <a:off x="7688580" y="1624767"/>
            <a:ext cx="419862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Available on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hlinkClick r:id="rId6"/>
              </a:rPr>
              <a:t>CT Learning Hub</a:t>
            </a:r>
            <a:endPar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Go to Teacher’s Learning Hub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Select PD On-Demand Playlist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Select Effective Instructional </a:t>
            </a:r>
            <a:r>
              <a:rPr kumimoji="0" lang="en-US" sz="26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Strategites</a:t>
            </a:r>
            <a: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Content Placeholder 9"/>
          <p:cNvPicPr>
            <a:picLocks noGrp="1" noChangeAspect="1"/>
          </p:cNvPicPr>
          <p:nvPr>
            <p:ph idx="1"/>
          </p:nvPr>
        </p:nvPicPr>
        <p:blipFill>
          <a:blip r:embed="rId7"/>
          <a:stretch>
            <a:fillRect/>
          </a:stretch>
        </p:blipFill>
        <p:spPr>
          <a:xfrm>
            <a:off x="957127" y="1524001"/>
            <a:ext cx="4623296" cy="4351338"/>
          </a:xfrm>
          <a:prstGeom prst="rect">
            <a:avLst/>
          </a:prstGeom>
        </p:spPr>
      </p:pic>
    </p:spTree>
    <p:extLst>
      <p:ext uri="{BB962C8B-B14F-4D97-AF65-F5344CB8AC3E}">
        <p14:creationId xmlns:p14="http://schemas.microsoft.com/office/powerpoint/2010/main" val="2478537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A224DC-1FE9-2549-9974-5A62348D7725}"/>
              </a:ext>
            </a:extLst>
          </p:cNvPr>
          <p:cNvSpPr/>
          <p:nvPr/>
        </p:nvSpPr>
        <p:spPr>
          <a:xfrm>
            <a:off x="0" y="388708"/>
            <a:ext cx="12192000" cy="6469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086B7604-0C41-D44E-B3C0-2C35BDDC2474}"/>
              </a:ext>
            </a:extLst>
          </p:cNvPr>
          <p:cNvSpPr/>
          <p:nvPr/>
        </p:nvSpPr>
        <p:spPr>
          <a:xfrm>
            <a:off x="0" y="35443"/>
            <a:ext cx="12192000" cy="42380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37D2DC09-9ADA-9348-A636-8C602A779EA4}"/>
              </a:ext>
            </a:extLst>
          </p:cNvPr>
          <p:cNvSpPr>
            <a:spLocks noGrp="1"/>
          </p:cNvSpPr>
          <p:nvPr>
            <p:ph type="ctrTitle"/>
          </p:nvPr>
        </p:nvSpPr>
        <p:spPr>
          <a:xfrm>
            <a:off x="1524000" y="4530480"/>
            <a:ext cx="9144000" cy="961268"/>
          </a:xfrm>
        </p:spPr>
        <p:txBody>
          <a:bodyPr>
            <a:normAutofit/>
          </a:bodyPr>
          <a:lstStyle/>
          <a:p>
            <a:r>
              <a:rPr lang="en-US" sz="5400" b="1" dirty="0" smtClean="0">
                <a:solidFill>
                  <a:schemeClr val="bg1"/>
                </a:solidFill>
                <a:latin typeface="KG Second Chances Solid" panose="02000000000000000000" pitchFamily="2" charset="77"/>
                <a:cs typeface="Arial Black" panose="020B0604020202020204" pitchFamily="34" charset="0"/>
              </a:rPr>
              <a:t>Call to Action </a:t>
            </a:r>
            <a:endParaRPr lang="en-US" sz="5400" b="1" dirty="0">
              <a:solidFill>
                <a:schemeClr val="bg1"/>
              </a:solidFill>
              <a:latin typeface="Museo Sans 900" panose="02000000000000000000" pitchFamily="2" charset="77"/>
              <a:cs typeface="Modern Love Grunge" panose="020F0502020204030204" pitchFamily="34" charset="0"/>
            </a:endParaRPr>
          </a:p>
        </p:txBody>
      </p:sp>
      <p:sp>
        <p:nvSpPr>
          <p:cNvPr id="3" name="Subtitle 2">
            <a:extLst>
              <a:ext uri="{FF2B5EF4-FFF2-40B4-BE49-F238E27FC236}">
                <a16:creationId xmlns:a16="http://schemas.microsoft.com/office/drawing/2014/main" id="{062B9A38-B669-4243-933A-454BA3E0C90D}"/>
              </a:ext>
            </a:extLst>
          </p:cNvPr>
          <p:cNvSpPr>
            <a:spLocks noGrp="1"/>
          </p:cNvSpPr>
          <p:nvPr>
            <p:ph type="subTitle" idx="1"/>
          </p:nvPr>
        </p:nvSpPr>
        <p:spPr>
          <a:xfrm>
            <a:off x="1082040" y="831124"/>
            <a:ext cx="9677400" cy="2108480"/>
          </a:xfrm>
        </p:spPr>
        <p:txBody>
          <a:bodyPr>
            <a:normAutofit/>
          </a:bodyPr>
          <a:lstStyle/>
          <a:p>
            <a:r>
              <a:rPr lang="en-US" sz="4000" b="1" dirty="0" smtClean="0">
                <a:solidFill>
                  <a:schemeClr val="bg1"/>
                </a:solidFill>
                <a:latin typeface="KG Second Chances Solid" panose="02000000000000000000" pitchFamily="2" charset="77"/>
                <a:cs typeface="Arial Black" panose="020B0604020202020204" pitchFamily="34" charset="0"/>
              </a:rPr>
              <a:t>Greg.Dresko@ct.gov</a:t>
            </a:r>
            <a:endParaRPr lang="en-US" sz="4000" b="1" dirty="0">
              <a:solidFill>
                <a:schemeClr val="bg1"/>
              </a:solidFill>
              <a:latin typeface="KG Second Chances Solid" panose="02000000000000000000" pitchFamily="2" charset="77"/>
              <a:cs typeface="Arial Black" panose="020B0604020202020204" pitchFamily="34" charset="0"/>
            </a:endParaRPr>
          </a:p>
        </p:txBody>
      </p:sp>
      <p:grpSp>
        <p:nvGrpSpPr>
          <p:cNvPr id="19" name="Group 18">
            <a:extLst>
              <a:ext uri="{FF2B5EF4-FFF2-40B4-BE49-F238E27FC236}">
                <a16:creationId xmlns:a16="http://schemas.microsoft.com/office/drawing/2014/main" id="{50010CFC-F4B9-404B-98D4-DC399C3C305D}"/>
              </a:ext>
            </a:extLst>
          </p:cNvPr>
          <p:cNvGrpSpPr/>
          <p:nvPr/>
        </p:nvGrpSpPr>
        <p:grpSpPr>
          <a:xfrm>
            <a:off x="2698681" y="5666713"/>
            <a:ext cx="6794639" cy="841767"/>
            <a:chOff x="2698681" y="5666713"/>
            <a:chExt cx="6794639" cy="841767"/>
          </a:xfrm>
        </p:grpSpPr>
        <p:pic>
          <p:nvPicPr>
            <p:cNvPr id="7" name="Picture 6">
              <a:extLst>
                <a:ext uri="{FF2B5EF4-FFF2-40B4-BE49-F238E27FC236}">
                  <a16:creationId xmlns:a16="http://schemas.microsoft.com/office/drawing/2014/main" id="{140EBEB6-B061-BD43-9E27-912DC470EA0E}"/>
                </a:ext>
              </a:extLst>
            </p:cNvPr>
            <p:cNvPicPr>
              <a:picLocks noChangeAspect="1"/>
            </p:cNvPicPr>
            <p:nvPr/>
          </p:nvPicPr>
          <p:blipFill rotWithShape="1">
            <a:blip r:embed="rId3"/>
            <a:srcRect b="19170"/>
            <a:stretch/>
          </p:blipFill>
          <p:spPr>
            <a:xfrm>
              <a:off x="2698681" y="5666713"/>
              <a:ext cx="1231900" cy="841767"/>
            </a:xfrm>
            <a:prstGeom prst="rect">
              <a:avLst/>
            </a:prstGeom>
          </p:spPr>
        </p:pic>
        <p:sp>
          <p:nvSpPr>
            <p:cNvPr id="8" name="TextBox 7">
              <a:extLst>
                <a:ext uri="{FF2B5EF4-FFF2-40B4-BE49-F238E27FC236}">
                  <a16:creationId xmlns:a16="http://schemas.microsoft.com/office/drawing/2014/main" id="{4E0904DD-1297-5247-AF9D-61CDB0839AB3}"/>
                </a:ext>
              </a:extLst>
            </p:cNvPr>
            <p:cNvSpPr txBox="1"/>
            <p:nvPr/>
          </p:nvSpPr>
          <p:spPr>
            <a:xfrm>
              <a:off x="3930581" y="6005696"/>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17" name="Rectangle 16">
            <a:extLst>
              <a:ext uri="{FF2B5EF4-FFF2-40B4-BE49-F238E27FC236}">
                <a16:creationId xmlns:a16="http://schemas.microsoft.com/office/drawing/2014/main" id="{211A2E0A-A007-E64C-91FC-1332CEC878C0}"/>
              </a:ext>
            </a:extLst>
          </p:cNvPr>
          <p:cNvSpPr/>
          <p:nvPr/>
        </p:nvSpPr>
        <p:spPr>
          <a:xfrm>
            <a:off x="0" y="6683445"/>
            <a:ext cx="12192000" cy="196151"/>
          </a:xfrm>
          <a:prstGeom prst="rect">
            <a:avLst/>
          </a:prstGeom>
          <a:pattFill prst="pct90">
            <a:fgClr>
              <a:srgbClr val="FF742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7C9C2-C7D8-8444-AD67-D13B85D65EA2}"/>
              </a:ext>
            </a:extLst>
          </p:cNvPr>
          <p:cNvSpPr/>
          <p:nvPr/>
        </p:nvSpPr>
        <p:spPr>
          <a:xfrm>
            <a:off x="0" y="-607"/>
            <a:ext cx="12192000" cy="229673"/>
          </a:xfrm>
          <a:prstGeom prst="rect">
            <a:avLst/>
          </a:prstGeom>
          <a:pattFill prst="pct9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2718533" y="1825948"/>
            <a:ext cx="1192195" cy="263675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7F86BD42-0725-FF45-9205-B587FD0475CE}"/>
              </a:ext>
            </a:extLst>
          </p:cNvPr>
          <p:cNvPicPr>
            <a:picLocks noChangeAspect="1"/>
          </p:cNvPicPr>
          <p:nvPr/>
        </p:nvPicPr>
        <p:blipFill>
          <a:blip r:embed="rId5"/>
          <a:stretch>
            <a:fillRect/>
          </a:stretch>
        </p:blipFill>
        <p:spPr>
          <a:xfrm flipH="1">
            <a:off x="7555463" y="1691381"/>
            <a:ext cx="1937857" cy="2804863"/>
          </a:xfrm>
          <a:prstGeom prst="rect">
            <a:avLst/>
          </a:prstGeom>
        </p:spPr>
      </p:pic>
      <p:pic>
        <p:nvPicPr>
          <p:cNvPr id="1030" name="Picture 6" descr="Don't just tell me.SHOW 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164" y="1634087"/>
            <a:ext cx="2986531" cy="22422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629261" y="1416742"/>
            <a:ext cx="1296868" cy="10811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5325" y="1403935"/>
            <a:ext cx="998622" cy="832489"/>
          </a:xfrm>
          <a:prstGeom prst="rect">
            <a:avLst/>
          </a:prstGeom>
        </p:spPr>
      </p:pic>
    </p:spTree>
    <p:extLst>
      <p:ext uri="{BB962C8B-B14F-4D97-AF65-F5344CB8AC3E}">
        <p14:creationId xmlns:p14="http://schemas.microsoft.com/office/powerpoint/2010/main" val="2120952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A224DC-1FE9-2549-9974-5A62348D7725}"/>
              </a:ext>
            </a:extLst>
          </p:cNvPr>
          <p:cNvSpPr/>
          <p:nvPr/>
        </p:nvSpPr>
        <p:spPr>
          <a:xfrm>
            <a:off x="0" y="388708"/>
            <a:ext cx="12192000" cy="64692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086B7604-0C41-D44E-B3C0-2C35BDDC2474}"/>
              </a:ext>
            </a:extLst>
          </p:cNvPr>
          <p:cNvSpPr/>
          <p:nvPr/>
        </p:nvSpPr>
        <p:spPr>
          <a:xfrm>
            <a:off x="0" y="196151"/>
            <a:ext cx="12192000" cy="42380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37D2DC09-9ADA-9348-A636-8C602A779EA4}"/>
              </a:ext>
            </a:extLst>
          </p:cNvPr>
          <p:cNvSpPr>
            <a:spLocks noGrp="1"/>
          </p:cNvSpPr>
          <p:nvPr>
            <p:ph type="ctrTitle"/>
          </p:nvPr>
        </p:nvSpPr>
        <p:spPr>
          <a:xfrm>
            <a:off x="321733" y="997188"/>
            <a:ext cx="11709400" cy="961268"/>
          </a:xfrm>
        </p:spPr>
        <p:txBody>
          <a:bodyPr>
            <a:normAutofit fontScale="90000"/>
          </a:bodyPr>
          <a:lstStyle/>
          <a:p>
            <a:r>
              <a:rPr lang="en-US" sz="5400" b="1" dirty="0" smtClean="0">
                <a:solidFill>
                  <a:schemeClr val="bg1"/>
                </a:solidFill>
                <a:latin typeface="KG Second Chances Solid" panose="02000000000000000000" pitchFamily="2" charset="77"/>
                <a:cs typeface="Arial Black" panose="020B0604020202020204" pitchFamily="34" charset="0"/>
              </a:rPr>
              <a:t>THANK YOU FOR JOINING US!</a:t>
            </a:r>
            <a:br>
              <a:rPr lang="en-US" sz="5400" b="1" dirty="0" smtClean="0">
                <a:solidFill>
                  <a:schemeClr val="bg1"/>
                </a:solidFill>
                <a:latin typeface="KG Second Chances Solid" panose="02000000000000000000" pitchFamily="2" charset="77"/>
                <a:cs typeface="Arial Black" panose="020B0604020202020204" pitchFamily="34" charset="0"/>
              </a:rPr>
            </a:br>
            <a:r>
              <a:rPr lang="en-US" sz="1800" b="1" dirty="0">
                <a:solidFill>
                  <a:schemeClr val="bg1"/>
                </a:solidFill>
                <a:latin typeface="KG Second Chances Solid" panose="02000000000000000000" pitchFamily="2" charset="77"/>
                <a:cs typeface="Arial Black" panose="020B0604020202020204" pitchFamily="34" charset="0"/>
              </a:rPr>
              <a:t>c</a:t>
            </a:r>
            <a:r>
              <a:rPr lang="en-US" sz="1800" b="1" dirty="0" smtClean="0">
                <a:solidFill>
                  <a:schemeClr val="bg1"/>
                </a:solidFill>
                <a:latin typeface="KG Second Chances Solid" panose="02000000000000000000" pitchFamily="2" charset="77"/>
                <a:cs typeface="Arial Black" panose="020B0604020202020204" pitchFamily="34" charset="0"/>
                <a:hlinkClick r:id="rId3"/>
              </a:rPr>
              <a:t>arole.dibble@ct.gov</a:t>
            </a:r>
            <a:r>
              <a:rPr lang="en-US" sz="1800" b="1" dirty="0" smtClean="0">
                <a:solidFill>
                  <a:schemeClr val="bg1"/>
                </a:solidFill>
                <a:latin typeface="KG Second Chances Solid" panose="02000000000000000000" pitchFamily="2" charset="77"/>
                <a:cs typeface="Arial Black" panose="020B0604020202020204" pitchFamily="34" charset="0"/>
              </a:rPr>
              <a:t>    </a:t>
            </a:r>
            <a:r>
              <a:rPr lang="en-US" sz="1800" b="1" dirty="0" smtClean="0">
                <a:solidFill>
                  <a:schemeClr val="bg1"/>
                </a:solidFill>
                <a:latin typeface="KG Second Chances Solid" panose="02000000000000000000" pitchFamily="2" charset="77"/>
                <a:cs typeface="Arial Black" panose="020B0604020202020204" pitchFamily="34" charset="0"/>
                <a:sym typeface="Wingdings" panose="05000000000000000000" pitchFamily="2" charset="2"/>
              </a:rPr>
              <a:t>     greg.dresko@ct.gov</a:t>
            </a:r>
            <a:endParaRPr lang="en-US" sz="5400" b="1" dirty="0">
              <a:solidFill>
                <a:schemeClr val="bg1"/>
              </a:solidFill>
              <a:latin typeface="Museo Sans 900" panose="02000000000000000000" pitchFamily="2" charset="77"/>
              <a:cs typeface="Modern Love Grunge" panose="020F0502020204030204" pitchFamily="34" charset="0"/>
            </a:endParaRPr>
          </a:p>
        </p:txBody>
      </p:sp>
      <p:grpSp>
        <p:nvGrpSpPr>
          <p:cNvPr id="19" name="Group 18">
            <a:extLst>
              <a:ext uri="{FF2B5EF4-FFF2-40B4-BE49-F238E27FC236}">
                <a16:creationId xmlns:a16="http://schemas.microsoft.com/office/drawing/2014/main" id="{50010CFC-F4B9-404B-98D4-DC399C3C305D}"/>
              </a:ext>
            </a:extLst>
          </p:cNvPr>
          <p:cNvGrpSpPr/>
          <p:nvPr/>
        </p:nvGrpSpPr>
        <p:grpSpPr>
          <a:xfrm>
            <a:off x="2698681" y="5666713"/>
            <a:ext cx="6794639" cy="841767"/>
            <a:chOff x="2698681" y="5666713"/>
            <a:chExt cx="6794639" cy="841767"/>
          </a:xfrm>
        </p:grpSpPr>
        <p:pic>
          <p:nvPicPr>
            <p:cNvPr id="7" name="Picture 6">
              <a:extLst>
                <a:ext uri="{FF2B5EF4-FFF2-40B4-BE49-F238E27FC236}">
                  <a16:creationId xmlns:a16="http://schemas.microsoft.com/office/drawing/2014/main" id="{140EBEB6-B061-BD43-9E27-912DC470EA0E}"/>
                </a:ext>
              </a:extLst>
            </p:cNvPr>
            <p:cNvPicPr>
              <a:picLocks noChangeAspect="1"/>
            </p:cNvPicPr>
            <p:nvPr/>
          </p:nvPicPr>
          <p:blipFill rotWithShape="1">
            <a:blip r:embed="rId4"/>
            <a:srcRect b="19170"/>
            <a:stretch/>
          </p:blipFill>
          <p:spPr>
            <a:xfrm>
              <a:off x="2698681" y="5666713"/>
              <a:ext cx="1231900" cy="841767"/>
            </a:xfrm>
            <a:prstGeom prst="rect">
              <a:avLst/>
            </a:prstGeom>
          </p:spPr>
        </p:pic>
        <p:sp>
          <p:nvSpPr>
            <p:cNvPr id="8" name="TextBox 7">
              <a:extLst>
                <a:ext uri="{FF2B5EF4-FFF2-40B4-BE49-F238E27FC236}">
                  <a16:creationId xmlns:a16="http://schemas.microsoft.com/office/drawing/2014/main" id="{4E0904DD-1297-5247-AF9D-61CDB0839AB3}"/>
                </a:ext>
              </a:extLst>
            </p:cNvPr>
            <p:cNvSpPr txBox="1"/>
            <p:nvPr/>
          </p:nvSpPr>
          <p:spPr>
            <a:xfrm>
              <a:off x="3930581" y="6005696"/>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13" name="Picture 12" descr="A group of people posing for the camera&#10;&#10;Description automatically generated">
            <a:extLst>
              <a:ext uri="{FF2B5EF4-FFF2-40B4-BE49-F238E27FC236}">
                <a16:creationId xmlns:a16="http://schemas.microsoft.com/office/drawing/2014/main" id="{AD92322B-90C5-F947-93CC-F36855F0882B}"/>
              </a:ext>
            </a:extLst>
          </p:cNvPr>
          <p:cNvPicPr>
            <a:picLocks noChangeAspect="1"/>
          </p:cNvPicPr>
          <p:nvPr/>
        </p:nvPicPr>
        <p:blipFill>
          <a:blip r:embed="rId5"/>
          <a:stretch>
            <a:fillRect/>
          </a:stretch>
        </p:blipFill>
        <p:spPr>
          <a:xfrm>
            <a:off x="3036249" y="2353282"/>
            <a:ext cx="6119501" cy="3176566"/>
          </a:xfrm>
          <a:prstGeom prst="rect">
            <a:avLst/>
          </a:prstGeom>
        </p:spPr>
      </p:pic>
      <p:sp>
        <p:nvSpPr>
          <p:cNvPr id="17" name="Rectangle 16">
            <a:extLst>
              <a:ext uri="{FF2B5EF4-FFF2-40B4-BE49-F238E27FC236}">
                <a16:creationId xmlns:a16="http://schemas.microsoft.com/office/drawing/2014/main" id="{211A2E0A-A007-E64C-91FC-1332CEC878C0}"/>
              </a:ext>
            </a:extLst>
          </p:cNvPr>
          <p:cNvSpPr/>
          <p:nvPr/>
        </p:nvSpPr>
        <p:spPr>
          <a:xfrm>
            <a:off x="0" y="6683445"/>
            <a:ext cx="12192000" cy="196151"/>
          </a:xfrm>
          <a:prstGeom prst="rect">
            <a:avLst/>
          </a:prstGeom>
          <a:pattFill prst="pct90">
            <a:fgClr>
              <a:srgbClr val="FF742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7C9C2-C7D8-8444-AD67-D13B85D65EA2}"/>
              </a:ext>
            </a:extLst>
          </p:cNvPr>
          <p:cNvSpPr/>
          <p:nvPr/>
        </p:nvSpPr>
        <p:spPr>
          <a:xfrm>
            <a:off x="0" y="-607"/>
            <a:ext cx="12192000" cy="229673"/>
          </a:xfrm>
          <a:prstGeom prst="rect">
            <a:avLst/>
          </a:prstGeom>
          <a:pattFill prst="pct9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btitle 3"/>
          <p:cNvSpPr>
            <a:spLocks noGrp="1"/>
          </p:cNvSpPr>
          <p:nvPr>
            <p:ph type="subTitle" idx="1"/>
          </p:nvPr>
        </p:nvSpPr>
        <p:spPr/>
        <p:txBody>
          <a:bodyPr/>
          <a:lstStyle/>
          <a:p>
            <a:r>
              <a:rPr lang="en-US" dirty="0" smtClean="0"/>
              <a:t>   </a:t>
            </a:r>
            <a:endParaRPr lang="en-US" dirty="0"/>
          </a:p>
        </p:txBody>
      </p:sp>
    </p:spTree>
    <p:extLst>
      <p:ext uri="{BB962C8B-B14F-4D97-AF65-F5344CB8AC3E}">
        <p14:creationId xmlns:p14="http://schemas.microsoft.com/office/powerpoint/2010/main" val="1216807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238AF0C-460F-994E-9CE6-C8A232F512FF}"/>
              </a:ext>
            </a:extLst>
          </p:cNvPr>
          <p:cNvSpPr/>
          <p:nvPr/>
        </p:nvSpPr>
        <p:spPr>
          <a:xfrm>
            <a:off x="0" y="365125"/>
            <a:ext cx="12192000" cy="11588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65126"/>
            <a:ext cx="10515600" cy="1158876"/>
          </a:xfrm>
        </p:spPr>
        <p:txBody>
          <a:bodyPr/>
          <a:lstStyle/>
          <a:p>
            <a:pPr algn="ctr"/>
            <a:r>
              <a:rPr lang="en-US" b="1" dirty="0" smtClean="0">
                <a:solidFill>
                  <a:schemeClr val="bg1"/>
                </a:solidFill>
                <a:latin typeface="KG Second Chances Solid" panose="02000000000000000000" pitchFamily="2" charset="77"/>
              </a:rPr>
              <a:t>References</a:t>
            </a:r>
            <a:endParaRPr lang="en-US" b="1" dirty="0">
              <a:solidFill>
                <a:schemeClr val="bg1"/>
              </a:solidFill>
              <a:latin typeface="KG Second Chances Solid" panose="02000000000000000000" pitchFamily="2" charset="77"/>
            </a:endParaRPr>
          </a:p>
        </p:txBody>
      </p:sp>
      <p:grpSp>
        <p:nvGrpSpPr>
          <p:cNvPr id="7" name="Group 6">
            <a:extLst>
              <a:ext uri="{FF2B5EF4-FFF2-40B4-BE49-F238E27FC236}">
                <a16:creationId xmlns:a16="http://schemas.microsoft.com/office/drawing/2014/main" id="{B16CAEEC-04A8-D84D-B743-F6C4AAFF6A9C}"/>
              </a:ext>
            </a:extLst>
          </p:cNvPr>
          <p:cNvGrpSpPr/>
          <p:nvPr/>
        </p:nvGrpSpPr>
        <p:grpSpPr>
          <a:xfrm>
            <a:off x="2698681" y="5717584"/>
            <a:ext cx="6794639" cy="918758"/>
            <a:chOff x="2885791" y="5681127"/>
            <a:chExt cx="6794639" cy="918758"/>
          </a:xfrm>
        </p:grpSpPr>
        <p:pic>
          <p:nvPicPr>
            <p:cNvPr id="8" name="Picture 7">
              <a:extLst>
                <a:ext uri="{FF2B5EF4-FFF2-40B4-BE49-F238E27FC236}">
                  <a16:creationId xmlns:a16="http://schemas.microsoft.com/office/drawing/2014/main" id="{44131103-3312-624F-917F-D36512177DE3}"/>
                </a:ext>
              </a:extLst>
            </p:cNvPr>
            <p:cNvPicPr>
              <a:picLocks noChangeAspect="1"/>
            </p:cNvPicPr>
            <p:nvPr/>
          </p:nvPicPr>
          <p:blipFill rotWithShape="1">
            <a:blip r:embed="rId6"/>
            <a:srcRect b="19170"/>
            <a:stretch/>
          </p:blipFill>
          <p:spPr>
            <a:xfrm>
              <a:off x="2885791" y="5681127"/>
              <a:ext cx="1231900" cy="841767"/>
            </a:xfrm>
            <a:prstGeom prst="rect">
              <a:avLst/>
            </a:prstGeom>
          </p:spPr>
        </p:pic>
        <p:sp>
          <p:nvSpPr>
            <p:cNvPr id="9" name="TextBox 8">
              <a:extLst>
                <a:ext uri="{FF2B5EF4-FFF2-40B4-BE49-F238E27FC236}">
                  <a16:creationId xmlns:a16="http://schemas.microsoft.com/office/drawing/2014/main" id="{A844034C-0A54-0C40-A46E-71BEC6C46255}"/>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13" name="Content Placeholder 12">
            <a:extLst>
              <a:ext uri="{FF2B5EF4-FFF2-40B4-BE49-F238E27FC236}">
                <a16:creationId xmlns:a16="http://schemas.microsoft.com/office/drawing/2014/main" id="{DB46554B-4E42-C441-992B-E076FC2537C2}"/>
              </a:ext>
            </a:extLst>
          </p:cNvPr>
          <p:cNvSpPr>
            <a:spLocks noGrp="1"/>
          </p:cNvSpPr>
          <p:nvPr>
            <p:ph idx="1"/>
          </p:nvPr>
        </p:nvSpPr>
        <p:spPr>
          <a:xfrm>
            <a:off x="838200" y="1825625"/>
            <a:ext cx="10515600" cy="3814968"/>
          </a:xfrm>
        </p:spPr>
        <p:txBody>
          <a:bodyPr/>
          <a:lstStyle/>
          <a:p>
            <a:r>
              <a:rPr lang="en-US" dirty="0" smtClean="0">
                <a:solidFill>
                  <a:schemeClr val="bg1"/>
                </a:solidFill>
                <a:hlinkClick r:id="rId7"/>
              </a:rPr>
              <a:t>Evidence-based Teaching:  Six Strategies Explained</a:t>
            </a:r>
            <a:endParaRPr lang="en-US" dirty="0" smtClean="0">
              <a:solidFill>
                <a:schemeClr val="bg1"/>
              </a:solidFill>
            </a:endParaRPr>
          </a:p>
          <a:p>
            <a:r>
              <a:rPr lang="en-US" dirty="0" smtClean="0">
                <a:solidFill>
                  <a:schemeClr val="bg1"/>
                </a:solidFill>
                <a:hlinkClick r:id="rId8"/>
              </a:rPr>
              <a:t>High Impact Teaching Strategies </a:t>
            </a:r>
            <a:endParaRPr lang="en-US" dirty="0" smtClean="0">
              <a:solidFill>
                <a:schemeClr val="bg1"/>
              </a:solidFill>
            </a:endParaRPr>
          </a:p>
          <a:p>
            <a:r>
              <a:rPr lang="en-US" dirty="0" smtClean="0">
                <a:solidFill>
                  <a:schemeClr val="bg1"/>
                </a:solidFill>
                <a:hlinkClick r:id="rId9"/>
              </a:rPr>
              <a:t>Using Effective Instructional Strategies </a:t>
            </a:r>
            <a:r>
              <a:rPr lang="en-US" dirty="0" smtClean="0">
                <a:solidFill>
                  <a:schemeClr val="bg1"/>
                </a:solidFill>
              </a:rPr>
              <a:t>– </a:t>
            </a:r>
            <a:r>
              <a:rPr lang="en-US" dirty="0" err="1" smtClean="0">
                <a:solidFill>
                  <a:schemeClr val="bg1"/>
                </a:solidFill>
              </a:rPr>
              <a:t>ThoughtCo</a:t>
            </a:r>
            <a:endParaRPr lang="en-US" dirty="0" smtClean="0">
              <a:solidFill>
                <a:schemeClr val="bg1"/>
              </a:solidFill>
            </a:endParaRPr>
          </a:p>
          <a:p>
            <a:pPr marL="0" indent="0">
              <a:buNone/>
            </a:pPr>
            <a:endParaRPr lang="en-US" dirty="0">
              <a:solidFill>
                <a:schemeClr val="bg1"/>
              </a:solidFill>
            </a:endParaRPr>
          </a:p>
        </p:txBody>
      </p:sp>
      <p:pic>
        <p:nvPicPr>
          <p:cNvPr id="3" name="bensound-creativeminds">
            <a:hlinkClick r:id="" action="ppaction://media"/>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10"/>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3471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788"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A224DC-1FE9-2549-9974-5A62348D7725}"/>
              </a:ext>
            </a:extLst>
          </p:cNvPr>
          <p:cNvSpPr/>
          <p:nvPr/>
        </p:nvSpPr>
        <p:spPr>
          <a:xfrm>
            <a:off x="0" y="264058"/>
            <a:ext cx="12192000" cy="6469292"/>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086B7604-0C41-D44E-B3C0-2C35BDDC2474}"/>
              </a:ext>
            </a:extLst>
          </p:cNvPr>
          <p:cNvSpPr/>
          <p:nvPr/>
        </p:nvSpPr>
        <p:spPr>
          <a:xfrm>
            <a:off x="0" y="237320"/>
            <a:ext cx="12192000" cy="2675213"/>
          </a:xfrm>
          <a:prstGeom prst="rect">
            <a:avLst/>
          </a:prstGeom>
          <a:solidFill>
            <a:srgbClr val="FF7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37D2DC09-9ADA-9348-A636-8C602A779EA4}"/>
              </a:ext>
            </a:extLst>
          </p:cNvPr>
          <p:cNvSpPr>
            <a:spLocks noGrp="1"/>
          </p:cNvSpPr>
          <p:nvPr>
            <p:ph type="ctrTitle"/>
          </p:nvPr>
        </p:nvSpPr>
        <p:spPr>
          <a:xfrm>
            <a:off x="151420" y="1507203"/>
            <a:ext cx="9144000" cy="961268"/>
          </a:xfrm>
        </p:spPr>
        <p:txBody>
          <a:bodyPr>
            <a:normAutofit fontScale="90000"/>
          </a:bodyPr>
          <a:lstStyle/>
          <a:p>
            <a:pPr>
              <a:lnSpc>
                <a:spcPct val="120000"/>
              </a:lnSpc>
              <a:spcAft>
                <a:spcPts val="600"/>
              </a:spcAft>
            </a:pPr>
            <a:r>
              <a:rPr lang="en-US" sz="5400" b="1" dirty="0">
                <a:solidFill>
                  <a:schemeClr val="bg1"/>
                </a:solidFill>
                <a:latin typeface="KG Second Chances Solid" panose="02000000000000000000" pitchFamily="2" charset="77"/>
                <a:cs typeface="Arial Black" panose="020B0604020202020204" pitchFamily="34" charset="0"/>
              </a:rPr>
              <a:t>Learning Targets </a:t>
            </a:r>
            <a:br>
              <a:rPr lang="en-US" sz="5400" b="1" dirty="0">
                <a:solidFill>
                  <a:schemeClr val="bg1"/>
                </a:solidFill>
                <a:latin typeface="KG Second Chances Solid" panose="02000000000000000000" pitchFamily="2" charset="77"/>
                <a:cs typeface="Arial Black" panose="020B0604020202020204" pitchFamily="34" charset="0"/>
              </a:rPr>
            </a:br>
            <a:r>
              <a:rPr lang="en-US" sz="5400" b="1" dirty="0">
                <a:solidFill>
                  <a:schemeClr val="bg1"/>
                </a:solidFill>
                <a:latin typeface="KG Second Chances Solid" panose="02000000000000000000" pitchFamily="2" charset="77"/>
                <a:cs typeface="Arial Black" panose="020B0604020202020204" pitchFamily="34" charset="0"/>
              </a:rPr>
              <a:t>For Today</a:t>
            </a:r>
            <a:endParaRPr lang="en-US" sz="5400" b="1" dirty="0">
              <a:solidFill>
                <a:schemeClr val="bg1"/>
              </a:solidFill>
              <a:latin typeface="Museo Sans 900" panose="02000000000000000000" pitchFamily="2" charset="77"/>
              <a:cs typeface="Modern Love Grunge" panose="020F0502020204030204" pitchFamily="34" charset="0"/>
            </a:endParaRPr>
          </a:p>
        </p:txBody>
      </p:sp>
      <p:sp>
        <p:nvSpPr>
          <p:cNvPr id="3" name="Subtitle 2">
            <a:extLst>
              <a:ext uri="{FF2B5EF4-FFF2-40B4-BE49-F238E27FC236}">
                <a16:creationId xmlns:a16="http://schemas.microsoft.com/office/drawing/2014/main" id="{062B9A38-B669-4243-933A-454BA3E0C90D}"/>
              </a:ext>
            </a:extLst>
          </p:cNvPr>
          <p:cNvSpPr>
            <a:spLocks noGrp="1"/>
          </p:cNvSpPr>
          <p:nvPr>
            <p:ph type="subTitle" idx="1"/>
          </p:nvPr>
        </p:nvSpPr>
        <p:spPr>
          <a:xfrm>
            <a:off x="3316032" y="2936602"/>
            <a:ext cx="8367703" cy="1694355"/>
          </a:xfrm>
        </p:spPr>
        <p:txBody>
          <a:bodyPr vert="horz" lIns="91440" tIns="45720" rIns="91440" bIns="45720" rtlCol="0" anchor="t">
            <a:noAutofit/>
          </a:bodyPr>
          <a:lstStyle/>
          <a:p>
            <a:pPr marL="457200" indent="-457200" algn="l">
              <a:spcAft>
                <a:spcPts val="1200"/>
              </a:spcAft>
              <a:buFont typeface="Arial" panose="020B0604020202020204" pitchFamily="34" charset="0"/>
              <a:buChar char="•"/>
            </a:pPr>
            <a:r>
              <a:rPr lang="en-US" sz="2800" b="1" dirty="0">
                <a:solidFill>
                  <a:schemeClr val="bg1"/>
                </a:solidFill>
                <a:latin typeface="KG Second Chances Solid" panose="02000000000000000000" pitchFamily="2" charset="77"/>
                <a:cs typeface="Arial Black" panose="020B0604020202020204" pitchFamily="34" charset="0"/>
              </a:rPr>
              <a:t>Consider </a:t>
            </a:r>
            <a:r>
              <a:rPr lang="en-US" sz="2800" b="1" dirty="0" smtClean="0">
                <a:solidFill>
                  <a:schemeClr val="bg1"/>
                </a:solidFill>
                <a:latin typeface="KG Second Chances Solid" panose="02000000000000000000" pitchFamily="2" charset="77"/>
                <a:cs typeface="Arial Black" panose="020B0604020202020204" pitchFamily="34" charset="0"/>
              </a:rPr>
              <a:t>effective instructional strategies</a:t>
            </a:r>
            <a:endParaRPr lang="en-US" sz="2800" b="1" dirty="0">
              <a:solidFill>
                <a:schemeClr val="bg1"/>
              </a:solidFill>
              <a:latin typeface="KG Second Chances Solid" panose="02000000000000000000" pitchFamily="2" charset="77"/>
              <a:cs typeface="Arial Black" panose="020B0604020202020204" pitchFamily="34" charset="0"/>
            </a:endParaRPr>
          </a:p>
          <a:p>
            <a:pPr marL="457200" indent="-457200" algn="l">
              <a:spcAft>
                <a:spcPts val="1200"/>
              </a:spcAft>
              <a:buFont typeface="Arial" panose="020B0604020202020204" pitchFamily="34" charset="0"/>
              <a:buChar char="•"/>
            </a:pPr>
            <a:r>
              <a:rPr lang="en-US" sz="2800" b="1" dirty="0" smtClean="0">
                <a:solidFill>
                  <a:schemeClr val="bg1"/>
                </a:solidFill>
                <a:latin typeface="KG Second Chances Solid"/>
                <a:cs typeface="Arial Black" panose="020B0604020202020204" pitchFamily="34" charset="0"/>
              </a:rPr>
              <a:t>Familiarize ourselves with professional learning tools to promote effective instructional strategies</a:t>
            </a:r>
            <a:endParaRPr lang="en-US" sz="2800" b="1" dirty="0">
              <a:solidFill>
                <a:schemeClr val="bg1"/>
              </a:solidFill>
              <a:latin typeface="KG Second Chances Solid"/>
              <a:cs typeface="Arial Black" panose="020B0604020202020204" pitchFamily="34" charset="0"/>
            </a:endParaRPr>
          </a:p>
          <a:p>
            <a:pPr marL="457200" indent="-457200" algn="l">
              <a:spcAft>
                <a:spcPts val="1200"/>
              </a:spcAft>
              <a:buFont typeface="Arial" panose="020B0604020202020204" pitchFamily="34" charset="0"/>
              <a:buChar char="•"/>
            </a:pPr>
            <a:r>
              <a:rPr lang="en-US" sz="2800" b="1" dirty="0">
                <a:solidFill>
                  <a:schemeClr val="bg1"/>
                </a:solidFill>
                <a:latin typeface="KG Second Chances Solid"/>
                <a:cs typeface="Arial Black" panose="020B0604020202020204" pitchFamily="34" charset="0"/>
              </a:rPr>
              <a:t>Learn from one another</a:t>
            </a:r>
            <a:endParaRPr lang="en-US" sz="2800" b="1" dirty="0">
              <a:solidFill>
                <a:schemeClr val="bg1"/>
              </a:solidFill>
              <a:latin typeface="KG Second Chances Solid" panose="02000000000000000000" pitchFamily="2" charset="77"/>
              <a:cs typeface="Arial Black" panose="020B0604020202020204" pitchFamily="34" charset="0"/>
            </a:endParaRPr>
          </a:p>
        </p:txBody>
      </p:sp>
      <p:grpSp>
        <p:nvGrpSpPr>
          <p:cNvPr id="19" name="Group 18">
            <a:extLst>
              <a:ext uri="{FF2B5EF4-FFF2-40B4-BE49-F238E27FC236}">
                <a16:creationId xmlns:a16="http://schemas.microsoft.com/office/drawing/2014/main" id="{50010CFC-F4B9-404B-98D4-DC399C3C305D}"/>
              </a:ext>
            </a:extLst>
          </p:cNvPr>
          <p:cNvGrpSpPr/>
          <p:nvPr/>
        </p:nvGrpSpPr>
        <p:grpSpPr>
          <a:xfrm>
            <a:off x="2698681" y="5666713"/>
            <a:ext cx="6794639" cy="841767"/>
            <a:chOff x="2698681" y="5666713"/>
            <a:chExt cx="6794639" cy="841767"/>
          </a:xfrm>
        </p:grpSpPr>
        <p:pic>
          <p:nvPicPr>
            <p:cNvPr id="7" name="Picture 6">
              <a:extLst>
                <a:ext uri="{FF2B5EF4-FFF2-40B4-BE49-F238E27FC236}">
                  <a16:creationId xmlns:a16="http://schemas.microsoft.com/office/drawing/2014/main" id="{140EBEB6-B061-BD43-9E27-912DC470EA0E}"/>
                </a:ext>
              </a:extLst>
            </p:cNvPr>
            <p:cNvPicPr>
              <a:picLocks noChangeAspect="1"/>
            </p:cNvPicPr>
            <p:nvPr/>
          </p:nvPicPr>
          <p:blipFill rotWithShape="1">
            <a:blip r:embed="rId3"/>
            <a:srcRect b="19170"/>
            <a:stretch/>
          </p:blipFill>
          <p:spPr>
            <a:xfrm>
              <a:off x="2698681" y="5666713"/>
              <a:ext cx="1231900" cy="841767"/>
            </a:xfrm>
            <a:prstGeom prst="rect">
              <a:avLst/>
            </a:prstGeom>
          </p:spPr>
        </p:pic>
        <p:sp>
          <p:nvSpPr>
            <p:cNvPr id="8" name="TextBox 7">
              <a:extLst>
                <a:ext uri="{FF2B5EF4-FFF2-40B4-BE49-F238E27FC236}">
                  <a16:creationId xmlns:a16="http://schemas.microsoft.com/office/drawing/2014/main" id="{4E0904DD-1297-5247-AF9D-61CDB0839AB3}"/>
                </a:ext>
              </a:extLst>
            </p:cNvPr>
            <p:cNvSpPr txBox="1"/>
            <p:nvPr/>
          </p:nvSpPr>
          <p:spPr>
            <a:xfrm>
              <a:off x="3930581" y="6005696"/>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17" name="Rectangle 16">
            <a:extLst>
              <a:ext uri="{FF2B5EF4-FFF2-40B4-BE49-F238E27FC236}">
                <a16:creationId xmlns:a16="http://schemas.microsoft.com/office/drawing/2014/main" id="{211A2E0A-A007-E64C-91FC-1332CEC878C0}"/>
              </a:ext>
            </a:extLst>
          </p:cNvPr>
          <p:cNvSpPr/>
          <p:nvPr/>
        </p:nvSpPr>
        <p:spPr>
          <a:xfrm>
            <a:off x="0" y="6683445"/>
            <a:ext cx="12192000" cy="196151"/>
          </a:xfrm>
          <a:prstGeom prst="rect">
            <a:avLst/>
          </a:prstGeom>
          <a:pattFill prst="pct75">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9074727" y="-842772"/>
            <a:ext cx="4177146" cy="4177146"/>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7C9C2-C7D8-8444-AD67-D13B85D65EA2}"/>
              </a:ext>
            </a:extLst>
          </p:cNvPr>
          <p:cNvSpPr/>
          <p:nvPr/>
        </p:nvSpPr>
        <p:spPr>
          <a:xfrm>
            <a:off x="0" y="-607"/>
            <a:ext cx="12192000" cy="229673"/>
          </a:xfrm>
          <a:prstGeom prst="rect">
            <a:avLst/>
          </a:prstGeom>
          <a:pattFill prst="pct7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oogle Shape;711;p41"/>
          <p:cNvGrpSpPr/>
          <p:nvPr/>
        </p:nvGrpSpPr>
        <p:grpSpPr>
          <a:xfrm>
            <a:off x="10114185" y="315491"/>
            <a:ext cx="1779941" cy="1866237"/>
            <a:chOff x="5961125" y="1623900"/>
            <a:chExt cx="427450" cy="448175"/>
          </a:xfrm>
        </p:grpSpPr>
        <p:sp>
          <p:nvSpPr>
            <p:cNvPr id="13" name="Google Shape;712;p41"/>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713;p41"/>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714;p41"/>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715;p41"/>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716;p41"/>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717;p41"/>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718;p41"/>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close up of a logo&#10;&#10;Description automatically generated">
            <a:extLst>
              <a:ext uri="{FF2B5EF4-FFF2-40B4-BE49-F238E27FC236}">
                <a16:creationId xmlns:a16="http://schemas.microsoft.com/office/drawing/2014/main" id="{479E090D-6EC2-4C4E-A3D5-3AD32903E353}"/>
              </a:ext>
            </a:extLst>
          </p:cNvPr>
          <p:cNvPicPr>
            <a:picLocks noChangeAspect="1"/>
          </p:cNvPicPr>
          <p:nvPr/>
        </p:nvPicPr>
        <p:blipFill>
          <a:blip r:embed="rId4"/>
          <a:stretch>
            <a:fillRect/>
          </a:stretch>
        </p:blipFill>
        <p:spPr>
          <a:xfrm flipH="1">
            <a:off x="744798" y="2702467"/>
            <a:ext cx="2125909" cy="3877296"/>
          </a:xfrm>
          <a:prstGeom prst="rect">
            <a:avLst/>
          </a:prstGeom>
        </p:spPr>
      </p:pic>
    </p:spTree>
    <p:extLst>
      <p:ext uri="{BB962C8B-B14F-4D97-AF65-F5344CB8AC3E}">
        <p14:creationId xmlns:p14="http://schemas.microsoft.com/office/powerpoint/2010/main" val="887149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238AF0C-460F-994E-9CE6-C8A232F512FF}"/>
              </a:ext>
            </a:extLst>
          </p:cNvPr>
          <p:cNvSpPr/>
          <p:nvPr/>
        </p:nvSpPr>
        <p:spPr>
          <a:xfrm>
            <a:off x="0" y="365125"/>
            <a:ext cx="12192000" cy="11588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65126"/>
            <a:ext cx="10515600" cy="1158876"/>
          </a:xfrm>
        </p:spPr>
        <p:txBody>
          <a:bodyPr/>
          <a:lstStyle/>
          <a:p>
            <a:pPr algn="ctr"/>
            <a:r>
              <a:rPr lang="en-US" b="1" dirty="0" smtClean="0">
                <a:solidFill>
                  <a:schemeClr val="bg1"/>
                </a:solidFill>
                <a:latin typeface="KG Second Chances Solid" panose="02000000000000000000" pitchFamily="2" charset="77"/>
              </a:rPr>
              <a:t>An Overview of the Series</a:t>
            </a:r>
            <a:endParaRPr lang="en-US" b="1" dirty="0">
              <a:solidFill>
                <a:schemeClr val="bg1"/>
              </a:solidFill>
              <a:latin typeface="KG Second Chances Solid" panose="02000000000000000000" pitchFamily="2" charset="77"/>
            </a:endParaRPr>
          </a:p>
        </p:txBody>
      </p:sp>
      <p:grpSp>
        <p:nvGrpSpPr>
          <p:cNvPr id="7" name="Group 6">
            <a:extLst>
              <a:ext uri="{FF2B5EF4-FFF2-40B4-BE49-F238E27FC236}">
                <a16:creationId xmlns:a16="http://schemas.microsoft.com/office/drawing/2014/main" id="{B16CAEEC-04A8-D84D-B743-F6C4AAFF6A9C}"/>
              </a:ext>
            </a:extLst>
          </p:cNvPr>
          <p:cNvGrpSpPr/>
          <p:nvPr/>
        </p:nvGrpSpPr>
        <p:grpSpPr>
          <a:xfrm>
            <a:off x="2698681" y="5717584"/>
            <a:ext cx="6794639" cy="918758"/>
            <a:chOff x="2885791" y="5681127"/>
            <a:chExt cx="6794639" cy="918758"/>
          </a:xfrm>
        </p:grpSpPr>
        <p:pic>
          <p:nvPicPr>
            <p:cNvPr id="8" name="Picture 7">
              <a:extLst>
                <a:ext uri="{FF2B5EF4-FFF2-40B4-BE49-F238E27FC236}">
                  <a16:creationId xmlns:a16="http://schemas.microsoft.com/office/drawing/2014/main" id="{44131103-3312-624F-917F-D36512177DE3}"/>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9" name="TextBox 8">
              <a:extLst>
                <a:ext uri="{FF2B5EF4-FFF2-40B4-BE49-F238E27FC236}">
                  <a16:creationId xmlns:a16="http://schemas.microsoft.com/office/drawing/2014/main" id="{A844034C-0A54-0C40-A46E-71BEC6C46255}"/>
                </a:ext>
              </a:extLst>
            </p:cNvPr>
            <p:cNvSpPr txBox="1"/>
            <p:nvPr/>
          </p:nvSpPr>
          <p:spPr>
            <a:xfrm>
              <a:off x="4117691" y="6230553"/>
              <a:ext cx="5562739" cy="369332"/>
            </a:xfrm>
            <a:prstGeom prst="rect">
              <a:avLst/>
            </a:prstGeom>
            <a:noFill/>
          </p:spPr>
          <p:txBody>
            <a:bodyPr wrap="square" rtlCol="0">
              <a:spAutoFit/>
            </a:bodyPr>
            <a:lstStyle/>
            <a:p>
              <a:pPr algn="ctr"/>
              <a:r>
                <a:rPr lang="en-US" b="1" dirty="0">
                  <a:solidFill>
                    <a:schemeClr val="bg1"/>
                  </a:solidFill>
                  <a:latin typeface="KG Second Chances Solid" panose="02000000000000000000" pitchFamily="2" charset="77"/>
                  <a:cs typeface="Arial" panose="020B0604020202020204" pitchFamily="34" charset="0"/>
                </a:rPr>
                <a:t>Connecticut State Department of Education</a:t>
              </a:r>
            </a:p>
          </p:txBody>
        </p:sp>
      </p:grpSp>
      <p:sp>
        <p:nvSpPr>
          <p:cNvPr id="13" name="Content Placeholder 12">
            <a:extLst>
              <a:ext uri="{FF2B5EF4-FFF2-40B4-BE49-F238E27FC236}">
                <a16:creationId xmlns:a16="http://schemas.microsoft.com/office/drawing/2014/main" id="{DB46554B-4E42-C441-992B-E076FC2537C2}"/>
              </a:ext>
            </a:extLst>
          </p:cNvPr>
          <p:cNvSpPr>
            <a:spLocks noGrp="1"/>
          </p:cNvSpPr>
          <p:nvPr>
            <p:ph idx="1"/>
          </p:nvPr>
        </p:nvSpPr>
        <p:spPr>
          <a:xfrm>
            <a:off x="838200" y="1825625"/>
            <a:ext cx="10515600" cy="3814968"/>
          </a:xfrm>
        </p:spPr>
        <p:txBody>
          <a:bodyPr/>
          <a:lstStyle/>
          <a:p>
            <a:r>
              <a:rPr lang="en-US" dirty="0" smtClean="0">
                <a:solidFill>
                  <a:schemeClr val="bg1"/>
                </a:solidFill>
              </a:rPr>
              <a:t>Two Pre-Recorded POP Up PD on Demand Sessions to share with your staff</a:t>
            </a:r>
          </a:p>
          <a:p>
            <a:pPr marL="457200" lvl="1" indent="0">
              <a:buNone/>
            </a:pPr>
            <a:r>
              <a:rPr lang="en-US" dirty="0" smtClean="0">
                <a:solidFill>
                  <a:schemeClr val="bg1"/>
                </a:solidFill>
              </a:rPr>
              <a:t>-Overview of 5 in-person strategies in each session</a:t>
            </a:r>
          </a:p>
          <a:p>
            <a:pPr marL="457200" lvl="1" indent="0">
              <a:buNone/>
            </a:pPr>
            <a:r>
              <a:rPr lang="en-US" dirty="0" smtClean="0">
                <a:solidFill>
                  <a:schemeClr val="bg1"/>
                </a:solidFill>
              </a:rPr>
              <a:t>-Ideas for bringing each strategy to remote learning</a:t>
            </a:r>
          </a:p>
          <a:p>
            <a:pPr marL="457200" lvl="1" indent="0">
              <a:buNone/>
            </a:pPr>
            <a:r>
              <a:rPr lang="en-US" dirty="0" smtClean="0">
                <a:solidFill>
                  <a:schemeClr val="bg1"/>
                </a:solidFill>
              </a:rPr>
              <a:t>-Self-assessment for teachers to consider their own practice</a:t>
            </a:r>
          </a:p>
          <a:p>
            <a:r>
              <a:rPr lang="en-US" dirty="0" smtClean="0">
                <a:solidFill>
                  <a:schemeClr val="bg1"/>
                </a:solidFill>
              </a:rPr>
              <a:t>PD On-Demand Playlist</a:t>
            </a:r>
          </a:p>
          <a:p>
            <a:r>
              <a:rPr lang="en-US" dirty="0" smtClean="0">
                <a:solidFill>
                  <a:schemeClr val="bg1"/>
                </a:solidFill>
              </a:rPr>
              <a:t>POP Up PD in early 2021 highlighting educators in action with these strategies</a:t>
            </a:r>
          </a:p>
        </p:txBody>
      </p:sp>
    </p:spTree>
    <p:extLst>
      <p:ext uri="{BB962C8B-B14F-4D97-AF65-F5344CB8AC3E}">
        <p14:creationId xmlns:p14="http://schemas.microsoft.com/office/powerpoint/2010/main" val="3887128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51FAC0-DF74-E54D-8B1B-50EB9A9BC9AA}"/>
              </a:ext>
            </a:extLst>
          </p:cNvPr>
          <p:cNvSpPr/>
          <p:nvPr/>
        </p:nvSpPr>
        <p:spPr>
          <a:xfrm>
            <a:off x="0" y="365125"/>
            <a:ext cx="12192000" cy="11588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65125"/>
            <a:ext cx="10515600" cy="1158877"/>
          </a:xfrm>
        </p:spPr>
        <p:txBody>
          <a:bodyPr>
            <a:normAutofit fontScale="90000"/>
          </a:bodyPr>
          <a:lstStyle/>
          <a:p>
            <a:pPr algn="ctr"/>
            <a:r>
              <a:rPr lang="en-US" b="1" dirty="0" smtClean="0">
                <a:latin typeface="KG Second Chances Solid" panose="02000000000000000000" pitchFamily="2" charset="77"/>
              </a:rPr>
              <a:t>The Importance of Effective Instructional Strategies</a:t>
            </a:r>
            <a:endParaRPr lang="en-US" b="1" dirty="0">
              <a:latin typeface="KG Second Chances Solid" panose="02000000000000000000" pitchFamily="2" charset="77"/>
            </a:endParaRPr>
          </a:p>
        </p:txBody>
      </p:sp>
      <p:grpSp>
        <p:nvGrpSpPr>
          <p:cNvPr id="6" name="Group 5">
            <a:extLst>
              <a:ext uri="{FF2B5EF4-FFF2-40B4-BE49-F238E27FC236}">
                <a16:creationId xmlns:a16="http://schemas.microsoft.com/office/drawing/2014/main" id="{2F7C238B-98D7-2949-9F72-210A8373F312}"/>
              </a:ext>
            </a:extLst>
          </p:cNvPr>
          <p:cNvGrpSpPr/>
          <p:nvPr/>
        </p:nvGrpSpPr>
        <p:grpSpPr>
          <a:xfrm>
            <a:off x="2698681" y="5717584"/>
            <a:ext cx="6794639" cy="918758"/>
            <a:chOff x="2885791" y="5681127"/>
            <a:chExt cx="6794639" cy="918758"/>
          </a:xfrm>
        </p:grpSpPr>
        <p:pic>
          <p:nvPicPr>
            <p:cNvPr id="7" name="Picture 6">
              <a:extLst>
                <a:ext uri="{FF2B5EF4-FFF2-40B4-BE49-F238E27FC236}">
                  <a16:creationId xmlns:a16="http://schemas.microsoft.com/office/drawing/2014/main" id="{B5E002D1-D01F-3445-BE7F-7747EE87E00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8" name="TextBox 7">
              <a:extLst>
                <a:ext uri="{FF2B5EF4-FFF2-40B4-BE49-F238E27FC236}">
                  <a16:creationId xmlns:a16="http://schemas.microsoft.com/office/drawing/2014/main" id="{DA4BD440-179B-714C-A788-8BE530A447CE}"/>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3" name="Rectangle 2">
            <a:extLst>
              <a:ext uri="{FF2B5EF4-FFF2-40B4-BE49-F238E27FC236}">
                <a16:creationId xmlns:a16="http://schemas.microsoft.com/office/drawing/2014/main" id="{D7C8A159-A334-423E-98C2-D1A834E420F6}"/>
              </a:ext>
            </a:extLst>
          </p:cNvPr>
          <p:cNvSpPr/>
          <p:nvPr/>
        </p:nvSpPr>
        <p:spPr>
          <a:xfrm>
            <a:off x="3534229" y="1825172"/>
            <a:ext cx="4049485" cy="280851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3EDA915-19D3-426A-9611-58BFA4324B40}"/>
              </a:ext>
            </a:extLst>
          </p:cNvPr>
          <p:cNvSpPr/>
          <p:nvPr/>
        </p:nvSpPr>
        <p:spPr>
          <a:xfrm>
            <a:off x="3720647" y="2098675"/>
            <a:ext cx="3672113" cy="22569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Modern Love Grunge"/>
                <a:ea typeface="HGSSoeiKakugothicUB"/>
                <a:cs typeface="Calibri"/>
              </a:rPr>
              <a:t>Why?</a:t>
            </a:r>
            <a:endParaRPr kumimoji="0" lang="en-US" sz="6600" b="0" i="0" u="none" strike="noStrike" kern="1200" cap="none" spc="0" normalizeH="0" baseline="0" noProof="0">
              <a:ln>
                <a:noFill/>
              </a:ln>
              <a:solidFill>
                <a:prstClr val="white"/>
              </a:solidFill>
              <a:effectLst/>
              <a:uLnTx/>
              <a:uFillTx/>
              <a:latin typeface="Modern Love Grunge"/>
              <a:ea typeface="HGSSoeiKakugothicUB"/>
              <a:cs typeface="+mn-cs"/>
            </a:endParaRPr>
          </a:p>
        </p:txBody>
      </p:sp>
      <p:pic>
        <p:nvPicPr>
          <p:cNvPr id="17" name="Picture 16" descr="A picture containing icon&#10;&#10;Description automatically generated">
            <a:extLst>
              <a:ext uri="{FF2B5EF4-FFF2-40B4-BE49-F238E27FC236}">
                <a16:creationId xmlns:a16="http://schemas.microsoft.com/office/drawing/2014/main" id="{F4E0BB00-D1AC-4179-BBE9-08D8ECAB3867}"/>
              </a:ext>
            </a:extLst>
          </p:cNvPr>
          <p:cNvPicPr>
            <a:picLocks noChangeAspect="1"/>
          </p:cNvPicPr>
          <p:nvPr/>
        </p:nvPicPr>
        <p:blipFill>
          <a:blip r:embed="rId5"/>
          <a:stretch>
            <a:fillRect/>
          </a:stretch>
        </p:blipFill>
        <p:spPr>
          <a:xfrm flipH="1">
            <a:off x="7172236" y="1620037"/>
            <a:ext cx="6100751" cy="9391386"/>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93118EF1-C0E9-4C26-9333-C59AC10224AE}"/>
              </a:ext>
            </a:extLst>
          </p:cNvPr>
          <p:cNvPicPr>
            <a:picLocks noChangeAspect="1"/>
          </p:cNvPicPr>
          <p:nvPr/>
        </p:nvPicPr>
        <p:blipFill>
          <a:blip r:embed="rId6"/>
          <a:stretch>
            <a:fillRect/>
          </a:stretch>
        </p:blipFill>
        <p:spPr>
          <a:xfrm>
            <a:off x="-1034543" y="1622044"/>
            <a:ext cx="4889064" cy="10881520"/>
          </a:xfrm>
          <a:prstGeom prst="rect">
            <a:avLst/>
          </a:prstGeom>
        </p:spPr>
      </p:pic>
    </p:spTree>
    <p:extLst>
      <p:ext uri="{BB962C8B-B14F-4D97-AF65-F5344CB8AC3E}">
        <p14:creationId xmlns:p14="http://schemas.microsoft.com/office/powerpoint/2010/main" val="2461844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51FAC0-DF74-E54D-8B1B-50EB9A9BC9AA}"/>
              </a:ext>
            </a:extLst>
          </p:cNvPr>
          <p:cNvSpPr/>
          <p:nvPr/>
        </p:nvSpPr>
        <p:spPr>
          <a:xfrm>
            <a:off x="0" y="365125"/>
            <a:ext cx="12192000" cy="11588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65125"/>
            <a:ext cx="10515600" cy="1158877"/>
          </a:xfrm>
        </p:spPr>
        <p:txBody>
          <a:bodyPr/>
          <a:lstStyle/>
          <a:p>
            <a:pPr algn="ctr"/>
            <a:r>
              <a:rPr lang="en-US" b="1" dirty="0" smtClean="0">
                <a:latin typeface="KG Second Chances Solid" panose="02000000000000000000" pitchFamily="2" charset="77"/>
              </a:rPr>
              <a:t>Why?</a:t>
            </a:r>
            <a:endParaRPr lang="en-US" b="1" dirty="0">
              <a:latin typeface="KG Second Chances Solid" panose="02000000000000000000" pitchFamily="2" charset="77"/>
            </a:endParaRPr>
          </a:p>
        </p:txBody>
      </p:sp>
      <p:grpSp>
        <p:nvGrpSpPr>
          <p:cNvPr id="6" name="Group 5">
            <a:extLst>
              <a:ext uri="{FF2B5EF4-FFF2-40B4-BE49-F238E27FC236}">
                <a16:creationId xmlns:a16="http://schemas.microsoft.com/office/drawing/2014/main" id="{2F7C238B-98D7-2949-9F72-210A8373F312}"/>
              </a:ext>
            </a:extLst>
          </p:cNvPr>
          <p:cNvGrpSpPr/>
          <p:nvPr/>
        </p:nvGrpSpPr>
        <p:grpSpPr>
          <a:xfrm>
            <a:off x="2698681" y="5717584"/>
            <a:ext cx="6794639" cy="918758"/>
            <a:chOff x="2885791" y="5681127"/>
            <a:chExt cx="6794639" cy="918758"/>
          </a:xfrm>
        </p:grpSpPr>
        <p:pic>
          <p:nvPicPr>
            <p:cNvPr id="7" name="Picture 6">
              <a:extLst>
                <a:ext uri="{FF2B5EF4-FFF2-40B4-BE49-F238E27FC236}">
                  <a16:creationId xmlns:a16="http://schemas.microsoft.com/office/drawing/2014/main" id="{B5E002D1-D01F-3445-BE7F-7747EE87E00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8" name="TextBox 7">
              <a:extLst>
                <a:ext uri="{FF2B5EF4-FFF2-40B4-BE49-F238E27FC236}">
                  <a16:creationId xmlns:a16="http://schemas.microsoft.com/office/drawing/2014/main" id="{DA4BD440-179B-714C-A788-8BE530A447CE}"/>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5" name="Rectangle 1"/>
          <p:cNvSpPr>
            <a:spLocks noGrp="1" noChangeArrowheads="1"/>
          </p:cNvSpPr>
          <p:nvPr>
            <p:ph idx="1"/>
          </p:nvPr>
        </p:nvSpPr>
        <p:spPr bwMode="auto">
          <a:xfrm>
            <a:off x="597529" y="1409173"/>
            <a:ext cx="1095469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rPr>
              <a:t>Instructional</a:t>
            </a:r>
            <a:r>
              <a:rPr kumimoji="0" lang="en-US" altLang="en-US" sz="4000" b="0" i="0" u="none" strike="noStrike" cap="none" normalizeH="0" dirty="0" smtClean="0">
                <a:ln>
                  <a:noFill/>
                </a:ln>
                <a:solidFill>
                  <a:schemeClr val="tx1"/>
                </a:solidFill>
                <a:effectLst/>
              </a:rPr>
              <a:t> strategies and practice influence:</a:t>
            </a:r>
          </a:p>
          <a:p>
            <a:pPr eaLnBrk="0" fontAlgn="base" hangingPunct="0">
              <a:lnSpc>
                <a:spcPct val="100000"/>
              </a:lnSpc>
              <a:spcBef>
                <a:spcPct val="0"/>
              </a:spcBef>
              <a:spcAft>
                <a:spcPct val="0"/>
              </a:spcAft>
            </a:pPr>
            <a:r>
              <a:rPr kumimoji="0" lang="en-US" altLang="en-US" sz="4000" b="0" i="0" u="none" strike="noStrike" cap="none" normalizeH="0" dirty="0" smtClean="0">
                <a:ln>
                  <a:noFill/>
                </a:ln>
                <a:solidFill>
                  <a:schemeClr val="tx1"/>
                </a:solidFill>
                <a:effectLst/>
              </a:rPr>
              <a:t>Behavior</a:t>
            </a:r>
          </a:p>
          <a:p>
            <a:pPr eaLnBrk="0" fontAlgn="base" hangingPunct="0">
              <a:lnSpc>
                <a:spcPct val="100000"/>
              </a:lnSpc>
              <a:spcBef>
                <a:spcPct val="0"/>
              </a:spcBef>
              <a:spcAft>
                <a:spcPct val="0"/>
              </a:spcAft>
            </a:pPr>
            <a:r>
              <a:rPr lang="en-US" altLang="en-US" sz="4000" dirty="0" smtClean="0"/>
              <a:t>Attendance</a:t>
            </a:r>
          </a:p>
          <a:p>
            <a:pPr eaLnBrk="0" fontAlgn="base" hangingPunct="0">
              <a:lnSpc>
                <a:spcPct val="100000"/>
              </a:lnSpc>
              <a:spcBef>
                <a:spcPct val="0"/>
              </a:spcBef>
              <a:spcAft>
                <a:spcPct val="0"/>
              </a:spcAft>
            </a:pPr>
            <a:r>
              <a:rPr kumimoji="0" lang="en-US" altLang="en-US" sz="4000" b="0" i="0" u="none" strike="noStrike" cap="none" normalizeH="0" dirty="0" smtClean="0">
                <a:ln>
                  <a:noFill/>
                </a:ln>
                <a:solidFill>
                  <a:schemeClr val="tx1"/>
                </a:solidFill>
                <a:effectLst/>
              </a:rPr>
              <a:t>Engagement</a:t>
            </a:r>
          </a:p>
          <a:p>
            <a:pPr eaLnBrk="0" fontAlgn="base" hangingPunct="0">
              <a:lnSpc>
                <a:spcPct val="100000"/>
              </a:lnSpc>
              <a:spcBef>
                <a:spcPct val="0"/>
              </a:spcBef>
              <a:spcAft>
                <a:spcPct val="0"/>
              </a:spcAft>
            </a:pPr>
            <a:endParaRPr lang="en-US" altLang="en-US" sz="4000" dirty="0">
              <a:latin typeface="Arial" panose="020B0604020202020204" pitchFamily="34" charset="0"/>
            </a:endParaRPr>
          </a:p>
          <a:p>
            <a:pPr marL="0" indent="0" eaLnBrk="0" fontAlgn="base" hangingPunct="0">
              <a:lnSpc>
                <a:spcPct val="100000"/>
              </a:lnSpc>
              <a:spcBef>
                <a:spcPct val="0"/>
              </a:spcBef>
              <a:spcAft>
                <a:spcPct val="0"/>
              </a:spcAft>
              <a:buNone/>
            </a:pPr>
            <a:r>
              <a:rPr kumimoji="0" lang="en-US" altLang="en-US" sz="4000" b="1" i="0" u="none" strike="noStrike" cap="none" normalizeH="0" dirty="0" smtClean="0">
                <a:ln>
                  <a:noFill/>
                </a:ln>
                <a:solidFill>
                  <a:schemeClr val="tx1"/>
                </a:solidFill>
                <a:effectLst/>
              </a:rPr>
              <a:t>Thes</a:t>
            </a:r>
            <a:r>
              <a:rPr lang="en-US" altLang="en-US" sz="4000" b="1" dirty="0" smtClean="0"/>
              <a:t>e strategies can be brought to the remote setting to impact student outcomes!</a:t>
            </a:r>
            <a:endParaRPr kumimoji="0" lang="en-US" altLang="en-US" sz="3200" b="1" i="0" u="none" strike="noStrike" cap="none" normalizeH="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pic>
        <p:nvPicPr>
          <p:cNvPr id="10" name="Picture 9" descr="A picture containing icon&#10;&#10;Description automatically generated">
            <a:extLst>
              <a:ext uri="{FF2B5EF4-FFF2-40B4-BE49-F238E27FC236}">
                <a16:creationId xmlns:a16="http://schemas.microsoft.com/office/drawing/2014/main" id="{643D5F52-BAB2-B34A-A395-6C1B5A0B080F}"/>
              </a:ext>
            </a:extLst>
          </p:cNvPr>
          <p:cNvPicPr>
            <a:picLocks noChangeAspect="1"/>
          </p:cNvPicPr>
          <p:nvPr/>
        </p:nvPicPr>
        <p:blipFill>
          <a:blip r:embed="rId5"/>
          <a:stretch>
            <a:fillRect/>
          </a:stretch>
        </p:blipFill>
        <p:spPr>
          <a:xfrm rot="20065552">
            <a:off x="10385070" y="2327133"/>
            <a:ext cx="2974083" cy="5559554"/>
          </a:xfrm>
          <a:prstGeom prst="rect">
            <a:avLst/>
          </a:prstGeom>
        </p:spPr>
      </p:pic>
    </p:spTree>
    <p:extLst>
      <p:ext uri="{BB962C8B-B14F-4D97-AF65-F5344CB8AC3E}">
        <p14:creationId xmlns:p14="http://schemas.microsoft.com/office/powerpoint/2010/main" val="385456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2DEBB3-3EC6-784E-9EA0-8443D6E2C1FB}"/>
              </a:ext>
            </a:extLst>
          </p:cNvPr>
          <p:cNvSpPr/>
          <p:nvPr/>
        </p:nvSpPr>
        <p:spPr>
          <a:xfrm>
            <a:off x="0" y="229066"/>
            <a:ext cx="12614564" cy="6454379"/>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086B7604-0C41-D44E-B3C0-2C35BDDC2474}"/>
              </a:ext>
            </a:extLst>
          </p:cNvPr>
          <p:cNvSpPr/>
          <p:nvPr/>
        </p:nvSpPr>
        <p:spPr>
          <a:xfrm>
            <a:off x="0" y="191856"/>
            <a:ext cx="12192000" cy="4238063"/>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37D2DC09-9ADA-9348-A636-8C602A779EA4}"/>
              </a:ext>
            </a:extLst>
          </p:cNvPr>
          <p:cNvSpPr>
            <a:spLocks noGrp="1"/>
          </p:cNvSpPr>
          <p:nvPr>
            <p:ph type="ctrTitle"/>
          </p:nvPr>
        </p:nvSpPr>
        <p:spPr>
          <a:xfrm>
            <a:off x="1052500" y="1872248"/>
            <a:ext cx="9144000" cy="961268"/>
          </a:xfrm>
        </p:spPr>
        <p:txBody>
          <a:bodyPr>
            <a:normAutofit fontScale="90000"/>
          </a:bodyPr>
          <a:lstStyle/>
          <a:p>
            <a:r>
              <a:rPr lang="en-US" sz="5400" b="1" dirty="0">
                <a:solidFill>
                  <a:schemeClr val="bg1"/>
                </a:solidFill>
                <a:latin typeface="KG Second Chances Solid" panose="02000000000000000000" pitchFamily="2" charset="77"/>
              </a:rPr>
              <a:t>What are effective instructional strategies? </a:t>
            </a:r>
            <a:endParaRPr lang="en-US" sz="5400" b="1" dirty="0">
              <a:solidFill>
                <a:schemeClr val="bg1"/>
              </a:solidFill>
              <a:latin typeface="Museo Sans 900" panose="02000000000000000000" pitchFamily="2" charset="77"/>
              <a:cs typeface="Modern Love Grunge" panose="020F0502020204030204" pitchFamily="34" charset="0"/>
            </a:endParaRPr>
          </a:p>
        </p:txBody>
      </p:sp>
      <p:grpSp>
        <p:nvGrpSpPr>
          <p:cNvPr id="19" name="Group 18">
            <a:extLst>
              <a:ext uri="{FF2B5EF4-FFF2-40B4-BE49-F238E27FC236}">
                <a16:creationId xmlns:a16="http://schemas.microsoft.com/office/drawing/2014/main" id="{50010CFC-F4B9-404B-98D4-DC399C3C305D}"/>
              </a:ext>
            </a:extLst>
          </p:cNvPr>
          <p:cNvGrpSpPr/>
          <p:nvPr/>
        </p:nvGrpSpPr>
        <p:grpSpPr>
          <a:xfrm>
            <a:off x="2698681" y="5666713"/>
            <a:ext cx="6794639" cy="841767"/>
            <a:chOff x="2698681" y="5666713"/>
            <a:chExt cx="6794639" cy="841767"/>
          </a:xfrm>
        </p:grpSpPr>
        <p:pic>
          <p:nvPicPr>
            <p:cNvPr id="7" name="Picture 6">
              <a:extLst>
                <a:ext uri="{FF2B5EF4-FFF2-40B4-BE49-F238E27FC236}">
                  <a16:creationId xmlns:a16="http://schemas.microsoft.com/office/drawing/2014/main" id="{140EBEB6-B061-BD43-9E27-912DC470EA0E}"/>
                </a:ext>
              </a:extLst>
            </p:cNvPr>
            <p:cNvPicPr>
              <a:picLocks noChangeAspect="1"/>
            </p:cNvPicPr>
            <p:nvPr/>
          </p:nvPicPr>
          <p:blipFill rotWithShape="1">
            <a:blip r:embed="rId3"/>
            <a:srcRect b="19170"/>
            <a:stretch/>
          </p:blipFill>
          <p:spPr>
            <a:xfrm>
              <a:off x="2698681" y="5666713"/>
              <a:ext cx="1231900" cy="841767"/>
            </a:xfrm>
            <a:prstGeom prst="rect">
              <a:avLst/>
            </a:prstGeom>
          </p:spPr>
        </p:pic>
        <p:sp>
          <p:nvSpPr>
            <p:cNvPr id="8" name="TextBox 7">
              <a:extLst>
                <a:ext uri="{FF2B5EF4-FFF2-40B4-BE49-F238E27FC236}">
                  <a16:creationId xmlns:a16="http://schemas.microsoft.com/office/drawing/2014/main" id="{4E0904DD-1297-5247-AF9D-61CDB0839AB3}"/>
                </a:ext>
              </a:extLst>
            </p:cNvPr>
            <p:cNvSpPr txBox="1"/>
            <p:nvPr/>
          </p:nvSpPr>
          <p:spPr>
            <a:xfrm>
              <a:off x="3930581" y="6005696"/>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sp>
        <p:nvSpPr>
          <p:cNvPr id="17" name="Rectangle 16">
            <a:extLst>
              <a:ext uri="{FF2B5EF4-FFF2-40B4-BE49-F238E27FC236}">
                <a16:creationId xmlns:a16="http://schemas.microsoft.com/office/drawing/2014/main" id="{211A2E0A-A007-E64C-91FC-1332CEC878C0}"/>
              </a:ext>
            </a:extLst>
          </p:cNvPr>
          <p:cNvSpPr/>
          <p:nvPr/>
        </p:nvSpPr>
        <p:spPr>
          <a:xfrm>
            <a:off x="0" y="6683445"/>
            <a:ext cx="12192000" cy="196151"/>
          </a:xfrm>
          <a:prstGeom prst="rect">
            <a:avLst/>
          </a:prstGeom>
          <a:pattFill prst="pct75">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7C9C2-C7D8-8444-AD67-D13B85D65EA2}"/>
              </a:ext>
            </a:extLst>
          </p:cNvPr>
          <p:cNvSpPr/>
          <p:nvPr/>
        </p:nvSpPr>
        <p:spPr>
          <a:xfrm>
            <a:off x="0" y="-607"/>
            <a:ext cx="12192000" cy="229673"/>
          </a:xfrm>
          <a:prstGeom prst="rect">
            <a:avLst/>
          </a:prstGeom>
          <a:pattFill prst="pct7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ubtitle 2">
            <a:extLst>
              <a:ext uri="{FF2B5EF4-FFF2-40B4-BE49-F238E27FC236}">
                <a16:creationId xmlns:a16="http://schemas.microsoft.com/office/drawing/2014/main" id="{062B9A38-B669-4243-933A-454BA3E0C90D}"/>
              </a:ext>
            </a:extLst>
          </p:cNvPr>
          <p:cNvSpPr>
            <a:spLocks noGrp="1"/>
          </p:cNvSpPr>
          <p:nvPr>
            <p:ph type="subTitle" idx="1"/>
          </p:nvPr>
        </p:nvSpPr>
        <p:spPr>
          <a:xfrm>
            <a:off x="1149927" y="4582763"/>
            <a:ext cx="9144000" cy="596418"/>
          </a:xfrm>
        </p:spPr>
        <p:txBody>
          <a:bodyPr>
            <a:normAutofit/>
          </a:bodyPr>
          <a:lstStyle/>
          <a:p>
            <a:r>
              <a:rPr lang="en-US" sz="2800" b="1" dirty="0" smtClean="0">
                <a:solidFill>
                  <a:schemeClr val="bg1"/>
                </a:solidFill>
                <a:latin typeface="KG Second Chances Solid" panose="02000000000000000000" pitchFamily="2" charset="77"/>
                <a:cs typeface="Arial Black" panose="020B0604020202020204" pitchFamily="34" charset="0"/>
              </a:rPr>
              <a:t>10 Examples that Enhance Instruction</a:t>
            </a:r>
            <a:endParaRPr lang="en-US" sz="2800" b="1" dirty="0">
              <a:solidFill>
                <a:schemeClr val="bg1"/>
              </a:solidFill>
              <a:latin typeface="KG Second Chances Solid" panose="02000000000000000000" pitchFamily="2" charset="77"/>
              <a:cs typeface="Arial Black"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DA7D863B-205F-CB48-A9CB-5451854140ED}"/>
              </a:ext>
            </a:extLst>
          </p:cNvPr>
          <p:cNvPicPr>
            <a:picLocks noChangeAspect="1"/>
          </p:cNvPicPr>
          <p:nvPr/>
        </p:nvPicPr>
        <p:blipFill>
          <a:blip r:embed="rId4"/>
          <a:stretch>
            <a:fillRect/>
          </a:stretch>
        </p:blipFill>
        <p:spPr>
          <a:xfrm>
            <a:off x="9714993" y="2319450"/>
            <a:ext cx="2780582" cy="5719462"/>
          </a:xfrm>
          <a:prstGeom prst="rect">
            <a:avLst/>
          </a:prstGeom>
        </p:spPr>
      </p:pic>
    </p:spTree>
    <p:extLst>
      <p:ext uri="{BB962C8B-B14F-4D97-AF65-F5344CB8AC3E}">
        <p14:creationId xmlns:p14="http://schemas.microsoft.com/office/powerpoint/2010/main" val="3393579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fontScale="90000"/>
          </a:bodyPr>
          <a:lstStyle/>
          <a:p>
            <a:pPr algn="ctr"/>
            <a:r>
              <a:rPr lang="en-US" b="1" dirty="0" smtClean="0">
                <a:solidFill>
                  <a:schemeClr val="bg1"/>
                </a:solidFill>
                <a:latin typeface="KG Second Chances Solid" panose="02000000000000000000" pitchFamily="2" charset="77"/>
              </a:rPr>
              <a:t>Setting Instructional Goals with Learning Targets</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1026" name="Picture 2" descr="https://i.pinimg.com/564x/0c/ff/da/0cffda8204ade9bc401154f0904cae24.jpg"/>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5254" b="6117"/>
          <a:stretch/>
        </p:blipFill>
        <p:spPr bwMode="auto">
          <a:xfrm>
            <a:off x="995969" y="1641764"/>
            <a:ext cx="2737832" cy="3818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pinimg.com/564x/17/f0/1a/17f01a092984112424ceca0692c17fcf.jpg"/>
          <p:cNvPicPr>
            <a:picLocks noChangeAspect="1" noChangeArrowheads="1"/>
          </p:cNvPicPr>
          <p:nvPr/>
        </p:nvPicPr>
        <p:blipFill rotWithShape="1">
          <a:blip r:embed="rId6">
            <a:extLst>
              <a:ext uri="{28A0092B-C50C-407E-A947-70E740481C1C}">
                <a14:useLocalDpi xmlns:a14="http://schemas.microsoft.com/office/drawing/2010/main" val="0"/>
              </a:ext>
            </a:extLst>
          </a:blip>
          <a:srcRect l="10728"/>
          <a:stretch/>
        </p:blipFill>
        <p:spPr bwMode="auto">
          <a:xfrm>
            <a:off x="4567889" y="2014302"/>
            <a:ext cx="2691892" cy="40205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pinimg.com/564x/e7/fe/b6/e7feb6ce2b1d1a59fc2eada920c22bbd.jpg"/>
          <p:cNvPicPr>
            <a:picLocks noChangeAspect="1" noChangeArrowheads="1"/>
          </p:cNvPicPr>
          <p:nvPr/>
        </p:nvPicPr>
        <p:blipFill rotWithShape="1">
          <a:blip r:embed="rId7">
            <a:extLst>
              <a:ext uri="{28A0092B-C50C-407E-A947-70E740481C1C}">
                <a14:useLocalDpi xmlns:a14="http://schemas.microsoft.com/office/drawing/2010/main" val="0"/>
              </a:ext>
            </a:extLst>
          </a:blip>
          <a:srcRect t="9589" b="6659"/>
          <a:stretch/>
        </p:blipFill>
        <p:spPr bwMode="auto">
          <a:xfrm>
            <a:off x="8093869" y="1592070"/>
            <a:ext cx="3604145" cy="402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645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DEBB3-3EC6-784E-9EA0-8443D6E2C1FB}"/>
              </a:ext>
            </a:extLst>
          </p:cNvPr>
          <p:cNvSpPr/>
          <p:nvPr/>
        </p:nvSpPr>
        <p:spPr>
          <a:xfrm>
            <a:off x="0" y="381475"/>
            <a:ext cx="12192000" cy="1142526"/>
          </a:xfrm>
          <a:prstGeom prst="rect">
            <a:avLst/>
          </a:prstGeom>
          <a:solidFill>
            <a:srgbClr val="F1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D8E7BE-DA8C-B440-9CF9-60F2FBA84E42}"/>
              </a:ext>
            </a:extLst>
          </p:cNvPr>
          <p:cNvSpPr>
            <a:spLocks noGrp="1"/>
          </p:cNvSpPr>
          <p:nvPr>
            <p:ph type="title"/>
          </p:nvPr>
        </p:nvSpPr>
        <p:spPr>
          <a:xfrm>
            <a:off x="838200" y="381474"/>
            <a:ext cx="10515600" cy="1126177"/>
          </a:xfrm>
        </p:spPr>
        <p:txBody>
          <a:bodyPr>
            <a:normAutofit/>
          </a:bodyPr>
          <a:lstStyle/>
          <a:p>
            <a:pPr algn="ctr"/>
            <a:r>
              <a:rPr lang="en-US" b="1" dirty="0" smtClean="0">
                <a:solidFill>
                  <a:schemeClr val="bg1"/>
                </a:solidFill>
                <a:latin typeface="KG Second Chances Solid" panose="02000000000000000000" pitchFamily="2" charset="77"/>
              </a:rPr>
              <a:t>Visuals to Support Explanations</a:t>
            </a:r>
            <a:endParaRPr lang="en-US" b="1" dirty="0">
              <a:solidFill>
                <a:schemeClr val="bg1"/>
              </a:solidFill>
              <a:latin typeface="KG Second Chances Solid" panose="02000000000000000000" pitchFamily="2" charset="77"/>
            </a:endParaRPr>
          </a:p>
        </p:txBody>
      </p:sp>
      <p:grpSp>
        <p:nvGrpSpPr>
          <p:cNvPr id="5" name="Group 4">
            <a:extLst>
              <a:ext uri="{FF2B5EF4-FFF2-40B4-BE49-F238E27FC236}">
                <a16:creationId xmlns:a16="http://schemas.microsoft.com/office/drawing/2014/main" id="{53EC3BE6-417A-7949-ACF3-640B792F8023}"/>
              </a:ext>
            </a:extLst>
          </p:cNvPr>
          <p:cNvGrpSpPr/>
          <p:nvPr/>
        </p:nvGrpSpPr>
        <p:grpSpPr>
          <a:xfrm>
            <a:off x="2698681" y="5717584"/>
            <a:ext cx="6794639" cy="918758"/>
            <a:chOff x="2885791" y="5681127"/>
            <a:chExt cx="6794639" cy="918758"/>
          </a:xfrm>
        </p:grpSpPr>
        <p:pic>
          <p:nvPicPr>
            <p:cNvPr id="6" name="Picture 5">
              <a:extLst>
                <a:ext uri="{FF2B5EF4-FFF2-40B4-BE49-F238E27FC236}">
                  <a16:creationId xmlns:a16="http://schemas.microsoft.com/office/drawing/2014/main" id="{68E5C805-0A0B-A348-85FD-0A8AF26B6EA9}"/>
                </a:ext>
              </a:extLst>
            </p:cNvPr>
            <p:cNvPicPr>
              <a:picLocks noChangeAspect="1"/>
            </p:cNvPicPr>
            <p:nvPr/>
          </p:nvPicPr>
          <p:blipFill rotWithShape="1">
            <a:blip r:embed="rId4"/>
            <a:srcRect b="19170"/>
            <a:stretch/>
          </p:blipFill>
          <p:spPr>
            <a:xfrm>
              <a:off x="2885791" y="5681127"/>
              <a:ext cx="1231900" cy="841767"/>
            </a:xfrm>
            <a:prstGeom prst="rect">
              <a:avLst/>
            </a:prstGeom>
          </p:spPr>
        </p:pic>
        <p:sp>
          <p:nvSpPr>
            <p:cNvPr id="7" name="TextBox 6">
              <a:extLst>
                <a:ext uri="{FF2B5EF4-FFF2-40B4-BE49-F238E27FC236}">
                  <a16:creationId xmlns:a16="http://schemas.microsoft.com/office/drawing/2014/main" id="{33146405-AA35-CC4E-90C0-DDCE7D2E8FA8}"/>
                </a:ext>
              </a:extLst>
            </p:cNvPr>
            <p:cNvSpPr txBox="1"/>
            <p:nvPr/>
          </p:nvSpPr>
          <p:spPr>
            <a:xfrm>
              <a:off x="4117691" y="6230553"/>
              <a:ext cx="5562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KG Second Chances Solid" panose="02000000000000000000" pitchFamily="2" charset="77"/>
                  <a:ea typeface="+mn-ea"/>
                  <a:cs typeface="Arial" panose="020B0604020202020204" pitchFamily="34" charset="0"/>
                </a:rPr>
                <a:t>Connecticut State Department of Education</a:t>
              </a:r>
            </a:p>
          </p:txBody>
        </p:sp>
      </p:grpSp>
      <p:pic>
        <p:nvPicPr>
          <p:cNvPr id="2050" name="Picture 2" descr="https://i.pinimg.com/564x/5b/f2/d2/5bf2d2251fd1c87f2e6b70432701218a.jpg"/>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b="13456"/>
          <a:stretch/>
        </p:blipFill>
        <p:spPr bwMode="auto">
          <a:xfrm>
            <a:off x="402942" y="1487415"/>
            <a:ext cx="2513641" cy="38678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4378036" y="1197911"/>
            <a:ext cx="2876533" cy="4446883"/>
          </a:xfrm>
          <a:prstGeom prst="rect">
            <a:avLst/>
          </a:prstGeom>
        </p:spPr>
      </p:pic>
      <p:pic>
        <p:nvPicPr>
          <p:cNvPr id="9" name="Picture 8"/>
          <p:cNvPicPr>
            <a:picLocks noChangeAspect="1"/>
          </p:cNvPicPr>
          <p:nvPr/>
        </p:nvPicPr>
        <p:blipFill>
          <a:blip r:embed="rId7"/>
          <a:stretch>
            <a:fillRect/>
          </a:stretch>
        </p:blipFill>
        <p:spPr>
          <a:xfrm>
            <a:off x="3450732" y="2457234"/>
            <a:ext cx="4494440" cy="3425969"/>
          </a:xfrm>
          <a:prstGeom prst="rect">
            <a:avLst/>
          </a:prstGeom>
        </p:spPr>
      </p:pic>
      <p:pic>
        <p:nvPicPr>
          <p:cNvPr id="2052" name="Picture 4" descr="https://i.pinimg.com/564x/d3/b7/c7/d3b7c735fc44cae2c3190ccd9bed2238.jpg"/>
          <p:cNvPicPr>
            <a:picLocks noChangeAspect="1" noChangeArrowheads="1"/>
          </p:cNvPicPr>
          <p:nvPr/>
        </p:nvPicPr>
        <p:blipFill rotWithShape="1">
          <a:blip r:embed="rId8">
            <a:extLst>
              <a:ext uri="{28A0092B-C50C-407E-A947-70E740481C1C}">
                <a14:useLocalDpi xmlns:a14="http://schemas.microsoft.com/office/drawing/2010/main" val="0"/>
              </a:ext>
            </a:extLst>
          </a:blip>
          <a:srcRect l="2390" t="8344" r="3348" b="7452"/>
          <a:stretch/>
        </p:blipFill>
        <p:spPr bwMode="auto">
          <a:xfrm>
            <a:off x="8411423" y="1425245"/>
            <a:ext cx="3476633" cy="310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487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4057</TotalTime>
  <Words>3070</Words>
  <Application>Microsoft Office PowerPoint</Application>
  <PresentationFormat>Widescreen</PresentationFormat>
  <Paragraphs>188</Paragraphs>
  <Slides>24</Slides>
  <Notes>24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Modern Love Grunge</vt:lpstr>
      <vt:lpstr>Arial Black</vt:lpstr>
      <vt:lpstr>Arial</vt:lpstr>
      <vt:lpstr>Museo Sans 900</vt:lpstr>
      <vt:lpstr>KG Second Chances Solid</vt:lpstr>
      <vt:lpstr>Calibri</vt:lpstr>
      <vt:lpstr>Wingdings</vt:lpstr>
      <vt:lpstr>HGSSoeiKakugothicUB</vt:lpstr>
      <vt:lpstr>Arial Rounded MT Bold</vt:lpstr>
      <vt:lpstr>Office Theme</vt:lpstr>
      <vt:lpstr>Instructional Practice:  From In-Person to Remote Learning </vt:lpstr>
      <vt:lpstr>Learning Targets  For Our Series</vt:lpstr>
      <vt:lpstr>Learning Targets  For Today</vt:lpstr>
      <vt:lpstr>An Overview of the Series</vt:lpstr>
      <vt:lpstr>The Importance of Effective Instructional Strategies</vt:lpstr>
      <vt:lpstr>Why?</vt:lpstr>
      <vt:lpstr>What are effective instructional strategies? </vt:lpstr>
      <vt:lpstr>Setting Instructional Goals with Learning Targets</vt:lpstr>
      <vt:lpstr>Visuals to Support Explanations</vt:lpstr>
      <vt:lpstr>Explicit Teaching </vt:lpstr>
      <vt:lpstr>Concept Maps</vt:lpstr>
      <vt:lpstr>Tasks that Promote Reasoning, Problem Solving, and Productive Struggle</vt:lpstr>
      <vt:lpstr>Worked Examples</vt:lpstr>
      <vt:lpstr>Questioning – Beyond Right Answers to Understanding</vt:lpstr>
      <vt:lpstr>Students need practice doing</vt:lpstr>
      <vt:lpstr>Feedback to Students that is  Learning Forward</vt:lpstr>
      <vt:lpstr>Classroom Discussions</vt:lpstr>
      <vt:lpstr>An Overview of the Series</vt:lpstr>
      <vt:lpstr>Instructional Leadership</vt:lpstr>
      <vt:lpstr>Instructional Leadership</vt:lpstr>
      <vt:lpstr>Check out the PD Playlist for Teachers</vt:lpstr>
      <vt:lpstr>Call to Action </vt:lpstr>
      <vt:lpstr>THANK YOU FOR JOINING US! carole.dibble@ct.gov         greg.dresko@ct.gov</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Dibble, Carole</dc:creator>
  <cp:keywords/>
  <dc:description/>
  <cp:lastModifiedBy>Dibble, Carole</cp:lastModifiedBy>
  <cp:revision>128</cp:revision>
  <dcterms:created xsi:type="dcterms:W3CDTF">2020-09-28T13:23:41Z</dcterms:created>
  <dcterms:modified xsi:type="dcterms:W3CDTF">2021-01-07T18:55:04Z</dcterms:modified>
  <cp:category/>
</cp:coreProperties>
</file>